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9" r:id="rId3"/>
    <p:sldId id="262" r:id="rId4"/>
    <p:sldId id="278" r:id="rId5"/>
    <p:sldId id="279" r:id="rId6"/>
    <p:sldId id="297" r:id="rId7"/>
    <p:sldId id="361" r:id="rId8"/>
    <p:sldId id="348" r:id="rId9"/>
    <p:sldId id="353" r:id="rId10"/>
    <p:sldId id="349" r:id="rId11"/>
    <p:sldId id="354" r:id="rId12"/>
    <p:sldId id="355" r:id="rId13"/>
    <p:sldId id="350" r:id="rId14"/>
    <p:sldId id="351" r:id="rId15"/>
    <p:sldId id="352" r:id="rId16"/>
    <p:sldId id="357" r:id="rId17"/>
    <p:sldId id="356" r:id="rId18"/>
    <p:sldId id="358" r:id="rId19"/>
    <p:sldId id="35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60" r:id="rId38"/>
    <p:sldId id="276" r:id="rId39"/>
    <p:sldId id="29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FF"/>
    <a:srgbClr val="FF0000"/>
    <a:srgbClr val="00CC66"/>
    <a:srgbClr val="FFFF66"/>
    <a:srgbClr val="9999FF"/>
    <a:srgbClr val="00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884"/>
  </p:normalViewPr>
  <p:slideViewPr>
    <p:cSldViewPr snapToGrid="0">
      <p:cViewPr varScale="1">
        <p:scale>
          <a:sx n="116" d="100"/>
          <a:sy n="116" d="100"/>
        </p:scale>
        <p:origin x="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E4C3E-BE9F-A44F-9353-8BF969B29C2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8D904-0337-8B4D-BF81-5CA8743D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1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43D5-FE49-7E41-8A06-60DC10F92D8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EC3C-BE2E-C543-A035-B333D574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37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414081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1718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7174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5743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51527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04232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9294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671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13942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44899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15239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99FF"/>
            </a:gs>
            <a:gs pos="100000">
              <a:srgbClr val="6699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Week #10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Observer Pattern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248400" y="62484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/>
              <a:t>Dan Palmer</a:t>
            </a:r>
          </a:p>
          <a:p>
            <a:pPr algn="ctr"/>
            <a:r>
              <a:rPr lang="en-US" sz="1400" dirty="0"/>
              <a:t>CS 477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3413" y="2354263"/>
            <a:ext cx="7772400" cy="1143000"/>
          </a:xfrm>
        </p:spPr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41910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dirty="0"/>
              <a:t>CS 477 Design Patterns with Java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Go4 # 19 HFDP #2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Week #10</a:t>
            </a:r>
          </a:p>
          <a:p>
            <a:pPr algn="ctr">
              <a:spcBef>
                <a:spcPct val="20000"/>
              </a:spcBef>
            </a:pPr>
            <a:endParaRPr lang="en-US" dirty="0"/>
          </a:p>
          <a:p>
            <a:pPr algn="ctr">
              <a:spcBef>
                <a:spcPct val="20000"/>
              </a:spcBef>
            </a:pP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Station (tightly coupled)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class </a:t>
            </a:r>
            <a:r>
              <a:rPr lang="en-US" sz="2000" dirty="0" err="1">
                <a:latin typeface="Courier New Bold" charset="0"/>
              </a:rPr>
              <a:t>WeatherData</a:t>
            </a:r>
            <a:r>
              <a:rPr lang="en-US" sz="2000" dirty="0">
                <a:latin typeface="Courier New Bold" charset="0"/>
              </a:rPr>
              <a:t> {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 Bold" charset="0"/>
              </a:rPr>
              <a:t>// TIGHTLY COUPLED</a:t>
            </a: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void </a:t>
            </a:r>
            <a:r>
              <a:rPr lang="en-US" sz="2000" dirty="0" err="1">
                <a:latin typeface="Courier New Bold" charset="0"/>
              </a:rPr>
              <a:t>measurementChanged</a:t>
            </a:r>
            <a:r>
              <a:rPr lang="en-US" sz="2000" dirty="0">
                <a:latin typeface="Courier New Bold" charset="0"/>
              </a:rPr>
              <a:t>()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temp = </a:t>
            </a:r>
            <a:r>
              <a:rPr lang="en-US" sz="2000" dirty="0" err="1">
                <a:latin typeface="Courier New Bold" charset="0"/>
              </a:rPr>
              <a:t>getTemperature</a:t>
            </a:r>
            <a:r>
              <a:rPr lang="en-US" sz="2000" dirty="0">
                <a:latin typeface="Courier New Bold" charset="0"/>
              </a:rPr>
              <a:t>();     Get data 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hum = </a:t>
            </a:r>
            <a:r>
              <a:rPr lang="en-US" sz="2000" dirty="0" err="1">
                <a:latin typeface="Courier New Bold" charset="0"/>
              </a:rPr>
              <a:t>getHumidity</a:t>
            </a:r>
            <a:r>
              <a:rPr lang="en-US" sz="2000" dirty="0">
                <a:latin typeface="Courier New Bold" charset="0"/>
              </a:rPr>
              <a:t>();         from </a:t>
            </a:r>
            <a:r>
              <a:rPr lang="en-US" sz="2000" b="1" dirty="0">
                <a:latin typeface="Courier New Bold" charset="0"/>
              </a:rPr>
              <a:t>MODEL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 = </a:t>
            </a:r>
            <a:r>
              <a:rPr lang="en-US" sz="2000" dirty="0" err="1">
                <a:latin typeface="Courier New Bold" charset="0"/>
              </a:rPr>
              <a:t>getPressure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currentConditionsDisplay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statisticsDisplay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forecastDisplay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89000" y="3505200"/>
            <a:ext cx="5359400" cy="12573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Station (tightly coupled)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693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class </a:t>
            </a:r>
            <a:r>
              <a:rPr lang="en-US" sz="2000" dirty="0" err="1">
                <a:latin typeface="Courier New Bold" charset="0"/>
              </a:rPr>
              <a:t>WeatherData</a:t>
            </a:r>
            <a:r>
              <a:rPr lang="en-US" sz="2000" dirty="0">
                <a:latin typeface="Courier New Bold" charset="0"/>
              </a:rPr>
              <a:t> {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 Bold" charset="0"/>
              </a:rPr>
              <a:t>// TIGHTLY COUPLED</a:t>
            </a: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void </a:t>
            </a:r>
            <a:r>
              <a:rPr lang="en-US" sz="2000" dirty="0" err="1">
                <a:latin typeface="Courier New Bold" charset="0"/>
              </a:rPr>
              <a:t>measurementChanged</a:t>
            </a:r>
            <a:r>
              <a:rPr lang="en-US" sz="2000" dirty="0">
                <a:latin typeface="Courier New Bold" charset="0"/>
              </a:rPr>
              <a:t>()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temp = </a:t>
            </a:r>
            <a:r>
              <a:rPr lang="en-US" sz="2000" dirty="0" err="1">
                <a:latin typeface="Courier New Bold" charset="0"/>
              </a:rPr>
              <a:t>getTemperature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hum = </a:t>
            </a:r>
            <a:r>
              <a:rPr lang="en-US" sz="2000" dirty="0" err="1">
                <a:latin typeface="Courier New Bold" charset="0"/>
              </a:rPr>
              <a:t>getHumidity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 = </a:t>
            </a:r>
            <a:r>
              <a:rPr lang="en-US" sz="2000" dirty="0" err="1">
                <a:latin typeface="Courier New Bold" charset="0"/>
              </a:rPr>
              <a:t>getPressure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currentConditionsDisplay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  send to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statisticsDisplay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         </a:t>
            </a:r>
            <a:r>
              <a:rPr lang="en-US" sz="2000" b="1" dirty="0">
                <a:latin typeface="Courier New Bold" charset="0"/>
              </a:rPr>
              <a:t>VIEW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forecastDisplay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52500" y="4864100"/>
            <a:ext cx="6718300" cy="12573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3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Station (tightly coupled)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class </a:t>
            </a:r>
            <a:r>
              <a:rPr lang="en-US" sz="2000" dirty="0" err="1">
                <a:latin typeface="Courier New Bold" charset="0"/>
              </a:rPr>
              <a:t>WeatherData</a:t>
            </a:r>
            <a:r>
              <a:rPr lang="en-US" sz="2000" dirty="0">
                <a:latin typeface="Courier New Bold" charset="0"/>
              </a:rPr>
              <a:t> {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 Bold" charset="0"/>
              </a:rPr>
              <a:t>// TIGHTLY COUPLED</a:t>
            </a: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 Bold" charset="0"/>
              </a:rPr>
              <a:t>// CONTROLLER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void </a:t>
            </a:r>
            <a:r>
              <a:rPr lang="en-US" sz="2000" dirty="0" err="1">
                <a:latin typeface="Courier New Bold" charset="0"/>
              </a:rPr>
              <a:t>measurementChanged</a:t>
            </a:r>
            <a:r>
              <a:rPr lang="en-US" sz="2000" dirty="0">
                <a:latin typeface="Courier New Bold" charset="0"/>
              </a:rPr>
              <a:t>()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temp = </a:t>
            </a:r>
            <a:r>
              <a:rPr lang="en-US" sz="2000" dirty="0" err="1">
                <a:latin typeface="Courier New Bold" charset="0"/>
              </a:rPr>
              <a:t>getTemperature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hum = </a:t>
            </a:r>
            <a:r>
              <a:rPr lang="en-US" sz="2000" dirty="0" err="1">
                <a:latin typeface="Courier New Bold" charset="0"/>
              </a:rPr>
              <a:t>getHumidity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 = </a:t>
            </a:r>
            <a:r>
              <a:rPr lang="en-US" sz="2000" dirty="0" err="1">
                <a:latin typeface="Courier New Bold" charset="0"/>
              </a:rPr>
              <a:t>getPressure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currentConditionsDisplay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statisticsDisplay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forecastDisplay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58800" y="2717800"/>
            <a:ext cx="7112000" cy="34036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3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7772400" cy="1143000"/>
          </a:xfrm>
        </p:spPr>
        <p:txBody>
          <a:bodyPr/>
          <a:lstStyle/>
          <a:p>
            <a:r>
              <a:rPr lang="en-US" dirty="0"/>
              <a:t>Weather Station (looser)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17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public class </a:t>
            </a:r>
            <a:r>
              <a:rPr lang="en-US" sz="1800" dirty="0" err="1">
                <a:latin typeface="Courier New Bold" charset="0"/>
              </a:rPr>
              <a:t>WeatherData</a:t>
            </a:r>
            <a:r>
              <a:rPr lang="en-US" sz="1800" dirty="0">
                <a:latin typeface="Courier New Bold" charset="0"/>
              </a:rPr>
              <a:t> implements Subject{ </a:t>
            </a:r>
            <a:r>
              <a:rPr lang="en-US" sz="1800" b="1" dirty="0">
                <a:solidFill>
                  <a:srgbClr val="47FFD1"/>
                </a:solidFill>
                <a:latin typeface="Courier New Bold" charset="0"/>
              </a:rPr>
              <a:t>//LOOSER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</a:t>
            </a:r>
            <a:r>
              <a:rPr lang="en-US" sz="1800" dirty="0" err="1">
                <a:latin typeface="Courier New Bold" charset="0"/>
              </a:rPr>
              <a:t>ArrayList</a:t>
            </a:r>
            <a:r>
              <a:rPr lang="en-US" sz="1800" dirty="0">
                <a:latin typeface="Courier New Bold" charset="0"/>
              </a:rPr>
              <a:t> observers = new </a:t>
            </a:r>
            <a:r>
              <a:rPr lang="en-US" sz="1800" dirty="0" err="1">
                <a:latin typeface="Courier New Bold" charset="0"/>
              </a:rPr>
              <a:t>ArrayList</a:t>
            </a:r>
            <a:r>
              <a:rPr lang="en-US" sz="1800" dirty="0">
                <a:latin typeface="Courier New Bold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public void </a:t>
            </a:r>
            <a:r>
              <a:rPr lang="en-US" sz="1800" dirty="0" err="1">
                <a:latin typeface="Courier New Bold" charset="0"/>
              </a:rPr>
              <a:t>registerObserver</a:t>
            </a:r>
            <a:r>
              <a:rPr lang="en-US" sz="1800" dirty="0">
                <a:latin typeface="Courier New Bold" charset="0"/>
              </a:rPr>
              <a:t>(Observer 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</a:t>
            </a:r>
            <a:r>
              <a:rPr lang="en-US" sz="1800" dirty="0" err="1">
                <a:latin typeface="Courier New Bold" charset="0"/>
              </a:rPr>
              <a:t>observers.add</a:t>
            </a:r>
            <a:r>
              <a:rPr lang="en-US" sz="1800" dirty="0">
                <a:latin typeface="Courier New Bold" charset="0"/>
              </a:rPr>
              <a:t>(o);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public void </a:t>
            </a:r>
            <a:r>
              <a:rPr lang="en-US" sz="1800" dirty="0" err="1">
                <a:latin typeface="Courier New Bold" charset="0"/>
              </a:rPr>
              <a:t>removeObserver</a:t>
            </a:r>
            <a:r>
              <a:rPr lang="en-US" sz="1800" dirty="0">
                <a:latin typeface="Courier New Bold" charset="0"/>
              </a:rPr>
              <a:t>(Observer 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</a:t>
            </a:r>
            <a:r>
              <a:rPr lang="en-US" sz="1800" dirty="0" err="1">
                <a:latin typeface="Courier New Bold" charset="0"/>
              </a:rPr>
              <a:t>int</a:t>
            </a:r>
            <a:r>
              <a:rPr lang="en-US" sz="1800" dirty="0">
                <a:latin typeface="Courier New Bold" charset="0"/>
              </a:rPr>
              <a:t> index = </a:t>
            </a:r>
            <a:r>
              <a:rPr lang="en-US" sz="1800" dirty="0" err="1">
                <a:latin typeface="Courier New Bold" charset="0"/>
              </a:rPr>
              <a:t>observers.indexOf</a:t>
            </a:r>
            <a:r>
              <a:rPr lang="en-US" sz="1800" dirty="0">
                <a:latin typeface="Courier New Bold" charset="0"/>
              </a:rPr>
              <a:t>(o);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if (index &gt;=0) </a:t>
            </a:r>
            <a:r>
              <a:rPr lang="en-US" sz="1800" dirty="0" err="1">
                <a:latin typeface="Courier New Bold" charset="0"/>
              </a:rPr>
              <a:t>observers.remove</a:t>
            </a:r>
            <a:r>
              <a:rPr lang="en-US" sz="1800" dirty="0">
                <a:latin typeface="Courier New Bold" charset="0"/>
              </a:rPr>
              <a:t>(index);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:  // </a:t>
            </a:r>
            <a:r>
              <a:rPr lang="en-US" sz="1800" b="1" dirty="0">
                <a:latin typeface="Courier New Bold" charset="0"/>
              </a:rPr>
              <a:t>VIEWS</a:t>
            </a:r>
            <a:r>
              <a:rPr lang="en-US" sz="1800" dirty="0">
                <a:latin typeface="Courier New Bold" charset="0"/>
              </a:rPr>
              <a:t> add themselves, </a:t>
            </a:r>
            <a:r>
              <a:rPr lang="en-US" sz="1800" b="1" dirty="0">
                <a:latin typeface="Courier New Bold" charset="0"/>
              </a:rPr>
              <a:t>CONTROLLER</a:t>
            </a:r>
            <a:r>
              <a:rPr lang="en-US" sz="1800" dirty="0">
                <a:latin typeface="Courier New Bold" charset="0"/>
              </a:rPr>
              <a:t> knows nothing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7400" y="2260600"/>
            <a:ext cx="6718300" cy="32385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0"/>
            <a:ext cx="7772400" cy="1143000"/>
          </a:xfrm>
        </p:spPr>
        <p:txBody>
          <a:bodyPr/>
          <a:lstStyle/>
          <a:p>
            <a:r>
              <a:rPr lang="en-US" dirty="0"/>
              <a:t>Weather Station (looser)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17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public class </a:t>
            </a:r>
            <a:r>
              <a:rPr lang="en-US" sz="1600" dirty="0" err="1">
                <a:latin typeface="Courier New Bold" charset="0"/>
              </a:rPr>
              <a:t>WeatherData</a:t>
            </a:r>
            <a:r>
              <a:rPr lang="en-US" sz="1600" dirty="0">
                <a:latin typeface="Courier New Bold" charset="0"/>
              </a:rPr>
              <a:t> implements Subject{ // CONT.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public void </a:t>
            </a:r>
            <a:r>
              <a:rPr lang="en-US" sz="1600" dirty="0" err="1">
                <a:latin typeface="Courier New Bold" charset="0"/>
              </a:rPr>
              <a:t>measurementsChanged</a:t>
            </a:r>
            <a:r>
              <a:rPr lang="en-US" sz="1600" dirty="0">
                <a:latin typeface="Courier New Bold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</a:t>
            </a:r>
            <a:r>
              <a:rPr lang="en-US" sz="1600" dirty="0" err="1">
                <a:latin typeface="Courier New Bold" charset="0"/>
              </a:rPr>
              <a:t>notifyObservers</a:t>
            </a:r>
            <a:r>
              <a:rPr lang="en-US" sz="1600" dirty="0">
                <a:latin typeface="Courier New Bold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public void </a:t>
            </a:r>
            <a:r>
              <a:rPr lang="en-US" sz="1600" dirty="0" err="1">
                <a:latin typeface="Courier New Bold" charset="0"/>
              </a:rPr>
              <a:t>notifyObservers</a:t>
            </a:r>
            <a:r>
              <a:rPr lang="en-US" sz="1600" dirty="0">
                <a:latin typeface="Courier New Bold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for (</a:t>
            </a:r>
            <a:r>
              <a:rPr lang="en-US" sz="1600" dirty="0" err="1">
                <a:latin typeface="Courier New Bold" charset="0"/>
              </a:rPr>
              <a:t>int</a:t>
            </a:r>
            <a:r>
              <a:rPr lang="en-US" sz="1600" dirty="0">
                <a:latin typeface="Courier New Bold" charset="0"/>
              </a:rPr>
              <a:t> </a:t>
            </a:r>
            <a:r>
              <a:rPr lang="en-US" sz="1600" dirty="0" err="1">
                <a:latin typeface="Courier New Bold" charset="0"/>
              </a:rPr>
              <a:t>i</a:t>
            </a:r>
            <a:r>
              <a:rPr lang="en-US" sz="1600" dirty="0">
                <a:latin typeface="Courier New Bold" charset="0"/>
              </a:rPr>
              <a:t>=0;i&lt;</a:t>
            </a:r>
            <a:r>
              <a:rPr lang="en-US" sz="1600" dirty="0" err="1">
                <a:latin typeface="Courier New Bold" charset="0"/>
              </a:rPr>
              <a:t>observer.size</a:t>
            </a:r>
            <a:r>
              <a:rPr lang="en-US" sz="1600" dirty="0">
                <a:latin typeface="Courier New Bold" charset="0"/>
              </a:rPr>
              <a:t>(); </a:t>
            </a:r>
            <a:r>
              <a:rPr lang="en-US" sz="1600" dirty="0" err="1">
                <a:latin typeface="Courier New Bold" charset="0"/>
              </a:rPr>
              <a:t>i</a:t>
            </a:r>
            <a:r>
              <a:rPr lang="en-US" sz="1600" dirty="0">
                <a:latin typeface="Courier New Bold" charset="0"/>
              </a:rPr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	Observer observer = (Observer)</a:t>
            </a:r>
            <a:r>
              <a:rPr lang="en-US" sz="1600" dirty="0" err="1">
                <a:latin typeface="Courier New Bold" charset="0"/>
              </a:rPr>
              <a:t>observers.get</a:t>
            </a:r>
            <a:r>
              <a:rPr lang="en-US" sz="1600" dirty="0">
                <a:latin typeface="Courier New Bold" charset="0"/>
              </a:rPr>
              <a:t>(</a:t>
            </a:r>
            <a:r>
              <a:rPr lang="en-US" sz="1600" dirty="0" err="1">
                <a:latin typeface="Courier New Bold" charset="0"/>
              </a:rPr>
              <a:t>i</a:t>
            </a:r>
            <a:r>
              <a:rPr lang="en-US" sz="1600" dirty="0">
                <a:latin typeface="Courier New Bold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	</a:t>
            </a:r>
            <a:r>
              <a:rPr lang="en-US" sz="1600" dirty="0" err="1">
                <a:latin typeface="Courier New Bold" charset="0"/>
              </a:rPr>
              <a:t>observer.update</a:t>
            </a:r>
            <a:r>
              <a:rPr lang="en-US" sz="1600" dirty="0">
                <a:latin typeface="Courier New Bold" charset="0"/>
              </a:rPr>
              <a:t>(temp, hum, </a:t>
            </a:r>
            <a:r>
              <a:rPr lang="en-US" sz="1600" dirty="0" err="1">
                <a:latin typeface="Courier New Bold" charset="0"/>
              </a:rPr>
              <a:t>pres</a:t>
            </a:r>
            <a:r>
              <a:rPr lang="en-US" sz="1600" dirty="0">
                <a:latin typeface="Courier New Bold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// Updating </a:t>
            </a:r>
            <a:r>
              <a:rPr lang="en-US" sz="1600" b="1" dirty="0">
                <a:latin typeface="Courier New Bold" charset="0"/>
              </a:rPr>
              <a:t>VIEWS</a:t>
            </a:r>
            <a:r>
              <a:rPr lang="en-US" sz="1600" dirty="0">
                <a:latin typeface="Courier New Bold" charset="0"/>
              </a:rPr>
              <a:t> requires no knowledge of them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 Bold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76600"/>
            <a:ext cx="7543800" cy="21717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0"/>
            <a:ext cx="7772400" cy="1143000"/>
          </a:xfrm>
        </p:spPr>
        <p:txBody>
          <a:bodyPr/>
          <a:lstStyle/>
          <a:p>
            <a:r>
              <a:rPr lang="en-US" dirty="0"/>
              <a:t>Weather Station (looser)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95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public class </a:t>
            </a:r>
            <a:r>
              <a:rPr lang="en-US" sz="1800" dirty="0" err="1">
                <a:latin typeface="Courier New Bold" charset="0"/>
              </a:rPr>
              <a:t>WeatherData</a:t>
            </a:r>
            <a:r>
              <a:rPr lang="en-US" sz="1800" dirty="0">
                <a:latin typeface="Courier New Bold" charset="0"/>
              </a:rPr>
              <a:t> implements Subject{ //CONT.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 public void </a:t>
            </a:r>
            <a:r>
              <a:rPr lang="en-US" sz="1800" dirty="0" err="1">
                <a:latin typeface="Courier New Bold" charset="0"/>
              </a:rPr>
              <a:t>setMeasurements</a:t>
            </a:r>
            <a:r>
              <a:rPr lang="en-US" sz="1800" dirty="0">
                <a:latin typeface="Courier New Bold" charset="0"/>
              </a:rPr>
              <a:t>(float t, float h, float 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temp = 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hum = 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</a:t>
            </a:r>
            <a:r>
              <a:rPr lang="en-US" sz="1800" dirty="0" err="1">
                <a:latin typeface="Courier New Bold" charset="0"/>
              </a:rPr>
              <a:t>pres</a:t>
            </a:r>
            <a:r>
              <a:rPr lang="en-US" sz="1800" dirty="0">
                <a:latin typeface="Courier New Bold" charset="0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</a:t>
            </a:r>
            <a:r>
              <a:rPr lang="en-US" sz="1800" dirty="0" err="1">
                <a:latin typeface="Courier New Bold" charset="0"/>
              </a:rPr>
              <a:t>measurementsChanged</a:t>
            </a:r>
            <a:r>
              <a:rPr lang="en-US" sz="1800" dirty="0">
                <a:latin typeface="Courier New Bold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   // </a:t>
            </a:r>
            <a:r>
              <a:rPr lang="en-US" sz="1800" b="1" dirty="0">
                <a:latin typeface="Courier New Bold" charset="0"/>
              </a:rPr>
              <a:t>CONTROLLER</a:t>
            </a:r>
            <a:r>
              <a:rPr lang="en-US" sz="1800" dirty="0">
                <a:latin typeface="Courier New Bold" charset="0"/>
              </a:rPr>
              <a:t> does know about the </a:t>
            </a:r>
            <a:r>
              <a:rPr lang="en-US" sz="1800" b="1" dirty="0">
                <a:latin typeface="Courier New Bold" charset="0"/>
              </a:rPr>
              <a:t>MODEL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4200" y="2590800"/>
            <a:ext cx="7962900" cy="18542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How Can We Do Better?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485900"/>
            <a:ext cx="7772400" cy="4114800"/>
          </a:xfrm>
        </p:spPr>
        <p:txBody>
          <a:bodyPr/>
          <a:lstStyle/>
          <a:p>
            <a:r>
              <a:rPr lang="en-US" dirty="0"/>
              <a:t>The fewer dependencies of the Controller on the View and the Model – the better!</a:t>
            </a:r>
          </a:p>
          <a:p>
            <a:endParaRPr lang="en-US" dirty="0"/>
          </a:p>
          <a:p>
            <a:r>
              <a:rPr lang="en-US" dirty="0"/>
              <a:t>We’ve eliminated the connection between the Controller and the Views with the Observer pattern</a:t>
            </a:r>
          </a:p>
          <a:p>
            <a:endParaRPr lang="en-US" dirty="0"/>
          </a:p>
          <a:p>
            <a:r>
              <a:rPr lang="en-US" dirty="0"/>
              <a:t>What about the Model?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46182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999413" cy="1143000"/>
          </a:xfrm>
        </p:spPr>
        <p:txBody>
          <a:bodyPr/>
          <a:lstStyle/>
          <a:p>
            <a:r>
              <a:rPr lang="en-US" dirty="0"/>
              <a:t>Weather Station (loosely coupled)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17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public class </a:t>
            </a:r>
            <a:r>
              <a:rPr lang="en-US" sz="1800" dirty="0" err="1">
                <a:latin typeface="Courier New Bold" charset="0"/>
              </a:rPr>
              <a:t>WeatherData</a:t>
            </a:r>
            <a:r>
              <a:rPr lang="en-US" sz="1800" dirty="0">
                <a:latin typeface="Courier New Bold" charset="0"/>
              </a:rPr>
              <a:t> implements Subject{ </a:t>
            </a:r>
            <a:r>
              <a:rPr lang="en-US" sz="1800" b="1" dirty="0">
                <a:solidFill>
                  <a:srgbClr val="47FFD1"/>
                </a:solidFill>
                <a:latin typeface="Courier New Bold" charset="0"/>
              </a:rPr>
              <a:t>//LOOSELY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			implements Observer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</a:t>
            </a:r>
            <a:r>
              <a:rPr lang="en-US" sz="1800" dirty="0" err="1">
                <a:latin typeface="Courier New Bold" charset="0"/>
              </a:rPr>
              <a:t>ArrayList</a:t>
            </a:r>
            <a:r>
              <a:rPr lang="en-US" sz="1800" dirty="0">
                <a:latin typeface="Courier New Bold" charset="0"/>
              </a:rPr>
              <a:t> observers = new </a:t>
            </a:r>
            <a:r>
              <a:rPr lang="en-US" sz="1800" dirty="0" err="1">
                <a:latin typeface="Courier New Bold" charset="0"/>
              </a:rPr>
              <a:t>ArrayList</a:t>
            </a:r>
            <a:r>
              <a:rPr lang="en-US" sz="1800" dirty="0">
                <a:latin typeface="Courier New Bold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public void </a:t>
            </a:r>
            <a:r>
              <a:rPr lang="en-US" sz="1800" dirty="0" err="1">
                <a:latin typeface="Courier New Bold" charset="0"/>
              </a:rPr>
              <a:t>registerObserver</a:t>
            </a:r>
            <a:r>
              <a:rPr lang="en-US" sz="1800" dirty="0">
                <a:latin typeface="Courier New Bold" charset="0"/>
              </a:rPr>
              <a:t>(Observer 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</a:t>
            </a:r>
            <a:r>
              <a:rPr lang="en-US" sz="1800" dirty="0" err="1">
                <a:latin typeface="Courier New Bold" charset="0"/>
              </a:rPr>
              <a:t>observers.add</a:t>
            </a:r>
            <a:r>
              <a:rPr lang="en-US" sz="1800" dirty="0">
                <a:latin typeface="Courier New Bold" charset="0"/>
              </a:rPr>
              <a:t>(o);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public void </a:t>
            </a:r>
            <a:r>
              <a:rPr lang="en-US" sz="1800" dirty="0" err="1">
                <a:latin typeface="Courier New Bold" charset="0"/>
              </a:rPr>
              <a:t>removeObserver</a:t>
            </a:r>
            <a:r>
              <a:rPr lang="en-US" sz="1800" dirty="0">
                <a:latin typeface="Courier New Bold" charset="0"/>
              </a:rPr>
              <a:t>(Observer 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</a:t>
            </a:r>
            <a:r>
              <a:rPr lang="en-US" sz="1800" dirty="0" err="1">
                <a:latin typeface="Courier New Bold" charset="0"/>
              </a:rPr>
              <a:t>int</a:t>
            </a:r>
            <a:r>
              <a:rPr lang="en-US" sz="1800" dirty="0">
                <a:latin typeface="Courier New Bold" charset="0"/>
              </a:rPr>
              <a:t> index = </a:t>
            </a:r>
            <a:r>
              <a:rPr lang="en-US" sz="1800" dirty="0" err="1">
                <a:latin typeface="Courier New Bold" charset="0"/>
              </a:rPr>
              <a:t>observers.indexOf</a:t>
            </a:r>
            <a:r>
              <a:rPr lang="en-US" sz="1800" dirty="0">
                <a:latin typeface="Courier New Bold" charset="0"/>
              </a:rPr>
              <a:t>(o);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if (index &gt;=0) </a:t>
            </a:r>
            <a:r>
              <a:rPr lang="en-US" sz="1800" dirty="0" err="1">
                <a:latin typeface="Courier New Bold" charset="0"/>
              </a:rPr>
              <a:t>observers.remove</a:t>
            </a:r>
            <a:r>
              <a:rPr lang="en-US" sz="1800" dirty="0">
                <a:latin typeface="Courier New Bold" charset="0"/>
              </a:rPr>
              <a:t>(index);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:  // </a:t>
            </a:r>
            <a:r>
              <a:rPr lang="en-US" sz="1800" b="1" dirty="0">
                <a:latin typeface="Courier New Bold" charset="0"/>
              </a:rPr>
              <a:t>VIEWS</a:t>
            </a:r>
            <a:r>
              <a:rPr lang="en-US" sz="1800" dirty="0">
                <a:latin typeface="Courier New Bold" charset="0"/>
              </a:rPr>
              <a:t> add themselves, </a:t>
            </a:r>
            <a:r>
              <a:rPr lang="en-US" sz="1800" b="1" dirty="0">
                <a:latin typeface="Courier New Bold" charset="0"/>
              </a:rPr>
              <a:t>CONTROLLER</a:t>
            </a:r>
            <a:r>
              <a:rPr lang="en-US" sz="1800" dirty="0">
                <a:latin typeface="Courier New Bold" charset="0"/>
              </a:rPr>
              <a:t> knows nothing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7400" y="2260600"/>
            <a:ext cx="6718300" cy="32385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9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2" y="0"/>
            <a:ext cx="8205787" cy="1143000"/>
          </a:xfrm>
        </p:spPr>
        <p:txBody>
          <a:bodyPr/>
          <a:lstStyle/>
          <a:p>
            <a:r>
              <a:rPr lang="en-US" dirty="0"/>
              <a:t>Weather Station (loosely coupled)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17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public class </a:t>
            </a:r>
            <a:r>
              <a:rPr lang="en-US" sz="1600" dirty="0" err="1">
                <a:latin typeface="Courier New Bold" charset="0"/>
              </a:rPr>
              <a:t>WeatherData</a:t>
            </a:r>
            <a:r>
              <a:rPr lang="en-US" sz="1600" dirty="0">
                <a:latin typeface="Courier New Bold" charset="0"/>
              </a:rPr>
              <a:t> implements Subject{ // CONT.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			implements Observer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public void </a:t>
            </a:r>
            <a:r>
              <a:rPr lang="en-US" sz="1600" dirty="0" err="1">
                <a:latin typeface="Courier New Bold" charset="0"/>
              </a:rPr>
              <a:t>measurementsChanged</a:t>
            </a:r>
            <a:r>
              <a:rPr lang="en-US" sz="1600" dirty="0">
                <a:latin typeface="Courier New Bold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</a:t>
            </a:r>
            <a:r>
              <a:rPr lang="en-US" sz="1600" dirty="0" err="1">
                <a:latin typeface="Courier New Bold" charset="0"/>
              </a:rPr>
              <a:t>notifyObservers</a:t>
            </a:r>
            <a:r>
              <a:rPr lang="en-US" sz="1600" dirty="0">
                <a:latin typeface="Courier New Bold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public void </a:t>
            </a:r>
            <a:r>
              <a:rPr lang="en-US" sz="1600" dirty="0" err="1">
                <a:latin typeface="Courier New Bold" charset="0"/>
              </a:rPr>
              <a:t>notifyObservers</a:t>
            </a:r>
            <a:r>
              <a:rPr lang="en-US" sz="1600" dirty="0">
                <a:latin typeface="Courier New Bold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for (</a:t>
            </a:r>
            <a:r>
              <a:rPr lang="en-US" sz="1600" dirty="0" err="1">
                <a:latin typeface="Courier New Bold" charset="0"/>
              </a:rPr>
              <a:t>int</a:t>
            </a:r>
            <a:r>
              <a:rPr lang="en-US" sz="1600" dirty="0">
                <a:latin typeface="Courier New Bold" charset="0"/>
              </a:rPr>
              <a:t> </a:t>
            </a:r>
            <a:r>
              <a:rPr lang="en-US" sz="1600" dirty="0" err="1">
                <a:latin typeface="Courier New Bold" charset="0"/>
              </a:rPr>
              <a:t>i</a:t>
            </a:r>
            <a:r>
              <a:rPr lang="en-US" sz="1600" dirty="0">
                <a:latin typeface="Courier New Bold" charset="0"/>
              </a:rPr>
              <a:t>=0;i&lt;</a:t>
            </a:r>
            <a:r>
              <a:rPr lang="en-US" sz="1600" dirty="0" err="1">
                <a:latin typeface="Courier New Bold" charset="0"/>
              </a:rPr>
              <a:t>observer.size</a:t>
            </a:r>
            <a:r>
              <a:rPr lang="en-US" sz="1600" dirty="0">
                <a:latin typeface="Courier New Bold" charset="0"/>
              </a:rPr>
              <a:t>(); </a:t>
            </a:r>
            <a:r>
              <a:rPr lang="en-US" sz="1600" dirty="0" err="1">
                <a:latin typeface="Courier New Bold" charset="0"/>
              </a:rPr>
              <a:t>i</a:t>
            </a:r>
            <a:r>
              <a:rPr lang="en-US" sz="1600" dirty="0">
                <a:latin typeface="Courier New Bold" charset="0"/>
              </a:rPr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	Observer observer = (Observer)</a:t>
            </a:r>
            <a:r>
              <a:rPr lang="en-US" sz="1600" dirty="0" err="1">
                <a:latin typeface="Courier New Bold" charset="0"/>
              </a:rPr>
              <a:t>observers.get</a:t>
            </a:r>
            <a:r>
              <a:rPr lang="en-US" sz="1600" dirty="0">
                <a:latin typeface="Courier New Bold" charset="0"/>
              </a:rPr>
              <a:t>(</a:t>
            </a:r>
            <a:r>
              <a:rPr lang="en-US" sz="1600" dirty="0" err="1">
                <a:latin typeface="Courier New Bold" charset="0"/>
              </a:rPr>
              <a:t>i</a:t>
            </a:r>
            <a:r>
              <a:rPr lang="en-US" sz="1600" dirty="0">
                <a:latin typeface="Courier New Bold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	</a:t>
            </a:r>
            <a:r>
              <a:rPr lang="en-US" sz="1600" dirty="0" err="1">
                <a:latin typeface="Courier New Bold" charset="0"/>
              </a:rPr>
              <a:t>observer.update</a:t>
            </a:r>
            <a:r>
              <a:rPr lang="en-US" sz="1600" dirty="0">
                <a:latin typeface="Courier New Bold" charset="0"/>
              </a:rPr>
              <a:t>(Object </a:t>
            </a:r>
            <a:r>
              <a:rPr lang="en-US" sz="1600" dirty="0" err="1">
                <a:latin typeface="Courier New Bold" charset="0"/>
              </a:rPr>
              <a:t>oForView</a:t>
            </a:r>
            <a:r>
              <a:rPr lang="en-US" sz="1600" dirty="0">
                <a:latin typeface="Courier New Bold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 Bold" charset="0"/>
              </a:rPr>
              <a:t>		// Updating </a:t>
            </a:r>
            <a:r>
              <a:rPr lang="en-US" sz="1600" b="1" dirty="0">
                <a:latin typeface="Courier New Bold" charset="0"/>
              </a:rPr>
              <a:t>VIEWS</a:t>
            </a:r>
            <a:r>
              <a:rPr lang="en-US" sz="1600" dirty="0">
                <a:latin typeface="Courier New Bold" charset="0"/>
              </a:rPr>
              <a:t> passing in unknown information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 Bold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76600"/>
            <a:ext cx="7543800" cy="21717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8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0"/>
            <a:ext cx="8129587" cy="1143000"/>
          </a:xfrm>
        </p:spPr>
        <p:txBody>
          <a:bodyPr/>
          <a:lstStyle/>
          <a:p>
            <a:r>
              <a:rPr lang="en-US" dirty="0"/>
              <a:t>Weather Station (loosely coupled)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9575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public class </a:t>
            </a:r>
            <a:r>
              <a:rPr lang="en-US" sz="1800" dirty="0" err="1">
                <a:latin typeface="Courier New Bold" charset="0"/>
              </a:rPr>
              <a:t>WeatherData</a:t>
            </a:r>
            <a:r>
              <a:rPr lang="en-US" sz="1800" dirty="0">
                <a:latin typeface="Courier New Bold" charset="0"/>
              </a:rPr>
              <a:t> implements Subject{ //CONT.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				implements Observer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>
                <a:latin typeface="Courier New Bold" charset="0"/>
              </a:rPr>
              <a:t>model.registerObserver</a:t>
            </a:r>
            <a:r>
              <a:rPr lang="en-US" sz="1800" dirty="0">
                <a:latin typeface="Courier New Bold" charset="0"/>
              </a:rPr>
              <a:t>(this);  // </a:t>
            </a:r>
            <a:r>
              <a:rPr lang="en-US" sz="1800" b="1" dirty="0">
                <a:latin typeface="Courier New Bold" charset="0"/>
              </a:rPr>
              <a:t>CONTROLLER</a:t>
            </a:r>
            <a:r>
              <a:rPr lang="en-US" sz="1800" dirty="0">
                <a:latin typeface="Courier New Bold" charset="0"/>
              </a:rPr>
              <a:t> observes </a:t>
            </a:r>
            <a:r>
              <a:rPr lang="en-US" sz="1800" b="1" dirty="0">
                <a:latin typeface="Courier New Bold" charset="0"/>
              </a:rPr>
              <a:t>MODEL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 Bol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 public void update(Object </a:t>
            </a:r>
            <a:r>
              <a:rPr lang="en-US" sz="1800" dirty="0" err="1">
                <a:latin typeface="Courier New Bold" charset="0"/>
              </a:rPr>
              <a:t>oFromModel</a:t>
            </a:r>
            <a:r>
              <a:rPr lang="en-US" sz="1800" dirty="0">
                <a:latin typeface="Courier New Bold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		</a:t>
            </a:r>
            <a:r>
              <a:rPr lang="en-US" sz="1800" dirty="0" err="1">
                <a:latin typeface="Courier New Bold" charset="0"/>
              </a:rPr>
              <a:t>oForView</a:t>
            </a:r>
            <a:r>
              <a:rPr lang="en-US" sz="1800" dirty="0">
                <a:latin typeface="Courier New Bold" charset="0"/>
              </a:rPr>
              <a:t> = </a:t>
            </a:r>
            <a:r>
              <a:rPr lang="en-US" sz="1800" dirty="0" err="1">
                <a:latin typeface="Courier New Bold" charset="0"/>
              </a:rPr>
              <a:t>oFromModel</a:t>
            </a:r>
            <a:r>
              <a:rPr lang="en-US" sz="1800" dirty="0">
                <a:latin typeface="Courier New Bold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   // </a:t>
            </a:r>
            <a:r>
              <a:rPr lang="en-US" sz="1800" b="1" dirty="0">
                <a:latin typeface="Courier New Bold" charset="0"/>
              </a:rPr>
              <a:t>CONTROLLER</a:t>
            </a:r>
            <a:r>
              <a:rPr lang="en-US" sz="1800" dirty="0">
                <a:latin typeface="Courier New Bold" charset="0"/>
              </a:rPr>
              <a:t> does NOT know about the </a:t>
            </a:r>
            <a:r>
              <a:rPr lang="en-US" sz="1800" b="1" dirty="0">
                <a:latin typeface="Courier New Bold" charset="0"/>
              </a:rPr>
              <a:t>MODEL </a:t>
            </a:r>
            <a:r>
              <a:rPr lang="en-US" sz="1800" dirty="0">
                <a:latin typeface="Courier New Bold" charset="0"/>
              </a:rPr>
              <a:t>or its 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 Bold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96900" y="3492500"/>
            <a:ext cx="8166100" cy="1854200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a one to many dependency between objects so that when one object changes state, all its dependents are notified and updated automatically.(Go4)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609600"/>
            <a:ext cx="8002587" cy="1143000"/>
          </a:xfrm>
        </p:spPr>
        <p:txBody>
          <a:bodyPr/>
          <a:lstStyle/>
          <a:p>
            <a:r>
              <a:rPr lang="en-US"/>
              <a:t>Dual Observer-Observer Example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up an arbitrarily long cascade of objects observing the previous one</a:t>
            </a:r>
          </a:p>
          <a:p>
            <a:r>
              <a:rPr lang="en-US" dirty="0"/>
              <a:t>Acts like an execution stack during a recursive 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8689975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public class DualClass extends Observable implements Observer{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  private static int value = 1;</a:t>
            </a:r>
          </a:p>
          <a:p>
            <a:r>
              <a:rPr lang="en-US" sz="1800" b="1">
                <a:latin typeface="Courier New" charset="0"/>
              </a:rPr>
              <a:t>  private int num;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  public DualClass(int num) {</a:t>
            </a:r>
          </a:p>
          <a:p>
            <a:r>
              <a:rPr lang="en-US" sz="1800" b="1">
                <a:latin typeface="Courier New" charset="0"/>
              </a:rPr>
              <a:t>    this.num = num;</a:t>
            </a:r>
          </a:p>
          <a:p>
            <a:r>
              <a:rPr lang="en-US" sz="1800" b="1">
                <a:latin typeface="Courier New" charset="0"/>
              </a:rPr>
              <a:t>  }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  public void begin(){</a:t>
            </a:r>
          </a:p>
          <a:p>
            <a:r>
              <a:rPr lang="en-US" sz="1800" b="1">
                <a:latin typeface="Courier New" charset="0"/>
              </a:rPr>
              <a:t>    setChanged();</a:t>
            </a:r>
          </a:p>
          <a:p>
            <a:r>
              <a:rPr lang="en-US" sz="1800" b="1">
                <a:latin typeface="Courier New" charset="0"/>
              </a:rPr>
              <a:t>    notifyObservers(new Object());</a:t>
            </a:r>
          </a:p>
          <a:p>
            <a:r>
              <a:rPr lang="en-US" sz="1800" b="1">
                <a:latin typeface="Courier New" charset="0"/>
              </a:rPr>
              <a:t>  }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  public void update(Observable o, Object obj){</a:t>
            </a:r>
          </a:p>
          <a:p>
            <a:r>
              <a:rPr lang="en-US" sz="1800" b="1">
                <a:latin typeface="Courier New" charset="0"/>
              </a:rPr>
              <a:t>    System.out.println("Object " + num + ", Value " + value);</a:t>
            </a:r>
          </a:p>
          <a:p>
            <a:r>
              <a:rPr lang="en-US" sz="1800" b="1">
                <a:latin typeface="Courier New" charset="0"/>
              </a:rPr>
              <a:t>    value = value * 2;</a:t>
            </a:r>
          </a:p>
          <a:p>
            <a:r>
              <a:rPr lang="en-US" sz="1800" b="1">
                <a:latin typeface="Courier New" charset="0"/>
              </a:rPr>
              <a:t>    setChanged();</a:t>
            </a:r>
          </a:p>
          <a:p>
            <a:r>
              <a:rPr lang="en-US" sz="1800" b="1">
                <a:latin typeface="Courier New" charset="0"/>
              </a:rPr>
              <a:t>    notifyObservers(new Object());</a:t>
            </a:r>
          </a:p>
          <a:p>
            <a:r>
              <a:rPr lang="en-US" sz="1800" b="1">
                <a:latin typeface="Courier New" charset="0"/>
              </a:rPr>
              <a:t>    System.out.println("Object " + num + ", Value " + value);</a:t>
            </a:r>
          </a:p>
          <a:p>
            <a:r>
              <a:rPr lang="en-US" sz="1800" b="1">
                <a:latin typeface="Courier New" charset="0"/>
              </a:rPr>
              <a:t>    value = value * 2;</a:t>
            </a:r>
          </a:p>
          <a:p>
            <a:r>
              <a:rPr lang="en-US" sz="1800" b="1">
                <a:latin typeface="Courier New" charset="0"/>
              </a:rPr>
              <a:t>  }</a:t>
            </a:r>
          </a:p>
          <a:p>
            <a:r>
              <a:rPr lang="en-US" sz="18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Observer-Observable Structure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66"/>
                </a:solidFill>
                <a:latin typeface="Courier New" charset="0"/>
              </a:rPr>
              <a:t>HEAD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Observer-Observable Structure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66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Observer-Observable Structure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66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Observer-Observable Structure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66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Observer-Observable Structure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66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2251075" y="477202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4816475" y="51355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7370763" y="53768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 flipH="1">
            <a:off x="3205163" y="5284788"/>
            <a:ext cx="1606550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H="1">
            <a:off x="5797550" y="558482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3851275" y="2755900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6421438" y="30305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2287588" y="3044825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 flipH="1">
            <a:off x="4851400" y="3297238"/>
            <a:ext cx="1604963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 flipV="1">
            <a:off x="3305175" y="3602038"/>
            <a:ext cx="3103563" cy="1374775"/>
          </a:xfrm>
          <a:prstGeom prst="line">
            <a:avLst/>
          </a:prstGeom>
          <a:noFill/>
          <a:ln w="57150">
            <a:solidFill>
              <a:srgbClr val="FF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165225" y="282575"/>
            <a:ext cx="6630988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public class Init {</a:t>
            </a:r>
          </a:p>
          <a:p>
            <a:r>
              <a:rPr lang="en-US" sz="1800" b="1">
                <a:latin typeface="Courier New" charset="0"/>
              </a:rPr>
              <a:t>  private int LISTSIZE = 11;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  private DualClass head, tempNode1, tempNode2;</a:t>
            </a:r>
          </a:p>
          <a:p>
            <a:r>
              <a:rPr lang="en-US" sz="1800" b="1">
                <a:latin typeface="Courier New" charset="0"/>
              </a:rPr>
              <a:t>  public Init() {</a:t>
            </a:r>
          </a:p>
          <a:p>
            <a:r>
              <a:rPr lang="en-US" sz="1800" b="1">
                <a:latin typeface="Courier New" charset="0"/>
              </a:rPr>
              <a:t>    head = new DualClass(0);</a:t>
            </a:r>
          </a:p>
          <a:p>
            <a:r>
              <a:rPr lang="en-US" sz="1800" b="1">
                <a:latin typeface="Courier New" charset="0"/>
              </a:rPr>
              <a:t>    tempNode1 = new DualClass(1);</a:t>
            </a:r>
          </a:p>
          <a:p>
            <a:r>
              <a:rPr lang="en-US" sz="1800" b="1">
                <a:latin typeface="Courier New" charset="0"/>
              </a:rPr>
              <a:t>    head.addObserver(tempNode1);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    for(int i=2;i&lt;=LISTSIZE;i++){</a:t>
            </a:r>
          </a:p>
          <a:p>
            <a:r>
              <a:rPr lang="en-US" sz="1800" b="1">
                <a:latin typeface="Courier New" charset="0"/>
              </a:rPr>
              <a:t>      tempNode2 = new DualClass(i);</a:t>
            </a:r>
          </a:p>
          <a:p>
            <a:r>
              <a:rPr lang="en-US" sz="1800" b="1">
                <a:latin typeface="Courier New" charset="0"/>
              </a:rPr>
              <a:t>      tempNode1.addObserver(tempNode2);</a:t>
            </a:r>
          </a:p>
          <a:p>
            <a:r>
              <a:rPr lang="en-US" sz="1800" b="1">
                <a:latin typeface="Courier New" charset="0"/>
              </a:rPr>
              <a:t>      tempNode1 = tempNode2;</a:t>
            </a:r>
          </a:p>
          <a:p>
            <a:r>
              <a:rPr lang="en-US" sz="1800" b="1">
                <a:latin typeface="Courier New" charset="0"/>
              </a:rPr>
              <a:t>    }</a:t>
            </a:r>
          </a:p>
          <a:p>
            <a:r>
              <a:rPr lang="en-US" sz="1800" b="1">
                <a:latin typeface="Courier New" charset="0"/>
              </a:rPr>
              <a:t>    head.begin();</a:t>
            </a:r>
          </a:p>
          <a:p>
            <a:r>
              <a:rPr lang="en-US" sz="1800" b="1">
                <a:latin typeface="Courier New" charset="0"/>
              </a:rPr>
              <a:t>  }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  public static void main(String args[]){</a:t>
            </a:r>
          </a:p>
          <a:p>
            <a:r>
              <a:rPr lang="en-US" sz="1800" b="1">
                <a:latin typeface="Courier New" charset="0"/>
              </a:rPr>
              <a:t>    Init init = new Init();</a:t>
            </a:r>
          </a:p>
          <a:p>
            <a:r>
              <a:rPr lang="en-US" sz="1800" b="1">
                <a:latin typeface="Courier New" charset="0"/>
              </a:rPr>
              <a:t>  }</a:t>
            </a:r>
          </a:p>
          <a:p>
            <a:r>
              <a:rPr lang="en-US" sz="18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041650" y="0"/>
            <a:ext cx="33401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Object 1, Value 1</a:t>
            </a:r>
          </a:p>
          <a:p>
            <a:r>
              <a:rPr lang="en-US" sz="1800" b="1">
                <a:latin typeface="Courier New" charset="0"/>
              </a:rPr>
              <a:t>Object 2, Value 2</a:t>
            </a:r>
          </a:p>
          <a:p>
            <a:r>
              <a:rPr lang="en-US" sz="1800" b="1">
                <a:latin typeface="Courier New" charset="0"/>
              </a:rPr>
              <a:t>Object 3, Value 4</a:t>
            </a:r>
          </a:p>
          <a:p>
            <a:r>
              <a:rPr lang="en-US" sz="1800" b="1">
                <a:latin typeface="Courier New" charset="0"/>
              </a:rPr>
              <a:t>Object 4, Value 8</a:t>
            </a:r>
          </a:p>
          <a:p>
            <a:r>
              <a:rPr lang="en-US" sz="1800" b="1">
                <a:latin typeface="Courier New" charset="0"/>
              </a:rPr>
              <a:t>Object 5, Value 16</a:t>
            </a:r>
          </a:p>
          <a:p>
            <a:r>
              <a:rPr lang="en-US" sz="1800" b="1">
                <a:latin typeface="Courier New" charset="0"/>
              </a:rPr>
              <a:t>Object 6, Value 32</a:t>
            </a:r>
          </a:p>
          <a:p>
            <a:r>
              <a:rPr lang="en-US" sz="1800" b="1">
                <a:latin typeface="Courier New" charset="0"/>
              </a:rPr>
              <a:t>Object 7, Value 64</a:t>
            </a:r>
          </a:p>
          <a:p>
            <a:r>
              <a:rPr lang="en-US" sz="1800" b="1">
                <a:latin typeface="Courier New" charset="0"/>
              </a:rPr>
              <a:t>Object 8, Value 128</a:t>
            </a:r>
          </a:p>
          <a:p>
            <a:r>
              <a:rPr lang="en-US" sz="1800" b="1">
                <a:latin typeface="Courier New" charset="0"/>
              </a:rPr>
              <a:t>Object 9, Value 256</a:t>
            </a:r>
          </a:p>
          <a:p>
            <a:r>
              <a:rPr lang="en-US" sz="1800" b="1">
                <a:latin typeface="Courier New" charset="0"/>
              </a:rPr>
              <a:t>Object 10, Value 512</a:t>
            </a:r>
          </a:p>
          <a:p>
            <a:r>
              <a:rPr lang="en-US" sz="1800" b="1">
                <a:latin typeface="Courier New" charset="0"/>
              </a:rPr>
              <a:t>Object 11, Value 1024</a:t>
            </a:r>
          </a:p>
          <a:p>
            <a:r>
              <a:rPr lang="en-US" sz="1800" b="1">
                <a:latin typeface="Courier New" charset="0"/>
              </a:rPr>
              <a:t>Object 11, Value 2048</a:t>
            </a:r>
          </a:p>
          <a:p>
            <a:r>
              <a:rPr lang="en-US" sz="1800" b="1">
                <a:latin typeface="Courier New" charset="0"/>
              </a:rPr>
              <a:t>Object 10, Value 4096</a:t>
            </a:r>
          </a:p>
          <a:p>
            <a:r>
              <a:rPr lang="en-US" sz="1800" b="1">
                <a:latin typeface="Courier New" charset="0"/>
              </a:rPr>
              <a:t>Object 9, Value 8192</a:t>
            </a:r>
          </a:p>
          <a:p>
            <a:r>
              <a:rPr lang="en-US" sz="1800" b="1">
                <a:latin typeface="Courier New" charset="0"/>
              </a:rPr>
              <a:t>Object 8, Value 16384</a:t>
            </a:r>
          </a:p>
          <a:p>
            <a:r>
              <a:rPr lang="en-US" sz="1800" b="1">
                <a:latin typeface="Courier New" charset="0"/>
              </a:rPr>
              <a:t>Object 7, Value 32768</a:t>
            </a:r>
          </a:p>
          <a:p>
            <a:r>
              <a:rPr lang="en-US" sz="1800" b="1">
                <a:latin typeface="Courier New" charset="0"/>
              </a:rPr>
              <a:t>Object 6, Value 65536</a:t>
            </a:r>
          </a:p>
          <a:p>
            <a:r>
              <a:rPr lang="en-US" sz="1800" b="1">
                <a:latin typeface="Courier New" charset="0"/>
              </a:rPr>
              <a:t>Object 5, Value 131072</a:t>
            </a:r>
          </a:p>
          <a:p>
            <a:r>
              <a:rPr lang="en-US" sz="1800" b="1">
                <a:latin typeface="Courier New" charset="0"/>
              </a:rPr>
              <a:t>Object 4, Value 262144</a:t>
            </a:r>
          </a:p>
          <a:p>
            <a:r>
              <a:rPr lang="en-US" sz="1800" b="1">
                <a:latin typeface="Courier New" charset="0"/>
              </a:rPr>
              <a:t>Object 3, Value 524288</a:t>
            </a:r>
          </a:p>
          <a:p>
            <a:r>
              <a:rPr lang="en-US" sz="1800" b="1">
                <a:latin typeface="Courier New" charset="0"/>
              </a:rPr>
              <a:t>Object 2, Value 1048576</a:t>
            </a:r>
          </a:p>
          <a:p>
            <a:r>
              <a:rPr lang="en-US" sz="1800" b="1">
                <a:latin typeface="Courier New" charset="0"/>
              </a:rPr>
              <a:t>Object 1, Value 2097152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Observer-Observable Structure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66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2251075" y="477202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816475" y="51355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7370763" y="53768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3205163" y="5284788"/>
            <a:ext cx="1606550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H="1">
            <a:off x="5797550" y="558482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3851275" y="2755900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421438" y="30305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 flipH="1">
            <a:off x="2287588" y="3044825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 flipH="1">
            <a:off x="4851400" y="3297238"/>
            <a:ext cx="1604963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V="1">
            <a:off x="3305175" y="3602038"/>
            <a:ext cx="3103563" cy="1374775"/>
          </a:xfrm>
          <a:prstGeom prst="line">
            <a:avLst/>
          </a:prstGeom>
          <a:noFill/>
          <a:ln w="57150">
            <a:solidFill>
              <a:srgbClr val="FF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Dilemma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114800"/>
          </a:xfrm>
        </p:spPr>
        <p:txBody>
          <a:bodyPr/>
          <a:lstStyle/>
          <a:p>
            <a:r>
              <a:rPr lang="en-US" sz="2800"/>
              <a:t>You have successfully partitioned a system into loosely coupled entities, but now consistency must be maintained across the division.</a:t>
            </a:r>
          </a:p>
          <a:p>
            <a:r>
              <a:rPr lang="en-US" sz="2800"/>
              <a:t>A change to one object requires the change to an unknown number of other objects.</a:t>
            </a:r>
          </a:p>
          <a:p>
            <a:r>
              <a:rPr lang="en-US" sz="2800"/>
              <a:t>Objects need to notify other objects of an event taking place, but don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t need to know what kind of objects they are - (i.e. you don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t want to violate encapsulation)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Observer-Obserable Structure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2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251075" y="477202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4816475" y="51355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7370763" y="53768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H="1">
            <a:off x="3205163" y="5284788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5797550" y="558482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3851275" y="2755900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421438" y="30305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H="1">
            <a:off x="2287588" y="3044825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 flipH="1">
            <a:off x="4851400" y="3297238"/>
            <a:ext cx="1604963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 flipV="1">
            <a:off x="3305175" y="3602038"/>
            <a:ext cx="3103563" cy="1374775"/>
          </a:xfrm>
          <a:prstGeom prst="line">
            <a:avLst/>
          </a:prstGeom>
          <a:noFill/>
          <a:ln w="57150">
            <a:solidFill>
              <a:srgbClr val="FF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542925" y="39116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Value: 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Observer-Obserable Structure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2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2251075" y="477202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816475" y="51355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7370763" y="53768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 flipH="1">
            <a:off x="3205163" y="5284788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H="1">
            <a:off x="5797550" y="558482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3851275" y="2755900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421438" y="30305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H="1">
            <a:off x="2287588" y="3044825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H="1">
            <a:off x="4851400" y="3297238"/>
            <a:ext cx="1604963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 flipV="1">
            <a:off x="3305175" y="3602038"/>
            <a:ext cx="3103563" cy="1374775"/>
          </a:xfrm>
          <a:prstGeom prst="line">
            <a:avLst/>
          </a:prstGeom>
          <a:noFill/>
          <a:ln w="57150">
            <a:solidFill>
              <a:srgbClr val="FF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517525" y="3913188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Value: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Observer-Obserable Structure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2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251075" y="477202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4816475" y="51355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7370763" y="53768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>
            <a:off x="3205163" y="5284788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H="1">
            <a:off x="5797550" y="558482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3851275" y="2755900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6421438" y="30305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2287588" y="3044825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H="1">
            <a:off x="4851400" y="3297238"/>
            <a:ext cx="1604963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V="1">
            <a:off x="3305175" y="3602038"/>
            <a:ext cx="3103563" cy="1374775"/>
          </a:xfrm>
          <a:prstGeom prst="line">
            <a:avLst/>
          </a:prstGeom>
          <a:noFill/>
          <a:ln w="57150">
            <a:solidFill>
              <a:srgbClr val="FF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536575" y="3913188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Value: 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Observer-Obserable Structure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2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2251075" y="4772025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4816475" y="51355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7370763" y="5376863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 flipH="1">
            <a:off x="3205163" y="5284788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 flipH="1">
            <a:off x="5797550" y="558482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3851275" y="2755900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6421438" y="3030538"/>
            <a:ext cx="1006475" cy="688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H="1">
            <a:off x="2287588" y="3044825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H="1">
            <a:off x="4851400" y="3297238"/>
            <a:ext cx="1604963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 flipV="1">
            <a:off x="3305175" y="3602038"/>
            <a:ext cx="3103563" cy="1374775"/>
          </a:xfrm>
          <a:prstGeom prst="line">
            <a:avLst/>
          </a:prstGeom>
          <a:noFill/>
          <a:ln w="57150">
            <a:solidFill>
              <a:srgbClr val="FF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571500" y="3913188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Value: 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Observer-Obserable Structure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2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2251075" y="4772025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4816475" y="5135563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7370763" y="5376863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>
            <a:off x="3205163" y="5284788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5797550" y="558482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3851275" y="2755900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6421438" y="3030538"/>
            <a:ext cx="1006475" cy="688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H="1">
            <a:off x="2287588" y="3044825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>
            <a:off x="4851400" y="3297238"/>
            <a:ext cx="1604963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V="1">
            <a:off x="3305175" y="3602038"/>
            <a:ext cx="3103563" cy="1374775"/>
          </a:xfrm>
          <a:prstGeom prst="line">
            <a:avLst/>
          </a:prstGeom>
          <a:noFill/>
          <a:ln w="57150">
            <a:solidFill>
              <a:srgbClr val="FF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555625" y="3930650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Value: 1024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74638"/>
            <a:ext cx="7772400" cy="1143000"/>
          </a:xfrm>
        </p:spPr>
        <p:txBody>
          <a:bodyPr/>
          <a:lstStyle/>
          <a:p>
            <a:r>
              <a:rPr lang="en-US"/>
              <a:t>Observer-Obserable Structure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828675" y="1128713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2"/>
                </a:solidFill>
                <a:latin typeface="Courier New" charset="0"/>
              </a:rPr>
              <a:t>HEAD</a:t>
            </a:r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398838" y="1316038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5969000" y="1590675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251075" y="4772025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4816475" y="5135563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7370763" y="5376863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H="1">
            <a:off x="1835150" y="1604963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 flipH="1">
            <a:off x="3205163" y="5284788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H="1">
            <a:off x="4416425" y="185737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 flipH="1">
            <a:off x="5797550" y="5584825"/>
            <a:ext cx="1570038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281113" y="2568575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3851275" y="2755900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6421438" y="3030538"/>
            <a:ext cx="1006475" cy="688975"/>
          </a:xfrm>
          <a:prstGeom prst="rect">
            <a:avLst/>
          </a:prstGeom>
          <a:solidFill>
            <a:srgbClr val="FFFF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H="1">
            <a:off x="2287588" y="3044825"/>
            <a:ext cx="155257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 flipH="1">
            <a:off x="4851400" y="3297238"/>
            <a:ext cx="1604963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 flipV="1">
            <a:off x="2270125" y="2109788"/>
            <a:ext cx="3703638" cy="669925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Line 19"/>
          <p:cNvSpPr>
            <a:spLocks noChangeShapeType="1"/>
          </p:cNvSpPr>
          <p:nvPr/>
        </p:nvSpPr>
        <p:spPr bwMode="auto">
          <a:xfrm flipV="1">
            <a:off x="3305175" y="3602038"/>
            <a:ext cx="3103563" cy="1374775"/>
          </a:xfrm>
          <a:prstGeom prst="line">
            <a:avLst/>
          </a:prstGeom>
          <a:noFill/>
          <a:ln w="57150">
            <a:solidFill>
              <a:srgbClr val="FF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574675" y="2030413"/>
            <a:ext cx="7747000" cy="301625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/>
              <a:t>There is no link from Head </a:t>
            </a:r>
            <a:r>
              <a:rPr lang="ja-JP" altLang="en-US" sz="3200" b="1">
                <a:latin typeface="Arial"/>
              </a:rPr>
              <a:t>“</a:t>
            </a:r>
            <a:r>
              <a:rPr lang="en-US" sz="3200" b="1"/>
              <a:t>downstream</a:t>
            </a:r>
            <a:r>
              <a:rPr lang="ja-JP" altLang="en-US" sz="3200" b="1">
                <a:latin typeface="Arial"/>
              </a:rPr>
              <a:t>”</a:t>
            </a:r>
            <a:r>
              <a:rPr lang="en-US" sz="3200" b="1"/>
              <a:t>, </a:t>
            </a:r>
          </a:p>
          <a:p>
            <a:r>
              <a:rPr lang="en-US" sz="3200" b="1"/>
              <a:t>in fact, there are only upstream links </a:t>
            </a:r>
          </a:p>
          <a:p>
            <a:r>
              <a:rPr lang="en-US" sz="3200" b="1"/>
              <a:t>in the entire structure.</a:t>
            </a:r>
          </a:p>
          <a:p>
            <a:endParaRPr lang="en-US" sz="3200" b="1"/>
          </a:p>
          <a:p>
            <a:r>
              <a:rPr lang="en-US" sz="3200" b="1"/>
              <a:t>How does execution go back </a:t>
            </a:r>
            <a:r>
              <a:rPr lang="ja-JP" altLang="en-US" sz="3200" b="1">
                <a:latin typeface="Arial"/>
              </a:rPr>
              <a:t>“</a:t>
            </a:r>
            <a:r>
              <a:rPr lang="en-US" sz="3200" b="1"/>
              <a:t>up</a:t>
            </a:r>
            <a:r>
              <a:rPr lang="ja-JP" altLang="en-US" sz="3200" b="1">
                <a:latin typeface="Arial"/>
              </a:rPr>
              <a:t>”</a:t>
            </a:r>
            <a:r>
              <a:rPr lang="en-US" sz="3200" b="1"/>
              <a:t> </a:t>
            </a:r>
          </a:p>
          <a:p>
            <a:r>
              <a:rPr lang="en-US" sz="3200" b="1"/>
              <a:t>this structure?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vs. Pull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 Subject sends ALL information out to the observers, who can pick and choose</a:t>
            </a:r>
          </a:p>
          <a:p>
            <a:endParaRPr lang="en-US" dirty="0"/>
          </a:p>
          <a:p>
            <a:r>
              <a:rPr lang="en-US" dirty="0"/>
              <a:t>PULL: Observers pick and choose which information to obtain from the subject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vs. Pull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60800"/>
            <a:ext cx="7772400" cy="965200"/>
          </a:xfrm>
        </p:spPr>
        <p:txBody>
          <a:bodyPr/>
          <a:lstStyle/>
          <a:p>
            <a:r>
              <a:rPr lang="en-US" dirty="0"/>
              <a:t>Let’s write some code!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418421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Conclusion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/>
              <a:t>Basic </a:t>
            </a:r>
            <a:r>
              <a:rPr lang="en-US" dirty="0"/>
              <a:t>idea is to be able to separate cause and effect, but maintain consistency across many, loosely coupled classes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Discussion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406525"/>
            <a:ext cx="7772400" cy="4737100"/>
          </a:xfrm>
        </p:spPr>
        <p:txBody>
          <a:bodyPr/>
          <a:lstStyle/>
          <a:p>
            <a:r>
              <a:rPr lang="en-US"/>
              <a:t>It has been said that the Observer-Observable pattern is like </a:t>
            </a:r>
            <a:r>
              <a:rPr lang="en-US" i="1"/>
              <a:t>having a listener for </a:t>
            </a:r>
            <a:r>
              <a:rPr lang="ja-JP" altLang="en-US" i="1">
                <a:latin typeface="Arial"/>
              </a:rPr>
              <a:t>“</a:t>
            </a:r>
            <a:r>
              <a:rPr lang="en-US" i="1"/>
              <a:t>whatever you want</a:t>
            </a:r>
            <a:r>
              <a:rPr lang="ja-JP" altLang="en-US" i="1">
                <a:latin typeface="Arial"/>
              </a:rPr>
              <a:t>”</a:t>
            </a:r>
            <a:r>
              <a:rPr lang="en-US" i="1"/>
              <a:t> </a:t>
            </a:r>
            <a:r>
              <a:rPr lang="en-US"/>
              <a:t>in what ways do you agree with this?</a:t>
            </a:r>
            <a:endParaRPr lang="en-US" i="1"/>
          </a:p>
          <a:p>
            <a:r>
              <a:rPr lang="en-US"/>
              <a:t>What are other applications for this pattern?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Conceptual Solution</a:t>
            </a:r>
          </a:p>
        </p:txBody>
      </p:sp>
      <p:pic>
        <p:nvPicPr>
          <p:cNvPr id="25606" name="Picture 6" descr="D:\DAN\Classes\CS477\obser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1271588"/>
            <a:ext cx="5399087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Structure</a:t>
            </a:r>
          </a:p>
        </p:txBody>
      </p:sp>
      <p:pic>
        <p:nvPicPr>
          <p:cNvPr id="26631" name="Picture 7" descr="D:\DAN\Classes\CS477\DesignPattern1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812800"/>
            <a:ext cx="7180262" cy="53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Practice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Decouple independent sender from dependent receivers</a:t>
            </a:r>
          </a:p>
          <a:p>
            <a:r>
              <a:rPr lang="en-US"/>
              <a:t>When to use</a:t>
            </a:r>
          </a:p>
          <a:p>
            <a:pPr lvl="1"/>
            <a:r>
              <a:rPr lang="en-US"/>
              <a:t>To support multiple views of the same model</a:t>
            </a:r>
          </a:p>
          <a:p>
            <a:pPr lvl="1"/>
            <a:r>
              <a:rPr lang="en-US"/>
              <a:t>Decouples model from number and type of views</a:t>
            </a:r>
          </a:p>
          <a:p>
            <a:pPr lvl="1"/>
            <a:r>
              <a:rPr lang="en-US"/>
              <a:t>Views are capable of getting info from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52C1-A833-6BA3-CDBD-0C40FACF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Some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C463-CC5C-4EA7-45C9-AEAE8B5A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Observer Example</a:t>
            </a:r>
          </a:p>
          <a:p>
            <a:r>
              <a:rPr lang="en-US" dirty="0"/>
              <a:t>Accumulator Observer Example (simple)</a:t>
            </a:r>
          </a:p>
          <a:p>
            <a:r>
              <a:rPr lang="en-US" dirty="0"/>
              <a:t>Accumulator Observer Example (complex)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6937-EF07-ECA3-01A0-D9B406E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5690-2481-30C9-2CA6-01AAE130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403368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Station 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class </a:t>
            </a:r>
            <a:r>
              <a:rPr lang="en-US" sz="2000" dirty="0" err="1">
                <a:latin typeface="Courier New Bold" charset="0"/>
              </a:rPr>
              <a:t>WeatherData</a:t>
            </a:r>
            <a:r>
              <a:rPr lang="en-US" sz="2000" dirty="0">
                <a:latin typeface="Courier New Bold" charset="0"/>
              </a:rPr>
              <a:t> {</a:t>
            </a: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void </a:t>
            </a:r>
            <a:r>
              <a:rPr lang="en-US" sz="2000" dirty="0" err="1">
                <a:latin typeface="Courier New Bold" charset="0"/>
              </a:rPr>
              <a:t>measurementChanged</a:t>
            </a:r>
            <a:r>
              <a:rPr lang="en-US" sz="2000" dirty="0">
                <a:latin typeface="Courier New Bold" charset="0"/>
              </a:rPr>
              <a:t>()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temp = </a:t>
            </a:r>
            <a:r>
              <a:rPr lang="en-US" sz="2000" dirty="0" err="1">
                <a:latin typeface="Courier New Bold" charset="0"/>
              </a:rPr>
              <a:t>getTemperature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hum = </a:t>
            </a:r>
            <a:r>
              <a:rPr lang="en-US" sz="2000" dirty="0" err="1">
                <a:latin typeface="Courier New Bold" charset="0"/>
              </a:rPr>
              <a:t>getHumidity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 = </a:t>
            </a:r>
            <a:r>
              <a:rPr lang="en-US" sz="2000" dirty="0" err="1">
                <a:latin typeface="Courier New Bold" charset="0"/>
              </a:rPr>
              <a:t>getPressure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currentConditionsDisplay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statisticsDisplay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forecastDisplay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#10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Observer Pattern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Station (tightly coupled)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class </a:t>
            </a:r>
            <a:r>
              <a:rPr lang="en-US" sz="2000" dirty="0" err="1">
                <a:latin typeface="Courier New Bold" charset="0"/>
              </a:rPr>
              <a:t>WeatherData</a:t>
            </a:r>
            <a:r>
              <a:rPr lang="en-US" sz="2000" dirty="0">
                <a:latin typeface="Courier New Bold" charset="0"/>
              </a:rPr>
              <a:t> {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 Bold" charset="0"/>
              </a:rPr>
              <a:t>// TIGHTLY COUPLED</a:t>
            </a: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public void </a:t>
            </a:r>
            <a:r>
              <a:rPr lang="en-US" sz="2000" dirty="0" err="1">
                <a:latin typeface="Courier New Bold" charset="0"/>
              </a:rPr>
              <a:t>measurementChanged</a:t>
            </a:r>
            <a:r>
              <a:rPr lang="en-US" sz="2000" dirty="0">
                <a:latin typeface="Courier New Bold" charset="0"/>
              </a:rPr>
              <a:t>()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{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temp = </a:t>
            </a:r>
            <a:r>
              <a:rPr lang="en-US" sz="2000" dirty="0" err="1">
                <a:latin typeface="Courier New Bold" charset="0"/>
              </a:rPr>
              <a:t>getTemperature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hum = </a:t>
            </a:r>
            <a:r>
              <a:rPr lang="en-US" sz="2000" dirty="0" err="1">
                <a:latin typeface="Courier New Bold" charset="0"/>
              </a:rPr>
              <a:t>getHumidity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float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 = </a:t>
            </a:r>
            <a:r>
              <a:rPr lang="en-US" sz="2000" dirty="0" err="1">
                <a:latin typeface="Courier New Bold" charset="0"/>
              </a:rPr>
              <a:t>getPressure</a:t>
            </a:r>
            <a:r>
              <a:rPr lang="en-US" sz="2000" dirty="0">
                <a:latin typeface="Courier New Bold" charset="0"/>
              </a:rPr>
              <a:t>();</a:t>
            </a:r>
          </a:p>
          <a:p>
            <a:pPr>
              <a:buFontTx/>
              <a:buNone/>
            </a:pPr>
            <a:endParaRPr lang="en-US" sz="2000" dirty="0">
              <a:latin typeface="Courier New Bold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currentConditionsDisplay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statisticsDisplay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>
                <a:latin typeface="Courier New Bold" charset="0"/>
              </a:rPr>
              <a:t>	</a:t>
            </a:r>
            <a:r>
              <a:rPr lang="en-US" sz="2000" dirty="0" err="1">
                <a:latin typeface="Courier New Bold" charset="0"/>
              </a:rPr>
              <a:t>forecastDisplay</a:t>
            </a:r>
            <a:r>
              <a:rPr lang="en-US" sz="2000" dirty="0">
                <a:latin typeface="Courier New Bold" charset="0"/>
              </a:rPr>
              <a:t>(temp, hum, </a:t>
            </a:r>
            <a:r>
              <a:rPr lang="en-US" sz="2000" dirty="0" err="1">
                <a:latin typeface="Courier New Bold" charset="0"/>
              </a:rPr>
              <a:t>pres</a:t>
            </a:r>
            <a:r>
              <a:rPr lang="en-US" sz="2000" dirty="0">
                <a:latin typeface="Courier New Bold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96158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1811</Words>
  <Application>Microsoft Macintosh PowerPoint</Application>
  <PresentationFormat>On-screen Show (4:3)</PresentationFormat>
  <Paragraphs>380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Courier New Bold</vt:lpstr>
      <vt:lpstr>Times New Roman</vt:lpstr>
      <vt:lpstr>Blank Presentation</vt:lpstr>
      <vt:lpstr>Observer Pattern</vt:lpstr>
      <vt:lpstr>Intent</vt:lpstr>
      <vt:lpstr>Dilemma</vt:lpstr>
      <vt:lpstr>Conceptual Solution</vt:lpstr>
      <vt:lpstr>Structure</vt:lpstr>
      <vt:lpstr>In Practice</vt:lpstr>
      <vt:lpstr>Examine Some Code</vt:lpstr>
      <vt:lpstr>Weather Station Example</vt:lpstr>
      <vt:lpstr>Weather Station (tightly coupled)</vt:lpstr>
      <vt:lpstr>Weather Station (tightly coupled)</vt:lpstr>
      <vt:lpstr>Weather Station (tightly coupled)</vt:lpstr>
      <vt:lpstr>Weather Station (tightly coupled)</vt:lpstr>
      <vt:lpstr>Weather Station (looser)</vt:lpstr>
      <vt:lpstr>Weather Station (looser)</vt:lpstr>
      <vt:lpstr>Weather Station (looser)</vt:lpstr>
      <vt:lpstr>How Can We Do Better?</vt:lpstr>
      <vt:lpstr>Weather Station (loosely coupled)</vt:lpstr>
      <vt:lpstr>Weather Station (loosely coupled)</vt:lpstr>
      <vt:lpstr>Weather Station (loosely coupled)</vt:lpstr>
      <vt:lpstr>Dual Observer-Observer Example</vt:lpstr>
      <vt:lpstr>PowerPoint Presentation</vt:lpstr>
      <vt:lpstr>Observer-Observable Structure</vt:lpstr>
      <vt:lpstr>Observer-Observable Structure</vt:lpstr>
      <vt:lpstr>Observer-Observable Structure</vt:lpstr>
      <vt:lpstr>Observer-Observable Structure</vt:lpstr>
      <vt:lpstr>Observer-Observable Structure</vt:lpstr>
      <vt:lpstr>PowerPoint Presentation</vt:lpstr>
      <vt:lpstr>PowerPoint Presentation</vt:lpstr>
      <vt:lpstr>Observer-Observable Structure</vt:lpstr>
      <vt:lpstr>Observer-Obserable Structure</vt:lpstr>
      <vt:lpstr>Observer-Obserable Structure</vt:lpstr>
      <vt:lpstr>Observer-Obserable Structure</vt:lpstr>
      <vt:lpstr>Observer-Obserable Structure</vt:lpstr>
      <vt:lpstr>Observer-Obserable Structure</vt:lpstr>
      <vt:lpstr>Observer-Obserable Structure</vt:lpstr>
      <vt:lpstr>Push vs. Pull</vt:lpstr>
      <vt:lpstr>Push vs. Pull Implementation</vt:lpstr>
      <vt:lpstr>Conclusion</vt:lpstr>
      <vt:lpstr>Discussion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Pattern</dc:title>
  <dc:creator>dpalmer</dc:creator>
  <cp:lastModifiedBy>Daniel Palmer</cp:lastModifiedBy>
  <cp:revision>35</cp:revision>
  <dcterms:created xsi:type="dcterms:W3CDTF">2003-01-16T02:57:31Z</dcterms:created>
  <dcterms:modified xsi:type="dcterms:W3CDTF">2024-03-29T16:50:41Z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6e8d42-b9a6-4554-b0cc-98af32c6b0e9_Enabled">
    <vt:lpwstr>true</vt:lpwstr>
  </property>
  <property fmtid="{D5CDD505-2E9C-101B-9397-08002B2CF9AE}" pid="3" name="MSIP_Label_b86e8d42-b9a6-4554-b0cc-98af32c6b0e9_SetDate">
    <vt:lpwstr>2024-03-27T16:30:18Z</vt:lpwstr>
  </property>
  <property fmtid="{D5CDD505-2E9C-101B-9397-08002B2CF9AE}" pid="4" name="MSIP_Label_b86e8d42-b9a6-4554-b0cc-98af32c6b0e9_Method">
    <vt:lpwstr>Standard</vt:lpwstr>
  </property>
  <property fmtid="{D5CDD505-2E9C-101B-9397-08002B2CF9AE}" pid="5" name="MSIP_Label_b86e8d42-b9a6-4554-b0cc-98af32c6b0e9_Name">
    <vt:lpwstr>defa4170-0d19-0005-0004-bc88714345d2</vt:lpwstr>
  </property>
  <property fmtid="{D5CDD505-2E9C-101B-9397-08002B2CF9AE}" pid="6" name="MSIP_Label_b86e8d42-b9a6-4554-b0cc-98af32c6b0e9_SiteId">
    <vt:lpwstr>9ef017d9-7f05-4225-9838-f92cff57b7ab</vt:lpwstr>
  </property>
  <property fmtid="{D5CDD505-2E9C-101B-9397-08002B2CF9AE}" pid="7" name="MSIP_Label_b86e8d42-b9a6-4554-b0cc-98af32c6b0e9_ActionId">
    <vt:lpwstr>cfaf3a47-9f84-43c9-a455-5b41468bc7b6</vt:lpwstr>
  </property>
  <property fmtid="{D5CDD505-2E9C-101B-9397-08002B2CF9AE}" pid="8" name="MSIP_Label_b86e8d42-b9a6-4554-b0cc-98af32c6b0e9_ContentBits">
    <vt:lpwstr>0</vt:lpwstr>
  </property>
</Properties>
</file>