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8800425" cy="35999738"/>
  <p:notesSz cx="6858000" cy="9144000"/>
  <p:defaultTextStyle>
    <a:defPPr>
      <a:defRPr lang="pt-BR"/>
    </a:defPPr>
    <a:lvl1pPr marL="0" algn="l" defTabSz="3702749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1pPr>
    <a:lvl2pPr marL="1851374" algn="l" defTabSz="3702749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2pPr>
    <a:lvl3pPr marL="3702749" algn="l" defTabSz="3702749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3pPr>
    <a:lvl4pPr marL="5554123" algn="l" defTabSz="3702749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4pPr>
    <a:lvl5pPr marL="7405497" algn="l" defTabSz="3702749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5pPr>
    <a:lvl6pPr marL="9256871" algn="l" defTabSz="3702749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6pPr>
    <a:lvl7pPr marL="11108246" algn="l" defTabSz="3702749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7pPr>
    <a:lvl8pPr marL="12959620" algn="l" defTabSz="3702749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8pPr>
    <a:lvl9pPr marL="14810994" algn="l" defTabSz="3702749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9" userDrawn="1">
          <p15:clr>
            <a:srgbClr val="A4A3A4"/>
          </p15:clr>
        </p15:guide>
        <p15:guide id="2" pos="9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1416" y="-1596"/>
      </p:cViewPr>
      <p:guideLst>
        <p:guide orient="horz" pos="11339"/>
        <p:guide pos="90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C20DC-AD5A-4E0A-A6F9-0228D28B81A8}" type="datetimeFigureOut">
              <a:rPr lang="es-BO" smtClean="0"/>
              <a:t>3/3/2021</a:t>
            </a:fld>
            <a:endParaRPr lang="es-B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195513" y="1143000"/>
            <a:ext cx="2466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54ADA-6EB6-498B-A0A3-FC05EAE6655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024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8660" rtl="0" eaLnBrk="1" latinLnBrk="0" hangingPunct="1">
      <a:defRPr sz="930" kern="1200">
        <a:solidFill>
          <a:schemeClr val="tx1"/>
        </a:solidFill>
        <a:latin typeface="+mn-lt"/>
        <a:ea typeface="+mn-ea"/>
        <a:cs typeface="+mn-cs"/>
      </a:defRPr>
    </a:lvl1pPr>
    <a:lvl2pPr marL="354330" algn="l" defTabSz="708660" rtl="0" eaLnBrk="1" latinLnBrk="0" hangingPunct="1">
      <a:defRPr sz="930" kern="1200">
        <a:solidFill>
          <a:schemeClr val="tx1"/>
        </a:solidFill>
        <a:latin typeface="+mn-lt"/>
        <a:ea typeface="+mn-ea"/>
        <a:cs typeface="+mn-cs"/>
      </a:defRPr>
    </a:lvl2pPr>
    <a:lvl3pPr marL="708660" algn="l" defTabSz="708660" rtl="0" eaLnBrk="1" latinLnBrk="0" hangingPunct="1">
      <a:defRPr sz="930" kern="1200">
        <a:solidFill>
          <a:schemeClr val="tx1"/>
        </a:solidFill>
        <a:latin typeface="+mn-lt"/>
        <a:ea typeface="+mn-ea"/>
        <a:cs typeface="+mn-cs"/>
      </a:defRPr>
    </a:lvl3pPr>
    <a:lvl4pPr marL="1062990" algn="l" defTabSz="708660" rtl="0" eaLnBrk="1" latinLnBrk="0" hangingPunct="1">
      <a:defRPr sz="930" kern="1200">
        <a:solidFill>
          <a:schemeClr val="tx1"/>
        </a:solidFill>
        <a:latin typeface="+mn-lt"/>
        <a:ea typeface="+mn-ea"/>
        <a:cs typeface="+mn-cs"/>
      </a:defRPr>
    </a:lvl4pPr>
    <a:lvl5pPr marL="1417320" algn="l" defTabSz="708660" rtl="0" eaLnBrk="1" latinLnBrk="0" hangingPunct="1">
      <a:defRPr sz="930" kern="1200">
        <a:solidFill>
          <a:schemeClr val="tx1"/>
        </a:solidFill>
        <a:latin typeface="+mn-lt"/>
        <a:ea typeface="+mn-ea"/>
        <a:cs typeface="+mn-cs"/>
      </a:defRPr>
    </a:lvl5pPr>
    <a:lvl6pPr marL="1771650" algn="l" defTabSz="708660" rtl="0" eaLnBrk="1" latinLnBrk="0" hangingPunct="1">
      <a:defRPr sz="930" kern="1200">
        <a:solidFill>
          <a:schemeClr val="tx1"/>
        </a:solidFill>
        <a:latin typeface="+mn-lt"/>
        <a:ea typeface="+mn-ea"/>
        <a:cs typeface="+mn-cs"/>
      </a:defRPr>
    </a:lvl6pPr>
    <a:lvl7pPr marL="2125980" algn="l" defTabSz="708660" rtl="0" eaLnBrk="1" latinLnBrk="0" hangingPunct="1">
      <a:defRPr sz="930" kern="1200">
        <a:solidFill>
          <a:schemeClr val="tx1"/>
        </a:solidFill>
        <a:latin typeface="+mn-lt"/>
        <a:ea typeface="+mn-ea"/>
        <a:cs typeface="+mn-cs"/>
      </a:defRPr>
    </a:lvl7pPr>
    <a:lvl8pPr marL="2480310" algn="l" defTabSz="708660" rtl="0" eaLnBrk="1" latinLnBrk="0" hangingPunct="1">
      <a:defRPr sz="930" kern="1200">
        <a:solidFill>
          <a:schemeClr val="tx1"/>
        </a:solidFill>
        <a:latin typeface="+mn-lt"/>
        <a:ea typeface="+mn-ea"/>
        <a:cs typeface="+mn-cs"/>
      </a:defRPr>
    </a:lvl8pPr>
    <a:lvl9pPr marL="2834640" algn="l" defTabSz="708660" rtl="0" eaLnBrk="1" latinLnBrk="0" hangingPunct="1">
      <a:defRPr sz="9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195513" y="1143000"/>
            <a:ext cx="246697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54ADA-6EB6-498B-A0A3-FC05EAE6655B}" type="slidenum">
              <a:rPr lang="es-BO" smtClean="0"/>
              <a:t>1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86015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60032" y="11183255"/>
            <a:ext cx="24480362" cy="7716611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20064" y="20399852"/>
            <a:ext cx="20160298" cy="91999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79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358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038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717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396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076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755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435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F21-B4C9-4BE3-980A-40ECEA255B5C}" type="datetimeFigureOut">
              <a:rPr lang="pt-BR" smtClean="0"/>
              <a:pPr/>
              <a:t>03/03/2021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B423-55C4-40B4-A19B-8AD482993A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F21-B4C9-4BE3-980A-40ECEA255B5C}" type="datetimeFigureOut">
              <a:rPr lang="pt-BR" smtClean="0"/>
              <a:pPr/>
              <a:t>03/03/2021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B423-55C4-40B4-A19B-8AD482993A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96094" y="10766591"/>
            <a:ext cx="22960339" cy="229348331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105079" y="10766591"/>
            <a:ext cx="68411009" cy="229348331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F21-B4C9-4BE3-980A-40ECEA255B5C}" type="datetimeFigureOut">
              <a:rPr lang="pt-BR" smtClean="0"/>
              <a:pPr/>
              <a:t>03/03/2021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B423-55C4-40B4-A19B-8AD482993A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F21-B4C9-4BE3-980A-40ECEA255B5C}" type="datetimeFigureOut">
              <a:rPr lang="pt-BR" smtClean="0"/>
              <a:pPr/>
              <a:t>03/03/2021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B423-55C4-40B4-A19B-8AD482993A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5035" y="23133168"/>
            <a:ext cx="24480362" cy="7149948"/>
          </a:xfrm>
        </p:spPr>
        <p:txBody>
          <a:bodyPr anchor="t"/>
          <a:lstStyle>
            <a:lvl1pPr algn="l">
              <a:defRPr sz="14693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75035" y="15258228"/>
            <a:ext cx="24480362" cy="7874940"/>
          </a:xfrm>
        </p:spPr>
        <p:txBody>
          <a:bodyPr anchor="b"/>
          <a:lstStyle>
            <a:lvl1pPr marL="0" indent="0">
              <a:buNone/>
              <a:defRPr sz="7382">
                <a:solidFill>
                  <a:schemeClr val="tx1">
                    <a:tint val="75000"/>
                  </a:schemeClr>
                </a:solidFill>
              </a:defRPr>
            </a:lvl1pPr>
            <a:lvl2pPr marL="1679376" indent="0">
              <a:buNone/>
              <a:defRPr sz="6608">
                <a:solidFill>
                  <a:schemeClr val="tx1">
                    <a:tint val="75000"/>
                  </a:schemeClr>
                </a:solidFill>
              </a:defRPr>
            </a:lvl2pPr>
            <a:lvl3pPr marL="3358751" indent="0">
              <a:buNone/>
              <a:defRPr sz="5905">
                <a:solidFill>
                  <a:schemeClr val="tx1">
                    <a:tint val="75000"/>
                  </a:schemeClr>
                </a:solidFill>
              </a:defRPr>
            </a:lvl3pPr>
            <a:lvl4pPr marL="5038127" indent="0">
              <a:buNone/>
              <a:defRPr sz="5132">
                <a:solidFill>
                  <a:schemeClr val="tx1">
                    <a:tint val="75000"/>
                  </a:schemeClr>
                </a:solidFill>
              </a:defRPr>
            </a:lvl4pPr>
            <a:lvl5pPr marL="6717502" indent="0">
              <a:buNone/>
              <a:defRPr sz="5132">
                <a:solidFill>
                  <a:schemeClr val="tx1">
                    <a:tint val="75000"/>
                  </a:schemeClr>
                </a:solidFill>
              </a:defRPr>
            </a:lvl5pPr>
            <a:lvl6pPr marL="8396878" indent="0">
              <a:buNone/>
              <a:defRPr sz="5132">
                <a:solidFill>
                  <a:schemeClr val="tx1">
                    <a:tint val="75000"/>
                  </a:schemeClr>
                </a:solidFill>
              </a:defRPr>
            </a:lvl6pPr>
            <a:lvl7pPr marL="10076254" indent="0">
              <a:buNone/>
              <a:defRPr sz="5132">
                <a:solidFill>
                  <a:schemeClr val="tx1">
                    <a:tint val="75000"/>
                  </a:schemeClr>
                </a:solidFill>
              </a:defRPr>
            </a:lvl7pPr>
            <a:lvl8pPr marL="11755629" indent="0">
              <a:buNone/>
              <a:defRPr sz="5132">
                <a:solidFill>
                  <a:schemeClr val="tx1">
                    <a:tint val="75000"/>
                  </a:schemeClr>
                </a:solidFill>
              </a:defRPr>
            </a:lvl8pPr>
            <a:lvl9pPr marL="13435005" indent="0">
              <a:buNone/>
              <a:defRPr sz="51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F21-B4C9-4BE3-980A-40ECEA255B5C}" type="datetimeFigureOut">
              <a:rPr lang="pt-BR" smtClean="0"/>
              <a:pPr/>
              <a:t>03/03/2021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B423-55C4-40B4-A19B-8AD482993A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05078" y="62716210"/>
            <a:ext cx="45685673" cy="177398709"/>
          </a:xfrm>
        </p:spPr>
        <p:txBody>
          <a:bodyPr/>
          <a:lstStyle>
            <a:lvl1pPr>
              <a:defRPr sz="10264"/>
            </a:lvl1pPr>
            <a:lvl2pPr>
              <a:defRPr sz="8788"/>
            </a:lvl2pPr>
            <a:lvl3pPr>
              <a:defRPr sz="7382"/>
            </a:lvl3pPr>
            <a:lvl4pPr>
              <a:defRPr sz="6608"/>
            </a:lvl4pPr>
            <a:lvl5pPr>
              <a:defRPr sz="6608"/>
            </a:lvl5pPr>
            <a:lvl6pPr>
              <a:defRPr sz="6608"/>
            </a:lvl6pPr>
            <a:lvl7pPr>
              <a:defRPr sz="6608"/>
            </a:lvl7pPr>
            <a:lvl8pPr>
              <a:defRPr sz="6608"/>
            </a:lvl8pPr>
            <a:lvl9pPr>
              <a:defRPr sz="6608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270757" y="62716210"/>
            <a:ext cx="45685676" cy="177398709"/>
          </a:xfrm>
        </p:spPr>
        <p:txBody>
          <a:bodyPr/>
          <a:lstStyle>
            <a:lvl1pPr>
              <a:defRPr sz="10264"/>
            </a:lvl1pPr>
            <a:lvl2pPr>
              <a:defRPr sz="8788"/>
            </a:lvl2pPr>
            <a:lvl3pPr>
              <a:defRPr sz="7382"/>
            </a:lvl3pPr>
            <a:lvl4pPr>
              <a:defRPr sz="6608"/>
            </a:lvl4pPr>
            <a:lvl5pPr>
              <a:defRPr sz="6608"/>
            </a:lvl5pPr>
            <a:lvl6pPr>
              <a:defRPr sz="6608"/>
            </a:lvl6pPr>
            <a:lvl7pPr>
              <a:defRPr sz="6608"/>
            </a:lvl7pPr>
            <a:lvl8pPr>
              <a:defRPr sz="6608"/>
            </a:lvl8pPr>
            <a:lvl9pPr>
              <a:defRPr sz="6608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F21-B4C9-4BE3-980A-40ECEA255B5C}" type="datetimeFigureOut">
              <a:rPr lang="pt-BR" smtClean="0"/>
              <a:pPr/>
              <a:t>03/03/2021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B423-55C4-40B4-A19B-8AD482993A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022" y="1441659"/>
            <a:ext cx="25920383" cy="5999956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40022" y="8058277"/>
            <a:ext cx="12725189" cy="3358307"/>
          </a:xfrm>
        </p:spPr>
        <p:txBody>
          <a:bodyPr anchor="b"/>
          <a:lstStyle>
            <a:lvl1pPr marL="0" indent="0">
              <a:buNone/>
              <a:defRPr sz="8788" b="1"/>
            </a:lvl1pPr>
            <a:lvl2pPr marL="1679376" indent="0">
              <a:buNone/>
              <a:defRPr sz="7382" b="1"/>
            </a:lvl2pPr>
            <a:lvl3pPr marL="3358751" indent="0">
              <a:buNone/>
              <a:defRPr sz="6608" b="1"/>
            </a:lvl3pPr>
            <a:lvl4pPr marL="5038127" indent="0">
              <a:buNone/>
              <a:defRPr sz="5905" b="1"/>
            </a:lvl4pPr>
            <a:lvl5pPr marL="6717502" indent="0">
              <a:buNone/>
              <a:defRPr sz="5905" b="1"/>
            </a:lvl5pPr>
            <a:lvl6pPr marL="8396878" indent="0">
              <a:buNone/>
              <a:defRPr sz="5905" b="1"/>
            </a:lvl6pPr>
            <a:lvl7pPr marL="10076254" indent="0">
              <a:buNone/>
              <a:defRPr sz="5905" b="1"/>
            </a:lvl7pPr>
            <a:lvl8pPr marL="11755629" indent="0">
              <a:buNone/>
              <a:defRPr sz="5905" b="1"/>
            </a:lvl8pPr>
            <a:lvl9pPr marL="13435005" indent="0">
              <a:buNone/>
              <a:defRPr sz="5905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440022" y="11416584"/>
            <a:ext cx="12725189" cy="20741518"/>
          </a:xfrm>
        </p:spPr>
        <p:txBody>
          <a:bodyPr/>
          <a:lstStyle>
            <a:lvl1pPr>
              <a:defRPr sz="8788"/>
            </a:lvl1pPr>
            <a:lvl2pPr>
              <a:defRPr sz="7382"/>
            </a:lvl2pPr>
            <a:lvl3pPr>
              <a:defRPr sz="6608"/>
            </a:lvl3pPr>
            <a:lvl4pPr>
              <a:defRPr sz="5905"/>
            </a:lvl4pPr>
            <a:lvl5pPr>
              <a:defRPr sz="5905"/>
            </a:lvl5pPr>
            <a:lvl6pPr>
              <a:defRPr sz="5905"/>
            </a:lvl6pPr>
            <a:lvl7pPr>
              <a:defRPr sz="5905"/>
            </a:lvl7pPr>
            <a:lvl8pPr>
              <a:defRPr sz="5905"/>
            </a:lvl8pPr>
            <a:lvl9pPr>
              <a:defRPr sz="5905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4630217" y="8058277"/>
            <a:ext cx="12730188" cy="3358307"/>
          </a:xfrm>
        </p:spPr>
        <p:txBody>
          <a:bodyPr anchor="b"/>
          <a:lstStyle>
            <a:lvl1pPr marL="0" indent="0">
              <a:buNone/>
              <a:defRPr sz="8788" b="1"/>
            </a:lvl1pPr>
            <a:lvl2pPr marL="1679376" indent="0">
              <a:buNone/>
              <a:defRPr sz="7382" b="1"/>
            </a:lvl2pPr>
            <a:lvl3pPr marL="3358751" indent="0">
              <a:buNone/>
              <a:defRPr sz="6608" b="1"/>
            </a:lvl3pPr>
            <a:lvl4pPr marL="5038127" indent="0">
              <a:buNone/>
              <a:defRPr sz="5905" b="1"/>
            </a:lvl4pPr>
            <a:lvl5pPr marL="6717502" indent="0">
              <a:buNone/>
              <a:defRPr sz="5905" b="1"/>
            </a:lvl5pPr>
            <a:lvl6pPr marL="8396878" indent="0">
              <a:buNone/>
              <a:defRPr sz="5905" b="1"/>
            </a:lvl6pPr>
            <a:lvl7pPr marL="10076254" indent="0">
              <a:buNone/>
              <a:defRPr sz="5905" b="1"/>
            </a:lvl7pPr>
            <a:lvl8pPr marL="11755629" indent="0">
              <a:buNone/>
              <a:defRPr sz="5905" b="1"/>
            </a:lvl8pPr>
            <a:lvl9pPr marL="13435005" indent="0">
              <a:buNone/>
              <a:defRPr sz="5905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4630217" y="11416584"/>
            <a:ext cx="12730188" cy="20741518"/>
          </a:xfrm>
        </p:spPr>
        <p:txBody>
          <a:bodyPr/>
          <a:lstStyle>
            <a:lvl1pPr>
              <a:defRPr sz="8788"/>
            </a:lvl1pPr>
            <a:lvl2pPr>
              <a:defRPr sz="7382"/>
            </a:lvl2pPr>
            <a:lvl3pPr>
              <a:defRPr sz="6608"/>
            </a:lvl3pPr>
            <a:lvl4pPr>
              <a:defRPr sz="5905"/>
            </a:lvl4pPr>
            <a:lvl5pPr>
              <a:defRPr sz="5905"/>
            </a:lvl5pPr>
            <a:lvl6pPr>
              <a:defRPr sz="5905"/>
            </a:lvl6pPr>
            <a:lvl7pPr>
              <a:defRPr sz="5905"/>
            </a:lvl7pPr>
            <a:lvl8pPr>
              <a:defRPr sz="5905"/>
            </a:lvl8pPr>
            <a:lvl9pPr>
              <a:defRPr sz="5905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F21-B4C9-4BE3-980A-40ECEA255B5C}" type="datetimeFigureOut">
              <a:rPr lang="pt-BR" smtClean="0"/>
              <a:pPr/>
              <a:t>03/03/2021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B423-55C4-40B4-A19B-8AD482993A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F21-B4C9-4BE3-980A-40ECEA255B5C}" type="datetimeFigureOut">
              <a:rPr lang="pt-BR" smtClean="0"/>
              <a:pPr/>
              <a:t>03/03/2021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B423-55C4-40B4-A19B-8AD482993A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F21-B4C9-4BE3-980A-40ECEA255B5C}" type="datetimeFigureOut">
              <a:rPr lang="pt-BR" smtClean="0"/>
              <a:pPr/>
              <a:t>03/03/2021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B423-55C4-40B4-A19B-8AD482993A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023" y="1433322"/>
            <a:ext cx="9475141" cy="6099956"/>
          </a:xfrm>
        </p:spPr>
        <p:txBody>
          <a:bodyPr anchor="b"/>
          <a:lstStyle>
            <a:lvl1pPr algn="l">
              <a:defRPr sz="7382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60166" y="1433326"/>
            <a:ext cx="16100238" cy="30724779"/>
          </a:xfrm>
        </p:spPr>
        <p:txBody>
          <a:bodyPr/>
          <a:lstStyle>
            <a:lvl1pPr>
              <a:defRPr sz="11740"/>
            </a:lvl1pPr>
            <a:lvl2pPr>
              <a:defRPr sz="10264"/>
            </a:lvl2pPr>
            <a:lvl3pPr>
              <a:defRPr sz="8788"/>
            </a:lvl3pPr>
            <a:lvl4pPr>
              <a:defRPr sz="7382"/>
            </a:lvl4pPr>
            <a:lvl5pPr>
              <a:defRPr sz="7382"/>
            </a:lvl5pPr>
            <a:lvl6pPr>
              <a:defRPr sz="7382"/>
            </a:lvl6pPr>
            <a:lvl7pPr>
              <a:defRPr sz="7382"/>
            </a:lvl7pPr>
            <a:lvl8pPr>
              <a:defRPr sz="7382"/>
            </a:lvl8pPr>
            <a:lvl9pPr>
              <a:defRPr sz="7382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40023" y="7533281"/>
            <a:ext cx="9475141" cy="24624824"/>
          </a:xfrm>
        </p:spPr>
        <p:txBody>
          <a:bodyPr/>
          <a:lstStyle>
            <a:lvl1pPr marL="0" indent="0">
              <a:buNone/>
              <a:defRPr sz="5132"/>
            </a:lvl1pPr>
            <a:lvl2pPr marL="1679376" indent="0">
              <a:buNone/>
              <a:defRPr sz="4429"/>
            </a:lvl2pPr>
            <a:lvl3pPr marL="3358751" indent="0">
              <a:buNone/>
              <a:defRPr sz="3656"/>
            </a:lvl3pPr>
            <a:lvl4pPr marL="5038127" indent="0">
              <a:buNone/>
              <a:defRPr sz="3304"/>
            </a:lvl4pPr>
            <a:lvl5pPr marL="6717502" indent="0">
              <a:buNone/>
              <a:defRPr sz="3304"/>
            </a:lvl5pPr>
            <a:lvl6pPr marL="8396878" indent="0">
              <a:buNone/>
              <a:defRPr sz="3304"/>
            </a:lvl6pPr>
            <a:lvl7pPr marL="10076254" indent="0">
              <a:buNone/>
              <a:defRPr sz="3304"/>
            </a:lvl7pPr>
            <a:lvl8pPr marL="11755629" indent="0">
              <a:buNone/>
              <a:defRPr sz="3304"/>
            </a:lvl8pPr>
            <a:lvl9pPr marL="13435005" indent="0">
              <a:buNone/>
              <a:defRPr sz="3304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F21-B4C9-4BE3-980A-40ECEA255B5C}" type="datetimeFigureOut">
              <a:rPr lang="pt-BR" smtClean="0"/>
              <a:pPr/>
              <a:t>03/03/2021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B423-55C4-40B4-A19B-8AD482993A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45085" y="25199817"/>
            <a:ext cx="17280255" cy="2974981"/>
          </a:xfrm>
        </p:spPr>
        <p:txBody>
          <a:bodyPr anchor="b"/>
          <a:lstStyle>
            <a:lvl1pPr algn="l">
              <a:defRPr sz="7382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645085" y="3216643"/>
            <a:ext cx="17280255" cy="21599843"/>
          </a:xfrm>
        </p:spPr>
        <p:txBody>
          <a:bodyPr/>
          <a:lstStyle>
            <a:lvl1pPr marL="0" indent="0">
              <a:buNone/>
              <a:defRPr sz="11740"/>
            </a:lvl1pPr>
            <a:lvl2pPr marL="1679376" indent="0">
              <a:buNone/>
              <a:defRPr sz="10264"/>
            </a:lvl2pPr>
            <a:lvl3pPr marL="3358751" indent="0">
              <a:buNone/>
              <a:defRPr sz="8788"/>
            </a:lvl3pPr>
            <a:lvl4pPr marL="5038127" indent="0">
              <a:buNone/>
              <a:defRPr sz="7382"/>
            </a:lvl4pPr>
            <a:lvl5pPr marL="6717502" indent="0">
              <a:buNone/>
              <a:defRPr sz="7382"/>
            </a:lvl5pPr>
            <a:lvl6pPr marL="8396878" indent="0">
              <a:buNone/>
              <a:defRPr sz="7382"/>
            </a:lvl6pPr>
            <a:lvl7pPr marL="10076254" indent="0">
              <a:buNone/>
              <a:defRPr sz="7382"/>
            </a:lvl7pPr>
            <a:lvl8pPr marL="11755629" indent="0">
              <a:buNone/>
              <a:defRPr sz="7382"/>
            </a:lvl8pPr>
            <a:lvl9pPr marL="13435005" indent="0">
              <a:buNone/>
              <a:defRPr sz="7382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645085" y="28174798"/>
            <a:ext cx="17280255" cy="4224966"/>
          </a:xfrm>
        </p:spPr>
        <p:txBody>
          <a:bodyPr/>
          <a:lstStyle>
            <a:lvl1pPr marL="0" indent="0">
              <a:buNone/>
              <a:defRPr sz="5132"/>
            </a:lvl1pPr>
            <a:lvl2pPr marL="1679376" indent="0">
              <a:buNone/>
              <a:defRPr sz="4429"/>
            </a:lvl2pPr>
            <a:lvl3pPr marL="3358751" indent="0">
              <a:buNone/>
              <a:defRPr sz="3656"/>
            </a:lvl3pPr>
            <a:lvl4pPr marL="5038127" indent="0">
              <a:buNone/>
              <a:defRPr sz="3304"/>
            </a:lvl4pPr>
            <a:lvl5pPr marL="6717502" indent="0">
              <a:buNone/>
              <a:defRPr sz="3304"/>
            </a:lvl5pPr>
            <a:lvl6pPr marL="8396878" indent="0">
              <a:buNone/>
              <a:defRPr sz="3304"/>
            </a:lvl6pPr>
            <a:lvl7pPr marL="10076254" indent="0">
              <a:buNone/>
              <a:defRPr sz="3304"/>
            </a:lvl7pPr>
            <a:lvl8pPr marL="11755629" indent="0">
              <a:buNone/>
              <a:defRPr sz="3304"/>
            </a:lvl8pPr>
            <a:lvl9pPr marL="13435005" indent="0">
              <a:buNone/>
              <a:defRPr sz="3304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F21-B4C9-4BE3-980A-40ECEA255B5C}" type="datetimeFigureOut">
              <a:rPr lang="pt-BR" smtClean="0"/>
              <a:pPr/>
              <a:t>03/03/2021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B423-55C4-40B4-A19B-8AD482993A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440022" y="1441659"/>
            <a:ext cx="25920383" cy="5999956"/>
          </a:xfrm>
          <a:prstGeom prst="rect">
            <a:avLst/>
          </a:prstGeom>
        </p:spPr>
        <p:txBody>
          <a:bodyPr vert="horz" lIns="477774" tIns="238887" rIns="477774" bIns="238887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40022" y="8399942"/>
            <a:ext cx="25920383" cy="23758163"/>
          </a:xfrm>
          <a:prstGeom prst="rect">
            <a:avLst/>
          </a:prstGeom>
        </p:spPr>
        <p:txBody>
          <a:bodyPr vert="horz" lIns="477774" tIns="238887" rIns="477774" bIns="238887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440022" y="33366427"/>
            <a:ext cx="6720099" cy="1916653"/>
          </a:xfrm>
          <a:prstGeom prst="rect">
            <a:avLst/>
          </a:prstGeom>
        </p:spPr>
        <p:txBody>
          <a:bodyPr vert="horz" lIns="477774" tIns="238887" rIns="477774" bIns="238887" rtlCol="0" anchor="ctr"/>
          <a:lstStyle>
            <a:lvl1pPr algn="l">
              <a:defRPr sz="44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D0F21-B4C9-4BE3-980A-40ECEA255B5C}" type="datetimeFigureOut">
              <a:rPr lang="pt-BR" smtClean="0"/>
              <a:pPr/>
              <a:t>03/03/2021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840146" y="33366427"/>
            <a:ext cx="9120135" cy="1916653"/>
          </a:xfrm>
          <a:prstGeom prst="rect">
            <a:avLst/>
          </a:prstGeom>
        </p:spPr>
        <p:txBody>
          <a:bodyPr vert="horz" lIns="477774" tIns="238887" rIns="477774" bIns="238887" rtlCol="0" anchor="ctr"/>
          <a:lstStyle>
            <a:lvl1pPr algn="ctr">
              <a:defRPr sz="44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0640306" y="33366427"/>
            <a:ext cx="6720099" cy="1916653"/>
          </a:xfrm>
          <a:prstGeom prst="rect">
            <a:avLst/>
          </a:prstGeom>
        </p:spPr>
        <p:txBody>
          <a:bodyPr vert="horz" lIns="477774" tIns="238887" rIns="477774" bIns="238887" rtlCol="0" anchor="ctr"/>
          <a:lstStyle>
            <a:lvl1pPr algn="r">
              <a:defRPr sz="44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8B423-55C4-40B4-A19B-8AD482993A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58751" rtl="0" eaLnBrk="1" latinLnBrk="0" hangingPunct="1">
        <a:spcBef>
          <a:spcPct val="0"/>
        </a:spcBef>
        <a:buNone/>
        <a:defRPr sz="161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9532" indent="-1259532" algn="l" defTabSz="3358751" rtl="0" eaLnBrk="1" latinLnBrk="0" hangingPunct="1">
        <a:spcBef>
          <a:spcPct val="20000"/>
        </a:spcBef>
        <a:buFont typeface="Arial" pitchFamily="34" charset="0"/>
        <a:buChar char="•"/>
        <a:defRPr sz="11740" kern="1200">
          <a:solidFill>
            <a:schemeClr val="tx1"/>
          </a:solidFill>
          <a:latin typeface="+mn-lt"/>
          <a:ea typeface="+mn-ea"/>
          <a:cs typeface="+mn-cs"/>
        </a:defRPr>
      </a:lvl1pPr>
      <a:lvl2pPr marL="2728986" indent="-1049610" algn="l" defTabSz="3358751" rtl="0" eaLnBrk="1" latinLnBrk="0" hangingPunct="1">
        <a:spcBef>
          <a:spcPct val="20000"/>
        </a:spcBef>
        <a:buFont typeface="Arial" pitchFamily="34" charset="0"/>
        <a:buChar char="–"/>
        <a:defRPr sz="10264" kern="1200">
          <a:solidFill>
            <a:schemeClr val="tx1"/>
          </a:solidFill>
          <a:latin typeface="+mn-lt"/>
          <a:ea typeface="+mn-ea"/>
          <a:cs typeface="+mn-cs"/>
        </a:defRPr>
      </a:lvl2pPr>
      <a:lvl3pPr marL="4198439" indent="-839688" algn="l" defTabSz="3358751" rtl="0" eaLnBrk="1" latinLnBrk="0" hangingPunct="1">
        <a:spcBef>
          <a:spcPct val="20000"/>
        </a:spcBef>
        <a:buFont typeface="Arial" pitchFamily="34" charset="0"/>
        <a:buChar char="•"/>
        <a:defRPr sz="8788" kern="1200">
          <a:solidFill>
            <a:schemeClr val="tx1"/>
          </a:solidFill>
          <a:latin typeface="+mn-lt"/>
          <a:ea typeface="+mn-ea"/>
          <a:cs typeface="+mn-cs"/>
        </a:defRPr>
      </a:lvl3pPr>
      <a:lvl4pPr marL="5877815" indent="-839688" algn="l" defTabSz="3358751" rtl="0" eaLnBrk="1" latinLnBrk="0" hangingPunct="1">
        <a:spcBef>
          <a:spcPct val="20000"/>
        </a:spcBef>
        <a:buFont typeface="Arial" pitchFamily="34" charset="0"/>
        <a:buChar char="–"/>
        <a:defRPr sz="7382" kern="1200">
          <a:solidFill>
            <a:schemeClr val="tx1"/>
          </a:solidFill>
          <a:latin typeface="+mn-lt"/>
          <a:ea typeface="+mn-ea"/>
          <a:cs typeface="+mn-cs"/>
        </a:defRPr>
      </a:lvl4pPr>
      <a:lvl5pPr marL="7557190" indent="-839688" algn="l" defTabSz="3358751" rtl="0" eaLnBrk="1" latinLnBrk="0" hangingPunct="1">
        <a:spcBef>
          <a:spcPct val="20000"/>
        </a:spcBef>
        <a:buFont typeface="Arial" pitchFamily="34" charset="0"/>
        <a:buChar char="»"/>
        <a:defRPr sz="7382" kern="1200">
          <a:solidFill>
            <a:schemeClr val="tx1"/>
          </a:solidFill>
          <a:latin typeface="+mn-lt"/>
          <a:ea typeface="+mn-ea"/>
          <a:cs typeface="+mn-cs"/>
        </a:defRPr>
      </a:lvl5pPr>
      <a:lvl6pPr marL="9236566" indent="-839688" algn="l" defTabSz="3358751" rtl="0" eaLnBrk="1" latinLnBrk="0" hangingPunct="1">
        <a:spcBef>
          <a:spcPct val="20000"/>
        </a:spcBef>
        <a:buFont typeface="Arial" pitchFamily="34" charset="0"/>
        <a:buChar char="•"/>
        <a:defRPr sz="7382" kern="1200">
          <a:solidFill>
            <a:schemeClr val="tx1"/>
          </a:solidFill>
          <a:latin typeface="+mn-lt"/>
          <a:ea typeface="+mn-ea"/>
          <a:cs typeface="+mn-cs"/>
        </a:defRPr>
      </a:lvl6pPr>
      <a:lvl7pPr marL="10915941" indent="-839688" algn="l" defTabSz="3358751" rtl="0" eaLnBrk="1" latinLnBrk="0" hangingPunct="1">
        <a:spcBef>
          <a:spcPct val="20000"/>
        </a:spcBef>
        <a:buFont typeface="Arial" pitchFamily="34" charset="0"/>
        <a:buChar char="•"/>
        <a:defRPr sz="7382" kern="1200">
          <a:solidFill>
            <a:schemeClr val="tx1"/>
          </a:solidFill>
          <a:latin typeface="+mn-lt"/>
          <a:ea typeface="+mn-ea"/>
          <a:cs typeface="+mn-cs"/>
        </a:defRPr>
      </a:lvl7pPr>
      <a:lvl8pPr marL="12595317" indent="-839688" algn="l" defTabSz="3358751" rtl="0" eaLnBrk="1" latinLnBrk="0" hangingPunct="1">
        <a:spcBef>
          <a:spcPct val="20000"/>
        </a:spcBef>
        <a:buFont typeface="Arial" pitchFamily="34" charset="0"/>
        <a:buChar char="•"/>
        <a:defRPr sz="7382" kern="1200">
          <a:solidFill>
            <a:schemeClr val="tx1"/>
          </a:solidFill>
          <a:latin typeface="+mn-lt"/>
          <a:ea typeface="+mn-ea"/>
          <a:cs typeface="+mn-cs"/>
        </a:defRPr>
      </a:lvl8pPr>
      <a:lvl9pPr marL="14274693" indent="-839688" algn="l" defTabSz="3358751" rtl="0" eaLnBrk="1" latinLnBrk="0" hangingPunct="1">
        <a:spcBef>
          <a:spcPct val="20000"/>
        </a:spcBef>
        <a:buFont typeface="Arial" pitchFamily="34" charset="0"/>
        <a:buChar char="•"/>
        <a:defRPr sz="73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3358751" rtl="0" eaLnBrk="1" latinLnBrk="0" hangingPunct="1">
        <a:defRPr sz="6608" kern="1200">
          <a:solidFill>
            <a:schemeClr val="tx1"/>
          </a:solidFill>
          <a:latin typeface="+mn-lt"/>
          <a:ea typeface="+mn-ea"/>
          <a:cs typeface="+mn-cs"/>
        </a:defRPr>
      </a:lvl1pPr>
      <a:lvl2pPr marL="1679376" algn="l" defTabSz="3358751" rtl="0" eaLnBrk="1" latinLnBrk="0" hangingPunct="1">
        <a:defRPr sz="6608" kern="1200">
          <a:solidFill>
            <a:schemeClr val="tx1"/>
          </a:solidFill>
          <a:latin typeface="+mn-lt"/>
          <a:ea typeface="+mn-ea"/>
          <a:cs typeface="+mn-cs"/>
        </a:defRPr>
      </a:lvl2pPr>
      <a:lvl3pPr marL="3358751" algn="l" defTabSz="3358751" rtl="0" eaLnBrk="1" latinLnBrk="0" hangingPunct="1">
        <a:defRPr sz="6608" kern="1200">
          <a:solidFill>
            <a:schemeClr val="tx1"/>
          </a:solidFill>
          <a:latin typeface="+mn-lt"/>
          <a:ea typeface="+mn-ea"/>
          <a:cs typeface="+mn-cs"/>
        </a:defRPr>
      </a:lvl3pPr>
      <a:lvl4pPr marL="5038127" algn="l" defTabSz="3358751" rtl="0" eaLnBrk="1" latinLnBrk="0" hangingPunct="1">
        <a:defRPr sz="6608" kern="1200">
          <a:solidFill>
            <a:schemeClr val="tx1"/>
          </a:solidFill>
          <a:latin typeface="+mn-lt"/>
          <a:ea typeface="+mn-ea"/>
          <a:cs typeface="+mn-cs"/>
        </a:defRPr>
      </a:lvl4pPr>
      <a:lvl5pPr marL="6717502" algn="l" defTabSz="3358751" rtl="0" eaLnBrk="1" latinLnBrk="0" hangingPunct="1">
        <a:defRPr sz="6608" kern="1200">
          <a:solidFill>
            <a:schemeClr val="tx1"/>
          </a:solidFill>
          <a:latin typeface="+mn-lt"/>
          <a:ea typeface="+mn-ea"/>
          <a:cs typeface="+mn-cs"/>
        </a:defRPr>
      </a:lvl5pPr>
      <a:lvl6pPr marL="8396878" algn="l" defTabSz="3358751" rtl="0" eaLnBrk="1" latinLnBrk="0" hangingPunct="1">
        <a:defRPr sz="6608" kern="1200">
          <a:solidFill>
            <a:schemeClr val="tx1"/>
          </a:solidFill>
          <a:latin typeface="+mn-lt"/>
          <a:ea typeface="+mn-ea"/>
          <a:cs typeface="+mn-cs"/>
        </a:defRPr>
      </a:lvl6pPr>
      <a:lvl7pPr marL="10076254" algn="l" defTabSz="3358751" rtl="0" eaLnBrk="1" latinLnBrk="0" hangingPunct="1">
        <a:defRPr sz="6608" kern="1200">
          <a:solidFill>
            <a:schemeClr val="tx1"/>
          </a:solidFill>
          <a:latin typeface="+mn-lt"/>
          <a:ea typeface="+mn-ea"/>
          <a:cs typeface="+mn-cs"/>
        </a:defRPr>
      </a:lvl7pPr>
      <a:lvl8pPr marL="11755629" algn="l" defTabSz="3358751" rtl="0" eaLnBrk="1" latinLnBrk="0" hangingPunct="1">
        <a:defRPr sz="6608" kern="1200">
          <a:solidFill>
            <a:schemeClr val="tx1"/>
          </a:solidFill>
          <a:latin typeface="+mn-lt"/>
          <a:ea typeface="+mn-ea"/>
          <a:cs typeface="+mn-cs"/>
        </a:defRPr>
      </a:lvl8pPr>
      <a:lvl9pPr marL="13435005" algn="l" defTabSz="3358751" rtl="0" eaLnBrk="1" latinLnBrk="0" hangingPunct="1">
        <a:defRPr sz="66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044736" y="928900"/>
            <a:ext cx="22103466" cy="1650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5062" b="1" i="1" dirty="0"/>
              <a:t>ESTE ES EL TÍTULO. NO DEBE EXCEDER DE 50 PALABRAS. CALIBRI CUERPO. TAMAÑO DE FUENTE MÁXIMA 50</a:t>
            </a:r>
            <a:endParaRPr lang="es-BO" sz="5062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862708" y="3835599"/>
            <a:ext cx="26139227" cy="1130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374" b="1" dirty="0"/>
              <a:t>Calibri tamaño máximo 33. Negrita. Apellidos y Nombres autor 1, Apellidos y Nombre autor 2</a:t>
            </a:r>
            <a:r>
              <a:rPr lang="es-BO" sz="3374" b="1" baseline="30000" dirty="0"/>
              <a:t>2,3</a:t>
            </a:r>
            <a:r>
              <a:rPr lang="es-BO" sz="3374" b="1" dirty="0"/>
              <a:t>, Azamor T</a:t>
            </a:r>
            <a:r>
              <a:rPr lang="es-BO" sz="3374" b="1" baseline="30000" dirty="0"/>
              <a:t>1</a:t>
            </a:r>
            <a:r>
              <a:rPr lang="es-BO" sz="3374" b="1" dirty="0"/>
              <a:t> , Nodarse </a:t>
            </a:r>
            <a:r>
              <a:rPr lang="es-BO" sz="3374" b="1" dirty="0" err="1"/>
              <a:t>Cuni</a:t>
            </a:r>
            <a:r>
              <a:rPr lang="es-BO" sz="3374" b="1" dirty="0"/>
              <a:t> H</a:t>
            </a:r>
            <a:r>
              <a:rPr lang="es-BO" sz="3374" b="1" baseline="30000" dirty="0"/>
              <a:t>4</a:t>
            </a:r>
            <a:r>
              <a:rPr lang="es-BO" sz="3374" b="1" dirty="0"/>
              <a:t>, </a:t>
            </a:r>
            <a:r>
              <a:rPr lang="es-BO" sz="3374" b="1" dirty="0" err="1"/>
              <a:t>Dornelles</a:t>
            </a:r>
            <a:r>
              <a:rPr lang="es-BO" sz="3374" b="1" dirty="0"/>
              <a:t> </a:t>
            </a:r>
            <a:r>
              <a:rPr lang="es-BO" sz="3374" b="1" dirty="0" err="1"/>
              <a:t>Picon</a:t>
            </a:r>
            <a:r>
              <a:rPr lang="es-BO" sz="3374" b="1" dirty="0"/>
              <a:t> P</a:t>
            </a:r>
            <a:r>
              <a:rPr lang="es-BO" sz="3374" b="1" baseline="30000" dirty="0"/>
              <a:t>5</a:t>
            </a:r>
            <a:r>
              <a:rPr lang="es-BO" sz="3374" b="1" dirty="0"/>
              <a:t>, de Souza Matos D</a:t>
            </a:r>
            <a:r>
              <a:rPr lang="es-BO" sz="3374" b="1" baseline="30000" dirty="0"/>
              <a:t>1</a:t>
            </a:r>
            <a:r>
              <a:rPr lang="es-BO" sz="3374" b="1" dirty="0"/>
              <a:t>, </a:t>
            </a:r>
            <a:r>
              <a:rPr lang="es-BO" sz="3374" b="1" dirty="0" err="1"/>
              <a:t>Ozório</a:t>
            </a:r>
            <a:r>
              <a:rPr lang="es-BO" sz="3374" b="1" dirty="0"/>
              <a:t> Moraes M</a:t>
            </a:r>
            <a:r>
              <a:rPr lang="es-BO" sz="3374" b="1" baseline="30000" dirty="0"/>
              <a:t>2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333327" y="5495759"/>
            <a:ext cx="21969325" cy="2039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BO" sz="2531" baseline="30000" dirty="0"/>
              <a:t>1 </a:t>
            </a:r>
            <a:r>
              <a:rPr lang="es-BO" sz="2531" dirty="0"/>
              <a:t>Estudiante Carrera de Medicina, Universidad Franz Tamayo (UNIFRANZ), Cochabamba, Bolivia.</a:t>
            </a:r>
          </a:p>
          <a:p>
            <a:pPr algn="ctr"/>
            <a:r>
              <a:rPr lang="es-BO" sz="2531" baseline="30000" dirty="0"/>
              <a:t>2 </a:t>
            </a:r>
            <a:r>
              <a:rPr lang="es-BO" sz="2531" dirty="0"/>
              <a:t>Docente Carrera de Bioquímica y Farmacia, Universidad Franz Tamayo (UNIFRANZ), La Paz, Bolivia.</a:t>
            </a:r>
          </a:p>
          <a:p>
            <a:pPr algn="ctr"/>
            <a:r>
              <a:rPr lang="es-BO" sz="2531" baseline="30000" dirty="0"/>
              <a:t>3 </a:t>
            </a:r>
            <a:r>
              <a:rPr lang="es-BO" sz="2531" dirty="0"/>
              <a:t>Sociedad Científica de Estudiantes de la Carrera de Medicina, Universidad Franz Tamayo (UNIFRANZ), Santa Cruz, Bolivia.</a:t>
            </a:r>
          </a:p>
          <a:p>
            <a:pPr algn="ctr"/>
            <a:r>
              <a:rPr lang="es-BO" sz="2531" baseline="30000" dirty="0"/>
              <a:t>4</a:t>
            </a:r>
            <a:r>
              <a:rPr lang="es-BO" sz="2531" dirty="0"/>
              <a:t> Docente Carrera Enfermería, Universidad Franz Tamayo (UNIFRANZ), El Alto, Bolivia.</a:t>
            </a:r>
          </a:p>
          <a:p>
            <a:pPr algn="ctr"/>
            <a:r>
              <a:rPr lang="es-BO" sz="2531" baseline="30000" dirty="0"/>
              <a:t>5</a:t>
            </a:r>
            <a:r>
              <a:rPr lang="es-BO" sz="2531" dirty="0"/>
              <a:t> Medico Internista, Hospital San Juan de Pedro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5403144" y="28423875"/>
            <a:ext cx="12390556" cy="3513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515" b="1" dirty="0"/>
              <a:t>CONCLUSIÓN (Calibri Tamaño de fuente máxima 35. Mayúsculas, negrita)</a:t>
            </a:r>
          </a:p>
          <a:p>
            <a:pPr algn="ctr"/>
            <a:endParaRPr lang="es-BO" sz="3515" b="1" dirty="0"/>
          </a:p>
          <a:p>
            <a:r>
              <a:rPr lang="es-BO" sz="3200" dirty="0"/>
              <a:t>Texto Calibri. Tamaño de Fuente máxima 32. Sin negrita</a:t>
            </a:r>
          </a:p>
          <a:p>
            <a:pPr algn="ctr"/>
            <a:r>
              <a:rPr lang="es-BO" sz="2812" dirty="0"/>
              <a:t>Gene </a:t>
            </a:r>
            <a:r>
              <a:rPr lang="es-BO" sz="2812" dirty="0" err="1"/>
              <a:t>expression</a:t>
            </a:r>
            <a:r>
              <a:rPr lang="es-BO" sz="2812" dirty="0"/>
              <a:t> </a:t>
            </a:r>
            <a:r>
              <a:rPr lang="es-BO" sz="2812" dirty="0" err="1"/>
              <a:t>levels</a:t>
            </a:r>
            <a:r>
              <a:rPr lang="es-BO" sz="2812" dirty="0"/>
              <a:t> in </a:t>
            </a:r>
            <a:r>
              <a:rPr lang="es-BO" sz="2812" dirty="0" err="1"/>
              <a:t>Type</a:t>
            </a:r>
            <a:r>
              <a:rPr lang="es-BO" sz="2812" dirty="0"/>
              <a:t> I IFN </a:t>
            </a:r>
            <a:r>
              <a:rPr lang="es-BO" sz="2812" dirty="0" err="1"/>
              <a:t>signature</a:t>
            </a:r>
            <a:r>
              <a:rPr lang="es-BO" sz="2812" dirty="0"/>
              <a:t> genes </a:t>
            </a:r>
            <a:r>
              <a:rPr lang="es-BO" sz="2812" dirty="0" err="1"/>
              <a:t>was</a:t>
            </a:r>
            <a:r>
              <a:rPr lang="es-BO" sz="2812" dirty="0"/>
              <a:t> </a:t>
            </a:r>
            <a:r>
              <a:rPr lang="es-BO" sz="2812" dirty="0" err="1"/>
              <a:t>different</a:t>
            </a:r>
            <a:r>
              <a:rPr lang="es-BO" sz="2812" dirty="0"/>
              <a:t> </a:t>
            </a:r>
            <a:r>
              <a:rPr lang="es-BO" sz="2812" dirty="0" err="1"/>
              <a:t>according</a:t>
            </a:r>
            <a:r>
              <a:rPr lang="es-BO" sz="2812" dirty="0"/>
              <a:t> to time </a:t>
            </a:r>
            <a:r>
              <a:rPr lang="es-BO" sz="2812" dirty="0" err="1"/>
              <a:t>points</a:t>
            </a:r>
            <a:r>
              <a:rPr lang="es-BO" sz="2812" dirty="0"/>
              <a:t> </a:t>
            </a:r>
            <a:r>
              <a:rPr lang="es-BO" sz="2812" dirty="0" err="1"/>
              <a:t>evaluated</a:t>
            </a:r>
            <a:r>
              <a:rPr lang="es-BO" sz="2812" dirty="0"/>
              <a:t> and </a:t>
            </a:r>
            <a:r>
              <a:rPr lang="es-BO" sz="2812" dirty="0" err="1"/>
              <a:t>also</a:t>
            </a:r>
            <a:r>
              <a:rPr lang="es-BO" sz="2812" dirty="0"/>
              <a:t> </a:t>
            </a:r>
            <a:r>
              <a:rPr lang="es-BO" sz="2812" dirty="0" err="1"/>
              <a:t>when</a:t>
            </a:r>
            <a:r>
              <a:rPr lang="es-BO" sz="2812" dirty="0"/>
              <a:t> </a:t>
            </a:r>
            <a:r>
              <a:rPr lang="es-BO" sz="2812" dirty="0" err="1"/>
              <a:t>patients</a:t>
            </a:r>
            <a:r>
              <a:rPr lang="es-BO" sz="2812" dirty="0"/>
              <a:t> </a:t>
            </a:r>
            <a:r>
              <a:rPr lang="es-BO" sz="2812" dirty="0" err="1"/>
              <a:t>were</a:t>
            </a:r>
            <a:r>
              <a:rPr lang="es-BO" sz="2812" dirty="0"/>
              <a:t> </a:t>
            </a:r>
            <a:r>
              <a:rPr lang="es-BO" sz="2812" dirty="0" err="1"/>
              <a:t>stratified</a:t>
            </a:r>
            <a:r>
              <a:rPr lang="es-BO" sz="2812" dirty="0"/>
              <a:t> </a:t>
            </a:r>
            <a:r>
              <a:rPr lang="es-BO" sz="2812" dirty="0" err="1"/>
              <a:t>according</a:t>
            </a:r>
            <a:r>
              <a:rPr lang="es-BO" sz="2812" dirty="0"/>
              <a:t> to rs12989860 </a:t>
            </a:r>
            <a:r>
              <a:rPr lang="es-BO" sz="2812" dirty="0" err="1"/>
              <a:t>polymorphism</a:t>
            </a:r>
            <a:endParaRPr lang="es-BO" sz="2812" b="1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4718400" y="34923725"/>
            <a:ext cx="10757585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968" dirty="0"/>
              <a:t>.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150741" y="8330699"/>
            <a:ext cx="12945728" cy="1651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515" b="1" dirty="0"/>
              <a:t>INTRODUCCIÓN (Calibri Tamaño de fuente máxima 35. Mayúsculas, negrita)</a:t>
            </a:r>
          </a:p>
          <a:p>
            <a:pPr algn="just"/>
            <a:endParaRPr lang="es-BO" sz="1406" dirty="0"/>
          </a:p>
          <a:p>
            <a:pPr algn="just"/>
            <a:endParaRPr lang="es-BO" sz="3234" dirty="0">
              <a:latin typeface="Symbol" panose="05050102010706020507" pitchFamily="18" charset="2"/>
            </a:endParaRPr>
          </a:p>
          <a:p>
            <a:pPr algn="just"/>
            <a:r>
              <a:rPr lang="es-BO" sz="3234" dirty="0"/>
              <a:t>Texto Calibri. Tamaño de Fuente máxima 32. Negrita</a:t>
            </a:r>
          </a:p>
          <a:p>
            <a:pPr algn="just"/>
            <a:r>
              <a:rPr lang="es-BO" sz="3234" dirty="0">
                <a:latin typeface="Symbol" panose="05050102010706020507" pitchFamily="18" charset="2"/>
              </a:rPr>
              <a:t>Dengue </a:t>
            </a:r>
            <a:r>
              <a:rPr lang="es-BO" sz="3234" dirty="0" err="1">
                <a:latin typeface="Symbol" panose="05050102010706020507" pitchFamily="18" charset="2"/>
              </a:rPr>
              <a:t>is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an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arthropod</a:t>
            </a:r>
            <a:r>
              <a:rPr lang="es-BO" sz="3234" dirty="0">
                <a:latin typeface="Symbol" panose="05050102010706020507" pitchFamily="18" charset="2"/>
              </a:rPr>
              <a:t>-borne viral </a:t>
            </a:r>
            <a:r>
              <a:rPr lang="es-BO" sz="3234" dirty="0" err="1">
                <a:latin typeface="Symbol" panose="05050102010706020507" pitchFamily="18" charset="2"/>
              </a:rPr>
              <a:t>disease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with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clinical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manifestations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varying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from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mild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fever</a:t>
            </a:r>
            <a:r>
              <a:rPr lang="es-BO" sz="3234" dirty="0">
                <a:latin typeface="Symbol" panose="05050102010706020507" pitchFamily="18" charset="2"/>
              </a:rPr>
              <a:t> to </a:t>
            </a:r>
            <a:r>
              <a:rPr lang="es-BO" sz="3234" dirty="0" err="1">
                <a:latin typeface="Symbol" panose="05050102010706020507" pitchFamily="18" charset="2"/>
              </a:rPr>
              <a:t>severe</a:t>
            </a:r>
            <a:r>
              <a:rPr lang="es-BO" sz="3234" dirty="0">
                <a:latin typeface="Symbol" panose="05050102010706020507" pitchFamily="18" charset="2"/>
              </a:rPr>
              <a:t> and </a:t>
            </a:r>
            <a:r>
              <a:rPr lang="es-BO" sz="3234" dirty="0" err="1">
                <a:latin typeface="Symbol" panose="05050102010706020507" pitchFamily="18" charset="2"/>
              </a:rPr>
              <a:t>potentially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lethal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forms</a:t>
            </a:r>
            <a:r>
              <a:rPr lang="es-BO" sz="3234" dirty="0">
                <a:latin typeface="Symbol" panose="05050102010706020507" pitchFamily="18" charset="2"/>
              </a:rPr>
              <a:t>. </a:t>
            </a:r>
            <a:r>
              <a:rPr lang="es-BO" sz="3234" dirty="0" err="1">
                <a:latin typeface="Symbol" panose="05050102010706020507" pitchFamily="18" charset="2"/>
              </a:rPr>
              <a:t>An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increasing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number</a:t>
            </a:r>
            <a:r>
              <a:rPr lang="es-BO" sz="3234" dirty="0">
                <a:latin typeface="Symbol" panose="05050102010706020507" pitchFamily="18" charset="2"/>
              </a:rPr>
              <a:t> of </a:t>
            </a:r>
            <a:r>
              <a:rPr lang="es-BO" sz="3234" dirty="0" err="1">
                <a:latin typeface="Symbol" panose="05050102010706020507" pitchFamily="18" charset="2"/>
              </a:rPr>
              <a:t>genetic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studies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have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outlined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the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association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between</a:t>
            </a:r>
            <a:r>
              <a:rPr lang="es-BO" sz="3234" dirty="0">
                <a:latin typeface="Symbol" panose="05050102010706020507" pitchFamily="18" charset="2"/>
              </a:rPr>
              <a:t> host </a:t>
            </a:r>
            <a:r>
              <a:rPr lang="es-BO" sz="3234" dirty="0" err="1">
                <a:latin typeface="Symbol" panose="05050102010706020507" pitchFamily="18" charset="2"/>
              </a:rPr>
              <a:t>variations</a:t>
            </a:r>
            <a:r>
              <a:rPr lang="es-BO" sz="3234" dirty="0">
                <a:latin typeface="Symbol" panose="05050102010706020507" pitchFamily="18" charset="2"/>
              </a:rPr>
              <a:t> and dengue </a:t>
            </a:r>
            <a:r>
              <a:rPr lang="es-BO" sz="3234" dirty="0" err="1">
                <a:latin typeface="Symbol" panose="05050102010706020507" pitchFamily="18" charset="2"/>
              </a:rPr>
              <a:t>severity</a:t>
            </a:r>
            <a:r>
              <a:rPr lang="es-BO" sz="3234" dirty="0">
                <a:latin typeface="Symbol" panose="05050102010706020507" pitchFamily="18" charset="2"/>
              </a:rPr>
              <a:t>. Genes </a:t>
            </a:r>
            <a:r>
              <a:rPr lang="es-BO" sz="3234" dirty="0" err="1">
                <a:latin typeface="Symbol" panose="05050102010706020507" pitchFamily="18" charset="2"/>
              </a:rPr>
              <a:t>associated</a:t>
            </a:r>
            <a:r>
              <a:rPr lang="es-BO" sz="3234" dirty="0">
                <a:latin typeface="Symbol" panose="05050102010706020507" pitchFamily="18" charset="2"/>
              </a:rPr>
              <a:t> to viral recognition and </a:t>
            </a:r>
            <a:r>
              <a:rPr lang="es-BO" sz="3234" dirty="0" err="1">
                <a:latin typeface="Symbol" panose="05050102010706020507" pitchFamily="18" charset="2"/>
              </a:rPr>
              <a:t>entry</a:t>
            </a:r>
            <a:r>
              <a:rPr lang="es-BO" sz="3234" dirty="0">
                <a:latin typeface="Symbol" panose="05050102010706020507" pitchFamily="18" charset="2"/>
              </a:rPr>
              <a:t>, as </a:t>
            </a:r>
            <a:r>
              <a:rPr lang="es-BO" sz="3234" dirty="0" err="1">
                <a:latin typeface="Symbol" panose="05050102010706020507" pitchFamily="18" charset="2"/>
              </a:rPr>
              <a:t>well</a:t>
            </a:r>
            <a:r>
              <a:rPr lang="es-BO" sz="3234" dirty="0">
                <a:latin typeface="Symbol" panose="05050102010706020507" pitchFamily="18" charset="2"/>
              </a:rPr>
              <a:t> as </a:t>
            </a:r>
            <a:r>
              <a:rPr lang="es-BO" sz="3234" dirty="0" err="1">
                <a:latin typeface="Symbol" panose="05050102010706020507" pitchFamily="18" charset="2"/>
              </a:rPr>
              <a:t>those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encoding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mediators</a:t>
            </a:r>
            <a:r>
              <a:rPr lang="es-BO" sz="3234" dirty="0">
                <a:latin typeface="Symbol" panose="05050102010706020507" pitchFamily="18" charset="2"/>
              </a:rPr>
              <a:t> of </a:t>
            </a:r>
            <a:r>
              <a:rPr lang="es-BO" sz="3234" dirty="0" err="1">
                <a:latin typeface="Symbol" panose="05050102010706020507" pitchFamily="18" charset="2"/>
              </a:rPr>
              <a:t>the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immune</a:t>
            </a:r>
            <a:r>
              <a:rPr lang="es-BO" sz="3234" dirty="0">
                <a:latin typeface="Symbol" panose="05050102010706020507" pitchFamily="18" charset="2"/>
              </a:rPr>
              <a:t> response </a:t>
            </a:r>
            <a:r>
              <a:rPr lang="es-BO" sz="3234" dirty="0" err="1">
                <a:latin typeface="Symbol" panose="05050102010706020507" pitchFamily="18" charset="2"/>
              </a:rPr>
              <a:t>against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infection</a:t>
            </a:r>
            <a:r>
              <a:rPr lang="es-BO" sz="3234" dirty="0">
                <a:latin typeface="Symbol" panose="05050102010706020507" pitchFamily="18" charset="2"/>
              </a:rPr>
              <a:t> are </a:t>
            </a:r>
            <a:r>
              <a:rPr lang="es-BO" sz="3234" dirty="0" err="1">
                <a:latin typeface="Symbol" panose="05050102010706020507" pitchFamily="18" charset="2"/>
              </a:rPr>
              <a:t>strong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candidates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for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association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studies</a:t>
            </a:r>
            <a:r>
              <a:rPr lang="es-BO" sz="3234" dirty="0">
                <a:latin typeface="Symbol" panose="05050102010706020507" pitchFamily="18" charset="2"/>
              </a:rPr>
              <a:t>. </a:t>
            </a:r>
          </a:p>
          <a:p>
            <a:pPr algn="ctr"/>
            <a:endParaRPr lang="es-BO" sz="1406" b="1" dirty="0"/>
          </a:p>
          <a:p>
            <a:pPr algn="ctr"/>
            <a:endParaRPr lang="es-BO" sz="3515" b="1" dirty="0"/>
          </a:p>
          <a:p>
            <a:pPr algn="ctr"/>
            <a:endParaRPr lang="es-BO" sz="3515" b="1" dirty="0"/>
          </a:p>
          <a:p>
            <a:pPr algn="ctr"/>
            <a:r>
              <a:rPr lang="es-BO" sz="3515" b="1" dirty="0"/>
              <a:t>MÉTODOS (Calibri Tamaño de fuente máxima 35. Mayúsculas, negrita)</a:t>
            </a:r>
          </a:p>
          <a:p>
            <a:pPr algn="ctr"/>
            <a:endParaRPr lang="es-BO" sz="3515" b="1" dirty="0"/>
          </a:p>
          <a:p>
            <a:pPr algn="ctr"/>
            <a:endParaRPr lang="es-BO" sz="1406" b="1" dirty="0"/>
          </a:p>
          <a:p>
            <a:pPr algn="just"/>
            <a:r>
              <a:rPr lang="es-BO" sz="3234" dirty="0"/>
              <a:t>Texto Calibri. Tamaño de Fuente máxima 32. Negrita</a:t>
            </a:r>
          </a:p>
          <a:p>
            <a:pPr algn="just"/>
            <a:r>
              <a:rPr lang="es-BO" sz="3234" dirty="0">
                <a:latin typeface="Symbol" panose="05050102010706020507" pitchFamily="18" charset="2"/>
              </a:rPr>
              <a:t>We </a:t>
            </a:r>
            <a:r>
              <a:rPr lang="es-BO" sz="3234" dirty="0" err="1">
                <a:latin typeface="Symbol" panose="05050102010706020507" pitchFamily="18" charset="2"/>
              </a:rPr>
              <a:t>evaluated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the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expression</a:t>
            </a:r>
            <a:r>
              <a:rPr lang="es-BO" sz="3234" dirty="0">
                <a:latin typeface="Symbol" panose="05050102010706020507" pitchFamily="18" charset="2"/>
              </a:rPr>
              <a:t> of genes of </a:t>
            </a:r>
            <a:r>
              <a:rPr lang="es-BO" sz="3234" dirty="0" err="1">
                <a:latin typeface="Symbol" panose="05050102010706020507" pitchFamily="18" charset="2"/>
              </a:rPr>
              <a:t>the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type</a:t>
            </a:r>
            <a:r>
              <a:rPr lang="es-BO" sz="3234" dirty="0">
                <a:latin typeface="Symbol" panose="05050102010706020507" pitchFamily="18" charset="2"/>
              </a:rPr>
              <a:t> I IFN </a:t>
            </a:r>
            <a:r>
              <a:rPr lang="es-BO" sz="3234" dirty="0" err="1">
                <a:latin typeface="Symbol" panose="05050102010706020507" pitchFamily="18" charset="2"/>
              </a:rPr>
              <a:t>signaling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pathway</a:t>
            </a:r>
            <a:r>
              <a:rPr lang="es-BO" sz="3234" dirty="0">
                <a:latin typeface="Symbol" panose="05050102010706020507" pitchFamily="18" charset="2"/>
              </a:rPr>
              <a:t> in 24 CHC </a:t>
            </a:r>
            <a:r>
              <a:rPr lang="es-BO" sz="3234" dirty="0" err="1">
                <a:latin typeface="Symbol" panose="05050102010706020507" pitchFamily="18" charset="2"/>
              </a:rPr>
              <a:t>patients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treated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with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pegylated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interferon</a:t>
            </a:r>
            <a:r>
              <a:rPr lang="es-BO" sz="3234" dirty="0">
                <a:latin typeface="Symbol" panose="05050102010706020507" pitchFamily="18" charset="2"/>
              </a:rPr>
              <a:t> plus </a:t>
            </a:r>
            <a:r>
              <a:rPr lang="es-BO" sz="3234" dirty="0" err="1">
                <a:latin typeface="Symbol" panose="05050102010706020507" pitchFamily="18" charset="2"/>
              </a:rPr>
              <a:t>ribavirin</a:t>
            </a:r>
            <a:r>
              <a:rPr lang="es-BO" sz="3234" dirty="0">
                <a:latin typeface="Symbol" panose="05050102010706020507" pitchFamily="18" charset="2"/>
              </a:rPr>
              <a:t> and </a:t>
            </a:r>
            <a:r>
              <a:rPr lang="es-BO" sz="3234" dirty="0" err="1">
                <a:latin typeface="Symbol" panose="05050102010706020507" pitchFamily="18" charset="2"/>
              </a:rPr>
              <a:t>further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stratified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according</a:t>
            </a:r>
            <a:r>
              <a:rPr lang="es-BO" sz="3234" dirty="0">
                <a:latin typeface="Symbol" panose="05050102010706020507" pitchFamily="18" charset="2"/>
              </a:rPr>
              <a:t> to rs12979860 </a:t>
            </a:r>
            <a:r>
              <a:rPr lang="es-BO" sz="3234" dirty="0" err="1">
                <a:latin typeface="Symbol" panose="05050102010706020507" pitchFamily="18" charset="2"/>
              </a:rPr>
              <a:t>polymorphism</a:t>
            </a:r>
            <a:r>
              <a:rPr lang="es-BO" sz="3234" dirty="0">
                <a:latin typeface="Symbol" panose="05050102010706020507" pitchFamily="18" charset="2"/>
              </a:rPr>
              <a:t>. </a:t>
            </a:r>
            <a:r>
              <a:rPr lang="es-BO" sz="3234" dirty="0" err="1">
                <a:latin typeface="Symbol" panose="05050102010706020507" pitchFamily="18" charset="2"/>
              </a:rPr>
              <a:t>Samples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were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evaluated</a:t>
            </a:r>
            <a:r>
              <a:rPr lang="es-BO" sz="3234" dirty="0">
                <a:latin typeface="Symbol" panose="05050102010706020507" pitchFamily="18" charset="2"/>
              </a:rPr>
              <a:t> at </a:t>
            </a:r>
            <a:r>
              <a:rPr lang="es-BO" sz="3234" dirty="0" err="1">
                <a:latin typeface="Symbol" panose="05050102010706020507" pitchFamily="18" charset="2"/>
              </a:rPr>
              <a:t>different</a:t>
            </a:r>
            <a:r>
              <a:rPr lang="es-BO" sz="3234" dirty="0">
                <a:latin typeface="Symbol" panose="05050102010706020507" pitchFamily="18" charset="2"/>
              </a:rPr>
              <a:t> time </a:t>
            </a:r>
            <a:r>
              <a:rPr lang="es-BO" sz="3234" dirty="0" err="1">
                <a:latin typeface="Symbol" panose="05050102010706020507" pitchFamily="18" charset="2"/>
              </a:rPr>
              <a:t>points</a:t>
            </a:r>
            <a:r>
              <a:rPr lang="es-BO" sz="3234" dirty="0">
                <a:latin typeface="Symbol" panose="05050102010706020507" pitchFamily="18" charset="2"/>
              </a:rPr>
              <a:t> (time 0, </a:t>
            </a:r>
            <a:r>
              <a:rPr lang="es-BO" sz="3234" dirty="0" err="1">
                <a:latin typeface="Symbol" panose="05050102010706020507" pitchFamily="18" charset="2"/>
              </a:rPr>
              <a:t>week</a:t>
            </a:r>
            <a:r>
              <a:rPr lang="es-BO" sz="3234" dirty="0">
                <a:latin typeface="Symbol" panose="05050102010706020507" pitchFamily="18" charset="2"/>
              </a:rPr>
              <a:t> 1 and </a:t>
            </a:r>
            <a:r>
              <a:rPr lang="es-BO" sz="3234" dirty="0" err="1">
                <a:latin typeface="Symbol" panose="05050102010706020507" pitchFamily="18" charset="2"/>
              </a:rPr>
              <a:t>week</a:t>
            </a:r>
            <a:r>
              <a:rPr lang="es-BO" sz="3234" dirty="0">
                <a:latin typeface="Symbol" panose="05050102010706020507" pitchFamily="18" charset="2"/>
              </a:rPr>
              <a:t> 12 </a:t>
            </a:r>
            <a:r>
              <a:rPr lang="es-BO" sz="3234" dirty="0" err="1">
                <a:latin typeface="Symbol" panose="05050102010706020507" pitchFamily="18" charset="2"/>
              </a:rPr>
              <a:t>during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treatment</a:t>
            </a:r>
            <a:r>
              <a:rPr lang="es-BO" sz="3234" dirty="0">
                <a:latin typeface="Symbol" panose="05050102010706020507" pitchFamily="18" charset="2"/>
              </a:rPr>
              <a:t> and </a:t>
            </a:r>
            <a:r>
              <a:rPr lang="es-BO" sz="3234" dirty="0" err="1">
                <a:latin typeface="Symbol" panose="05050102010706020507" pitchFamily="18" charset="2"/>
              </a:rPr>
              <a:t>week</a:t>
            </a:r>
            <a:r>
              <a:rPr lang="es-BO" sz="3234" dirty="0">
                <a:latin typeface="Symbol" panose="05050102010706020507" pitchFamily="18" charset="2"/>
              </a:rPr>
              <a:t> 3 </a:t>
            </a:r>
            <a:r>
              <a:rPr lang="es-BO" sz="3234" dirty="0" err="1">
                <a:latin typeface="Symbol" panose="05050102010706020507" pitchFamily="18" charset="2"/>
              </a:rPr>
              <a:t>after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treatment</a:t>
            </a:r>
            <a:r>
              <a:rPr lang="es-BO" sz="3234" dirty="0">
                <a:latin typeface="Symbol" panose="05050102010706020507" pitchFamily="18" charset="2"/>
              </a:rPr>
              <a:t>). </a:t>
            </a:r>
            <a:r>
              <a:rPr lang="es-BO" sz="3234" dirty="0" err="1">
                <a:latin typeface="Symbol" panose="05050102010706020507" pitchFamily="18" charset="2"/>
              </a:rPr>
              <a:t>Allelic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discrimination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was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performed</a:t>
            </a:r>
            <a:r>
              <a:rPr lang="es-BO" sz="3234" dirty="0">
                <a:latin typeface="Symbol" panose="05050102010706020507" pitchFamily="18" charset="2"/>
              </a:rPr>
              <a:t> using Taqman </a:t>
            </a:r>
            <a:r>
              <a:rPr lang="es-BO" sz="3234" dirty="0" err="1">
                <a:latin typeface="Symbol" panose="05050102010706020507" pitchFamily="18" charset="2"/>
              </a:rPr>
              <a:t>Genotyping</a:t>
            </a:r>
            <a:r>
              <a:rPr lang="es-BO" sz="3234" dirty="0">
                <a:latin typeface="Symbol" panose="05050102010706020507" pitchFamily="18" charset="2"/>
              </a:rPr>
              <a:t> SNP </a:t>
            </a:r>
            <a:r>
              <a:rPr lang="es-BO" sz="3234" dirty="0" err="1">
                <a:latin typeface="Symbol" panose="05050102010706020507" pitchFamily="18" charset="2"/>
              </a:rPr>
              <a:t>assay</a:t>
            </a:r>
            <a:r>
              <a:rPr lang="es-BO" sz="3234" dirty="0">
                <a:latin typeface="Symbol" panose="05050102010706020507" pitchFamily="18" charset="2"/>
              </a:rPr>
              <a:t> (AHBKCW9, ThermoFisher). </a:t>
            </a:r>
            <a:r>
              <a:rPr lang="es-BO" sz="3234" dirty="0" err="1">
                <a:latin typeface="Symbol" panose="05050102010706020507" pitchFamily="18" charset="2"/>
              </a:rPr>
              <a:t>Expression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levels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for</a:t>
            </a:r>
            <a:r>
              <a:rPr lang="es-BO" sz="3234" dirty="0">
                <a:latin typeface="Symbol" panose="05050102010706020507" pitchFamily="18" charset="2"/>
              </a:rPr>
              <a:t> 30 </a:t>
            </a:r>
            <a:r>
              <a:rPr lang="es-BO" sz="3234" dirty="0" err="1">
                <a:latin typeface="Symbol" panose="05050102010706020507" pitchFamily="18" charset="2"/>
              </a:rPr>
              <a:t>Type</a:t>
            </a:r>
            <a:r>
              <a:rPr lang="es-BO" sz="3234" dirty="0">
                <a:latin typeface="Symbol" panose="05050102010706020507" pitchFamily="18" charset="2"/>
              </a:rPr>
              <a:t> I IFN genes </a:t>
            </a:r>
            <a:r>
              <a:rPr lang="es-BO" sz="3234" dirty="0" err="1">
                <a:latin typeface="Symbol" panose="05050102010706020507" pitchFamily="18" charset="2"/>
              </a:rPr>
              <a:t>was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evaluated</a:t>
            </a:r>
            <a:r>
              <a:rPr lang="es-BO" sz="3234" dirty="0">
                <a:latin typeface="Symbol" panose="05050102010706020507" pitchFamily="18" charset="2"/>
              </a:rPr>
              <a:t> using Biomark HD </a:t>
            </a:r>
            <a:r>
              <a:rPr lang="es-BO" sz="3234" dirty="0" err="1">
                <a:latin typeface="Symbol" panose="05050102010706020507" pitchFamily="18" charset="2"/>
              </a:rPr>
              <a:t>System</a:t>
            </a:r>
            <a:r>
              <a:rPr lang="es-BO" sz="3234" dirty="0">
                <a:latin typeface="Symbol" panose="05050102010706020507" pitchFamily="18" charset="2"/>
              </a:rPr>
              <a:t> (Fluidigm). Kruskal-Wallis and </a:t>
            </a:r>
            <a:r>
              <a:rPr lang="es-BO" sz="3234" dirty="0" err="1">
                <a:latin typeface="Symbol" panose="05050102010706020507" pitchFamily="18" charset="2"/>
              </a:rPr>
              <a:t>Dunn´s</a:t>
            </a:r>
            <a:r>
              <a:rPr lang="es-BO" sz="3234" dirty="0">
                <a:latin typeface="Symbol" panose="05050102010706020507" pitchFamily="18" charset="2"/>
              </a:rPr>
              <a:t> post </a:t>
            </a:r>
            <a:r>
              <a:rPr lang="es-BO" sz="3234" dirty="0" err="1">
                <a:latin typeface="Symbol" panose="05050102010706020507" pitchFamily="18" charset="2"/>
              </a:rPr>
              <a:t>tests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were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used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for</a:t>
            </a:r>
            <a:r>
              <a:rPr lang="es-BO" sz="3234" dirty="0">
                <a:latin typeface="Symbol" panose="05050102010706020507" pitchFamily="18" charset="2"/>
              </a:rPr>
              <a:t> </a:t>
            </a:r>
            <a:r>
              <a:rPr lang="es-BO" sz="3234" dirty="0" err="1">
                <a:latin typeface="Symbol" panose="05050102010706020507" pitchFamily="18" charset="2"/>
              </a:rPr>
              <a:t>comparisons</a:t>
            </a:r>
            <a:r>
              <a:rPr lang="es-BO" sz="3234" dirty="0">
                <a:latin typeface="Symbol" panose="05050102010706020507" pitchFamily="18" charset="2"/>
              </a:rPr>
              <a:t>.</a:t>
            </a:r>
            <a:r>
              <a:rPr lang="es-BO" sz="3234" i="1" dirty="0">
                <a:latin typeface="Symbol" panose="05050102010706020507" pitchFamily="18" charset="2"/>
              </a:rPr>
              <a:t> </a:t>
            </a:r>
            <a:endParaRPr lang="es-BO" sz="3234" dirty="0">
              <a:latin typeface="Symbol" panose="05050102010706020507" pitchFamily="18" charset="2"/>
            </a:endParaRPr>
          </a:p>
          <a:p>
            <a:pPr algn="just"/>
            <a:endParaRPr lang="es-BO" sz="3234" dirty="0"/>
          </a:p>
          <a:p>
            <a:pPr algn="just"/>
            <a:endParaRPr lang="es-BO" sz="3234" dirty="0"/>
          </a:p>
          <a:p>
            <a:pPr algn="ctr"/>
            <a:r>
              <a:rPr lang="es-BO" sz="3500" b="1" dirty="0"/>
              <a:t>RESULTADOS </a:t>
            </a:r>
            <a:r>
              <a:rPr lang="es-BO" sz="3200" b="1" dirty="0"/>
              <a:t>(Calibri Tamaño de fuente máxima 35. Mayúsculas, negrita)</a:t>
            </a:r>
          </a:p>
          <a:p>
            <a:pPr algn="just"/>
            <a:endParaRPr lang="es-BO" sz="3234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5307354" y="8229451"/>
            <a:ext cx="12486346" cy="4592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BO" sz="1406" dirty="0"/>
          </a:p>
          <a:p>
            <a:pPr algn="just"/>
            <a:r>
              <a:rPr lang="es-BO" sz="3093" dirty="0">
                <a:latin typeface="Symbol" panose="05050102010706020507" pitchFamily="18" charset="2"/>
              </a:rPr>
              <a:t> </a:t>
            </a:r>
            <a:r>
              <a:rPr lang="es-BO" sz="3093" dirty="0" err="1">
                <a:latin typeface="Symbol" panose="05050102010706020507" pitchFamily="18" charset="2"/>
              </a:rPr>
              <a:t>Most</a:t>
            </a:r>
            <a:r>
              <a:rPr lang="es-BO" sz="3093" dirty="0">
                <a:latin typeface="Symbol" panose="05050102010706020507" pitchFamily="18" charset="2"/>
              </a:rPr>
              <a:t> of </a:t>
            </a:r>
            <a:r>
              <a:rPr lang="es-BO" sz="3093" dirty="0" err="1">
                <a:latin typeface="Symbol" panose="05050102010706020507" pitchFamily="18" charset="2"/>
              </a:rPr>
              <a:t>the</a:t>
            </a:r>
            <a:r>
              <a:rPr lang="es-BO" sz="3093" dirty="0">
                <a:latin typeface="Symbol" panose="05050102010706020507" pitchFamily="18" charset="2"/>
              </a:rPr>
              <a:t> genes </a:t>
            </a:r>
            <a:r>
              <a:rPr lang="es-BO" sz="3093" dirty="0" err="1">
                <a:latin typeface="Symbol" panose="05050102010706020507" pitchFamily="18" charset="2"/>
              </a:rPr>
              <a:t>had</a:t>
            </a:r>
            <a:r>
              <a:rPr lang="es-BO" sz="3093" dirty="0">
                <a:latin typeface="Symbol" panose="05050102010706020507" pitchFamily="18" charset="2"/>
              </a:rPr>
              <a:t> </a:t>
            </a:r>
            <a:r>
              <a:rPr lang="es-BO" sz="3093" dirty="0" err="1">
                <a:latin typeface="Symbol" panose="05050102010706020507" pitchFamily="18" charset="2"/>
              </a:rPr>
              <a:t>elevated</a:t>
            </a:r>
            <a:r>
              <a:rPr lang="es-BO" sz="3093" dirty="0">
                <a:latin typeface="Symbol" panose="05050102010706020507" pitchFamily="18" charset="2"/>
              </a:rPr>
              <a:t> </a:t>
            </a:r>
            <a:r>
              <a:rPr lang="es-BO" sz="3093" dirty="0" err="1">
                <a:latin typeface="Symbol" panose="05050102010706020507" pitchFamily="18" charset="2"/>
              </a:rPr>
              <a:t>expression</a:t>
            </a:r>
            <a:r>
              <a:rPr lang="es-BO" sz="3093" dirty="0">
                <a:latin typeface="Symbol" panose="05050102010706020507" pitchFamily="18" charset="2"/>
              </a:rPr>
              <a:t> </a:t>
            </a:r>
            <a:r>
              <a:rPr lang="es-BO" sz="3093" dirty="0" err="1">
                <a:latin typeface="Symbol" panose="05050102010706020507" pitchFamily="18" charset="2"/>
              </a:rPr>
              <a:t>levels</a:t>
            </a:r>
            <a:r>
              <a:rPr lang="es-BO" sz="3093" dirty="0">
                <a:latin typeface="Symbol" panose="05050102010706020507" pitchFamily="18" charset="2"/>
              </a:rPr>
              <a:t> </a:t>
            </a:r>
            <a:r>
              <a:rPr lang="es-BO" sz="3093" dirty="0" err="1">
                <a:latin typeface="Symbol" panose="05050102010706020507" pitchFamily="18" charset="2"/>
              </a:rPr>
              <a:t>before</a:t>
            </a:r>
            <a:r>
              <a:rPr lang="es-BO" sz="3093" dirty="0">
                <a:latin typeface="Symbol" panose="05050102010706020507" pitchFamily="18" charset="2"/>
              </a:rPr>
              <a:t> </a:t>
            </a:r>
            <a:r>
              <a:rPr lang="es-BO" sz="3093" dirty="0" err="1">
                <a:latin typeface="Symbol" panose="05050102010706020507" pitchFamily="18" charset="2"/>
              </a:rPr>
              <a:t>treatment</a:t>
            </a:r>
            <a:r>
              <a:rPr lang="es-BO" sz="3093" dirty="0">
                <a:latin typeface="Symbol" panose="05050102010706020507" pitchFamily="18" charset="2"/>
              </a:rPr>
              <a:t>, </a:t>
            </a:r>
            <a:r>
              <a:rPr lang="es-BO" sz="3093" dirty="0" err="1">
                <a:latin typeface="Symbol" panose="05050102010706020507" pitchFamily="18" charset="2"/>
              </a:rPr>
              <a:t>except</a:t>
            </a:r>
            <a:r>
              <a:rPr lang="es-BO" sz="3093" dirty="0">
                <a:latin typeface="Symbol" panose="05050102010706020507" pitchFamily="18" charset="2"/>
              </a:rPr>
              <a:t> </a:t>
            </a:r>
            <a:r>
              <a:rPr lang="es-BO" sz="3093" dirty="0" err="1">
                <a:latin typeface="Symbol" panose="05050102010706020507" pitchFamily="18" charset="2"/>
              </a:rPr>
              <a:t>for</a:t>
            </a:r>
            <a:r>
              <a:rPr lang="es-BO" sz="3093" dirty="0">
                <a:latin typeface="Symbol" panose="05050102010706020507" pitchFamily="18" charset="2"/>
              </a:rPr>
              <a:t> IFNA1, IFNAR and IFHI. </a:t>
            </a:r>
            <a:r>
              <a:rPr lang="es-BO" sz="3093" dirty="0" err="1">
                <a:latin typeface="Symbol" panose="05050102010706020507" pitchFamily="18" charset="2"/>
              </a:rPr>
              <a:t>Overall</a:t>
            </a:r>
            <a:r>
              <a:rPr lang="es-BO" sz="3093" dirty="0">
                <a:latin typeface="Symbol" panose="05050102010706020507" pitchFamily="18" charset="2"/>
              </a:rPr>
              <a:t>, </a:t>
            </a:r>
            <a:r>
              <a:rPr lang="es-BO" sz="3093" dirty="0" err="1">
                <a:latin typeface="Symbol" panose="05050102010706020507" pitchFamily="18" charset="2"/>
              </a:rPr>
              <a:t>they</a:t>
            </a:r>
            <a:r>
              <a:rPr lang="es-BO" sz="3093" dirty="0">
                <a:latin typeface="Symbol" panose="05050102010706020507" pitchFamily="18" charset="2"/>
              </a:rPr>
              <a:t> </a:t>
            </a:r>
            <a:r>
              <a:rPr lang="es-BO" sz="3093" dirty="0" err="1">
                <a:latin typeface="Symbol" panose="05050102010706020507" pitchFamily="18" charset="2"/>
              </a:rPr>
              <a:t>had</a:t>
            </a:r>
            <a:r>
              <a:rPr lang="es-BO" sz="3093" dirty="0">
                <a:latin typeface="Symbol" panose="05050102010706020507" pitchFamily="18" charset="2"/>
              </a:rPr>
              <a:t> a decline in </a:t>
            </a:r>
            <a:r>
              <a:rPr lang="es-BO" sz="3093" dirty="0" err="1">
                <a:latin typeface="Symbol" panose="05050102010706020507" pitchFamily="18" charset="2"/>
              </a:rPr>
              <a:t>week</a:t>
            </a:r>
            <a:r>
              <a:rPr lang="es-BO" sz="3093" dirty="0">
                <a:latin typeface="Symbol" panose="05050102010706020507" pitchFamily="18" charset="2"/>
              </a:rPr>
              <a:t> 1 and a </a:t>
            </a:r>
            <a:r>
              <a:rPr lang="es-BO" sz="3093" dirty="0" err="1">
                <a:latin typeface="Symbol" panose="05050102010706020507" pitchFamily="18" charset="2"/>
              </a:rPr>
              <a:t>significant</a:t>
            </a:r>
            <a:r>
              <a:rPr lang="es-BO" sz="3093" dirty="0">
                <a:latin typeface="Symbol" panose="05050102010706020507" pitchFamily="18" charset="2"/>
              </a:rPr>
              <a:t> </a:t>
            </a:r>
            <a:r>
              <a:rPr lang="es-BO" sz="3093" dirty="0" err="1">
                <a:latin typeface="Symbol" panose="05050102010706020507" pitchFamily="18" charset="2"/>
              </a:rPr>
              <a:t>higher</a:t>
            </a:r>
            <a:r>
              <a:rPr lang="es-BO" sz="3093" dirty="0">
                <a:latin typeface="Symbol" panose="05050102010706020507" pitchFamily="18" charset="2"/>
              </a:rPr>
              <a:t> </a:t>
            </a:r>
            <a:r>
              <a:rPr lang="es-BO" sz="3093" dirty="0" err="1">
                <a:latin typeface="Symbol" panose="05050102010706020507" pitchFamily="18" charset="2"/>
              </a:rPr>
              <a:t>expression</a:t>
            </a:r>
            <a:r>
              <a:rPr lang="es-BO" sz="3093" dirty="0">
                <a:latin typeface="Symbol" panose="05050102010706020507" pitchFamily="18" charset="2"/>
              </a:rPr>
              <a:t> </a:t>
            </a:r>
            <a:r>
              <a:rPr lang="es-BO" sz="3093" dirty="0" err="1">
                <a:latin typeface="Symbol" panose="05050102010706020507" pitchFamily="18" charset="2"/>
              </a:rPr>
              <a:t>levels</a:t>
            </a:r>
            <a:r>
              <a:rPr lang="es-BO" sz="3093" dirty="0">
                <a:latin typeface="Symbol" panose="05050102010706020507" pitchFamily="18" charset="2"/>
              </a:rPr>
              <a:t> in </a:t>
            </a:r>
            <a:r>
              <a:rPr lang="es-BO" sz="3093" dirty="0" err="1">
                <a:latin typeface="Symbol" panose="05050102010706020507" pitchFamily="18" charset="2"/>
              </a:rPr>
              <a:t>later</a:t>
            </a:r>
            <a:r>
              <a:rPr lang="es-BO" sz="3093" dirty="0">
                <a:latin typeface="Symbol" panose="05050102010706020507" pitchFamily="18" charset="2"/>
              </a:rPr>
              <a:t> time </a:t>
            </a:r>
            <a:r>
              <a:rPr lang="es-BO" sz="3093" dirty="0" err="1">
                <a:latin typeface="Symbol" panose="05050102010706020507" pitchFamily="18" charset="2"/>
              </a:rPr>
              <a:t>points</a:t>
            </a:r>
            <a:r>
              <a:rPr lang="es-BO" sz="3093" dirty="0">
                <a:latin typeface="Symbol" panose="05050102010706020507" pitchFamily="18" charset="2"/>
              </a:rPr>
              <a:t>. In </a:t>
            </a:r>
            <a:r>
              <a:rPr lang="es-BO" sz="3093" dirty="0" err="1">
                <a:latin typeface="Symbol" panose="05050102010706020507" pitchFamily="18" charset="2"/>
              </a:rPr>
              <a:t>week</a:t>
            </a:r>
            <a:r>
              <a:rPr lang="es-BO" sz="3093" dirty="0">
                <a:latin typeface="Symbol" panose="05050102010706020507" pitchFamily="18" charset="2"/>
              </a:rPr>
              <a:t> 1 </a:t>
            </a:r>
            <a:r>
              <a:rPr lang="es-BO" sz="3093" dirty="0" err="1">
                <a:latin typeface="Symbol" panose="05050102010706020507" pitchFamily="18" charset="2"/>
              </a:rPr>
              <a:t>during</a:t>
            </a:r>
            <a:r>
              <a:rPr lang="es-BO" sz="3093" dirty="0">
                <a:latin typeface="Symbol" panose="05050102010706020507" pitchFamily="18" charset="2"/>
              </a:rPr>
              <a:t> </a:t>
            </a:r>
            <a:r>
              <a:rPr lang="es-BO" sz="3093" dirty="0" err="1">
                <a:latin typeface="Symbol" panose="05050102010706020507" pitchFamily="18" charset="2"/>
              </a:rPr>
              <a:t>treatment</a:t>
            </a:r>
            <a:r>
              <a:rPr lang="es-BO" sz="3093" dirty="0">
                <a:latin typeface="Symbol" panose="05050102010706020507" pitchFamily="18" charset="2"/>
              </a:rPr>
              <a:t>. CC </a:t>
            </a:r>
            <a:r>
              <a:rPr lang="es-BO" sz="3093" dirty="0" err="1">
                <a:latin typeface="Symbol" panose="05050102010706020507" pitchFamily="18" charset="2"/>
              </a:rPr>
              <a:t>homozygote</a:t>
            </a:r>
            <a:r>
              <a:rPr lang="es-BO" sz="3093" dirty="0">
                <a:latin typeface="Symbol" panose="05050102010706020507" pitchFamily="18" charset="2"/>
              </a:rPr>
              <a:t> </a:t>
            </a:r>
            <a:r>
              <a:rPr lang="es-BO" sz="3093" dirty="0" err="1">
                <a:latin typeface="Symbol" panose="05050102010706020507" pitchFamily="18" charset="2"/>
              </a:rPr>
              <a:t>patients</a:t>
            </a:r>
            <a:r>
              <a:rPr lang="es-BO" sz="3093" dirty="0">
                <a:latin typeface="Symbol" panose="05050102010706020507" pitchFamily="18" charset="2"/>
              </a:rPr>
              <a:t> </a:t>
            </a:r>
            <a:r>
              <a:rPr lang="es-BO" sz="3093" dirty="0" err="1">
                <a:latin typeface="Symbol" panose="05050102010706020507" pitchFamily="18" charset="2"/>
              </a:rPr>
              <a:t>for</a:t>
            </a:r>
            <a:r>
              <a:rPr lang="es-BO" sz="3093" dirty="0">
                <a:latin typeface="Symbol" panose="05050102010706020507" pitchFamily="18" charset="2"/>
              </a:rPr>
              <a:t> rs12979860 </a:t>
            </a:r>
            <a:r>
              <a:rPr lang="es-BO" sz="3093" dirty="0" err="1">
                <a:latin typeface="Symbol" panose="05050102010706020507" pitchFamily="18" charset="2"/>
              </a:rPr>
              <a:t>had</a:t>
            </a:r>
            <a:r>
              <a:rPr lang="es-BO" sz="3093" dirty="0">
                <a:latin typeface="Symbol" panose="05050102010706020507" pitchFamily="18" charset="2"/>
              </a:rPr>
              <a:t> </a:t>
            </a:r>
            <a:r>
              <a:rPr lang="es-BO" sz="3093" dirty="0" err="1">
                <a:latin typeface="Symbol" panose="05050102010706020507" pitchFamily="18" charset="2"/>
              </a:rPr>
              <a:t>lower</a:t>
            </a:r>
            <a:r>
              <a:rPr lang="es-BO" sz="3093" dirty="0">
                <a:latin typeface="Symbol" panose="05050102010706020507" pitchFamily="18" charset="2"/>
              </a:rPr>
              <a:t> gene </a:t>
            </a:r>
            <a:r>
              <a:rPr lang="es-BO" sz="3093" dirty="0" err="1">
                <a:latin typeface="Symbol" panose="05050102010706020507" pitchFamily="18" charset="2"/>
              </a:rPr>
              <a:t>expression</a:t>
            </a:r>
            <a:r>
              <a:rPr lang="es-BO" sz="3093" dirty="0">
                <a:latin typeface="Symbol" panose="05050102010706020507" pitchFamily="18" charset="2"/>
              </a:rPr>
              <a:t> </a:t>
            </a:r>
            <a:r>
              <a:rPr lang="es-BO" sz="3093" dirty="0" err="1">
                <a:latin typeface="Symbol" panose="05050102010706020507" pitchFamily="18" charset="2"/>
              </a:rPr>
              <a:t>levels</a:t>
            </a:r>
            <a:r>
              <a:rPr lang="es-BO" sz="3093" dirty="0">
                <a:latin typeface="Symbol" panose="05050102010706020507" pitchFamily="18" charset="2"/>
              </a:rPr>
              <a:t>, </a:t>
            </a:r>
            <a:r>
              <a:rPr lang="es-BO" sz="3093" dirty="0" err="1">
                <a:latin typeface="Symbol" panose="05050102010706020507" pitchFamily="18" charset="2"/>
              </a:rPr>
              <a:t>compared</a:t>
            </a:r>
            <a:r>
              <a:rPr lang="es-BO" sz="3093" dirty="0">
                <a:latin typeface="Symbol" panose="05050102010706020507" pitchFamily="18" charset="2"/>
              </a:rPr>
              <a:t> to </a:t>
            </a:r>
            <a:r>
              <a:rPr lang="es-BO" sz="3093" dirty="0" err="1">
                <a:latin typeface="Symbol" panose="05050102010706020507" pitchFamily="18" charset="2"/>
              </a:rPr>
              <a:t>patients</a:t>
            </a:r>
            <a:r>
              <a:rPr lang="es-BO" sz="3093" dirty="0">
                <a:latin typeface="Symbol" panose="05050102010706020507" pitchFamily="18" charset="2"/>
              </a:rPr>
              <a:t> </a:t>
            </a:r>
            <a:r>
              <a:rPr lang="es-BO" sz="3093" dirty="0" err="1">
                <a:latin typeface="Symbol" panose="05050102010706020507" pitchFamily="18" charset="2"/>
              </a:rPr>
              <a:t>that</a:t>
            </a:r>
            <a:r>
              <a:rPr lang="es-BO" sz="3093" dirty="0">
                <a:latin typeface="Symbol" panose="05050102010706020507" pitchFamily="18" charset="2"/>
              </a:rPr>
              <a:t> </a:t>
            </a:r>
            <a:r>
              <a:rPr lang="es-BO" sz="3093" dirty="0" err="1">
                <a:latin typeface="Symbol" panose="05050102010706020507" pitchFamily="18" charset="2"/>
              </a:rPr>
              <a:t>carried</a:t>
            </a:r>
            <a:r>
              <a:rPr lang="es-BO" sz="3093" dirty="0">
                <a:latin typeface="Symbol" panose="05050102010706020507" pitchFamily="18" charset="2"/>
              </a:rPr>
              <a:t> </a:t>
            </a:r>
            <a:r>
              <a:rPr lang="es-BO" sz="3093" dirty="0" err="1">
                <a:latin typeface="Symbol" panose="05050102010706020507" pitchFamily="18" charset="2"/>
              </a:rPr>
              <a:t>the</a:t>
            </a:r>
            <a:r>
              <a:rPr lang="es-BO" sz="3093" dirty="0">
                <a:latin typeface="Symbol" panose="05050102010706020507" pitchFamily="18" charset="2"/>
              </a:rPr>
              <a:t> </a:t>
            </a:r>
            <a:r>
              <a:rPr lang="es-BO" sz="3093" dirty="0" err="1">
                <a:latin typeface="Symbol" panose="05050102010706020507" pitchFamily="18" charset="2"/>
              </a:rPr>
              <a:t>risk</a:t>
            </a:r>
            <a:r>
              <a:rPr lang="es-BO" sz="3093" dirty="0">
                <a:latin typeface="Symbol" panose="05050102010706020507" pitchFamily="18" charset="2"/>
              </a:rPr>
              <a:t> </a:t>
            </a:r>
            <a:r>
              <a:rPr lang="es-BO" sz="3093" dirty="0" err="1">
                <a:latin typeface="Symbol" panose="05050102010706020507" pitchFamily="18" charset="2"/>
              </a:rPr>
              <a:t>allele</a:t>
            </a:r>
            <a:r>
              <a:rPr lang="es-BO" sz="3093" dirty="0">
                <a:latin typeface="Symbol" panose="05050102010706020507" pitchFamily="18" charset="2"/>
              </a:rPr>
              <a:t> T, </a:t>
            </a:r>
            <a:r>
              <a:rPr lang="es-BO" sz="3093" dirty="0" err="1">
                <a:latin typeface="Symbol" panose="05050102010706020507" pitchFamily="18" charset="2"/>
              </a:rPr>
              <a:t>this</a:t>
            </a:r>
            <a:r>
              <a:rPr lang="es-BO" sz="3093" dirty="0">
                <a:latin typeface="Symbol" panose="05050102010706020507" pitchFamily="18" charset="2"/>
              </a:rPr>
              <a:t> </a:t>
            </a:r>
            <a:r>
              <a:rPr lang="es-BO" sz="3093" dirty="0" err="1">
                <a:latin typeface="Symbol" panose="05050102010706020507" pitchFamily="18" charset="2"/>
              </a:rPr>
              <a:t>was</a:t>
            </a:r>
            <a:r>
              <a:rPr lang="es-BO" sz="3093" dirty="0">
                <a:latin typeface="Symbol" panose="05050102010706020507" pitchFamily="18" charset="2"/>
              </a:rPr>
              <a:t> </a:t>
            </a:r>
            <a:r>
              <a:rPr lang="es-BO" sz="3093" dirty="0" err="1">
                <a:latin typeface="Symbol" panose="05050102010706020507" pitchFamily="18" charset="2"/>
              </a:rPr>
              <a:t>observed</a:t>
            </a:r>
            <a:r>
              <a:rPr lang="es-BO" sz="3093" dirty="0">
                <a:latin typeface="Symbol" panose="05050102010706020507" pitchFamily="18" charset="2"/>
              </a:rPr>
              <a:t> </a:t>
            </a:r>
            <a:r>
              <a:rPr lang="es-BO" sz="3093" dirty="0" err="1">
                <a:latin typeface="Symbol" panose="05050102010706020507" pitchFamily="18" charset="2"/>
              </a:rPr>
              <a:t>for</a:t>
            </a:r>
            <a:r>
              <a:rPr lang="es-BO" sz="3093" dirty="0">
                <a:latin typeface="Symbol" panose="05050102010706020507" pitchFamily="18" charset="2"/>
              </a:rPr>
              <a:t> IFI6, IFI16, IRF9 and RIGI. In </a:t>
            </a:r>
            <a:r>
              <a:rPr lang="es-BO" sz="3093" dirty="0" err="1">
                <a:latin typeface="Symbol" panose="05050102010706020507" pitchFamily="18" charset="2"/>
              </a:rPr>
              <a:t>contrast</a:t>
            </a:r>
            <a:r>
              <a:rPr lang="es-BO" sz="3093" dirty="0">
                <a:latin typeface="Symbol" panose="05050102010706020507" pitchFamily="18" charset="2"/>
              </a:rPr>
              <a:t>, </a:t>
            </a:r>
            <a:r>
              <a:rPr lang="es-BO" sz="3093" dirty="0" err="1">
                <a:latin typeface="Symbol" panose="05050102010706020507" pitchFamily="18" charset="2"/>
              </a:rPr>
              <a:t>relative</a:t>
            </a:r>
            <a:r>
              <a:rPr lang="es-BO" sz="3093" dirty="0">
                <a:latin typeface="Symbol" panose="05050102010706020507" pitchFamily="18" charset="2"/>
              </a:rPr>
              <a:t> </a:t>
            </a:r>
            <a:r>
              <a:rPr lang="es-BO" sz="3093" dirty="0" err="1">
                <a:latin typeface="Symbol" panose="05050102010706020507" pitchFamily="18" charset="2"/>
              </a:rPr>
              <a:t>mRNA</a:t>
            </a:r>
            <a:r>
              <a:rPr lang="es-BO" sz="3093" dirty="0">
                <a:latin typeface="Symbol" panose="05050102010706020507" pitchFamily="18" charset="2"/>
              </a:rPr>
              <a:t> </a:t>
            </a:r>
            <a:r>
              <a:rPr lang="es-BO" sz="3093" dirty="0" err="1">
                <a:latin typeface="Symbol" panose="05050102010706020507" pitchFamily="18" charset="2"/>
              </a:rPr>
              <a:t>expression</a:t>
            </a:r>
            <a:r>
              <a:rPr lang="es-BO" sz="3093" dirty="0">
                <a:latin typeface="Symbol" panose="05050102010706020507" pitchFamily="18" charset="2"/>
              </a:rPr>
              <a:t> </a:t>
            </a:r>
            <a:r>
              <a:rPr lang="es-BO" sz="3093" dirty="0" err="1">
                <a:latin typeface="Symbol" panose="05050102010706020507" pitchFamily="18" charset="2"/>
              </a:rPr>
              <a:t>for</a:t>
            </a:r>
            <a:r>
              <a:rPr lang="es-BO" sz="3093" dirty="0">
                <a:latin typeface="Symbol" panose="05050102010706020507" pitchFamily="18" charset="2"/>
              </a:rPr>
              <a:t> IFH1 and RNASEL </a:t>
            </a:r>
            <a:r>
              <a:rPr lang="es-BO" sz="3093" dirty="0" err="1">
                <a:latin typeface="Symbol" panose="05050102010706020507" pitchFamily="18" charset="2"/>
              </a:rPr>
              <a:t>were</a:t>
            </a:r>
            <a:r>
              <a:rPr lang="es-BO" sz="3093" dirty="0">
                <a:latin typeface="Symbol" panose="05050102010706020507" pitchFamily="18" charset="2"/>
              </a:rPr>
              <a:t> </a:t>
            </a:r>
            <a:r>
              <a:rPr lang="es-BO" sz="3093" dirty="0" err="1">
                <a:latin typeface="Symbol" panose="05050102010706020507" pitchFamily="18" charset="2"/>
              </a:rPr>
              <a:t>subtle</a:t>
            </a:r>
            <a:r>
              <a:rPr lang="es-BO" sz="3093" dirty="0">
                <a:latin typeface="Symbol" panose="05050102010706020507" pitchFamily="18" charset="2"/>
              </a:rPr>
              <a:t> </a:t>
            </a:r>
            <a:r>
              <a:rPr lang="es-BO" sz="3093" dirty="0" err="1">
                <a:latin typeface="Symbol" panose="05050102010706020507" pitchFamily="18" charset="2"/>
              </a:rPr>
              <a:t>higher</a:t>
            </a:r>
            <a:r>
              <a:rPr lang="es-BO" sz="3093" dirty="0">
                <a:latin typeface="Symbol" panose="05050102010706020507" pitchFamily="18" charset="2"/>
              </a:rPr>
              <a:t> in </a:t>
            </a:r>
            <a:r>
              <a:rPr lang="es-BO" sz="3093" dirty="0" err="1">
                <a:latin typeface="Symbol" panose="05050102010706020507" pitchFamily="18" charset="2"/>
              </a:rPr>
              <a:t>patients</a:t>
            </a:r>
            <a:r>
              <a:rPr lang="es-BO" sz="3093" dirty="0">
                <a:latin typeface="Symbol" panose="05050102010706020507" pitchFamily="18" charset="2"/>
              </a:rPr>
              <a:t> </a:t>
            </a:r>
            <a:r>
              <a:rPr lang="es-BO" sz="3093" dirty="0" err="1">
                <a:latin typeface="Symbol" panose="05050102010706020507" pitchFamily="18" charset="2"/>
              </a:rPr>
              <a:t>with</a:t>
            </a:r>
            <a:r>
              <a:rPr lang="es-BO" sz="3093" dirty="0">
                <a:latin typeface="Symbol" panose="05050102010706020507" pitchFamily="18" charset="2"/>
              </a:rPr>
              <a:t> CC </a:t>
            </a:r>
            <a:r>
              <a:rPr lang="es-BO" sz="3093" dirty="0" err="1">
                <a:latin typeface="Symbol" panose="05050102010706020507" pitchFamily="18" charset="2"/>
              </a:rPr>
              <a:t>genotype</a:t>
            </a:r>
            <a:r>
              <a:rPr lang="es-BO" sz="3093" dirty="0">
                <a:latin typeface="Symbol" panose="05050102010706020507" pitchFamily="18" charset="2"/>
              </a:rPr>
              <a:t>.</a:t>
            </a:r>
          </a:p>
        </p:txBody>
      </p:sp>
      <p:sp>
        <p:nvSpPr>
          <p:cNvPr id="1026" name="AutoShape 2" descr="Resultado de imagem para fiocruz"/>
          <p:cNvSpPr>
            <a:spLocks noChangeAspect="1" noChangeArrowheads="1"/>
          </p:cNvSpPr>
          <p:nvPr/>
        </p:nvSpPr>
        <p:spPr bwMode="auto">
          <a:xfrm>
            <a:off x="3119044" y="-101562"/>
            <a:ext cx="214284" cy="214285"/>
          </a:xfrm>
          <a:prstGeom prst="rect">
            <a:avLst/>
          </a:prstGeom>
          <a:noFill/>
        </p:spPr>
        <p:txBody>
          <a:bodyPr vert="horz" wrap="square" lIns="64285" tIns="32143" rIns="64285" bIns="32143" numCol="1" anchor="t" anchorCtr="0" compatLnSpc="1">
            <a:prstTxWarp prst="textNoShape">
              <a:avLst/>
            </a:prstTxWarp>
          </a:bodyPr>
          <a:lstStyle/>
          <a:p>
            <a:endParaRPr lang="pt-BR" sz="5121"/>
          </a:p>
        </p:txBody>
      </p:sp>
      <p:sp>
        <p:nvSpPr>
          <p:cNvPr id="1028" name="AutoShape 4" descr="Resultado de imagem para fiocruz"/>
          <p:cNvSpPr>
            <a:spLocks noChangeAspect="1" noChangeArrowheads="1"/>
          </p:cNvSpPr>
          <p:nvPr/>
        </p:nvSpPr>
        <p:spPr bwMode="auto">
          <a:xfrm>
            <a:off x="3119044" y="-101562"/>
            <a:ext cx="214284" cy="214285"/>
          </a:xfrm>
          <a:prstGeom prst="rect">
            <a:avLst/>
          </a:prstGeom>
          <a:noFill/>
        </p:spPr>
        <p:txBody>
          <a:bodyPr vert="horz" wrap="square" lIns="64285" tIns="32143" rIns="64285" bIns="32143" numCol="1" anchor="t" anchorCtr="0" compatLnSpc="1">
            <a:prstTxWarp prst="textNoShape">
              <a:avLst/>
            </a:prstTxWarp>
          </a:bodyPr>
          <a:lstStyle/>
          <a:p>
            <a:endParaRPr lang="pt-BR" sz="5121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009670" y="-426474"/>
            <a:ext cx="129890" cy="8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85" tIns="32143" rIns="64285" bIns="32143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BO" sz="5121"/>
          </a:p>
        </p:txBody>
      </p:sp>
      <p:sp>
        <p:nvSpPr>
          <p:cNvPr id="51" name="Rectangle 19"/>
          <p:cNvSpPr>
            <a:spLocks noChangeArrowheads="1"/>
          </p:cNvSpPr>
          <p:nvPr/>
        </p:nvSpPr>
        <p:spPr bwMode="auto">
          <a:xfrm>
            <a:off x="-190034" y="11031526"/>
            <a:ext cx="129890" cy="8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85" tIns="32143" rIns="64285" bIns="32143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BO" sz="5121" dirty="0"/>
          </a:p>
        </p:txBody>
      </p:sp>
      <p:grpSp>
        <p:nvGrpSpPr>
          <p:cNvPr id="57" name="Grupo 56"/>
          <p:cNvGrpSpPr/>
          <p:nvPr/>
        </p:nvGrpSpPr>
        <p:grpSpPr>
          <a:xfrm>
            <a:off x="16185769" y="13766095"/>
            <a:ext cx="10729515" cy="8301423"/>
            <a:chOff x="1224361" y="38564640"/>
            <a:chExt cx="7704856" cy="5760640"/>
          </a:xfrm>
        </p:grpSpPr>
        <p:pic>
          <p:nvPicPr>
            <p:cNvPr id="53" name="Imagen 52"/>
            <p:cNvPicPr>
              <a:picLocks noChangeAspect="1"/>
            </p:cNvPicPr>
            <p:nvPr/>
          </p:nvPicPr>
          <p:blipFill rotWithShape="1">
            <a:blip r:embed="rId3"/>
            <a:srcRect l="14673" t="16836" r="10567" b="4924"/>
            <a:stretch/>
          </p:blipFill>
          <p:spPr>
            <a:xfrm>
              <a:off x="1224361" y="38636647"/>
              <a:ext cx="7704856" cy="5688633"/>
            </a:xfrm>
            <a:prstGeom prst="rect">
              <a:avLst/>
            </a:prstGeom>
          </p:spPr>
        </p:pic>
        <p:sp>
          <p:nvSpPr>
            <p:cNvPr id="56" name="Rectángulo 55"/>
            <p:cNvSpPr/>
            <p:nvPr/>
          </p:nvSpPr>
          <p:spPr>
            <a:xfrm>
              <a:off x="7921105" y="38564640"/>
              <a:ext cx="792088" cy="1811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sz="5121" dirty="0"/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3494607" y="26684665"/>
            <a:ext cx="9620561" cy="7268451"/>
            <a:chOff x="1186115" y="44817686"/>
            <a:chExt cx="7527078" cy="6420362"/>
          </a:xfrm>
        </p:grpSpPr>
        <p:pic>
          <p:nvPicPr>
            <p:cNvPr id="22" name="Imagen 21"/>
            <p:cNvPicPr>
              <a:picLocks noChangeAspect="1"/>
            </p:cNvPicPr>
            <p:nvPr/>
          </p:nvPicPr>
          <p:blipFill rotWithShape="1">
            <a:blip r:embed="rId4"/>
            <a:srcRect l="14037" t="10438" r="12025"/>
            <a:stretch/>
          </p:blipFill>
          <p:spPr>
            <a:xfrm>
              <a:off x="1186115" y="45045360"/>
              <a:ext cx="7527078" cy="6192688"/>
            </a:xfrm>
            <a:prstGeom prst="rect">
              <a:avLst/>
            </a:prstGeom>
          </p:spPr>
        </p:pic>
        <p:sp>
          <p:nvSpPr>
            <p:cNvPr id="60" name="Rectángulo 59"/>
            <p:cNvSpPr/>
            <p:nvPr/>
          </p:nvSpPr>
          <p:spPr>
            <a:xfrm>
              <a:off x="7921105" y="44817686"/>
              <a:ext cx="792088" cy="1811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sz="5121" dirty="0"/>
            </a:p>
          </p:txBody>
        </p:sp>
      </p:grpSp>
      <p:sp>
        <p:nvSpPr>
          <p:cNvPr id="41" name="CaixaDeTexto 22"/>
          <p:cNvSpPr txBox="1"/>
          <p:nvPr/>
        </p:nvSpPr>
        <p:spPr>
          <a:xfrm>
            <a:off x="15339946" y="32021625"/>
            <a:ext cx="12453754" cy="2039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515" b="1" dirty="0"/>
              <a:t>Bibliografía (Calibri Tamaño de fuente máxima 35. Mayúsculas, negrita)</a:t>
            </a:r>
          </a:p>
          <a:p>
            <a:r>
              <a:rPr lang="es-BO" sz="2812" dirty="0"/>
              <a:t>Formato Vancouver de citación. Alineación a la izquierda</a:t>
            </a:r>
          </a:p>
          <a:p>
            <a:r>
              <a:rPr lang="es-BO" sz="2812" dirty="0"/>
              <a:t>Calibri, Tamaño de Fuente máxima 28. Sin negrita.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544</Words>
  <Application>Microsoft Office PowerPoint</Application>
  <PresentationFormat>Personalizado</PresentationFormat>
  <Paragraphs>34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Symbol</vt:lpstr>
      <vt:lpstr>Tema do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JEF-INV</dc:creator>
  <cp:lastModifiedBy>Natalia Montellano Duran</cp:lastModifiedBy>
  <cp:revision>55</cp:revision>
  <dcterms:created xsi:type="dcterms:W3CDTF">2019-06-03T12:57:32Z</dcterms:created>
  <dcterms:modified xsi:type="dcterms:W3CDTF">2021-03-03T15:05:24Z</dcterms:modified>
</cp:coreProperties>
</file>