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9" r:id="rId4"/>
    <p:sldId id="258" r:id="rId5"/>
    <p:sldId id="901" r:id="rId6"/>
    <p:sldId id="262" r:id="rId7"/>
    <p:sldId id="265" r:id="rId8"/>
    <p:sldId id="266" r:id="rId9"/>
    <p:sldId id="267" r:id="rId10"/>
    <p:sldId id="260" r:id="rId11"/>
    <p:sldId id="902" r:id="rId12"/>
    <p:sldId id="261" r:id="rId13"/>
    <p:sldId id="26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4694"/>
  </p:normalViewPr>
  <p:slideViewPr>
    <p:cSldViewPr snapToGrid="0" snapToObjects="1" showGuides="1">
      <p:cViewPr varScale="1">
        <p:scale>
          <a:sx n="120" d="100"/>
          <a:sy n="120" d="100"/>
        </p:scale>
        <p:origin x="2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5BF73-FA10-924D-AA06-DC3F068E9D12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3A7F2-0F92-A347-A287-674B9636B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09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088A2-4DBB-4E5D-A53A-7D283060A0F5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8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4BFF5-88C7-7F43-8512-7656D2A2B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98A68D-D93B-FD40-9911-E5406208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25DE8D-795A-6647-A36A-EA7F6193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934D84-677F-CE42-BEAE-DA7FC820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058CD7-4819-2744-B060-7213E93D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7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F8934-6546-5D44-8B12-03F2F927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56617C-2A48-4D47-8B84-0BD8FC85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111F9-3C13-1545-9133-8E48C66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FADE8F-2042-7047-AFE0-B48A2349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D56DD-8C37-874A-9B88-AA5D244D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38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41A6D4-9BA0-3F42-BAA7-06495C0A3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4BCB1E-699D-F948-9F40-DD4BD0C0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C1EAD-9D0B-8F48-97FA-62C48C54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3DEA9-A1F6-8344-8C22-21310E9C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A7EBE3-5E05-F24B-B5E2-479EEF5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D08CB-2920-CE45-AE54-9ADA708A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72411-4FD8-7A41-9F94-6499557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DDA129-5ABD-2B40-BEC4-57101C59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5A0938-D029-F64C-905A-A702ABDB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313D6-39DD-5947-B7BF-3F249808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4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B550A-23A7-9E4E-8EEF-5F91EEBE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62243-0F36-7A4F-90AF-1FF0DA3BE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267D-3BB1-2F44-8C33-96A0975F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B441B5-945C-3B4E-AA6A-9934EA70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7F656-AFC9-C241-8EF5-C522B48F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1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9F7D3-A557-6547-A746-1FA45852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EABE9F-C76C-C946-B46F-25A8FF392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8FBEE1-D1C9-3446-A0E6-9E1267D8B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3C3907-3A39-2045-A280-36865D54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E8E118-CE05-784C-B1FC-0C027CFA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DE9359-D2D8-1C4F-8CE3-9E78A26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04610-FDEA-6740-BF95-8F141051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81EB9B-F374-BB4D-829C-50AC23D33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C21ED5-0C45-5C4A-BA03-FF032B502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160C8-5282-054C-863D-9F04D39B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5B7210-1AC6-A942-87F5-B02322E44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D389D2-E658-A448-8C23-3374E4F7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DCB9C2-DE04-3E47-A0D1-2073ED64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C651B5-4C4F-8245-B197-FD94EEFB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48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EF1FB-65BD-3D41-B6AF-E31A5298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16EAF8-E7F8-D248-A780-4879CBA3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B8E345-0E19-7B47-843A-16682ED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AD33B1-4570-CB4E-B9E5-306FE2C5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88B9ED-736B-BB42-AA42-F4E980E5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71B3AD-8572-3E47-8423-BCD81DC0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87D970-03F7-2743-B378-10C997A7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34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25A97-6E6A-3F40-AA7D-1AB369B3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151A78-F999-6E48-B3F5-DCE44220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E58528-0BCC-0A46-AB6F-39095FAAC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C9A8F-61C8-E940-B8B6-2CC3519D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9A67B7-DE15-064B-8F40-8F598A38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BB6EA6-DFEA-924C-9B49-8C6D47D0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8B609-ACCD-C444-BDA9-6FEA7701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CEA1D7-1A1E-A246-8BCB-45C3F20AC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B29464-3AC6-3E44-BE6C-DC13B1B00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C9F36A-44D7-CD47-9D6B-CF765091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EA777D-071F-274B-BE4F-E55E8C06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991821-FF8C-B241-A057-9E9FAAB1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1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FC4D97-3109-BF4C-BD6E-27DBDDB1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940699-8B20-0646-898B-C890DE69F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C3ABFC-4D84-654E-954E-783071F7E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FF68-F175-054D-AD86-FD37556EFB48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716EC8-EC4D-9247-B720-6EEB29141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F40697-83C5-DD47-B3E3-EC4E2E751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ADF8-9916-4B42-A5CB-EC3DAFD9D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80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0416E-A807-BF49-935F-701C43D96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Benchmark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734BF5-8C6E-E449-B7C1-BEB9DE8D0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2022/03/17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71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B1A2F9F-2AE1-C74E-8D89-C8E25355D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21371"/>
              </p:ext>
            </p:extLst>
          </p:nvPr>
        </p:nvGraphicFramePr>
        <p:xfrm>
          <a:off x="42335" y="761767"/>
          <a:ext cx="12132730" cy="473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69">
                  <a:extLst>
                    <a:ext uri="{9D8B030D-6E8A-4147-A177-3AD203B41FA5}">
                      <a16:colId xmlns:a16="http://schemas.microsoft.com/office/drawing/2014/main" val="3316234020"/>
                    </a:ext>
                  </a:extLst>
                </a:gridCol>
                <a:gridCol w="752563">
                  <a:extLst>
                    <a:ext uri="{9D8B030D-6E8A-4147-A177-3AD203B41FA5}">
                      <a16:colId xmlns:a16="http://schemas.microsoft.com/office/drawing/2014/main" val="1443695983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572861923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64637995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852710424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1789665023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100876212"/>
                    </a:ext>
                  </a:extLst>
                </a:gridCol>
              </a:tblGrid>
              <a:tr h="265468">
                <a:tc>
                  <a:txBody>
                    <a:bodyPr/>
                    <a:lstStyle/>
                    <a:p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DockQ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iRMS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/LRMS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DockQ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iRMS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/LRMS/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iPTM+PTM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DockQ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iRMS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/LRMS/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iPTM+PTM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051516"/>
                  </a:ext>
                </a:extLst>
              </a:tr>
              <a:tr h="29729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ID CASP14(PDB)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Stoio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Res.(sum.)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MSA size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Folddock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(*)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Alphafold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-multimer(v-2.1.1)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Alphafold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-multimer(v-2.2.0)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74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T1032(6N64)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568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2589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1200" b="0" dirty="0">
                          <a:solidFill>
                            <a:schemeClr val="tx1"/>
                          </a:solidFill>
                        </a:rPr>
                        <a:t>0.493/4.877/6.925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0.471/4.980/7.352/0.712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0.450/5.111/7.696/0.688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06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H1036(6VN1)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A3B3C3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2568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11237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kumimoji="1" lang="en-US" altLang="ja-JP" sz="900" b="0" dirty="0" err="1">
                          <a:solidFill>
                            <a:schemeClr val="tx1"/>
                          </a:solidFill>
                        </a:rPr>
                        <a:t>rt_G</a:t>
                      </a:r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900" b="0" dirty="0" err="1">
                          <a:solidFill>
                            <a:schemeClr val="tx1"/>
                          </a:solidFill>
                        </a:rPr>
                        <a:t>rt_G.large</a:t>
                      </a:r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900" b="0">
                          <a:solidFill>
                            <a:schemeClr val="tx1"/>
                          </a:solidFill>
                        </a:rPr>
                        <a:t>でアロケーションエラー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78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T1038(6YA2)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398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0.928/0.504/2.232/0.840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0.954/0.418/1.937/0.852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01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H1045(6XOD)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330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2213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0.024/8.600/40.855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0.019/13.646/39.466/0.868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0.018/13.564/40.128/0.874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8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H1046(6PX4)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225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1200" b="0" dirty="0">
                          <a:solidFill>
                            <a:schemeClr val="tx1"/>
                          </a:solidFill>
                        </a:rPr>
                        <a:t>0.737/1.430/2.667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0.776/1.344/1.805/0.903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0.760/1.423/2.181/0.903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27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T1054(6V4V)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380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5600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0.027/17.858/29.814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0.015/19.521/42.029/0.625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0.033/13.538/29.545/0.242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69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H1065(7M5F)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215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1596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0.017/16.573/40.516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0.878/0.878/1.118/0.913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0.889/0.842/0.919/0.889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09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H1072(6R17)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A2B2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340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192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0.723/1.951/2.238/0.756</a:t>
                      </a:r>
                    </a:p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0.726/1.921/2.125/0.756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0.760/1.599/1.785/0.784 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000" b="0" dirty="0" err="1">
                          <a:solidFill>
                            <a:schemeClr val="tx1"/>
                          </a:solidFill>
                        </a:rPr>
                        <a:t>ABvsAB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0.759/1.607/1.974/0.774 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000" b="0" dirty="0" err="1">
                          <a:solidFill>
                            <a:schemeClr val="tx1"/>
                          </a:solidFill>
                        </a:rPr>
                        <a:t>AAvsBB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21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T1073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1020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3622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57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T1078(7CWP)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276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543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0.787/1.022/1.448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0.046/16.381/25.319/0.563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0.517/2.236/2.710/0.777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46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T1080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2766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8971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kumimoji="1" lang="en-US" altLang="ja-JP" sz="1000" b="0" dirty="0" err="1">
                          <a:solidFill>
                            <a:schemeClr val="tx1"/>
                          </a:solidFill>
                        </a:rPr>
                        <a:t>rt_G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1000" b="0">
                          <a:solidFill>
                            <a:schemeClr val="tx1"/>
                          </a:solidFill>
                        </a:rPr>
                        <a:t>でアロケーションエラー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3768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F1963E-6AD6-1045-B7DD-24022879B7B0}"/>
              </a:ext>
            </a:extLst>
          </p:cNvPr>
          <p:cNvSpPr/>
          <p:nvPr/>
        </p:nvSpPr>
        <p:spPr>
          <a:xfrm>
            <a:off x="550580" y="6049049"/>
            <a:ext cx="30517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/>
              <a:t>0.00 &lt;= DockQ &lt;  </a:t>
            </a:r>
            <a:r>
              <a:rPr lang="en-US" altLang="ja-JP" sz="1000" dirty="0"/>
              <a:t>  </a:t>
            </a:r>
            <a:r>
              <a:rPr lang="ja-JP" altLang="en-US" sz="1000"/>
              <a:t>0.23 - </a:t>
            </a:r>
            <a:r>
              <a:rPr lang="ja-JP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Incorrect </a:t>
            </a:r>
            <a:r>
              <a:rPr lang="ja-JP" altLang="en-US" sz="1000"/>
              <a:t>                     </a:t>
            </a:r>
          </a:p>
          <a:p>
            <a:r>
              <a:rPr lang="ja-JP" altLang="en-US" sz="1000"/>
              <a:t>0.23 &lt;= DockQ &lt;  </a:t>
            </a:r>
            <a:r>
              <a:rPr lang="en-US" altLang="ja-JP" sz="1000" dirty="0"/>
              <a:t>  </a:t>
            </a:r>
            <a:r>
              <a:rPr lang="ja-JP" altLang="en-US" sz="1000"/>
              <a:t>0.49 - </a:t>
            </a:r>
            <a:r>
              <a:rPr lang="ja-JP" altLang="en-US" sz="100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Acceptable quality   </a:t>
            </a:r>
          </a:p>
          <a:p>
            <a:r>
              <a:rPr lang="ja-JP" altLang="en-US" sz="1000"/>
              <a:t>0.49 &lt;= DockQ &lt;  </a:t>
            </a:r>
            <a:r>
              <a:rPr lang="en-US" altLang="ja-JP" sz="1000" dirty="0"/>
              <a:t>  </a:t>
            </a:r>
            <a:r>
              <a:rPr lang="ja-JP" altLang="en-US" sz="1000"/>
              <a:t>0.80 - </a:t>
            </a:r>
            <a:r>
              <a:rPr lang="ja-JP" altLang="en-US" sz="1000">
                <a:solidFill>
                  <a:schemeClr val="accent2">
                    <a:lumMod val="60000"/>
                    <a:lumOff val="40000"/>
                  </a:schemeClr>
                </a:solidFill>
              </a:rPr>
              <a:t>Medium quality            </a:t>
            </a:r>
          </a:p>
          <a:p>
            <a:r>
              <a:rPr lang="en-US" altLang="ja-JP" sz="1000" dirty="0"/>
              <a:t>  </a:t>
            </a:r>
            <a:r>
              <a:rPr lang="ja-JP" altLang="en-US" sz="1000"/>
              <a:t>            DockQ &gt;= 0.80 - </a:t>
            </a:r>
            <a:r>
              <a:rPr lang="ja-JP" altLang="en-US" sz="1000">
                <a:solidFill>
                  <a:schemeClr val="accent4">
                    <a:lumMod val="60000"/>
                    <a:lumOff val="40000"/>
                  </a:schemeClr>
                </a:solidFill>
              </a:rPr>
              <a:t>High quality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3036B-AC29-C44D-8B03-23EBDA91A2FB}"/>
              </a:ext>
            </a:extLst>
          </p:cNvPr>
          <p:cNvSpPr txBox="1"/>
          <p:nvPr/>
        </p:nvSpPr>
        <p:spPr>
          <a:xfrm>
            <a:off x="4565502" y="5647559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* 2mer </a:t>
            </a:r>
            <a:r>
              <a:rPr kumimoji="1" lang="ja-JP" altLang="en-US" sz="1100"/>
              <a:t>のみ対応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D32972-9365-684A-8FC5-1CE43FFD97F7}"/>
              </a:ext>
            </a:extLst>
          </p:cNvPr>
          <p:cNvSpPr txBox="1"/>
          <p:nvPr/>
        </p:nvSpPr>
        <p:spPr>
          <a:xfrm>
            <a:off x="7052734" y="5630742"/>
            <a:ext cx="2265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５</a:t>
            </a:r>
            <a:r>
              <a:rPr kumimoji="1" lang="en-US" altLang="ja-JP" sz="1100" dirty="0"/>
              <a:t>model </a:t>
            </a:r>
            <a:r>
              <a:rPr kumimoji="1" lang="ja-JP" altLang="en-US" sz="1100"/>
              <a:t>中の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DockQ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最高値構造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4E1A3-0AD9-8642-B6CA-5CE1D91DC7DB}"/>
              </a:ext>
            </a:extLst>
          </p:cNvPr>
          <p:cNvSpPr txBox="1"/>
          <p:nvPr/>
        </p:nvSpPr>
        <p:spPr>
          <a:xfrm>
            <a:off x="9641931" y="5630742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25 </a:t>
            </a:r>
            <a:r>
              <a:rPr kumimoji="1" lang="en-US" altLang="ja-JP" sz="1100" dirty="0"/>
              <a:t>model </a:t>
            </a:r>
            <a:r>
              <a:rPr kumimoji="1" lang="ja-JP" altLang="en-US" sz="1100"/>
              <a:t>中の</a:t>
            </a:r>
            <a:r>
              <a:rPr kumimoji="1" lang="en-US" altLang="ja-JP" sz="1100" dirty="0"/>
              <a:t> </a:t>
            </a:r>
            <a:r>
              <a:rPr kumimoji="1" lang="en-US" altLang="ja-JP" sz="1100" dirty="0" err="1"/>
              <a:t>DockQ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最高値構造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592796D-1055-6B4F-8C16-B781CBAE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350"/>
            <a:ext cx="10515600" cy="60960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sz="4000" dirty="0"/>
              <a:t>Benchmark on ABCI</a:t>
            </a:r>
            <a:endParaRPr kumimoji="1" lang="ja-JP" altLang="en-US" sz="40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AAE89FE-15F5-814C-9475-789B237F0979}"/>
              </a:ext>
            </a:extLst>
          </p:cNvPr>
          <p:cNvSpPr/>
          <p:nvPr/>
        </p:nvSpPr>
        <p:spPr>
          <a:xfrm>
            <a:off x="3511278" y="6057749"/>
            <a:ext cx="3764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--db_preset full_dbs</a:t>
            </a:r>
            <a:endParaRPr lang="en-US" altLang="ja-JP" dirty="0"/>
          </a:p>
          <a:p>
            <a:r>
              <a:rPr lang="en" altLang="ja-JP" dirty="0"/>
              <a:t>--</a:t>
            </a:r>
            <a:r>
              <a:rPr lang="en" altLang="ja-JP" dirty="0" err="1"/>
              <a:t>max_template_date</a:t>
            </a:r>
            <a:r>
              <a:rPr lang="en" altLang="ja-JP" dirty="0"/>
              <a:t> 2020-10-01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127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97EEF-522A-274C-BC9C-B70EFD60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486D991-B3A0-684A-8F46-B06406209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0" y="2204244"/>
            <a:ext cx="5753100" cy="3594100"/>
          </a:xfrm>
        </p:spPr>
      </p:pic>
    </p:spTree>
    <p:extLst>
      <p:ext uri="{BB962C8B-B14F-4D97-AF65-F5344CB8AC3E}">
        <p14:creationId xmlns:p14="http://schemas.microsoft.com/office/powerpoint/2010/main" val="38476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500614-34A4-594A-AB4D-4EAE49C4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iPTM+PTM</a:t>
            </a:r>
            <a:r>
              <a:rPr kumimoji="1" lang="en-US" altLang="ja-JP" dirty="0"/>
              <a:t> score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54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9FCDDDD-CDB7-AD40-8FED-1B8F28970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549" y="3026093"/>
            <a:ext cx="3522368" cy="3689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DCED508-907F-764B-A283-76204827C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3" y="0"/>
            <a:ext cx="5486401" cy="30260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6A4C455-90C4-284B-99A4-9AFE65243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239" y="3060630"/>
            <a:ext cx="36168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E3C9C-9C05-1649-B334-68C94A62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404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/>
              <a:t>Benchmark of </a:t>
            </a:r>
            <a:r>
              <a:rPr lang="en-US" altLang="ja-JP" dirty="0" err="1"/>
              <a:t>gromacs</a:t>
            </a:r>
            <a:r>
              <a:rPr lang="en-US" altLang="ja-JP" dirty="0"/>
              <a:t> on PDIS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B7C1C7-E568-2045-9F79-DC1873C180D0}"/>
              </a:ext>
            </a:extLst>
          </p:cNvPr>
          <p:cNvSpPr txBox="1"/>
          <p:nvPr/>
        </p:nvSpPr>
        <p:spPr>
          <a:xfrm>
            <a:off x="2743200" y="2165617"/>
            <a:ext cx="6514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PDIS 17: </a:t>
            </a:r>
            <a:r>
              <a:rPr kumimoji="1" lang="en-US" altLang="ja-JP" dirty="0" err="1"/>
              <a:t>poweredge</a:t>
            </a:r>
            <a:r>
              <a:rPr kumimoji="1" lang="en-US" altLang="ja-JP" dirty="0"/>
              <a:t> R640 intel-</a:t>
            </a:r>
            <a:r>
              <a:rPr kumimoji="1" lang="en-US" altLang="ja-JP" dirty="0" err="1"/>
              <a:t>xeon</a:t>
            </a:r>
            <a:r>
              <a:rPr kumimoji="1" lang="en-US" altLang="ja-JP" dirty="0"/>
              <a:t> gold 5218 16 coresx2</a:t>
            </a:r>
          </a:p>
          <a:p>
            <a:r>
              <a:rPr lang="en-US" altLang="ja-JP" dirty="0"/>
              <a:t>PDIS 18: </a:t>
            </a:r>
            <a:r>
              <a:rPr lang="en-US" altLang="ja-JP" dirty="0" err="1"/>
              <a:t>poweredge</a:t>
            </a:r>
            <a:r>
              <a:rPr lang="en-US" altLang="ja-JP" dirty="0"/>
              <a:t> R650 intel-</a:t>
            </a:r>
            <a:r>
              <a:rPr lang="en-US" altLang="ja-JP" dirty="0" err="1"/>
              <a:t>xeon</a:t>
            </a:r>
            <a:r>
              <a:rPr lang="en-US" altLang="ja-JP" dirty="0"/>
              <a:t> gold 6338 32 core x 2</a:t>
            </a:r>
          </a:p>
          <a:p>
            <a:r>
              <a:rPr kumimoji="1" lang="en-US" altLang="ja-JP" dirty="0"/>
              <a:t>PDIS 19: </a:t>
            </a:r>
            <a:r>
              <a:rPr lang="en-US" altLang="ja-JP" dirty="0" err="1"/>
              <a:t>poweredge</a:t>
            </a:r>
            <a:r>
              <a:rPr lang="en-US" altLang="ja-JP" dirty="0"/>
              <a:t> R650 intel-</a:t>
            </a:r>
            <a:r>
              <a:rPr lang="en-US" altLang="ja-JP" dirty="0" err="1"/>
              <a:t>xeon</a:t>
            </a:r>
            <a:r>
              <a:rPr lang="en-US" altLang="ja-JP" dirty="0"/>
              <a:t> gold 6330 28 core x 2</a:t>
            </a:r>
            <a:endParaRPr kumimoji="1" lang="en-US" altLang="ja-JP" dirty="0"/>
          </a:p>
          <a:p>
            <a:r>
              <a:rPr lang="en-US" altLang="ja-JP" dirty="0"/>
              <a:t>PDIS 20: </a:t>
            </a:r>
            <a:r>
              <a:rPr lang="en-US" altLang="ja-JP" dirty="0" err="1"/>
              <a:t>poweredge</a:t>
            </a:r>
            <a:r>
              <a:rPr lang="en-US" altLang="ja-JP" dirty="0"/>
              <a:t> R650 intel-</a:t>
            </a:r>
            <a:r>
              <a:rPr lang="en-US" altLang="ja-JP" dirty="0" err="1"/>
              <a:t>xeon</a:t>
            </a:r>
            <a:r>
              <a:rPr lang="en-US" altLang="ja-JP" dirty="0"/>
              <a:t> silver 4314 16 core x 1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FED739-0D09-6D41-ACFB-A187B5D0FAA4}"/>
              </a:ext>
            </a:extLst>
          </p:cNvPr>
          <p:cNvSpPr txBox="1"/>
          <p:nvPr/>
        </p:nvSpPr>
        <p:spPr>
          <a:xfrm>
            <a:off x="5446664" y="16879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計算資源</a:t>
            </a:r>
          </a:p>
        </p:txBody>
      </p:sp>
    </p:spTree>
    <p:extLst>
      <p:ext uri="{BB962C8B-B14F-4D97-AF65-F5344CB8AC3E}">
        <p14:creationId xmlns:p14="http://schemas.microsoft.com/office/powerpoint/2010/main" val="227235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6454EA58-25FA-CD43-99DF-9B8A7D87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45" y="1270800"/>
            <a:ext cx="8632800" cy="43164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2792E6-354C-AD46-92E7-67BDDD08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Benchmark of </a:t>
            </a:r>
            <a:r>
              <a:rPr kumimoji="1" lang="en-US" altLang="ja-JP" dirty="0" err="1"/>
              <a:t>gromacs</a:t>
            </a:r>
            <a:r>
              <a:rPr kumimoji="1" lang="en-US" altLang="ja-JP" dirty="0"/>
              <a:t> on PDIS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98138E-9DD3-924B-882D-F432DA5195CA}"/>
              </a:ext>
            </a:extLst>
          </p:cNvPr>
          <p:cNvSpPr txBox="1"/>
          <p:nvPr/>
        </p:nvSpPr>
        <p:spPr>
          <a:xfrm>
            <a:off x="1778000" y="5698168"/>
            <a:ext cx="54825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kumimoji="1" lang="en-US" altLang="ja-JP" sz="1200" dirty="0"/>
              <a:t>Chignolin in water(14,948 atoms), dt=2fs</a:t>
            </a:r>
          </a:p>
          <a:p>
            <a:pPr marL="342900" indent="-342900">
              <a:buAutoNum type="alphaLcParenBoth"/>
            </a:pPr>
            <a:r>
              <a:rPr lang="en-US" altLang="ja-JP" sz="1200" dirty="0"/>
              <a:t>Lysozyme in water(35,984 atoms), dt=2fs</a:t>
            </a:r>
          </a:p>
          <a:p>
            <a:pPr marL="342900" indent="-342900">
              <a:buAutoNum type="alphaLcParenBoth"/>
            </a:pPr>
            <a:r>
              <a:rPr kumimoji="1" lang="en-US" altLang="ja-JP" sz="1200" dirty="0"/>
              <a:t>SAM50-TOM40 in hydrated-membrane(149,052 atoms), dt=4fs(HMR)</a:t>
            </a:r>
          </a:p>
          <a:p>
            <a:pPr marL="342900" indent="-342900">
              <a:buFontTx/>
              <a:buAutoNum type="alphaLcParenBoth"/>
            </a:pPr>
            <a:r>
              <a:rPr lang="en-US" altLang="ja-JP" sz="1200" dirty="0"/>
              <a:t>SAM50-TOM40 in hydrated-membrane(154,885 atoms), dt=2fs</a:t>
            </a:r>
          </a:p>
          <a:p>
            <a:pPr marL="342900" indent="-342900">
              <a:buFontTx/>
              <a:buAutoNum type="alphaLcParenBoth"/>
            </a:pPr>
            <a:r>
              <a:rPr lang="en-US" altLang="ja-JP" sz="1200" dirty="0" err="1"/>
              <a:t>Protein+DNA</a:t>
            </a:r>
            <a:r>
              <a:rPr lang="en-US" altLang="ja-JP" sz="1200" dirty="0"/>
              <a:t> in water(274,917 atoms), dt=2fs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5DF58D-9CF5-BD42-8786-E57BC4E16D21}"/>
              </a:ext>
            </a:extLst>
          </p:cNvPr>
          <p:cNvSpPr txBox="1"/>
          <p:nvPr/>
        </p:nvSpPr>
        <p:spPr>
          <a:xfrm>
            <a:off x="7637979" y="3866995"/>
            <a:ext cx="381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Solid-line:     gromacs-2022-beta1</a:t>
            </a:r>
          </a:p>
          <a:p>
            <a:r>
              <a:rPr lang="en-US" altLang="ja-JP" dirty="0"/>
              <a:t>Dashed-line: gromacs-2018.8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57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792E6-354C-AD46-92E7-67BDDD08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Benchmark of </a:t>
            </a:r>
            <a:r>
              <a:rPr kumimoji="1" lang="en-US" altLang="ja-JP" dirty="0" err="1"/>
              <a:t>gromacs</a:t>
            </a:r>
            <a:r>
              <a:rPr kumimoji="1" lang="en-US" altLang="ja-JP" dirty="0"/>
              <a:t> on ABCI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66B5BA-53BA-CE4B-A8FF-5CBC898C983F}"/>
              </a:ext>
            </a:extLst>
          </p:cNvPr>
          <p:cNvSpPr txBox="1"/>
          <p:nvPr/>
        </p:nvSpPr>
        <p:spPr>
          <a:xfrm>
            <a:off x="1628078" y="5842337"/>
            <a:ext cx="54825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kumimoji="1" lang="en-US" altLang="ja-JP" sz="1200" dirty="0"/>
              <a:t>Chignolin in water(14,948 atoms), dt=2fs</a:t>
            </a:r>
          </a:p>
          <a:p>
            <a:pPr marL="342900" indent="-342900">
              <a:buAutoNum type="alphaLcParenBoth"/>
            </a:pPr>
            <a:r>
              <a:rPr lang="en-US" altLang="ja-JP" sz="1200" dirty="0"/>
              <a:t>Lysozyme in water(35,984 atoms), dt=2fs</a:t>
            </a:r>
          </a:p>
          <a:p>
            <a:pPr marL="342900" indent="-342900">
              <a:buAutoNum type="alphaLcParenBoth"/>
            </a:pPr>
            <a:r>
              <a:rPr kumimoji="1" lang="en-US" altLang="ja-JP" sz="1200" dirty="0"/>
              <a:t>SAM50-TOM40 in hydrated-membrane(149,052 atoms), dt=4fs(HMR)</a:t>
            </a:r>
          </a:p>
          <a:p>
            <a:pPr marL="342900" indent="-342900">
              <a:buFontTx/>
              <a:buAutoNum type="alphaLcParenBoth"/>
            </a:pPr>
            <a:r>
              <a:rPr lang="en-US" altLang="ja-JP" sz="1200" dirty="0"/>
              <a:t>SAM50-TOM40 in hydrated-membrane(154,885 atoms), dt=2fs</a:t>
            </a:r>
          </a:p>
          <a:p>
            <a:pPr marL="342900" indent="-342900">
              <a:buFontTx/>
              <a:buAutoNum type="alphaLcParenBoth"/>
            </a:pPr>
            <a:r>
              <a:rPr lang="en-US" altLang="ja-JP" sz="1200" dirty="0" err="1"/>
              <a:t>Protein+DNA</a:t>
            </a:r>
            <a:r>
              <a:rPr lang="en-US" altLang="ja-JP" sz="1200" dirty="0"/>
              <a:t> in water(274,917 atoms), dt=2fs</a:t>
            </a: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15CC1953-AF74-4748-9E47-10DD962F8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7" r="20678" b="11600"/>
          <a:stretch/>
        </p:blipFill>
        <p:spPr>
          <a:xfrm>
            <a:off x="4199466" y="3262304"/>
            <a:ext cx="3366927" cy="2472267"/>
          </a:xfrm>
          <a:prstGeom prst="rect">
            <a:avLst/>
          </a:prstGeom>
        </p:spPr>
      </p:pic>
      <p:pic>
        <p:nvPicPr>
          <p:cNvPr id="7" name="図 6" descr="グラフ, 折れ線グラフ, 散布図&#10;&#10;自動的に生成された説明">
            <a:extLst>
              <a:ext uri="{FF2B5EF4-FFF2-40B4-BE49-F238E27FC236}">
                <a16:creationId xmlns:a16="http://schemas.microsoft.com/office/drawing/2014/main" id="{AA1E2B97-874A-9749-ABFA-D1A7B3FF0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1" r="22044" b="12088"/>
          <a:stretch/>
        </p:blipFill>
        <p:spPr>
          <a:xfrm>
            <a:off x="972733" y="3262304"/>
            <a:ext cx="3226733" cy="239183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032F30-F608-A443-8533-030DB2B7CC96}"/>
              </a:ext>
            </a:extLst>
          </p:cNvPr>
          <p:cNvSpPr txBox="1"/>
          <p:nvPr/>
        </p:nvSpPr>
        <p:spPr>
          <a:xfrm>
            <a:off x="1478844" y="342900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(d)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103115-419A-2941-BDAF-5DC9ECBF2BD3}"/>
              </a:ext>
            </a:extLst>
          </p:cNvPr>
          <p:cNvSpPr txBox="1"/>
          <p:nvPr/>
        </p:nvSpPr>
        <p:spPr>
          <a:xfrm>
            <a:off x="4705577" y="34290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(e)</a:t>
            </a:r>
            <a:endParaRPr kumimoji="1" lang="ja-JP" altLang="en-US"/>
          </a:p>
        </p:txBody>
      </p:sp>
      <p:pic>
        <p:nvPicPr>
          <p:cNvPr id="11" name="図 10" descr="グラフ, 散布図&#10;&#10;自動的に生成された説明">
            <a:extLst>
              <a:ext uri="{FF2B5EF4-FFF2-40B4-BE49-F238E27FC236}">
                <a16:creationId xmlns:a16="http://schemas.microsoft.com/office/drawing/2014/main" id="{8A0F0B74-EF11-E84E-9F65-645554059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14" r="21207" b="12821"/>
          <a:stretch/>
        </p:blipFill>
        <p:spPr>
          <a:xfrm>
            <a:off x="1022588" y="939508"/>
            <a:ext cx="3127022" cy="225524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E7D607-05EA-114F-83B1-A867B1FB18E1}"/>
              </a:ext>
            </a:extLst>
          </p:cNvPr>
          <p:cNvSpPr txBox="1"/>
          <p:nvPr/>
        </p:nvSpPr>
        <p:spPr>
          <a:xfrm>
            <a:off x="1483653" y="113154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6005DD0D-A1DC-6A4C-B55C-EA3E0BA75E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90" r="21735" b="11600"/>
          <a:stretch/>
        </p:blipFill>
        <p:spPr>
          <a:xfrm>
            <a:off x="4199466" y="942285"/>
            <a:ext cx="3226733" cy="234553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5561DD-C172-0148-9C72-DD2D319FDC54}"/>
              </a:ext>
            </a:extLst>
          </p:cNvPr>
          <p:cNvSpPr txBox="1"/>
          <p:nvPr/>
        </p:nvSpPr>
        <p:spPr>
          <a:xfrm>
            <a:off x="4705577" y="11234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  <p:pic>
        <p:nvPicPr>
          <p:cNvPr id="17" name="図 16" descr="グラフ, 折れ線グラフ&#10;&#10;自動的に生成された説明">
            <a:extLst>
              <a:ext uri="{FF2B5EF4-FFF2-40B4-BE49-F238E27FC236}">
                <a16:creationId xmlns:a16="http://schemas.microsoft.com/office/drawing/2014/main" id="{C4889098-4327-7E4C-A5BF-EAA9CEFE22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00" r="21340" b="11158"/>
          <a:stretch/>
        </p:blipFill>
        <p:spPr>
          <a:xfrm>
            <a:off x="7476055" y="971284"/>
            <a:ext cx="3206776" cy="228753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50CF67-D930-DD44-BB8B-AD74B977EF68}"/>
              </a:ext>
            </a:extLst>
          </p:cNvPr>
          <p:cNvSpPr txBox="1"/>
          <p:nvPr/>
        </p:nvSpPr>
        <p:spPr>
          <a:xfrm>
            <a:off x="8038227" y="114263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A07496-5E17-D44D-A698-126E47DF73FD}"/>
              </a:ext>
            </a:extLst>
          </p:cNvPr>
          <p:cNvSpPr txBox="1"/>
          <p:nvPr/>
        </p:nvSpPr>
        <p:spPr>
          <a:xfrm>
            <a:off x="8082844" y="3798332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Gromacs-2018.8</a:t>
            </a:r>
          </a:p>
          <a:p>
            <a:r>
              <a:rPr lang="en-US" altLang="ja-JP" dirty="0"/>
              <a:t>1 node=40cpu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85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図 50">
            <a:extLst>
              <a:ext uri="{FF2B5EF4-FFF2-40B4-BE49-F238E27FC236}">
                <a16:creationId xmlns:a16="http://schemas.microsoft.com/office/drawing/2014/main" id="{E96131E5-F516-5547-BF12-424F4208A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8" t="37791" r="15278" b="5854"/>
          <a:stretch/>
        </p:blipFill>
        <p:spPr>
          <a:xfrm rot="5400000">
            <a:off x="4172858" y="1044741"/>
            <a:ext cx="5452963" cy="510153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70693F-A4AC-EC42-943D-7D310D18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602" y="6205918"/>
            <a:ext cx="2743200" cy="365125"/>
          </a:xfrm>
        </p:spPr>
        <p:txBody>
          <a:bodyPr/>
          <a:lstStyle/>
          <a:p>
            <a:fld id="{B6019B56-A4CF-4048-93C5-CA03990B432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8704983A-9D59-2248-80F0-168B57B61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27" r="22973" b="17784"/>
          <a:stretch/>
        </p:blipFill>
        <p:spPr>
          <a:xfrm>
            <a:off x="122985" y="432700"/>
            <a:ext cx="4212431" cy="303062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81B30F-13C5-B346-9ABB-1FBE770D7CA1}"/>
              </a:ext>
            </a:extLst>
          </p:cNvPr>
          <p:cNvSpPr txBox="1"/>
          <p:nvPr/>
        </p:nvSpPr>
        <p:spPr>
          <a:xfrm>
            <a:off x="6291643" y="116054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10 nodes</a:t>
            </a:r>
            <a:endParaRPr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AAF4A5-608D-E743-B487-155E82523817}"/>
              </a:ext>
            </a:extLst>
          </p:cNvPr>
          <p:cNvSpPr txBox="1"/>
          <p:nvPr/>
        </p:nvSpPr>
        <p:spPr>
          <a:xfrm>
            <a:off x="6291643" y="2146795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8 nodes</a:t>
            </a:r>
            <a:endParaRPr lang="ja-JP" altLang="en-US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7ACAB0-7FCB-7440-80CC-63846BA6FC55}"/>
              </a:ext>
            </a:extLst>
          </p:cNvPr>
          <p:cNvSpPr txBox="1"/>
          <p:nvPr/>
        </p:nvSpPr>
        <p:spPr>
          <a:xfrm>
            <a:off x="6484984" y="258173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6 nodes</a:t>
            </a:r>
            <a:endParaRPr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471E9D-CD45-D446-87AB-4F9F575D9A91}"/>
              </a:ext>
            </a:extLst>
          </p:cNvPr>
          <p:cNvSpPr txBox="1"/>
          <p:nvPr/>
        </p:nvSpPr>
        <p:spPr>
          <a:xfrm>
            <a:off x="6510722" y="300462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5 nodes</a:t>
            </a:r>
            <a:endParaRPr lang="ja-JP" altLang="en-US" sz="1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22B267-D6F2-F64F-87DA-404C54B72BE4}"/>
              </a:ext>
            </a:extLst>
          </p:cNvPr>
          <p:cNvSpPr txBox="1"/>
          <p:nvPr/>
        </p:nvSpPr>
        <p:spPr>
          <a:xfrm>
            <a:off x="6706179" y="3295593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4 nodes</a:t>
            </a:r>
            <a:endParaRPr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11A839-BF60-5343-B152-B9C25DD1965E}"/>
              </a:ext>
            </a:extLst>
          </p:cNvPr>
          <p:cNvSpPr txBox="1"/>
          <p:nvPr/>
        </p:nvSpPr>
        <p:spPr>
          <a:xfrm>
            <a:off x="6882779" y="3544645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3 nodes</a:t>
            </a:r>
            <a:endParaRPr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2DDE9C-DFC1-9C48-8F63-64B0DEC57079}"/>
              </a:ext>
            </a:extLst>
          </p:cNvPr>
          <p:cNvSpPr txBox="1"/>
          <p:nvPr/>
        </p:nvSpPr>
        <p:spPr>
          <a:xfrm>
            <a:off x="8407467" y="405752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 node</a:t>
            </a:r>
            <a:endParaRPr lang="ja-JP" altLang="en-US" sz="1200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C1CE40A9-7E34-D648-A202-2397789430A0}"/>
              </a:ext>
            </a:extLst>
          </p:cNvPr>
          <p:cNvSpPr>
            <a:spLocks noChangeAspect="1"/>
          </p:cNvSpPr>
          <p:nvPr/>
        </p:nvSpPr>
        <p:spPr>
          <a:xfrm>
            <a:off x="789224" y="2541788"/>
            <a:ext cx="120699" cy="12069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5E1AB83-8E60-504D-AD1A-C55A5B7E90ED}"/>
              </a:ext>
            </a:extLst>
          </p:cNvPr>
          <p:cNvSpPr txBox="1"/>
          <p:nvPr/>
        </p:nvSpPr>
        <p:spPr>
          <a:xfrm>
            <a:off x="1076955" y="2491923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23ns/day PDIS(32 cores)</a:t>
            </a:r>
            <a:endParaRPr lang="ja-JP" altLang="en-US" sz="120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525DF3C-C868-6F42-BA7A-42D2536DF0E7}"/>
              </a:ext>
            </a:extLst>
          </p:cNvPr>
          <p:cNvCxnSpPr/>
          <p:nvPr/>
        </p:nvCxnSpPr>
        <p:spPr>
          <a:xfrm flipH="1">
            <a:off x="922623" y="2603546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DC4E47-97B1-064A-AC37-2441FD69D39C}"/>
              </a:ext>
            </a:extLst>
          </p:cNvPr>
          <p:cNvSpPr txBox="1"/>
          <p:nvPr/>
        </p:nvSpPr>
        <p:spPr>
          <a:xfrm>
            <a:off x="804309" y="561722"/>
            <a:ext cx="33120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BENCHMARK (GROMACS-2018.8,14 K atoms)</a:t>
            </a:r>
            <a:endParaRPr lang="ja-JP" alt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85DE5FD-D0E7-0A47-8D2A-10ED515B8493}"/>
              </a:ext>
            </a:extLst>
          </p:cNvPr>
          <p:cNvSpPr txBox="1"/>
          <p:nvPr/>
        </p:nvSpPr>
        <p:spPr>
          <a:xfrm>
            <a:off x="3070705" y="119229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B0F0"/>
                </a:solidFill>
              </a:rPr>
              <a:t>cpu</a:t>
            </a:r>
            <a:endParaRPr lang="ja-JP" altLang="en-US">
              <a:solidFill>
                <a:srgbClr val="00B0F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F0B15D2-F0E9-8548-A410-6631527605D0}"/>
              </a:ext>
            </a:extLst>
          </p:cNvPr>
          <p:cNvSpPr txBox="1"/>
          <p:nvPr/>
        </p:nvSpPr>
        <p:spPr>
          <a:xfrm>
            <a:off x="3400582" y="214508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9900"/>
                </a:solidFill>
              </a:rPr>
              <a:t>gpu</a:t>
            </a:r>
            <a:endParaRPr lang="ja-JP" altLang="en-US">
              <a:solidFill>
                <a:srgbClr val="FF990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4F816B8-54C8-F94D-A87B-FF9B3771A21C}"/>
              </a:ext>
            </a:extLst>
          </p:cNvPr>
          <p:cNvSpPr txBox="1"/>
          <p:nvPr/>
        </p:nvSpPr>
        <p:spPr>
          <a:xfrm>
            <a:off x="5736437" y="714621"/>
            <a:ext cx="3196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Points vs. days/1 </a:t>
            </a:r>
            <a:r>
              <a:rPr lang="en-US" altLang="ja-JP" sz="1600" i="1" dirty="0">
                <a:latin typeface="Symbol" pitchFamily="2" charset="2"/>
              </a:rPr>
              <a:t>m</a:t>
            </a:r>
            <a:r>
              <a:rPr lang="en-US" altLang="ja-JP" sz="1600" dirty="0"/>
              <a:t> s simulation</a:t>
            </a:r>
            <a:endParaRPr lang="ja-JP" altLang="en-US" sz="16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2CD1A4-DEB5-BE4D-874F-078580F3E211}"/>
              </a:ext>
            </a:extLst>
          </p:cNvPr>
          <p:cNvSpPr txBox="1"/>
          <p:nvPr/>
        </p:nvSpPr>
        <p:spPr>
          <a:xfrm>
            <a:off x="813686" y="821515"/>
            <a:ext cx="2284641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 node of ABCI = 40cores</a:t>
            </a:r>
          </a:p>
          <a:p>
            <a:r>
              <a:rPr lang="en-US" altLang="ja-JP" sz="1200" dirty="0"/>
              <a:t>Maximum # of nodes / 1 job = 30</a:t>
            </a:r>
            <a:endParaRPr lang="ja-JP" altLang="en-US" sz="12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11BF73-1BD8-F04D-973A-8EA3A8605906}"/>
              </a:ext>
            </a:extLst>
          </p:cNvPr>
          <p:cNvSpPr/>
          <p:nvPr/>
        </p:nvSpPr>
        <p:spPr>
          <a:xfrm>
            <a:off x="5743766" y="6266217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Hydrogen Mass </a:t>
            </a:r>
            <a:r>
              <a:rPr lang="en-US" altLang="ja-JP" sz="1200" dirty="0" err="1"/>
              <a:t>Repartioning</a:t>
            </a:r>
            <a:r>
              <a:rPr lang="en-US" altLang="ja-JP" sz="1200" dirty="0"/>
              <a:t> (*) was adopted.</a:t>
            </a:r>
          </a:p>
          <a:p>
            <a:endParaRPr lang="en-US" altLang="ja-JP" sz="1200" dirty="0"/>
          </a:p>
          <a:p>
            <a:r>
              <a:rPr lang="en-US" altLang="ja-JP" sz="1200" dirty="0"/>
              <a:t>(*) </a:t>
            </a:r>
            <a:r>
              <a:rPr lang="en-US" altLang="ja-JP" sz="1200" i="1" dirty="0"/>
              <a:t>JCTC</a:t>
            </a:r>
            <a:r>
              <a:rPr lang="en-US" altLang="ja-JP" sz="1200" dirty="0"/>
              <a:t>, 15, 8, </a:t>
            </a:r>
            <a:r>
              <a:rPr lang="en-US" altLang="ja-JP" sz="1200" b="1" dirty="0"/>
              <a:t>2019</a:t>
            </a:r>
            <a:endParaRPr lang="ja-JP" altLang="en-US" sz="1200" b="1"/>
          </a:p>
        </p:txBody>
      </p:sp>
      <p:pic>
        <p:nvPicPr>
          <p:cNvPr id="43" name="図 42" descr="グラフ, 折れ線グラフ&#10;&#10;自動的に生成された説明">
            <a:extLst>
              <a:ext uri="{FF2B5EF4-FFF2-40B4-BE49-F238E27FC236}">
                <a16:creationId xmlns:a16="http://schemas.microsoft.com/office/drawing/2014/main" id="{5219E80F-0615-4642-BC1D-29BC327B3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80" r="21066" b="12263"/>
          <a:stretch/>
        </p:blipFill>
        <p:spPr>
          <a:xfrm>
            <a:off x="125018" y="3622862"/>
            <a:ext cx="4195814" cy="304193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889FA51-6DDF-A94D-81E7-643EB7072E40}"/>
              </a:ext>
            </a:extLst>
          </p:cNvPr>
          <p:cNvSpPr txBox="1"/>
          <p:nvPr/>
        </p:nvSpPr>
        <p:spPr>
          <a:xfrm>
            <a:off x="778909" y="3724182"/>
            <a:ext cx="33120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BENCHMARK (GROMACS-2018.8,14 K atoms)</a:t>
            </a:r>
            <a:endParaRPr lang="ja-JP" altLang="en-US" sz="12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1A8BFE-2E19-3240-A737-ED93FAF81BF5}"/>
              </a:ext>
            </a:extLst>
          </p:cNvPr>
          <p:cNvSpPr txBox="1"/>
          <p:nvPr/>
        </p:nvSpPr>
        <p:spPr>
          <a:xfrm>
            <a:off x="3400582" y="433248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B0F0"/>
                </a:solidFill>
              </a:rPr>
              <a:t>cpu</a:t>
            </a:r>
            <a:endParaRPr lang="ja-JP" altLang="en-US">
              <a:solidFill>
                <a:srgbClr val="00B0F0"/>
              </a:solidFill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3A566377-4C65-754C-8DDD-0BEB91E81A78}"/>
              </a:ext>
            </a:extLst>
          </p:cNvPr>
          <p:cNvSpPr>
            <a:spLocks noChangeAspect="1"/>
          </p:cNvSpPr>
          <p:nvPr/>
        </p:nvSpPr>
        <p:spPr>
          <a:xfrm>
            <a:off x="816957" y="6021706"/>
            <a:ext cx="120699" cy="120699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A3EB0D-6189-E844-B237-EF59DC4014ED}"/>
              </a:ext>
            </a:extLst>
          </p:cNvPr>
          <p:cNvSpPr txBox="1"/>
          <p:nvPr/>
        </p:nvSpPr>
        <p:spPr>
          <a:xfrm>
            <a:off x="1214218" y="5952222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13ns/day PDIS(32 cores)</a:t>
            </a:r>
            <a:endParaRPr lang="ja-JP" altLang="en-US" sz="12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9847C89-5135-B04A-8F41-C7AF6F4863B2}"/>
              </a:ext>
            </a:extLst>
          </p:cNvPr>
          <p:cNvCxnSpPr/>
          <p:nvPr/>
        </p:nvCxnSpPr>
        <p:spPr>
          <a:xfrm flipH="1">
            <a:off x="993337" y="6077828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57476A5-CC82-A74F-B36D-C56CFB73C312}"/>
              </a:ext>
            </a:extLst>
          </p:cNvPr>
          <p:cNvSpPr txBox="1"/>
          <p:nvPr/>
        </p:nvSpPr>
        <p:spPr>
          <a:xfrm>
            <a:off x="3016667" y="258954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WO HMR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7C421B2-9422-724C-9F45-85D583BF4742}"/>
              </a:ext>
            </a:extLst>
          </p:cNvPr>
          <p:cNvSpPr txBox="1"/>
          <p:nvPr/>
        </p:nvSpPr>
        <p:spPr>
          <a:xfrm>
            <a:off x="3114411" y="573677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 HMR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6AC7A2B-4645-AB44-8D15-20E05A8E9E8F}"/>
              </a:ext>
            </a:extLst>
          </p:cNvPr>
          <p:cNvSpPr txBox="1"/>
          <p:nvPr/>
        </p:nvSpPr>
        <p:spPr>
          <a:xfrm>
            <a:off x="7482383" y="366210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 nodes</a:t>
            </a:r>
            <a:endParaRPr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933F3E9-AC54-7F42-967A-1A5B9BE50850}"/>
              </a:ext>
            </a:extLst>
          </p:cNvPr>
          <p:cNvSpPr txBox="1"/>
          <p:nvPr/>
        </p:nvSpPr>
        <p:spPr>
          <a:xfrm>
            <a:off x="7765527" y="528509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 node</a:t>
            </a:r>
            <a:endParaRPr lang="ja-JP" altLang="en-US" sz="12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DAFA925-A887-1941-A940-7EA92AC3C86F}"/>
              </a:ext>
            </a:extLst>
          </p:cNvPr>
          <p:cNvSpPr txBox="1"/>
          <p:nvPr/>
        </p:nvSpPr>
        <p:spPr>
          <a:xfrm>
            <a:off x="6840443" y="4889670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 nodes</a:t>
            </a:r>
            <a:endParaRPr lang="ja-JP" altLang="en-US" sz="12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7E0D1E6-234E-A84B-A7AF-F4F37E0645A0}"/>
              </a:ext>
            </a:extLst>
          </p:cNvPr>
          <p:cNvSpPr txBox="1"/>
          <p:nvPr/>
        </p:nvSpPr>
        <p:spPr>
          <a:xfrm>
            <a:off x="6229268" y="4466565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4 nodes</a:t>
            </a:r>
            <a:endParaRPr lang="ja-JP" altLang="en-US" sz="12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F84B043-E865-404F-9AE9-D221EAEFC911}"/>
              </a:ext>
            </a:extLst>
          </p:cNvPr>
          <p:cNvSpPr txBox="1"/>
          <p:nvPr/>
        </p:nvSpPr>
        <p:spPr>
          <a:xfrm>
            <a:off x="6376602" y="472097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3 nodes</a:t>
            </a:r>
            <a:endParaRPr lang="ja-JP" altLang="en-US" sz="12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84E07D9-8122-9243-B718-A756B15983BE}"/>
              </a:ext>
            </a:extLst>
          </p:cNvPr>
          <p:cNvSpPr txBox="1"/>
          <p:nvPr/>
        </p:nvSpPr>
        <p:spPr>
          <a:xfrm>
            <a:off x="6029714" y="3911336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7 nodes</a:t>
            </a:r>
            <a:endParaRPr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218F88-7D82-CB41-BEBB-F4A5D8AD2B8A}"/>
              </a:ext>
            </a:extLst>
          </p:cNvPr>
          <p:cNvSpPr txBox="1"/>
          <p:nvPr/>
        </p:nvSpPr>
        <p:spPr>
          <a:xfrm>
            <a:off x="5653763" y="341422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8 nodes</a:t>
            </a:r>
            <a:endParaRPr lang="ja-JP" altLang="en-US" sz="12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35698CC-833B-9D47-A84A-57FAF8B34033}"/>
              </a:ext>
            </a:extLst>
          </p:cNvPr>
          <p:cNvSpPr txBox="1"/>
          <p:nvPr/>
        </p:nvSpPr>
        <p:spPr>
          <a:xfrm>
            <a:off x="6087402" y="4125887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6 nodes</a:t>
            </a:r>
            <a:endParaRPr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42BC643-3467-5446-905D-4D1AFED90994}"/>
              </a:ext>
            </a:extLst>
          </p:cNvPr>
          <p:cNvSpPr txBox="1"/>
          <p:nvPr/>
        </p:nvSpPr>
        <p:spPr>
          <a:xfrm>
            <a:off x="7482383" y="14375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WO HMR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53A68CD-0A30-904D-B8F6-A2FB835C31BB}"/>
              </a:ext>
            </a:extLst>
          </p:cNvPr>
          <p:cNvSpPr txBox="1"/>
          <p:nvPr/>
        </p:nvSpPr>
        <p:spPr>
          <a:xfrm>
            <a:off x="7055984" y="452315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F0"/>
                </a:solidFill>
              </a:rPr>
              <a:t>W HMR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DB124332-C6E0-E247-A14C-322C2788F406}"/>
              </a:ext>
            </a:extLst>
          </p:cNvPr>
          <p:cNvGraphicFramePr>
            <a:graphicFrameLocks noGrp="1"/>
          </p:cNvGraphicFramePr>
          <p:nvPr/>
        </p:nvGraphicFramePr>
        <p:xfrm>
          <a:off x="9450108" y="2583870"/>
          <a:ext cx="2616875" cy="177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596">
                  <a:extLst>
                    <a:ext uri="{9D8B030D-6E8A-4147-A177-3AD203B41FA5}">
                      <a16:colId xmlns:a16="http://schemas.microsoft.com/office/drawing/2014/main" val="1046233380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2473498719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868393850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16405873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 nodes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 nodes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 nodes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7779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u="none" strike="noStrike" dirty="0">
                          <a:effectLst/>
                        </a:rPr>
                        <a:t># of sim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 days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 days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 days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15266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745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845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1062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83966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1489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1691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2125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063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2234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2536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3187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91483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2979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3382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4250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4393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5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3723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4227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5312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41454"/>
                  </a:ext>
                </a:extLst>
              </a:tr>
            </a:tbl>
          </a:graphicData>
        </a:graphic>
      </p:graphicFrame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80B5D36-499B-484E-B324-80532D17EB0D}"/>
              </a:ext>
            </a:extLst>
          </p:cNvPr>
          <p:cNvSpPr txBox="1"/>
          <p:nvPr/>
        </p:nvSpPr>
        <p:spPr>
          <a:xfrm>
            <a:off x="9717928" y="220664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Points for multiple </a:t>
            </a:r>
            <a:r>
              <a:rPr lang="en-US" altLang="ja-JP" sz="1000" i="1" dirty="0">
                <a:latin typeface="Symbol" pitchFamily="2" charset="2"/>
              </a:rPr>
              <a:t>m</a:t>
            </a:r>
            <a:r>
              <a:rPr lang="en-US" altLang="ja-JP" sz="1000" dirty="0"/>
              <a:t> s simulation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38099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792E6-354C-AD46-92E7-67BDDD08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Size dependence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1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A427B30-D81F-1345-9CE2-A54402D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791" y="1690688"/>
            <a:ext cx="9716418" cy="435133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Alphafold</a:t>
            </a:r>
            <a:r>
              <a:rPr kumimoji="1" lang="en-US" altLang="ja-JP" dirty="0"/>
              <a:t>-Multimer (Alphafold2.1.1) </a:t>
            </a:r>
            <a:r>
              <a:rPr lang="en" altLang="ja-JP" sz="1100" dirty="0"/>
              <a:t>Richard Evans et al. </a:t>
            </a:r>
            <a:r>
              <a:rPr lang="en" altLang="ja-JP" sz="1100" dirty="0" err="1"/>
              <a:t>bioRxiv</a:t>
            </a:r>
            <a:r>
              <a:rPr lang="en" altLang="ja-JP" sz="1100" dirty="0"/>
              <a:t>, 2021.</a:t>
            </a:r>
            <a:endParaRPr kumimoji="1" lang="en-US" altLang="ja-JP" sz="1100" dirty="0"/>
          </a:p>
          <a:p>
            <a:r>
              <a:rPr lang="en-US" altLang="ja-JP" dirty="0" err="1"/>
              <a:t>Alphafold</a:t>
            </a:r>
            <a:r>
              <a:rPr lang="en-US" altLang="ja-JP" dirty="0"/>
              <a:t>-linker (“GGS”x7)</a:t>
            </a:r>
          </a:p>
          <a:p>
            <a:r>
              <a:rPr kumimoji="1" lang="en-US" altLang="ja-JP" dirty="0" err="1"/>
              <a:t>Alphafold</a:t>
            </a:r>
            <a:r>
              <a:rPr kumimoji="1" lang="en-US" altLang="ja-JP" dirty="0"/>
              <a:t>-Gap(</a:t>
            </a:r>
            <a:r>
              <a:rPr kumimoji="1" lang="en-US" altLang="ja-JP" dirty="0" err="1"/>
              <a:t>ColabFold</a:t>
            </a:r>
            <a:r>
              <a:rPr kumimoji="1" lang="en-US" altLang="ja-JP" dirty="0"/>
              <a:t>)</a:t>
            </a:r>
          </a:p>
          <a:p>
            <a:r>
              <a:rPr lang="en-US" altLang="ja-JP" dirty="0" err="1"/>
              <a:t>Alphafold-Cluspro</a:t>
            </a:r>
            <a:r>
              <a:rPr lang="en-US" altLang="ja-JP" dirty="0"/>
              <a:t> </a:t>
            </a:r>
            <a:r>
              <a:rPr lang="en" altLang="ja-JP" sz="1100" dirty="0"/>
              <a:t>Usman Ghani et al.  </a:t>
            </a:r>
            <a:r>
              <a:rPr lang="en" altLang="ja-JP" sz="1100" dirty="0" err="1"/>
              <a:t>bioRxiv</a:t>
            </a:r>
            <a:r>
              <a:rPr lang="en" altLang="ja-JP" sz="1100" dirty="0"/>
              <a:t>, 2021.</a:t>
            </a:r>
            <a:endParaRPr lang="en-US" altLang="ja-JP" sz="1100" dirty="0"/>
          </a:p>
          <a:p>
            <a:r>
              <a:rPr kumimoji="1" lang="en-US" altLang="ja-JP" dirty="0" err="1"/>
              <a:t>Alphafold</a:t>
            </a:r>
            <a:r>
              <a:rPr kumimoji="1" lang="en-US" altLang="ja-JP" dirty="0"/>
              <a:t>-refined-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luspro</a:t>
            </a:r>
            <a:r>
              <a:rPr kumimoji="1" lang="en-US" altLang="ja-JP" dirty="0"/>
              <a:t> </a:t>
            </a:r>
            <a:r>
              <a:rPr lang="en" altLang="ja-JP" sz="1100" dirty="0"/>
              <a:t>Usman Ghani et al.  </a:t>
            </a:r>
            <a:r>
              <a:rPr lang="en" altLang="ja-JP" sz="1100" dirty="0" err="1"/>
              <a:t>bioRxiv</a:t>
            </a:r>
            <a:r>
              <a:rPr lang="en" altLang="ja-JP" sz="1100" dirty="0"/>
              <a:t>, 2021.</a:t>
            </a:r>
            <a:endParaRPr kumimoji="1" lang="en-US" altLang="ja-JP" sz="1100" dirty="0"/>
          </a:p>
          <a:p>
            <a:r>
              <a:rPr lang="en-US" altLang="ja-JP" dirty="0" err="1"/>
              <a:t>Alphafold-refined-Cluspro+Alphafold</a:t>
            </a:r>
            <a:r>
              <a:rPr lang="en-US" altLang="ja-JP" dirty="0"/>
              <a:t> </a:t>
            </a:r>
            <a:r>
              <a:rPr lang="en" altLang="ja-JP" sz="1100" dirty="0"/>
              <a:t>Usman Ghani et al.  </a:t>
            </a:r>
            <a:r>
              <a:rPr lang="en" altLang="ja-JP" sz="1100" dirty="0" err="1"/>
              <a:t>bioRxiv</a:t>
            </a:r>
            <a:r>
              <a:rPr lang="en" altLang="ja-JP" sz="1100" dirty="0"/>
              <a:t>, 2021.</a:t>
            </a:r>
            <a:endParaRPr lang="en-US" altLang="ja-JP" sz="1100" dirty="0"/>
          </a:p>
          <a:p>
            <a:r>
              <a:rPr lang="en-US" altLang="ja-JP" dirty="0" err="1"/>
              <a:t>Folddock</a:t>
            </a:r>
            <a:r>
              <a:rPr lang="en-US" altLang="ja-JP" dirty="0"/>
              <a:t> </a:t>
            </a:r>
            <a:r>
              <a:rPr lang="en" altLang="ja-JP" sz="1100" dirty="0"/>
              <a:t>Patrick Bryant, Gabriele </a:t>
            </a:r>
            <a:r>
              <a:rPr lang="en" altLang="ja-JP" sz="1100" dirty="0" err="1"/>
              <a:t>Pozzati</a:t>
            </a:r>
            <a:r>
              <a:rPr lang="en" altLang="ja-JP" sz="1100" dirty="0"/>
              <a:t>, and Arne </a:t>
            </a:r>
            <a:r>
              <a:rPr lang="en" altLang="ja-JP" sz="1100" dirty="0" err="1"/>
              <a:t>Elofsson</a:t>
            </a:r>
            <a:r>
              <a:rPr lang="en" altLang="ja-JP" sz="1100" dirty="0"/>
              <a:t>. </a:t>
            </a:r>
            <a:r>
              <a:rPr lang="en" altLang="ja-JP" sz="1100" dirty="0" err="1"/>
              <a:t>bioRxiv</a:t>
            </a:r>
            <a:r>
              <a:rPr lang="en" altLang="ja-JP" sz="1100" dirty="0"/>
              <a:t>, 2021.</a:t>
            </a:r>
            <a:endParaRPr lang="en-US" altLang="ja-JP" sz="1100" dirty="0"/>
          </a:p>
          <a:p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BF54A2B0-F781-6E4F-B990-3F99E6C2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 err="1"/>
              <a:t>Alphafold</a:t>
            </a:r>
            <a:r>
              <a:rPr kumimoji="1" lang="en-US" altLang="ja-JP" dirty="0"/>
              <a:t> – latest version</a:t>
            </a:r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24BC9C8-6E71-0A43-A226-422E3AB3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1" y="5189816"/>
            <a:ext cx="4411133" cy="16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2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A427B30-D81F-1345-9CE2-A54402D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790" y="1679399"/>
            <a:ext cx="10705853" cy="435133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Alphafold</a:t>
            </a:r>
            <a:r>
              <a:rPr kumimoji="1" lang="en-US" altLang="ja-JP" dirty="0"/>
              <a:t>-Multimer (Alphafold2.1.1)-&gt; </a:t>
            </a:r>
            <a:r>
              <a:rPr lang="en-US" altLang="ja-JP" dirty="0"/>
              <a:t>Alphafold2.2.0 </a:t>
            </a:r>
            <a:r>
              <a:rPr lang="en" altLang="ja-JP" sz="1100" dirty="0"/>
              <a:t>Richard Evans et al. </a:t>
            </a:r>
            <a:r>
              <a:rPr lang="en" altLang="ja-JP" sz="1100" dirty="0" err="1"/>
              <a:t>bioRxiv</a:t>
            </a:r>
            <a:r>
              <a:rPr lang="en" altLang="ja-JP" sz="1100" dirty="0"/>
              <a:t>, 2021.</a:t>
            </a:r>
            <a:endParaRPr kumimoji="1" lang="en-US" altLang="ja-JP" sz="1100" dirty="0"/>
          </a:p>
          <a:p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Alphafold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-linker (“GGS”x7)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Alphafold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-Gap(</a:t>
            </a:r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ColabFold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Alphafold-Cluspro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" altLang="ja-JP" sz="1100" dirty="0">
                <a:solidFill>
                  <a:schemeClr val="bg1">
                    <a:lumMod val="75000"/>
                  </a:schemeClr>
                </a:solidFill>
              </a:rPr>
              <a:t>Usman Ghani et al.  </a:t>
            </a:r>
            <a:r>
              <a:rPr lang="en" altLang="ja-JP" sz="1100" dirty="0" err="1">
                <a:solidFill>
                  <a:schemeClr val="bg1">
                    <a:lumMod val="75000"/>
                  </a:schemeClr>
                </a:solidFill>
              </a:rPr>
              <a:t>bioRxiv</a:t>
            </a:r>
            <a:r>
              <a:rPr lang="en" altLang="ja-JP" sz="1100" dirty="0">
                <a:solidFill>
                  <a:schemeClr val="bg1">
                    <a:lumMod val="75000"/>
                  </a:schemeClr>
                </a:solidFill>
              </a:rPr>
              <a:t>, 2021.</a:t>
            </a:r>
            <a:endParaRPr lang="en-US" altLang="ja-JP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Alphafold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-refined-</a:t>
            </a:r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luspro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" altLang="ja-JP" sz="1100" dirty="0">
                <a:solidFill>
                  <a:schemeClr val="bg1">
                    <a:lumMod val="75000"/>
                  </a:schemeClr>
                </a:solidFill>
              </a:rPr>
              <a:t>Usman Ghani et al.  </a:t>
            </a:r>
            <a:r>
              <a:rPr lang="en" altLang="ja-JP" sz="1100" dirty="0" err="1">
                <a:solidFill>
                  <a:schemeClr val="bg1">
                    <a:lumMod val="75000"/>
                  </a:schemeClr>
                </a:solidFill>
              </a:rPr>
              <a:t>bioRxiv</a:t>
            </a:r>
            <a:r>
              <a:rPr lang="en" altLang="ja-JP" sz="1100" dirty="0">
                <a:solidFill>
                  <a:schemeClr val="bg1">
                    <a:lumMod val="75000"/>
                  </a:schemeClr>
                </a:solidFill>
              </a:rPr>
              <a:t>, 2021.</a:t>
            </a:r>
            <a:endParaRPr kumimoji="1" lang="en-US" altLang="ja-JP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Alphafold-refined-Cluspro+Alphafold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" altLang="ja-JP" sz="1100" dirty="0">
                <a:solidFill>
                  <a:schemeClr val="bg1">
                    <a:lumMod val="75000"/>
                  </a:schemeClr>
                </a:solidFill>
              </a:rPr>
              <a:t>Usman Ghani et al.  </a:t>
            </a:r>
            <a:r>
              <a:rPr lang="en" altLang="ja-JP" sz="1100" dirty="0" err="1">
                <a:solidFill>
                  <a:schemeClr val="bg1">
                    <a:lumMod val="75000"/>
                  </a:schemeClr>
                </a:solidFill>
              </a:rPr>
              <a:t>bioRxiv</a:t>
            </a:r>
            <a:r>
              <a:rPr lang="en" altLang="ja-JP" sz="1100" dirty="0">
                <a:solidFill>
                  <a:schemeClr val="bg1">
                    <a:lumMod val="75000"/>
                  </a:schemeClr>
                </a:solidFill>
              </a:rPr>
              <a:t>, 2021.</a:t>
            </a:r>
            <a:endParaRPr lang="en-US" altLang="ja-JP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 err="1"/>
              <a:t>Folddock</a:t>
            </a:r>
            <a:r>
              <a:rPr lang="en-US" altLang="ja-JP" dirty="0"/>
              <a:t> -&gt;</a:t>
            </a:r>
            <a:r>
              <a:rPr lang="en-US" altLang="ja-JP" dirty="0" err="1"/>
              <a:t>MoLPC</a:t>
            </a:r>
            <a:r>
              <a:rPr lang="en-US" altLang="ja-JP" dirty="0"/>
              <a:t> </a:t>
            </a:r>
            <a:r>
              <a:rPr lang="en" altLang="ja-JP" sz="1100" dirty="0"/>
              <a:t>Patrick Bryant, Gabriele </a:t>
            </a:r>
            <a:r>
              <a:rPr lang="en" altLang="ja-JP" sz="1100" dirty="0" err="1"/>
              <a:t>Pozzati</a:t>
            </a:r>
            <a:r>
              <a:rPr lang="en" altLang="ja-JP" sz="1100" dirty="0"/>
              <a:t>, and Arne </a:t>
            </a:r>
            <a:r>
              <a:rPr lang="en" altLang="ja-JP" sz="1100" dirty="0" err="1"/>
              <a:t>Elofsson</a:t>
            </a:r>
            <a:r>
              <a:rPr lang="en" altLang="ja-JP" sz="1100" dirty="0"/>
              <a:t>. </a:t>
            </a:r>
            <a:r>
              <a:rPr lang="en" altLang="ja-JP" sz="1100" dirty="0" err="1"/>
              <a:t>bioRxiv</a:t>
            </a:r>
            <a:r>
              <a:rPr lang="en" altLang="ja-JP" sz="1100" dirty="0"/>
              <a:t>, 2021.</a:t>
            </a:r>
            <a:endParaRPr lang="en-US" altLang="ja-JP" sz="1100" dirty="0"/>
          </a:p>
          <a:p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3E43E31B-B33B-EB4E-B113-1E996138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 err="1"/>
              <a:t>Alphafold</a:t>
            </a:r>
            <a:r>
              <a:rPr kumimoji="1" lang="en-US" altLang="ja-JP" dirty="0"/>
              <a:t> – latest version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73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3B792-A173-EA48-8252-54A508CA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Problem about homo-multimer</a:t>
            </a:r>
            <a:endParaRPr kumimoji="1" lang="ja-JP" altLang="en-US"/>
          </a:p>
        </p:txBody>
      </p:sp>
      <p:pic>
        <p:nvPicPr>
          <p:cNvPr id="1026" name="Picture 2" descr="画像">
            <a:extLst>
              <a:ext uri="{FF2B5EF4-FFF2-40B4-BE49-F238E27FC236}">
                <a16:creationId xmlns:a16="http://schemas.microsoft.com/office/drawing/2014/main" id="{FC3C3E3E-73A3-CA4E-AD74-656F4FDFF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505"/>
            <a:ext cx="6139873" cy="360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A1DB3B-778E-4D45-99B7-56E17108534A}"/>
              </a:ext>
            </a:extLst>
          </p:cNvPr>
          <p:cNvSpPr/>
          <p:nvPr/>
        </p:nvSpPr>
        <p:spPr>
          <a:xfrm>
            <a:off x="59919" y="605642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600"/>
              <a:t>https://twitter.com/sokrypton/status/1457639018141728770</a:t>
            </a:r>
          </a:p>
        </p:txBody>
      </p:sp>
      <p:pic>
        <p:nvPicPr>
          <p:cNvPr id="1028" name="Picture 4" descr="画像">
            <a:extLst>
              <a:ext uri="{FF2B5EF4-FFF2-40B4-BE49-F238E27FC236}">
                <a16:creationId xmlns:a16="http://schemas.microsoft.com/office/drawing/2014/main" id="{E4189224-837E-324A-A6DA-36C2A5FEA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12" y="2059758"/>
            <a:ext cx="6583052" cy="330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9D67CE-4EBF-6E44-90E7-26886EF56B7E}"/>
              </a:ext>
            </a:extLst>
          </p:cNvPr>
          <p:cNvSpPr txBox="1"/>
          <p:nvPr/>
        </p:nvSpPr>
        <p:spPr>
          <a:xfrm>
            <a:off x="7145518" y="5856370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ま</a:t>
            </a:r>
            <a:r>
              <a:rPr lang="ja-JP" altLang="en-US"/>
              <a:t>ち</a:t>
            </a:r>
            <a:r>
              <a:rPr kumimoji="1" lang="ja-JP" altLang="en-US"/>
              <a:t>がったコンタクト予測</a:t>
            </a:r>
            <a:r>
              <a:rPr kumimoji="1" lang="en-US" altLang="ja-JP" dirty="0"/>
              <a:t>-&gt; clash</a:t>
            </a:r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2216D7E9-4036-5B46-AE46-93B11322329E}"/>
              </a:ext>
            </a:extLst>
          </p:cNvPr>
          <p:cNvSpPr/>
          <p:nvPr/>
        </p:nvSpPr>
        <p:spPr>
          <a:xfrm rot="19067203">
            <a:off x="9424921" y="3719469"/>
            <a:ext cx="810705" cy="1282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A56D9E9-9F98-2C4F-B926-C1210C1B6AA7}"/>
              </a:ext>
            </a:extLst>
          </p:cNvPr>
          <p:cNvSpPr/>
          <p:nvPr/>
        </p:nvSpPr>
        <p:spPr>
          <a:xfrm rot="19067203">
            <a:off x="10857401" y="2356436"/>
            <a:ext cx="810705" cy="1282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D863E57-6432-6B46-AF97-1ED9C32B6D1D}"/>
              </a:ext>
            </a:extLst>
          </p:cNvPr>
          <p:cNvCxnSpPr/>
          <p:nvPr/>
        </p:nvCxnSpPr>
        <p:spPr>
          <a:xfrm flipV="1">
            <a:off x="8898903" y="4788816"/>
            <a:ext cx="688157" cy="97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82B84BE-2937-5043-AF5D-F32F92EE44EA}"/>
              </a:ext>
            </a:extLst>
          </p:cNvPr>
          <p:cNvCxnSpPr>
            <a:cxnSpLocks/>
          </p:cNvCxnSpPr>
          <p:nvPr/>
        </p:nvCxnSpPr>
        <p:spPr>
          <a:xfrm flipV="1">
            <a:off x="9830273" y="3613365"/>
            <a:ext cx="1432480" cy="214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745</Words>
  <Application>Microsoft Macintosh PowerPoint</Application>
  <PresentationFormat>ワイド画面</PresentationFormat>
  <Paragraphs>204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Symbol</vt:lpstr>
      <vt:lpstr>Office テーマ</vt:lpstr>
      <vt:lpstr>Benchmark</vt:lpstr>
      <vt:lpstr>Benchmark of gromacs on PDIS</vt:lpstr>
      <vt:lpstr>Benchmark of gromacs on PDIS</vt:lpstr>
      <vt:lpstr>Benchmark of gromacs on ABCI</vt:lpstr>
      <vt:lpstr>PowerPoint プレゼンテーション</vt:lpstr>
      <vt:lpstr>Size dependence</vt:lpstr>
      <vt:lpstr>Alphafold – latest version</vt:lpstr>
      <vt:lpstr>Alphafold – latest version</vt:lpstr>
      <vt:lpstr>Problem about homo-multimer</vt:lpstr>
      <vt:lpstr>Benchmark on ABCI</vt:lpstr>
      <vt:lpstr>PowerPoint プレゼンテーション</vt:lpstr>
      <vt:lpstr>iPTM+PTM score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</dc:title>
  <dc:creator>山守優</dc:creator>
  <cp:lastModifiedBy>山守優</cp:lastModifiedBy>
  <cp:revision>13</cp:revision>
  <cp:lastPrinted>2022-03-15T13:34:35Z</cp:lastPrinted>
  <dcterms:created xsi:type="dcterms:W3CDTF">2022-03-14T09:40:23Z</dcterms:created>
  <dcterms:modified xsi:type="dcterms:W3CDTF">2024-03-14T09:26:37Z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2024-03-14T09:26:34Z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f2762e99-e34f-4478-a63a-f1535792c835</vt:lpwstr>
  </property>
  <property fmtid="{D5CDD505-2E9C-101B-9397-08002B2CF9AE}" pid="8" name="MSIP_Label_ddc55989-3c9e-4466-8514-eac6f80f6373_ContentBits">
    <vt:lpwstr>0</vt:lpwstr>
  </property>
</Properties>
</file>