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90" r:id="rId2"/>
    <p:sldId id="256" r:id="rId3"/>
    <p:sldId id="305" r:id="rId4"/>
    <p:sldId id="312" r:id="rId5"/>
    <p:sldId id="307" r:id="rId6"/>
    <p:sldId id="308" r:id="rId7"/>
    <p:sldId id="309" r:id="rId8"/>
    <p:sldId id="314" r:id="rId9"/>
    <p:sldId id="315" r:id="rId10"/>
    <p:sldId id="356" r:id="rId11"/>
    <p:sldId id="326" r:id="rId12"/>
    <p:sldId id="327" r:id="rId13"/>
    <p:sldId id="328" r:id="rId14"/>
    <p:sldId id="329" r:id="rId15"/>
    <p:sldId id="330" r:id="rId16"/>
    <p:sldId id="360" r:id="rId17"/>
    <p:sldId id="331" r:id="rId18"/>
    <p:sldId id="361" r:id="rId19"/>
    <p:sldId id="332" r:id="rId20"/>
    <p:sldId id="358" r:id="rId21"/>
    <p:sldId id="35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44546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4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2F1C-A509-984F-9E5B-E228248344CD}" type="datetimeFigureOut">
              <a:rPr kumimoji="1" lang="ko-KR" altLang="en-US" smtClean="0"/>
              <a:t>2021. 3. 17.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281F-892B-614E-B792-481EB2F7C5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4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2021. 3. 17.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9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2021. 3. 17.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7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2021. 3. 17.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51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2021. 3. 17.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2021. 3. 17.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0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2021. 3. 17.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5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2021. 3. 17.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7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2021. 3. 17.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2021. 3. 17.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6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2021. 3. 17.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2021. 3. 17.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55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EE32-551C-D044-9ECF-F871403689A5}" type="datetimeFigureOut">
              <a:rPr kumimoji="1" lang="ko-KR" altLang="en-US" smtClean="0"/>
              <a:t>2021. 3. 17.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orms.gle/L4NaxSXARbw1bqGW7" TargetMode="Externa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2.tiff"/><Relationship Id="rId7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orms.gle/mxkQrTJrbWgNNcwS6" TargetMode="Externa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orms.gle/5QmnpuRBqnKiJHjn9" TargetMode="Externa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orms.gle/kBPPWdpbxqKUwTsG7" TargetMode="Externa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tiff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5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tiff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tiff"/><Relationship Id="rId7" Type="http://schemas.openxmlformats.org/officeDocument/2006/relationships/image" Target="../media/image1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2.tiff"/><Relationship Id="rId7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203024" y="6058182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157451" y="6396756"/>
            <a:ext cx="52413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400" b="1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400" b="1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10187" y="2389681"/>
            <a:ext cx="717164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b="1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Spring 2021</a:t>
            </a:r>
            <a:endParaRPr lang="en-US" altLang="ko-KR" sz="4800" b="1" dirty="0">
              <a:solidFill>
                <a:schemeClr val="accent6">
                  <a:lumMod val="75000"/>
                </a:schemeClr>
              </a:solidFill>
              <a:latin typeface="Seravek Light" charset="0"/>
              <a:ea typeface="Seravek Light" charset="0"/>
              <a:cs typeface="Seravek Light" charset="0"/>
            </a:endParaRPr>
          </a:p>
          <a:p>
            <a:pPr algn="ctr"/>
            <a:r>
              <a:rPr lang="en-US" altLang="ko-KR" sz="4800" b="1" dirty="0">
                <a:latin typeface="Seravek Light" charset="0"/>
                <a:ea typeface="Seravek Light" charset="0"/>
                <a:cs typeface="Seravek Light" charset="0"/>
              </a:rPr>
              <a:t>SKKU Biostats and Big data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078CA0-315B-A648-BEB7-701E1BB65A21}"/>
              </a:ext>
            </a:extLst>
          </p:cNvPr>
          <p:cNvSpPr/>
          <p:nvPr/>
        </p:nvSpPr>
        <p:spPr>
          <a:xfrm>
            <a:off x="95864" y="95865"/>
            <a:ext cx="11997813" cy="6673644"/>
          </a:xfrm>
          <a:prstGeom prst="rect">
            <a:avLst/>
          </a:prstGeom>
          <a:noFill/>
          <a:ln w="190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8CFDB0F-7FA9-6348-97E9-C9E56D1435D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275" r="16061" b="25014"/>
          <a:stretch/>
        </p:blipFill>
        <p:spPr>
          <a:xfrm>
            <a:off x="9535849" y="247803"/>
            <a:ext cx="2380475" cy="16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AD22A4-7D31-034D-85E7-817D9F569CD4}"/>
              </a:ext>
            </a:extLst>
          </p:cNvPr>
          <p:cNvSpPr/>
          <p:nvPr/>
        </p:nvSpPr>
        <p:spPr>
          <a:xfrm>
            <a:off x="3958492" y="2782669"/>
            <a:ext cx="42750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ko-Kore-KR" dirty="0">
                <a:latin typeface="Seravek" panose="020B0503040000020004" pitchFamily="34" charset="0"/>
                <a:hlinkClick r:id="rId6"/>
              </a:rPr>
              <a:t>https://forms.gle/L4NaxSXARbw1bqGW7</a:t>
            </a:r>
            <a:endParaRPr lang="en" altLang="ko-Kore-KR" dirty="0">
              <a:latin typeface="Seravek" panose="020B0503040000020004" pitchFamily="34" charset="0"/>
            </a:endParaRPr>
          </a:p>
          <a:p>
            <a:pPr algn="ctr"/>
            <a:endParaRPr lang="ko-Kore-KR" altLang="en-US" dirty="0">
              <a:latin typeface="Seravek" panose="020B05030400000200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F25B7F-0614-4F46-9D18-4BB0388739FF}"/>
              </a:ext>
            </a:extLst>
          </p:cNvPr>
          <p:cNvSpPr/>
          <p:nvPr/>
        </p:nvSpPr>
        <p:spPr>
          <a:xfrm>
            <a:off x="216491" y="222608"/>
            <a:ext cx="1622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Quiz 06-1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704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813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Examining the residuals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14"/>
              <p:cNvSpPr txBox="1"/>
              <p:nvPr/>
            </p:nvSpPr>
            <p:spPr>
              <a:xfrm>
                <a:off x="1224288" y="865667"/>
                <a:ext cx="9869810" cy="319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Residuals are defined as: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𝑒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𝑦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5" name="텍스트 상자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288" y="865667"/>
                <a:ext cx="9869810" cy="3194721"/>
              </a:xfrm>
              <a:prstGeom prst="rect">
                <a:avLst/>
              </a:prstGeom>
              <a:blipFill rotWithShape="0">
                <a:blip r:embed="rId6"/>
                <a:stretch>
                  <a:fillRect l="-4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6125" y="969995"/>
            <a:ext cx="6632071" cy="280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9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813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Examining the residuals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14"/>
              <p:cNvSpPr txBox="1"/>
              <p:nvPr/>
            </p:nvSpPr>
            <p:spPr>
              <a:xfrm>
                <a:off x="1224288" y="865667"/>
                <a:ext cx="10178280" cy="4967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Residuals are defined as: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𝑒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𝑦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sz="140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In least square regression,  the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sum of the residuals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is always zero.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residuals are the variation in the data that has not been modeled.</a:t>
                </a: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v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DATA = MODEL + RESIDUAL</a:t>
                </a:r>
              </a:p>
              <a:p>
                <a:pPr lvl="1"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ko-K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ko-KR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i="1">
                          <a:latin typeface="Cambria Math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lvl="1"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𝑦</m:t>
                      </m:r>
                      <m:r>
                        <a:rPr kumimoji="1" lang="en-US" altLang="ko-KR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i="1">
                          <a:latin typeface="Cambria Math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i="1">
                          <a:latin typeface="Cambria Math" charset="0"/>
                        </a:rPr>
                        <m:t>𝑥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𝑒</m:t>
                      </m:r>
                    </m:oMath>
                  </m:oMathPara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A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residual plot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is a scatter plot of the residuals against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R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When studying the residual plot we hope to see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NO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pattern.</a:t>
                </a:r>
              </a:p>
            </p:txBody>
          </p:sp>
        </mc:Choice>
        <mc:Fallback xmlns="">
          <p:sp>
            <p:nvSpPr>
              <p:cNvPr id="15" name="텍스트 상자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288" y="865667"/>
                <a:ext cx="10178280" cy="4967514"/>
              </a:xfrm>
              <a:prstGeom prst="rect">
                <a:avLst/>
              </a:prstGeom>
              <a:blipFill rotWithShape="0">
                <a:blip r:embed="rId6"/>
                <a:stretch>
                  <a:fillRect l="-4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73534" y="6166488"/>
            <a:ext cx="29531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ravek Light" charset="0"/>
                <a:ea typeface="Seravek Light" charset="0"/>
                <a:cs typeface="Seravek Light" charset="0"/>
              </a:rPr>
              <a:t>Slide partly from Martin Lindquist</a:t>
            </a:r>
            <a:endParaRPr lang="ko-KR" altLang="en-US" sz="14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58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726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Examining the residuals: Sleep study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1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67915"/>
              </p:ext>
            </p:extLst>
          </p:nvPr>
        </p:nvGraphicFramePr>
        <p:xfrm>
          <a:off x="3009900" y="1141929"/>
          <a:ext cx="6172200" cy="792480"/>
        </p:xfrm>
        <a:graphic>
          <a:graphicData uri="http://schemas.openxmlformats.org/drawingml/2006/table">
            <a:tbl>
              <a:tblPr/>
              <a:tblGrid>
                <a:gridCol w="2646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Errors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Hours without sleep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6802" y="2141978"/>
            <a:ext cx="3326892" cy="155472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8806" y="2141978"/>
            <a:ext cx="4185292" cy="322380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763234" y="3973618"/>
            <a:ext cx="780034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</a:t>
            </a:r>
            <a:r>
              <a:rPr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sum of the residuals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is zero.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should be the most boring scatterplot you’ve ever seen!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shouldn’t have any interesting features, direction or shape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should stretch horizontally, with about same amount of scatter throughout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 bends, no outliers</a:t>
            </a:r>
          </a:p>
        </p:txBody>
      </p:sp>
    </p:spTree>
    <p:extLst>
      <p:ext uri="{BB962C8B-B14F-4D97-AF65-F5344CB8AC3E}">
        <p14:creationId xmlns:p14="http://schemas.microsoft.com/office/powerpoint/2010/main" val="207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421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Residual standard deviation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1174714" y="774227"/>
                <a:ext cx="6606680" cy="1865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tells us how much the points spread around the regression line.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14" y="774227"/>
                <a:ext cx="6606680" cy="1865126"/>
              </a:xfrm>
              <a:prstGeom prst="rect">
                <a:avLst/>
              </a:prstGeom>
              <a:blipFill rotWithShape="0">
                <a:blip r:embed="rId6"/>
                <a:stretch>
                  <a:fillRect l="-6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상자 2"/>
              <p:cNvSpPr txBox="1"/>
              <p:nvPr/>
            </p:nvSpPr>
            <p:spPr>
              <a:xfrm>
                <a:off x="1609344" y="1808787"/>
                <a:ext cx="1303883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mr-IN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mr-IN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kumimoji="1" lang="mr-IN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텍스트 상자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44" y="1808787"/>
                <a:ext cx="1303883" cy="818366"/>
              </a:xfrm>
              <a:prstGeom prst="rect">
                <a:avLst/>
              </a:prstGeom>
              <a:blipFill rotWithShape="0">
                <a:blip r:embed="rId7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1174714" y="2762765"/>
            <a:ext cx="10218710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Revisit: Correlation assumptions and conditions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ü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Quantitative variables condition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ü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Straight enough condition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ü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 outliers condition</a:t>
            </a:r>
          </a:p>
          <a:p>
            <a:pPr marL="342900" indent="-34290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In regression, one more condition:</a:t>
            </a:r>
          </a:p>
          <a:p>
            <a:pPr marL="800100" lvl="1" indent="-342900">
              <a:lnSpc>
                <a:spcPct val="160000"/>
              </a:lnSpc>
              <a:buFont typeface="Wingdings" charset="2"/>
              <a:buChar char="ü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Does the Plot Thicken? Condition</a:t>
            </a:r>
          </a:p>
          <a:p>
            <a:pPr marL="1257300" lvl="2" indent="-34290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Equal variance assumption</a:t>
            </a:r>
          </a:p>
          <a:p>
            <a:pPr marL="1257300" lvl="2" indent="-34290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spread around the line should not increase as x or the predicted values increase.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6660648" y="4200450"/>
            <a:ext cx="5165615" cy="1681119"/>
            <a:chOff x="6660648" y="4200450"/>
            <a:chExt cx="5165615" cy="1681119"/>
          </a:xfrm>
        </p:grpSpPr>
        <p:pic>
          <p:nvPicPr>
            <p:cNvPr id="16" name="Picture 8" descr="Lec6_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648" y="4200450"/>
              <a:ext cx="2241492" cy="168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5" descr="Lec6_1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5162" y="4200450"/>
              <a:ext cx="2241101" cy="168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" name="직선 화살표 연결선 14"/>
            <p:cNvCxnSpPr>
              <a:endCxn id="19" idx="1"/>
            </p:cNvCxnSpPr>
            <p:nvPr/>
          </p:nvCxnSpPr>
          <p:spPr>
            <a:xfrm>
              <a:off x="8902140" y="5041009"/>
              <a:ext cx="68302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92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63169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Regression Assumptions and Conditions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74714" y="865667"/>
            <a:ext cx="3690369" cy="18651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Quantitative Variable Condition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Straight Enough Condition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Outlier Condition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Does the Plot Thicken? Condition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16491" y="3062881"/>
            <a:ext cx="40238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Examining residual plots: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74713" y="3621601"/>
            <a:ext cx="7058855" cy="14219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 bends (Straight Enough Condition)</a:t>
            </a:r>
          </a:p>
          <a:p>
            <a:pPr marL="3143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 outlier (Outlier Condition): “examine points with large residuals”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 changes in the spread (Does the Plot Thicken? Condition)</a:t>
            </a:r>
          </a:p>
        </p:txBody>
      </p:sp>
    </p:spTree>
    <p:extLst>
      <p:ext uri="{BB962C8B-B14F-4D97-AF65-F5344CB8AC3E}">
        <p14:creationId xmlns:p14="http://schemas.microsoft.com/office/powerpoint/2010/main" val="6023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AD22A4-7D31-034D-85E7-817D9F569CD4}"/>
              </a:ext>
            </a:extLst>
          </p:cNvPr>
          <p:cNvSpPr/>
          <p:nvPr/>
        </p:nvSpPr>
        <p:spPr>
          <a:xfrm>
            <a:off x="3977471" y="2782669"/>
            <a:ext cx="4237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ore-KR" dirty="0">
                <a:latin typeface="Seravek" panose="020B0503040000020004" pitchFamily="34" charset="0"/>
                <a:hlinkClick r:id="rId6"/>
              </a:rPr>
              <a:t>https://forms.gle/mxkQrTJrbWgNNcwS6</a:t>
            </a:r>
            <a:endParaRPr lang="en-US" altLang="ko-Kore-KR" dirty="0">
              <a:latin typeface="Seravek" panose="020B0503040000020004" pitchFamily="34" charset="0"/>
            </a:endParaRPr>
          </a:p>
          <a:p>
            <a:pPr algn="ctr"/>
            <a:endParaRPr lang="ko-Kore-KR" altLang="en-US" dirty="0">
              <a:latin typeface="Seravek" panose="020B05030400000200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F25B7F-0614-4F46-9D18-4BB0388739FF}"/>
              </a:ext>
            </a:extLst>
          </p:cNvPr>
          <p:cNvSpPr/>
          <p:nvPr/>
        </p:nvSpPr>
        <p:spPr>
          <a:xfrm>
            <a:off x="216491" y="222608"/>
            <a:ext cx="1683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Quiz 06-2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966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919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Assessing regression model: </a:t>
            </a:r>
            <a:r>
              <a:rPr lang="en-US" altLang="ko-KR" sz="2800" i="1" dirty="0">
                <a:latin typeface="Seravek" charset="0"/>
                <a:ea typeface="Seravek" charset="0"/>
                <a:cs typeface="Seravek" charset="0"/>
              </a:rPr>
              <a:t>R</a:t>
            </a:r>
            <a:r>
              <a:rPr lang="en-US" altLang="ko-KR" sz="2800" i="1" baseline="30000" dirty="0">
                <a:latin typeface="Seravek" charset="0"/>
                <a:ea typeface="Seravek" charset="0"/>
                <a:cs typeface="Seravek" charset="0"/>
              </a:rPr>
              <a:t>2</a:t>
            </a:r>
            <a:endParaRPr lang="ko-KR" altLang="en-US" sz="2800" i="1" baseline="300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1174714" y="865667"/>
                <a:ext cx="8355172" cy="5272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Correlation: strength and direction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To evaluate how well a regression model does, direction won’t matter that much.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i="1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ranges between 0 and 1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tells us the fraction of the data’s variation accounted for by the model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i="1" dirty="0">
                  <a:latin typeface="Cambria Math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=1−</m:t>
                    </m:r>
                    <m:f>
                      <m:fPr>
                        <m:ctrlPr>
                          <a:rPr lang="mr-IN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𝑆𝑢𝑚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𝑜𝑓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𝑠𝑞𝑢𝑎𝑟𝑒𝑑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𝑟𝑒𝑠𝑖𝑑𝑢𝑎𝑙𝑠</m:t>
                        </m:r>
                      </m:num>
                      <m:den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𝑆𝑢𝑚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𝑜𝑓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𝑠𝑞𝑢𝑎𝑟𝑒𝑑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𝑑𝑒𝑣𝑖𝑎𝑡𝑖𝑜𝑛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𝑓𝑟𝑜𝑚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𝑡h𝑒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𝑚𝑒𝑎𝑛</m:t>
                        </m:r>
                      </m:den>
                    </m:f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=1−</m:t>
                    </m:r>
                    <m:f>
                      <m:fPr>
                        <m:ctrlPr>
                          <a:rPr kumimoji="1" lang="mr-IN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mr-IN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mr-IN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§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In the linear model,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is same with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.</a:t>
                </a: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§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1-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the fraction of the original variation left in the residuals</a:t>
                </a: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§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How big should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i="1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be?    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What is more important between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b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and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i="1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?    </a:t>
                </a: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14" y="865667"/>
                <a:ext cx="8355172" cy="5272405"/>
              </a:xfrm>
              <a:prstGeom prst="rect">
                <a:avLst/>
              </a:prstGeom>
              <a:blipFill rotWithShape="0">
                <a:blip r:embed="rId6"/>
                <a:stretch>
                  <a:fillRect l="-511" b="-1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상자 2"/>
          <p:cNvSpPr txBox="1"/>
          <p:nvPr/>
        </p:nvSpPr>
        <p:spPr>
          <a:xfrm>
            <a:off x="4352544" y="5248656"/>
            <a:ext cx="416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>
                <a:solidFill>
                  <a:schemeClr val="accent1"/>
                </a:solidFill>
                <a:latin typeface="Seravek Light" charset="0"/>
                <a:ea typeface="Seravek Light" charset="0"/>
                <a:cs typeface="Seravek Light" charset="0"/>
              </a:rPr>
              <a:t>It depends! Data type, field, etc.</a:t>
            </a:r>
            <a:endParaRPr kumimoji="1" lang="ko-KR" altLang="en-US" sz="1600" i="1" dirty="0">
              <a:solidFill>
                <a:schemeClr val="accent1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6096000" y="5688792"/>
            <a:ext cx="4483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>
                <a:solidFill>
                  <a:schemeClr val="accent1"/>
                </a:solidFill>
                <a:latin typeface="Seravek Light" charset="0"/>
                <a:ea typeface="Seravek Light" charset="0"/>
                <a:cs typeface="Seravek Light" charset="0"/>
              </a:rPr>
              <a:t>It depends! Data type, field, research question, etc.</a:t>
            </a:r>
            <a:endParaRPr kumimoji="1" lang="ko-KR" altLang="en-US" sz="1600" i="1" dirty="0">
              <a:solidFill>
                <a:schemeClr val="accent1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3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AD22A4-7D31-034D-85E7-817D9F569CD4}"/>
              </a:ext>
            </a:extLst>
          </p:cNvPr>
          <p:cNvSpPr/>
          <p:nvPr/>
        </p:nvSpPr>
        <p:spPr>
          <a:xfrm>
            <a:off x="4048003" y="2877234"/>
            <a:ext cx="40959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ore-KR" dirty="0">
                <a:latin typeface="Seravek" panose="020B0503040000020004" pitchFamily="34" charset="0"/>
                <a:hlinkClick r:id="rId6"/>
              </a:rPr>
              <a:t>https://forms.gle/5QmnpuRBqnKiJHjn9</a:t>
            </a:r>
            <a:endParaRPr lang="en-US" altLang="ko-Kore-KR" dirty="0">
              <a:latin typeface="Seravek" panose="020B0503040000020004" pitchFamily="34" charset="0"/>
            </a:endParaRPr>
          </a:p>
          <a:p>
            <a:pPr algn="ctr"/>
            <a:endParaRPr lang="ko-Kore-KR" altLang="en-US" dirty="0">
              <a:latin typeface="Seravek" panose="020B05030400000200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F25B7F-0614-4F46-9D18-4BB0388739FF}"/>
              </a:ext>
            </a:extLst>
          </p:cNvPr>
          <p:cNvSpPr/>
          <p:nvPr/>
        </p:nvSpPr>
        <p:spPr>
          <a:xfrm>
            <a:off x="216491" y="222608"/>
            <a:ext cx="1683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Quiz 06-3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728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1491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Predicting in the Other Direction</a:t>
            </a:r>
            <a:endParaRPr lang="ko-KR" altLang="en-US" sz="2800" i="1" baseline="300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1174714" y="865667"/>
                <a:ext cx="8608575" cy="43997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Predicting y with x and predicting x with y are different!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What we’re minimizing when predicting y with x? </a:t>
                </a:r>
                <a14:m>
                  <m:oMath xmlns:m="http://schemas.openxmlformats.org/officeDocument/2006/math">
                    <m:r>
                      <a:rPr lang="ko-KR" altLang="en-US" b="0" i="0" smtClean="0">
                        <a:latin typeface="Cambria Math" panose="02040503050406030204" pitchFamily="18" charset="0"/>
                        <a:ea typeface="Seravek Light" charset="0"/>
                        <a:cs typeface="Seravek Light" charset="0"/>
                      </a:rPr>
                      <m:t>  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))</m:t>
                            </m:r>
                          </m:e>
                        </m:nary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What we need to minimize when predicting x with y, then? </a:t>
                </a:r>
                <a:endParaRPr lang="en-US" altLang="ko-KR" i="1" dirty="0">
                  <a:latin typeface="Cambria Math" charset="0"/>
                  <a:ea typeface="Seravek Light" charset="0"/>
                  <a:cs typeface="Seravek Light" charset="0"/>
                </a:endParaRP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))</m:t>
                            </m:r>
                          </m:e>
                        </m:nary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§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′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𝑟</m:t>
                    </m:r>
                    <m:f>
                      <m:fPr>
                        <m:ctrlPr>
                          <a:rPr lang="mr-IN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 ,     compared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𝑟</m:t>
                    </m:r>
                    <m:f>
                      <m:fPr>
                        <m:ctrlPr>
                          <a:rPr lang="mr-IN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What if we’re using standardized values in regression? </a:t>
                </a: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§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They are same!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14" y="865667"/>
                <a:ext cx="8608575" cy="4399794"/>
              </a:xfrm>
              <a:prstGeom prst="rect">
                <a:avLst/>
              </a:prstGeom>
              <a:blipFill>
                <a:blip r:embed="rId6"/>
                <a:stretch>
                  <a:fillRect l="-2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55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54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2" y="116699"/>
            <a:ext cx="28840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GBME </a:t>
            </a:r>
            <a:r>
              <a:rPr lang="ko-KR" altLang="en-US" sz="1600" dirty="0">
                <a:latin typeface="Seravek Light" charset="0"/>
                <a:ea typeface="Seravek Light" charset="0"/>
                <a:cs typeface="Seravek Light" charset="0"/>
              </a:rPr>
              <a:t>Probability and Statistics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782467" y="102769"/>
            <a:ext cx="23015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28415" y="2120740"/>
            <a:ext cx="453521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en-US" altLang="ko-KR" sz="4800" dirty="0">
              <a:latin typeface="Seravek Light" charset="0"/>
              <a:ea typeface="Seravek Light" charset="0"/>
              <a:cs typeface="Seravek Light" charset="0"/>
            </a:endParaRPr>
          </a:p>
          <a:p>
            <a:pPr algn="ctr"/>
            <a:r>
              <a:rPr lang="en-US" altLang="ko-KR" sz="4800" dirty="0">
                <a:latin typeface="Seravek Light" charset="0"/>
                <a:ea typeface="Seravek Light" charset="0"/>
                <a:cs typeface="Seravek Light" charset="0"/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055525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AD22A4-7D31-034D-85E7-817D9F569CD4}"/>
              </a:ext>
            </a:extLst>
          </p:cNvPr>
          <p:cNvSpPr/>
          <p:nvPr/>
        </p:nvSpPr>
        <p:spPr>
          <a:xfrm>
            <a:off x="3984140" y="2782669"/>
            <a:ext cx="42237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ore-KR" dirty="0">
                <a:latin typeface="Seravek" panose="020B0503040000020004" pitchFamily="34" charset="0"/>
                <a:hlinkClick r:id="rId6"/>
              </a:rPr>
              <a:t>https://forms.gle/kBPPWdpbxqKUwTsG7</a:t>
            </a:r>
            <a:endParaRPr lang="en-US" altLang="ko-Kore-KR" dirty="0">
              <a:latin typeface="Seravek" panose="020B0503040000020004" pitchFamily="34" charset="0"/>
            </a:endParaRPr>
          </a:p>
          <a:p>
            <a:pPr algn="ctr"/>
            <a:endParaRPr lang="ko-Kore-KR" altLang="en-US" dirty="0">
              <a:latin typeface="Seravek" panose="020B05030400000200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F25B7F-0614-4F46-9D18-4BB0388739FF}"/>
              </a:ext>
            </a:extLst>
          </p:cNvPr>
          <p:cNvSpPr/>
          <p:nvPr/>
        </p:nvSpPr>
        <p:spPr>
          <a:xfrm>
            <a:off x="216491" y="222608"/>
            <a:ext cx="17045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Quiz 06-4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747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758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14"/>
              <p:cNvSpPr txBox="1"/>
              <p:nvPr/>
            </p:nvSpPr>
            <p:spPr>
              <a:xfrm>
                <a:off x="1136286" y="989045"/>
                <a:ext cx="10110268" cy="4830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ko-KR" b="1" dirty="0">
                    <a:solidFill>
                      <a:srgbClr val="00206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Chapter 8: Linear Regression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residual = Observed value (𝑦) – Predicted value (𝑦 ̂)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Line of “best fit”: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charset="0"/>
                        <a:ea typeface="Seravek Light" charset="0"/>
                        <a:cs typeface="Seravek Light" charset="0"/>
                      </a:rPr>
                      <m:t>arg</m:t>
                    </m:r>
                    <m:r>
                      <a:rPr lang="en-US" altLang="ko-KR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charset="0"/>
                        <a:ea typeface="Seravek Light" charset="0"/>
                        <a:cs typeface="Seravek Light" charset="0"/>
                      </a:rPr>
                      <m:t>min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Least squares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line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D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Residuals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𝑒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𝑦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DATA = MODEL + RESIDUAL: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solidFill>
                          <a:srgbClr val="C00000"/>
                        </a:solidFill>
                        <a:latin typeface="Cambria Math" charset="0"/>
                      </a:rPr>
                      <m:t>𝑦</m:t>
                    </m:r>
                    <m:r>
                      <a:rPr kumimoji="1" lang="en-US" altLang="ko-KR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R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kumimoji="1" lang="en-US" altLang="ko-KR" i="1">
                        <a:latin typeface="Cambria Math" charset="0"/>
                      </a:rPr>
                      <m:t>+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R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ko-KR" i="1">
                        <a:latin typeface="Cambria Math" charset="0"/>
                      </a:rPr>
                      <m:t>𝑥</m:t>
                    </m:r>
                    <m:r>
                      <a:rPr kumimoji="1" lang="en-US" altLang="ko-KR" i="1">
                        <a:latin typeface="Cambria Math" charset="0"/>
                      </a:rPr>
                      <m:t>+</m:t>
                    </m:r>
                    <m:r>
                      <a:rPr kumimoji="1" lang="en-US" altLang="ko-KR" i="1">
                        <a:latin typeface="Cambria Math" charset="0"/>
                      </a:rPr>
                      <m:t>𝑒</m:t>
                    </m:r>
                  </m:oMath>
                </a14:m>
                <a:endParaRPr kumimoji="1" lang="en-US" altLang="ko-KR" dirty="0">
                  <a:latin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Residual plot should show no interesting pattern.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𝑅</m:t>
                        </m:r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=1−</m:t>
                    </m:r>
                    <m:f>
                      <m:fPr>
                        <m:ctrlPr>
                          <a:rPr lang="mr-IN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𝑆𝑢𝑚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𝑜𝑓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𝑠𝑞𝑢𝑎𝑟𝑒𝑑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𝑟𝑒𝑠𝑖𝑑𝑢𝑎𝑙𝑠</m:t>
                        </m:r>
                      </m:num>
                      <m:den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𝑆𝑢𝑚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𝑜𝑓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𝑠𝑞𝑢𝑎𝑟𝑒𝑑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𝑑𝑒𝑣𝑖𝑎𝑡𝑖𝑜𝑛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𝑓𝑟𝑜𝑚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𝑡h𝑒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𝑚𝑒𝑎𝑛</m:t>
                        </m:r>
                      </m:den>
                    </m:f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=1−</m:t>
                    </m:r>
                    <m:f>
                      <m:fPr>
                        <m:ctrlPr>
                          <a:rPr kumimoji="1" lang="mr-IN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mr-IN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mr-IN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i="1">
                                        <a:latin typeface="Cambria Math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ko-KR" i="1">
                                        <a:latin typeface="Cambria Math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kumimoji="1" lang="en-US" altLang="ko-KR" i="1">
                                            <a:latin typeface="Cambria Math" panose="02040503050406030204" pitchFamily="18" charset="0"/>
                                            <a:ea typeface="Seravek Light" charset="0"/>
                                            <a:cs typeface="Seravek Light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i="1">
                                            <a:latin typeface="Cambria Math" charset="0"/>
                                            <a:ea typeface="Seravek Light" charset="0"/>
                                            <a:cs typeface="Seravek Light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i="1">
                                        <a:latin typeface="Cambria Math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ko-KR" i="1">
                                        <a:latin typeface="Cambria Math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kumimoji="1" lang="en-US" altLang="ko-KR" i="1">
                                            <a:latin typeface="Cambria Math" panose="02040503050406030204" pitchFamily="18" charset="0"/>
                                            <a:ea typeface="Seravek Light" charset="0"/>
                                            <a:cs typeface="Seravek Light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i="1">
                                            <a:latin typeface="Cambria Math" charset="0"/>
                                            <a:ea typeface="Seravek Light" charset="0"/>
                                            <a:cs typeface="Seravek Light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kumimoji="1" lang="en-US" altLang="ko-KR" b="0" i="0" smtClean="0">
                        <a:latin typeface="Cambria Math" charset="0"/>
                      </a:rPr>
                      <m:t>. 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In the linear model,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is same with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Predicting y with x and predicting x with y are different!</a:t>
                </a:r>
              </a:p>
            </p:txBody>
          </p:sp>
        </mc:Choice>
        <mc:Fallback xmlns="">
          <p:sp>
            <p:nvSpPr>
              <p:cNvPr id="15" name="텍스트 상자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6" y="989045"/>
                <a:ext cx="10110268" cy="4830938"/>
              </a:xfrm>
              <a:prstGeom prst="rect">
                <a:avLst/>
              </a:prstGeom>
              <a:blipFill>
                <a:blip r:embed="rId6"/>
                <a:stretch>
                  <a:fillRect l="-376" b="-10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1423708" y="2359159"/>
            <a:ext cx="5630450" cy="791898"/>
            <a:chOff x="1133466" y="2360523"/>
            <a:chExt cx="5630450" cy="79189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33466" y="2560546"/>
              <a:ext cx="1561194" cy="515689"/>
            </a:xfrm>
            <a:prstGeom prst="rect">
              <a:avLst/>
            </a:prstGeom>
          </p:spPr>
        </p:pic>
        <p:grpSp>
          <p:nvGrpSpPr>
            <p:cNvPr id="13" name="그룹 12"/>
            <p:cNvGrpSpPr/>
            <p:nvPr/>
          </p:nvGrpSpPr>
          <p:grpSpPr>
            <a:xfrm>
              <a:off x="2666787" y="2360523"/>
              <a:ext cx="1616058" cy="791898"/>
              <a:chOff x="1136286" y="3268942"/>
              <a:chExt cx="1616058" cy="791898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07623" y="3268942"/>
                <a:ext cx="944721" cy="791898"/>
              </a:xfrm>
              <a:prstGeom prst="rect">
                <a:avLst/>
              </a:prstGeom>
            </p:spPr>
          </p:pic>
          <p:sp>
            <p:nvSpPr>
              <p:cNvPr id="16" name="직사각형 15"/>
              <p:cNvSpPr/>
              <p:nvPr/>
            </p:nvSpPr>
            <p:spPr>
              <a:xfrm>
                <a:off x="1136286" y="3501220"/>
                <a:ext cx="7777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Slope,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4388209" y="2592801"/>
              <a:ext cx="2375707" cy="369332"/>
              <a:chOff x="1136286" y="5217860"/>
              <a:chExt cx="2375707" cy="369332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4263" y="5244604"/>
                <a:ext cx="1277730" cy="315843"/>
              </a:xfrm>
              <a:prstGeom prst="rect">
                <a:avLst/>
              </a:prstGeom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1136286" y="5217860"/>
                <a:ext cx="11750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Intercept, 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749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0085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Review: 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1136286" y="989045"/>
            <a:ext cx="8034635" cy="4967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Chapter 7: Scatterplots, Correlation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Scatterplots (direction, form, strength, outliers)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x- and y-variables: explanatory/independent vs. response/dependent variables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Correlation: strength and direction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Assumptions and conditions: 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ü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Quantitative variables condition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ü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Straight enough condition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ü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 outliers condition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Non-parametric correlations: Kendall’s tau, Spearman’s rho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Correlation ≠ Causation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Correlation table/matrix</a:t>
            </a:r>
          </a:p>
        </p:txBody>
      </p:sp>
    </p:spTree>
    <p:extLst>
      <p:ext uri="{BB962C8B-B14F-4D97-AF65-F5344CB8AC3E}">
        <p14:creationId xmlns:p14="http://schemas.microsoft.com/office/powerpoint/2010/main" val="208932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0518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We need more than correlation!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1136287" y="989045"/>
            <a:ext cx="9957812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Correlation only tells us the strength of a linear relationship.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Correlation doesn’t tell us what the line is.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We need a </a:t>
            </a:r>
            <a:r>
              <a:rPr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linear model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!!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>
              <a:lnSpc>
                <a:spcPct val="160000"/>
              </a:lnSpc>
            </a:pPr>
            <a:r>
              <a:rPr lang="en-US" altLang="ko-KR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Simple regression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Mathematical model for describing a linear relationship between an explanatory variable, x, and a response variable, y.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It is a straight line that describes how y changes with x.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It can be used to predict the value of y for a given value of x. </a:t>
            </a:r>
          </a:p>
        </p:txBody>
      </p:sp>
    </p:spTree>
    <p:extLst>
      <p:ext uri="{BB962C8B-B14F-4D97-AF65-F5344CB8AC3E}">
        <p14:creationId xmlns:p14="http://schemas.microsoft.com/office/powerpoint/2010/main" val="105043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613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Least squares: The Line of “Best Fit”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6682" y="1202291"/>
            <a:ext cx="5166153" cy="3574068"/>
          </a:xfrm>
          <a:prstGeom prst="rect">
            <a:avLst/>
          </a:prstGeom>
        </p:spPr>
      </p:pic>
      <p:cxnSp>
        <p:nvCxnSpPr>
          <p:cNvPr id="13" name="직선 연결선[R] 12"/>
          <p:cNvCxnSpPr/>
          <p:nvPr/>
        </p:nvCxnSpPr>
        <p:spPr>
          <a:xfrm flipV="1">
            <a:off x="4100660" y="1300333"/>
            <a:ext cx="4110086" cy="261122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 18"/>
          <p:cNvSpPr/>
          <p:nvPr/>
        </p:nvSpPr>
        <p:spPr>
          <a:xfrm>
            <a:off x="4100660" y="2488410"/>
            <a:ext cx="2254420" cy="1555689"/>
          </a:xfrm>
          <a:custGeom>
            <a:avLst/>
            <a:gdLst>
              <a:gd name="connsiteX0" fmla="*/ 2177592 w 2177592"/>
              <a:gd name="connsiteY0" fmla="*/ 1517715 h 1517715"/>
              <a:gd name="connsiteX1" fmla="*/ 2177592 w 2177592"/>
              <a:gd name="connsiteY1" fmla="*/ 0 h 1517715"/>
              <a:gd name="connsiteX2" fmla="*/ 0 w 2177592"/>
              <a:gd name="connsiteY2" fmla="*/ 0 h 15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7592" h="1517715">
                <a:moveTo>
                  <a:pt x="2177592" y="1517715"/>
                </a:moveTo>
                <a:lnTo>
                  <a:pt x="2177592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2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텍스트 상자 19"/>
          <p:cNvSpPr txBox="1"/>
          <p:nvPr/>
        </p:nvSpPr>
        <p:spPr>
          <a:xfrm>
            <a:off x="6217876" y="3954976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i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x</a:t>
            </a:r>
            <a:endParaRPr kumimoji="1" lang="ko-KR" altLang="en-US" sz="2400" b="1" i="1" dirty="0">
              <a:solidFill>
                <a:srgbClr val="C00000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213320" y="2244308"/>
            <a:ext cx="1903680" cy="378476"/>
            <a:chOff x="2170467" y="2220323"/>
            <a:chExt cx="1903680" cy="378476"/>
          </a:xfrm>
        </p:grpSpPr>
        <p:sp>
          <p:nvSpPr>
            <p:cNvPr id="21" name="텍스트 상자 20"/>
            <p:cNvSpPr txBox="1"/>
            <p:nvPr/>
          </p:nvSpPr>
          <p:spPr>
            <a:xfrm>
              <a:off x="2170467" y="2229467"/>
              <a:ext cx="170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Predicted value,</a:t>
              </a:r>
              <a:endParaRPr kumimoji="1" lang="ko-KR" altLang="en-US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텍스트 상자 21"/>
                <p:cNvSpPr txBox="1"/>
                <p:nvPr/>
              </p:nvSpPr>
              <p:spPr>
                <a:xfrm>
                  <a:off x="3705969" y="2220323"/>
                  <a:ext cx="3681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1"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kumimoji="1" lang="en-US" altLang="ko-KR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1" lang="ko-KR" altLang="en-US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endParaRPr>
                </a:p>
              </p:txBody>
            </p:sp>
          </mc:Choice>
          <mc:Fallback xmlns="">
            <p:sp>
              <p:nvSpPr>
                <p:cNvPr id="22" name="텍스트 상자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5969" y="2220323"/>
                  <a:ext cx="36817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4918" r="-15000"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타원 23"/>
          <p:cNvSpPr/>
          <p:nvPr/>
        </p:nvSpPr>
        <p:spPr>
          <a:xfrm>
            <a:off x="6309360" y="2432304"/>
            <a:ext cx="100800" cy="1008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4100660" y="2989567"/>
            <a:ext cx="2254420" cy="1048826"/>
          </a:xfrm>
          <a:custGeom>
            <a:avLst/>
            <a:gdLst>
              <a:gd name="connsiteX0" fmla="*/ 2177592 w 2177592"/>
              <a:gd name="connsiteY0" fmla="*/ 1517715 h 1517715"/>
              <a:gd name="connsiteX1" fmla="*/ 2177592 w 2177592"/>
              <a:gd name="connsiteY1" fmla="*/ 0 h 1517715"/>
              <a:gd name="connsiteX2" fmla="*/ 0 w 2177592"/>
              <a:gd name="connsiteY2" fmla="*/ 0 h 15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7592" h="1517715">
                <a:moveTo>
                  <a:pt x="2177592" y="1517715"/>
                </a:moveTo>
                <a:lnTo>
                  <a:pt x="2177592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2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텍스트 상자 27"/>
          <p:cNvSpPr txBox="1"/>
          <p:nvPr/>
        </p:nvSpPr>
        <p:spPr>
          <a:xfrm>
            <a:off x="2237120" y="2813392"/>
            <a:ext cx="1872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Observed value, </a:t>
            </a:r>
            <a:r>
              <a:rPr kumimoji="1" lang="en-US" altLang="ko-KR" i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y</a:t>
            </a:r>
            <a:endParaRPr kumimoji="1" lang="ko-KR" altLang="en-US" i="1" dirty="0">
              <a:solidFill>
                <a:srgbClr val="C00000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65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4" grpId="0" animBg="1"/>
      <p:bldP spid="26" grpId="0" animBg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613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Least squares: The Line of “Best Fit”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alphaModFix amt="35000"/>
          </a:blip>
          <a:stretch>
            <a:fillRect/>
          </a:stretch>
        </p:blipFill>
        <p:spPr>
          <a:xfrm>
            <a:off x="3246682" y="1202291"/>
            <a:ext cx="5166153" cy="3574068"/>
          </a:xfrm>
          <a:prstGeom prst="rect">
            <a:avLst/>
          </a:prstGeom>
        </p:spPr>
      </p:pic>
      <p:cxnSp>
        <p:nvCxnSpPr>
          <p:cNvPr id="13" name="직선 연결선[R] 12"/>
          <p:cNvCxnSpPr/>
          <p:nvPr/>
        </p:nvCxnSpPr>
        <p:spPr>
          <a:xfrm flipV="1">
            <a:off x="4100660" y="1300333"/>
            <a:ext cx="4110086" cy="2611225"/>
          </a:xfrm>
          <a:prstGeom prst="line">
            <a:avLst/>
          </a:prstGeom>
          <a:ln w="28575">
            <a:solidFill>
              <a:srgbClr val="C00000">
                <a:alpha val="2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 18"/>
          <p:cNvSpPr/>
          <p:nvPr/>
        </p:nvSpPr>
        <p:spPr>
          <a:xfrm>
            <a:off x="4100660" y="2488410"/>
            <a:ext cx="2254420" cy="1555689"/>
          </a:xfrm>
          <a:custGeom>
            <a:avLst/>
            <a:gdLst>
              <a:gd name="connsiteX0" fmla="*/ 2177592 w 2177592"/>
              <a:gd name="connsiteY0" fmla="*/ 1517715 h 1517715"/>
              <a:gd name="connsiteX1" fmla="*/ 2177592 w 2177592"/>
              <a:gd name="connsiteY1" fmla="*/ 0 h 1517715"/>
              <a:gd name="connsiteX2" fmla="*/ 0 w 2177592"/>
              <a:gd name="connsiteY2" fmla="*/ 0 h 15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7592" h="1517715">
                <a:moveTo>
                  <a:pt x="2177592" y="1517715"/>
                </a:moveTo>
                <a:lnTo>
                  <a:pt x="2177592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44546A">
                <a:alpha val="30980"/>
              </a:srgbClr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텍스트 상자 19"/>
          <p:cNvSpPr txBox="1"/>
          <p:nvPr/>
        </p:nvSpPr>
        <p:spPr>
          <a:xfrm>
            <a:off x="6214508" y="3982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x</a:t>
            </a:r>
            <a:endParaRPr kumimoji="1" lang="ko-KR" altLang="en-US" i="1" dirty="0">
              <a:solidFill>
                <a:srgbClr val="C00000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306312" y="2432304"/>
            <a:ext cx="103848" cy="600672"/>
            <a:chOff x="6306312" y="2432304"/>
            <a:chExt cx="103848" cy="600672"/>
          </a:xfrm>
        </p:grpSpPr>
        <p:cxnSp>
          <p:nvCxnSpPr>
            <p:cNvPr id="14" name="직선 연결선[R] 13"/>
            <p:cNvCxnSpPr>
              <a:stCxn id="19" idx="1"/>
              <a:endCxn id="25" idx="0"/>
            </p:cNvCxnSpPr>
            <p:nvPr/>
          </p:nvCxnSpPr>
          <p:spPr>
            <a:xfrm>
              <a:off x="6355080" y="2488410"/>
              <a:ext cx="1632" cy="4437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/>
            <p:cNvGrpSpPr/>
            <p:nvPr/>
          </p:nvGrpSpPr>
          <p:grpSpPr>
            <a:xfrm>
              <a:off x="6306312" y="2432304"/>
              <a:ext cx="103848" cy="600672"/>
              <a:chOff x="6306312" y="2432304"/>
              <a:chExt cx="103848" cy="600672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6309360" y="2432304"/>
                <a:ext cx="100800" cy="1008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6306312" y="2932176"/>
                <a:ext cx="100800" cy="1008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6481722" y="2488410"/>
            <a:ext cx="5374524" cy="502742"/>
            <a:chOff x="6426858" y="2488410"/>
            <a:chExt cx="5374524" cy="502742"/>
          </a:xfrm>
        </p:grpSpPr>
        <p:sp>
          <p:nvSpPr>
            <p:cNvPr id="17" name="오른쪽 중괄호[R] 16"/>
            <p:cNvSpPr/>
            <p:nvPr/>
          </p:nvSpPr>
          <p:spPr>
            <a:xfrm>
              <a:off x="6426858" y="2488410"/>
              <a:ext cx="221045" cy="502742"/>
            </a:xfrm>
            <a:prstGeom prst="rightBrace">
              <a:avLst>
                <a:gd name="adj1" fmla="val 25980"/>
                <a:gd name="adj2" fmla="val 50000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텍스트 상자 27"/>
                <p:cNvSpPr txBox="1"/>
                <p:nvPr/>
              </p:nvSpPr>
              <p:spPr>
                <a:xfrm>
                  <a:off x="6622592" y="2542248"/>
                  <a:ext cx="51787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b="1" dirty="0">
                      <a:solidFill>
                        <a:schemeClr val="tx2"/>
                      </a:solidFill>
                      <a:latin typeface="Seravek Light" charset="0"/>
                      <a:ea typeface="Seravek Light" charset="0"/>
                      <a:cs typeface="Seravek Light" charset="0"/>
                    </a:rPr>
                    <a:t>residual = Observed value (</a:t>
                  </a:r>
                  <a14:m>
                    <m:oMath xmlns:m="http://schemas.openxmlformats.org/officeDocument/2006/math">
                      <m:r>
                        <a:rPr kumimoji="1" lang="en-US" altLang="ko-KR" i="1">
                          <a:solidFill>
                            <a:schemeClr val="tx2"/>
                          </a:solidFill>
                          <a:latin typeface="Cambria Math" charset="0"/>
                          <a:ea typeface="Seravek Light" charset="0"/>
                          <a:cs typeface="Seravek Light" charset="0"/>
                        </a:rPr>
                        <m:t>𝑦</m:t>
                      </m:r>
                    </m:oMath>
                  </a14:m>
                  <a:r>
                    <a:rPr kumimoji="1" lang="en-US" altLang="ko-KR" b="1" dirty="0">
                      <a:solidFill>
                        <a:schemeClr val="tx2"/>
                      </a:solidFill>
                      <a:latin typeface="Seravek Light" charset="0"/>
                      <a:ea typeface="Seravek Light" charset="0"/>
                      <a:cs typeface="Seravek Light" charset="0"/>
                    </a:rPr>
                    <a:t>) </a:t>
                  </a:r>
                  <a:r>
                    <a:rPr kumimoji="1" lang="mr-IN" altLang="ko-KR" b="1" dirty="0">
                      <a:solidFill>
                        <a:schemeClr val="tx2"/>
                      </a:solidFill>
                      <a:latin typeface="Seravek Light" charset="0"/>
                      <a:ea typeface="Seravek Light" charset="0"/>
                      <a:cs typeface="Seravek Light" charset="0"/>
                    </a:rPr>
                    <a:t>–</a:t>
                  </a:r>
                  <a:r>
                    <a:rPr kumimoji="1" lang="en-US" altLang="ko-KR" b="1" dirty="0">
                      <a:solidFill>
                        <a:schemeClr val="tx2"/>
                      </a:solidFill>
                      <a:latin typeface="Seravek Light" charset="0"/>
                      <a:ea typeface="Seravek Light" charset="0"/>
                      <a:cs typeface="Seravek Light" charset="0"/>
                    </a:rPr>
                    <a:t> Predicted value (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ko-KR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</m:ctrlPr>
                        </m:accPr>
                        <m:e>
                          <m:r>
                            <a:rPr kumimoji="1" lang="en-US" altLang="ko-KR" b="0" i="1" dirty="0" smtClean="0">
                              <a:solidFill>
                                <a:schemeClr val="tx2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kumimoji="1" lang="en-US" altLang="ko-KR" b="1" dirty="0">
                      <a:solidFill>
                        <a:schemeClr val="tx2"/>
                      </a:solidFill>
                      <a:latin typeface="Seravek Light" charset="0"/>
                      <a:ea typeface="Seravek Light" charset="0"/>
                      <a:cs typeface="Seravek Light" charset="0"/>
                    </a:rPr>
                    <a:t>)</a:t>
                  </a:r>
                  <a:endParaRPr kumimoji="1" lang="ko-KR" altLang="en-US" b="1" dirty="0">
                    <a:solidFill>
                      <a:schemeClr val="tx2"/>
                    </a:solidFill>
                    <a:latin typeface="Seravek Light" charset="0"/>
                    <a:ea typeface="Seravek Light" charset="0"/>
                    <a:cs typeface="Seravek Light" charset="0"/>
                  </a:endParaRPr>
                </a:p>
              </p:txBody>
            </p:sp>
          </mc:Choice>
          <mc:Fallback xmlns="">
            <p:sp>
              <p:nvSpPr>
                <p:cNvPr id="28" name="텍스트 상자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592" y="2542248"/>
                  <a:ext cx="517879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41" t="-8197" r="-118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텍스트 상자 32"/>
              <p:cNvSpPr txBox="1"/>
              <p:nvPr/>
            </p:nvSpPr>
            <p:spPr>
              <a:xfrm>
                <a:off x="1136286" y="4884389"/>
                <a:ext cx="7433125" cy="998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Line of “best fit”: the sum of the squared residuals (distance) is smallest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arg</m:t>
                    </m:r>
                    <m:r>
                      <a:rPr lang="en-US" altLang="ko-KR" b="0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min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Least squares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line</a:t>
                </a:r>
              </a:p>
            </p:txBody>
          </p:sp>
        </mc:Choice>
        <mc:Fallback xmlns="">
          <p:sp>
            <p:nvSpPr>
              <p:cNvPr id="33" name="텍스트 상자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6" y="4884389"/>
                <a:ext cx="7433125" cy="998478"/>
              </a:xfrm>
              <a:prstGeom prst="rect">
                <a:avLst/>
              </a:prstGeom>
              <a:blipFill rotWithShape="0">
                <a:blip r:embed="rId8"/>
                <a:stretch>
                  <a:fillRect l="-492" b="-652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텍스트 상자 22"/>
              <p:cNvSpPr txBox="1"/>
              <p:nvPr/>
            </p:nvSpPr>
            <p:spPr>
              <a:xfrm>
                <a:off x="8062842" y="5447532"/>
                <a:ext cx="366318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400" b="1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c.f., deviation = Observed value (</a:t>
                </a:r>
                <a14:m>
                  <m:oMath xmlns:m="http://schemas.openxmlformats.org/officeDocument/2006/math">
                    <m:r>
                      <a:rPr kumimoji="1" lang="en-US" altLang="ko-KR" sz="1400" b="1" i="1" smtClean="0">
                        <a:solidFill>
                          <a:schemeClr val="accent2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𝒚</m:t>
                    </m:r>
                  </m:oMath>
                </a14:m>
                <a:r>
                  <a:rPr kumimoji="1" lang="en-US" altLang="ko-KR" sz="1400" b="1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) </a:t>
                </a:r>
                <a:r>
                  <a:rPr kumimoji="1" lang="mr-IN" altLang="ko-KR" sz="1400" b="1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–</a:t>
                </a:r>
                <a:r>
                  <a:rPr kumimoji="1" lang="en-US" altLang="ko-KR" sz="1400" b="1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 mean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ko-KR" sz="1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kumimoji="1" lang="en-US" altLang="ko-KR" sz="14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kumimoji="1" lang="en-US" altLang="ko-KR" sz="1400" b="1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)</a:t>
                </a:r>
              </a:p>
              <a:p>
                <a:endParaRPr kumimoji="1" lang="en-US" altLang="ko-KR" sz="1400" b="1" dirty="0">
                  <a:solidFill>
                    <a:schemeClr val="accent2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r>
                  <a:rPr kumimoji="1" lang="en-US" altLang="ko-KR" sz="1400" b="1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How different they are? </a:t>
                </a:r>
                <a:endParaRPr kumimoji="1" lang="ko-KR" altLang="en-US" sz="1400" b="1" dirty="0">
                  <a:solidFill>
                    <a:schemeClr val="accent2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23" name="텍스트 상자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842" y="5447532"/>
                <a:ext cx="3663182" cy="738664"/>
              </a:xfrm>
              <a:prstGeom prst="rect">
                <a:avLst/>
              </a:prstGeom>
              <a:blipFill>
                <a:blip r:embed="rId9"/>
                <a:stretch>
                  <a:fillRect l="-692" t="-1695" b="-847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1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Linear Model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3" name="텍스트 상자 32"/>
          <p:cNvSpPr txBox="1"/>
          <p:nvPr/>
        </p:nvSpPr>
        <p:spPr>
          <a:xfrm>
            <a:off x="1136286" y="1527178"/>
            <a:ext cx="1851982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b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: coefficients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b</a:t>
            </a:r>
            <a:r>
              <a:rPr lang="en-US" altLang="ko-KR" baseline="-25000" dirty="0">
                <a:latin typeface="Seravek Light" charset="0"/>
                <a:ea typeface="Seravek Light" charset="0"/>
                <a:cs typeface="Seravek Light" charset="0"/>
              </a:rPr>
              <a:t>1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: slope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b</a:t>
            </a:r>
            <a:r>
              <a:rPr lang="en-US" altLang="ko-KR" baseline="-25000" dirty="0">
                <a:latin typeface="Seravek Light" charset="0"/>
                <a:ea typeface="Seravek Light" charset="0"/>
                <a:cs typeface="Seravek Light" charset="0"/>
              </a:rPr>
              <a:t>0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: intercept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3466" y="1011489"/>
            <a:ext cx="1561194" cy="515689"/>
          </a:xfrm>
          <a:prstGeom prst="rect">
            <a:avLst/>
          </a:prstGeom>
        </p:spPr>
      </p:pic>
      <p:sp>
        <p:nvSpPr>
          <p:cNvPr id="26" name="텍스트 상자 25"/>
          <p:cNvSpPr txBox="1"/>
          <p:nvPr/>
        </p:nvSpPr>
        <p:spPr>
          <a:xfrm>
            <a:off x="1136286" y="4004716"/>
            <a:ext cx="5673541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Correlations do not have units, but slopes have units.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Standard deviation as a ruler!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136286" y="3268942"/>
            <a:ext cx="1616058" cy="791898"/>
            <a:chOff x="1136286" y="3268942"/>
            <a:chExt cx="1616058" cy="791898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07623" y="3268942"/>
              <a:ext cx="944721" cy="791898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1136286" y="3501220"/>
              <a:ext cx="7777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Seravek Light" charset="0"/>
                  <a:ea typeface="Seravek Light" charset="0"/>
                  <a:cs typeface="Seravek Light" charset="0"/>
                </a:rPr>
                <a:t>Slope,</a:t>
              </a:r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36286" y="5217860"/>
            <a:ext cx="2375707" cy="369332"/>
            <a:chOff x="1136286" y="5217860"/>
            <a:chExt cx="2375707" cy="36933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34263" y="5244604"/>
              <a:ext cx="1277730" cy="315843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1136286" y="5217860"/>
              <a:ext cx="11750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Seravek Light" charset="0"/>
                  <a:ea typeface="Seravek Light" charset="0"/>
                  <a:cs typeface="Seravek Light" charset="0"/>
                </a:rPr>
                <a:t>Intercept,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313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2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441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Example: Sleep Study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3" name="텍스트 상자 32"/>
          <p:cNvSpPr txBox="1"/>
          <p:nvPr/>
        </p:nvSpPr>
        <p:spPr>
          <a:xfrm>
            <a:off x="1136286" y="886032"/>
            <a:ext cx="519424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Sleep deprivation and study can have more errors</a:t>
            </a:r>
          </a:p>
        </p:txBody>
      </p:sp>
      <p:graphicFrame>
        <p:nvGraphicFramePr>
          <p:cNvPr id="17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3110447"/>
              </p:ext>
            </p:extLst>
          </p:nvPr>
        </p:nvGraphicFramePr>
        <p:xfrm>
          <a:off x="3009900" y="1638265"/>
          <a:ext cx="6172200" cy="792480"/>
        </p:xfrm>
        <a:graphic>
          <a:graphicData uri="http://schemas.openxmlformats.org/drawingml/2006/table">
            <a:tbl>
              <a:tblPr/>
              <a:tblGrid>
                <a:gridCol w="2646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Errors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Hours without sleep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9257984" y="1638265"/>
            <a:ext cx="298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rgbClr val="9E0000"/>
                </a:solidFill>
                <a:latin typeface="Seravek Light" charset="0"/>
                <a:ea typeface="Seravek Light" charset="0"/>
                <a:cs typeface="Seravek Light" charset="0"/>
              </a:rPr>
              <a:t>y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9246870" y="2019265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rgbClr val="9E0000"/>
                </a:solidFill>
                <a:latin typeface="Seravek Light" charset="0"/>
                <a:ea typeface="Seravek Light" charset="0"/>
                <a:cs typeface="Seravek Light" charset="0"/>
              </a:rPr>
              <a:t>x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3534" y="6166488"/>
            <a:ext cx="23015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ravek Light" charset="0"/>
                <a:ea typeface="Seravek Light" charset="0"/>
                <a:cs typeface="Seravek Light" charset="0"/>
              </a:rPr>
              <a:t>Slide from Martin Lindquist</a:t>
            </a:r>
            <a:endParaRPr lang="ko-KR" altLang="en-US" sz="14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상자 2"/>
              <p:cNvSpPr txBox="1"/>
              <p:nvPr/>
            </p:nvSpPr>
            <p:spPr>
              <a:xfrm>
                <a:off x="1551621" y="2957059"/>
                <a:ext cx="2256708" cy="18234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ko-KR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ko-KR" sz="2000" b="0" i="1" smtClean="0">
                          <a:latin typeface="Cambria Math" charset="0"/>
                        </a:rPr>
                        <m:t>=16, </m:t>
                      </m:r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charset="0"/>
                        </a:rPr>
                        <m:t>=6.32</m:t>
                      </m:r>
                    </m:oMath>
                  </m:oMathPara>
                </a14:m>
                <a:endParaRPr kumimoji="1" lang="en-US" altLang="ko-KR" sz="20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ko-KR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ko-KR" sz="2000" i="1">
                          <a:latin typeface="Cambria Math" charset="0"/>
                        </a:rPr>
                        <m:t>=1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0.6</m:t>
                      </m:r>
                      <m:r>
                        <a:rPr kumimoji="1" lang="en-US" altLang="ko-KR" sz="2000" i="1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i="1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ko-KR" sz="2000" i="1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3</m:t>
                      </m:r>
                      <m:r>
                        <a:rPr kumimoji="1" lang="en-US" altLang="ko-KR" sz="2000" i="1">
                          <a:latin typeface="Cambria Math" charset="0"/>
                        </a:rPr>
                        <m:t>.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05</m:t>
                      </m:r>
                    </m:oMath>
                  </m:oMathPara>
                </a14:m>
                <a:endParaRPr kumimoji="1" lang="en-US" altLang="ko-KR" sz="2000" b="0" i="1" dirty="0">
                  <a:latin typeface="Cambria Math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0" i="1" smtClean="0">
                          <a:latin typeface="Cambria Math" charset="0"/>
                        </a:rPr>
                        <m:t>𝑟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=0.985</m:t>
                      </m:r>
                    </m:oMath>
                  </m:oMathPara>
                </a14:m>
                <a:endParaRPr kumimoji="1" lang="en-US" altLang="ko-KR" sz="2000" b="0" dirty="0"/>
              </a:p>
              <a:p>
                <a:pPr>
                  <a:lnSpc>
                    <a:spcPct val="150000"/>
                  </a:lnSpc>
                </a:pPr>
                <a:endParaRPr kumimoji="1" lang="ko-KR" altLang="en-US" sz="2000" dirty="0"/>
              </a:p>
            </p:txBody>
          </p:sp>
        </mc:Choice>
        <mc:Fallback xmlns="">
          <p:sp>
            <p:nvSpPr>
              <p:cNvPr id="3" name="텍스트 상자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621" y="2957059"/>
                <a:ext cx="2256708" cy="18234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상자 3"/>
              <p:cNvSpPr txBox="1"/>
              <p:nvPr/>
            </p:nvSpPr>
            <p:spPr>
              <a:xfrm>
                <a:off x="5240195" y="2943042"/>
                <a:ext cx="3758721" cy="6363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𝑟</m:t>
                      </m:r>
                      <m:f>
                        <m:fPr>
                          <m:ctrlPr>
                            <a:rPr kumimoji="1" lang="mr-IN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000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ko-KR" sz="2000" b="0" i="1" smtClean="0">
                                  <a:latin typeface="Cambria Math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000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ko-KR" sz="2000" b="0" i="1" smtClean="0">
                                  <a:latin typeface="Cambria Math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000" b="0" i="1" smtClean="0">
                          <a:latin typeface="Cambria Math" charset="0"/>
                        </a:rPr>
                        <m:t>=0.985 </m:t>
                      </m:r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f>
                        <m:fPr>
                          <m:ctrlPr>
                            <a:rPr kumimoji="1" lang="mr-IN" altLang="ko-KR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3.05</m:t>
                          </m:r>
                        </m:num>
                        <m:den>
                          <m: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6.32</m:t>
                          </m:r>
                        </m:den>
                      </m:f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=0.475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195" y="2943042"/>
                <a:ext cx="3758721" cy="636393"/>
              </a:xfrm>
              <a:prstGeom prst="rect">
                <a:avLst/>
              </a:prstGeom>
              <a:blipFill rotWithShape="0">
                <a:blip r:embed="rId7"/>
                <a:stretch>
                  <a:fillRect b="-9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텍스트 상자 34"/>
              <p:cNvSpPr txBox="1"/>
              <p:nvPr/>
            </p:nvSpPr>
            <p:spPr>
              <a:xfrm>
                <a:off x="5240195" y="3874311"/>
                <a:ext cx="410772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ko-KR" sz="2000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𝑏</m:t>
                      </m:r>
                      <m:acc>
                        <m:accPr>
                          <m:chr m:val="̅"/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ko-KR" sz="2000" b="0" i="1" smtClean="0">
                          <a:latin typeface="Cambria Math" charset="0"/>
                        </a:rPr>
                        <m:t>=10.6−0.475</m:t>
                      </m:r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×16=3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35" name="텍스트 상자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195" y="3874311"/>
                <a:ext cx="4107728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892" r="-743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/>
        </p:nvGrpSpPr>
        <p:grpSpPr>
          <a:xfrm>
            <a:off x="814312" y="5142402"/>
            <a:ext cx="6214791" cy="369332"/>
            <a:chOff x="814312" y="5142402"/>
            <a:chExt cx="6214791" cy="369332"/>
          </a:xfrm>
        </p:grpSpPr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814312" y="5142402"/>
              <a:ext cx="30241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 sz="1800" dirty="0">
                  <a:solidFill>
                    <a:srgbClr val="0066FF"/>
                  </a:solidFill>
                  <a:latin typeface="Seravek Light" charset="0"/>
                  <a:ea typeface="Seravek Light" charset="0"/>
                  <a:cs typeface="Seravek Light" charset="0"/>
                </a:rPr>
                <a:t>Least-squares regression line: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텍스트 상자 37"/>
                <p:cNvSpPr txBox="1"/>
                <p:nvPr/>
              </p:nvSpPr>
              <p:spPr>
                <a:xfrm>
                  <a:off x="3905171" y="5142402"/>
                  <a:ext cx="31239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+ </m:t>
                        </m:r>
                        <m:sSub>
                          <m:sSubPr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𝑥</m:t>
                        </m:r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=3+0.475</m:t>
                        </m:r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38" name="텍스트 상자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171" y="5142402"/>
                  <a:ext cx="3123932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77" t="-142000" r="-781" b="-184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799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18" grpId="0"/>
      <p:bldP spid="19" grpId="0"/>
      <p:bldP spid="3" grpId="0"/>
      <p:bldP spid="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441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Example: Sleep Study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3534" y="6166488"/>
            <a:ext cx="23015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ravek Light" charset="0"/>
                <a:ea typeface="Seravek Light" charset="0"/>
                <a:cs typeface="Seravek Light" charset="0"/>
              </a:rPr>
              <a:t>Slide from Martin Lindquist</a:t>
            </a:r>
            <a:endParaRPr lang="ko-KR" altLang="en-US" sz="14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667" y="1033985"/>
            <a:ext cx="4939538" cy="38472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6226684" y="1123338"/>
                <a:ext cx="5638021" cy="4084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b="1" dirty="0">
                    <a:latin typeface="Seravek Light" charset="0"/>
                    <a:ea typeface="Seravek Light" charset="0"/>
                    <a:cs typeface="Seravek Light" charset="0"/>
                  </a:rPr>
                  <a:t>Properties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In general the slope has units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“y-units per x-units”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. Here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errors per hour without sleep.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y-intercept is not always meaningful.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least-squares regression line always passes through the point,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𝑥</m:t>
                        </m:r>
                      </m:e>
                    </m:acc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𝑦</m:t>
                        </m:r>
                      </m:e>
                    </m:acc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.</a:t>
                </a:r>
              </a:p>
              <a:p>
                <a:pPr marL="314325" indent="-314325">
                  <a:buFont typeface="Arial" charset="0"/>
                  <a:buChar char="•"/>
                </a:pPr>
                <a:endParaRPr lang="en-US" altLang="ko-KR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If both the variables are standardized, the regression line is given by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𝑦</m:t>
                        </m:r>
                      </m:sub>
                    </m:sSub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𝑟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altLang="ko-KR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684" y="1123338"/>
                <a:ext cx="5638021" cy="4084580"/>
              </a:xfrm>
              <a:prstGeom prst="rect">
                <a:avLst/>
              </a:prstGeom>
              <a:blipFill rotWithShape="0">
                <a:blip r:embed="rId7"/>
                <a:stretch>
                  <a:fillRect l="-1622" t="-1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821402" y="5144855"/>
            <a:ext cx="30241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1800" dirty="0">
                <a:solidFill>
                  <a:srgbClr val="0066FF"/>
                </a:solidFill>
                <a:latin typeface="Seravek Light" charset="0"/>
                <a:ea typeface="Seravek Light" charset="0"/>
                <a:cs typeface="Seravek Light" charset="0"/>
              </a:rPr>
              <a:t>Least-squares regression line: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텍스트 상자 36"/>
              <p:cNvSpPr txBox="1"/>
              <p:nvPr/>
            </p:nvSpPr>
            <p:spPr>
              <a:xfrm>
                <a:off x="3905171" y="5142402"/>
                <a:ext cx="31239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ko-KR" sz="20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=3+0.475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37" name="텍스트 상자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171" y="5142402"/>
                <a:ext cx="3123932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977" t="-142000" r="-781" b="-18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71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2189</TotalTime>
  <Words>1374</Words>
  <Application>Microsoft Macintosh PowerPoint</Application>
  <PresentationFormat>와이드스크린</PresentationFormat>
  <Paragraphs>227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맑은 고딕</vt:lpstr>
      <vt:lpstr>Arial</vt:lpstr>
      <vt:lpstr>Cambria Math</vt:lpstr>
      <vt:lpstr>PT Sans Narrow</vt:lpstr>
      <vt:lpstr>Seravek</vt:lpstr>
      <vt:lpstr>Seravek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우충완</cp:lastModifiedBy>
  <cp:revision>289</cp:revision>
  <dcterms:created xsi:type="dcterms:W3CDTF">2017-08-24T21:55:02Z</dcterms:created>
  <dcterms:modified xsi:type="dcterms:W3CDTF">2021-03-17T02:41:13Z</dcterms:modified>
</cp:coreProperties>
</file>