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90" r:id="rId2"/>
    <p:sldId id="256" r:id="rId3"/>
    <p:sldId id="407" r:id="rId4"/>
    <p:sldId id="408" r:id="rId5"/>
    <p:sldId id="409" r:id="rId6"/>
    <p:sldId id="418" r:id="rId7"/>
    <p:sldId id="384" r:id="rId8"/>
    <p:sldId id="410" r:id="rId9"/>
    <p:sldId id="417" r:id="rId10"/>
    <p:sldId id="385" r:id="rId11"/>
    <p:sldId id="411" r:id="rId12"/>
    <p:sldId id="412" r:id="rId13"/>
    <p:sldId id="413" r:id="rId14"/>
    <p:sldId id="414" r:id="rId15"/>
    <p:sldId id="415" r:id="rId16"/>
    <p:sldId id="419" r:id="rId17"/>
    <p:sldId id="416" r:id="rId18"/>
    <p:sldId id="40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33"/>
    <p:restoredTop sz="94674"/>
  </p:normalViewPr>
  <p:slideViewPr>
    <p:cSldViewPr snapToGrid="0" snapToObjects="1">
      <p:cViewPr varScale="1">
        <p:scale>
          <a:sx n="211" d="100"/>
          <a:sy n="211" d="100"/>
        </p:scale>
        <p:origin x="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32F1C-A509-984F-9E5B-E228248344CD}" type="datetimeFigureOut">
              <a:rPr kumimoji="1" lang="ko-KR" altLang="en-US" smtClean="0"/>
              <a:t>2021. 5. 3.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3281F-892B-614E-B792-481EB2F7C5B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442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2021. 5. 3.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392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2021. 5. 3.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771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2021. 5. 3.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51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2021. 5. 3.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2021. 5. 3.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08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2021. 5. 3.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454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2021. 5. 3.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7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2021. 5. 3.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00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2021. 5. 3.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163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2021. 5. 3.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60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EE32-551C-D044-9ECF-F871403689A5}" type="datetimeFigureOut">
              <a:rPr kumimoji="1" lang="ko-KR" altLang="en-US" smtClean="0"/>
              <a:t>2021. 5. 3.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552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BEE32-551C-D044-9ECF-F871403689A5}" type="datetimeFigureOut">
              <a:rPr kumimoji="1" lang="ko-KR" altLang="en-US" smtClean="0"/>
              <a:t>2021. 5. 3.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4A5D6-8AE4-104F-9AEC-6D4E40A744E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6842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tiff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tiff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tiff"/><Relationship Id="rId7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11" Type="http://schemas.openxmlformats.org/officeDocument/2006/relationships/image" Target="../media/image16.png"/><Relationship Id="rId5" Type="http://schemas.openxmlformats.org/officeDocument/2006/relationships/hyperlink" Target="http://cocoanlab.github.io/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orms.gle/Bk6i7pCmqgHN3rrP6" TargetMode="Externa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://cocoanlab.github.io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tiff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hyperlink" Target="http://cocoanlab.github.io/" TargetMode="External"/><Relationship Id="rId10" Type="http://schemas.openxmlformats.org/officeDocument/2006/relationships/image" Target="../media/image70.png"/><Relationship Id="rId4" Type="http://schemas.openxmlformats.org/officeDocument/2006/relationships/image" Target="../media/image3.png"/><Relationship Id="rId9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orms.gle/fo1ELjjP3tbtmBwX7" TargetMode="Externa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orms.gle/6LBgL5wh3JoPebcC6" TargetMode="External"/><Relationship Id="rId5" Type="http://schemas.openxmlformats.org/officeDocument/2006/relationships/hyperlink" Target="http://cocoanlab.github.io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203024" y="6058182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157451" y="6396756"/>
            <a:ext cx="52413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400" b="1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400" b="1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10187" y="2389681"/>
            <a:ext cx="7171643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Spring 2021</a:t>
            </a:r>
          </a:p>
          <a:p>
            <a:pPr algn="ctr"/>
            <a:r>
              <a:rPr lang="en-US" altLang="ko-KR" sz="4800" b="1" dirty="0">
                <a:latin typeface="Seravek Light" charset="0"/>
                <a:ea typeface="Seravek Light" charset="0"/>
                <a:cs typeface="Seravek Light" charset="0"/>
              </a:rPr>
              <a:t>SKKU Biostats and Big data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078CA0-315B-A648-BEB7-701E1BB65A21}"/>
              </a:ext>
            </a:extLst>
          </p:cNvPr>
          <p:cNvSpPr/>
          <p:nvPr/>
        </p:nvSpPr>
        <p:spPr>
          <a:xfrm>
            <a:off x="95864" y="95865"/>
            <a:ext cx="11997813" cy="6673644"/>
          </a:xfrm>
          <a:prstGeom prst="rect">
            <a:avLst/>
          </a:prstGeom>
          <a:noFill/>
          <a:ln w="190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8CFDB0F-7FA9-6348-97E9-C9E56D1435D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6275" r="16061" b="25014"/>
          <a:stretch/>
        </p:blipFill>
        <p:spPr>
          <a:xfrm>
            <a:off x="9535849" y="247803"/>
            <a:ext cx="2380475" cy="163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99317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Confidence Interval for the Difference between two proportions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1140325" y="990961"/>
                <a:ext cx="10088953" cy="4276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Assuming the sampled values are independent, the samples are independent, and the sample sizes are large enough, the sampling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can be modeled by a Normal model with </a:t>
                </a:r>
                <a:b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</a:b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𝜇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and standard deviation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𝑆𝐷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.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Confidence interval: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𝑆𝐸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Standard error of the difference: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𝑆𝐸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5" y="990961"/>
                <a:ext cx="10088953" cy="4276427"/>
              </a:xfrm>
              <a:prstGeom prst="rect">
                <a:avLst/>
              </a:prstGeom>
              <a:blipFill>
                <a:blip r:embed="rId6"/>
                <a:stretch>
                  <a:fillRect l="-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69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0483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Two sample z-test: Testing for the differences between proportions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1146999" y="886688"/>
                <a:ext cx="10245070" cy="56214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Internet use before sleep: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70.0% (205 of 293) of 19-29 years-old vs. 50.1% (235 of 469) of 30-45 years-old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sz="8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0</m:t>
                        </m:r>
                      </m:sub>
                    </m:sSub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: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−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b>
                    </m:sSub>
                    <m:r>
                      <a:rPr lang="en-US" altLang="ko-KR" sz="16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=0</m:t>
                    </m:r>
                  </m:oMath>
                </a14:m>
                <a:endParaRPr lang="en-US" altLang="ko-KR" sz="1600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𝑆𝐸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sz="16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400" b="0" dirty="0">
                    <a:latin typeface="Seravek Light" charset="0"/>
                    <a:ea typeface="Seravek Light" charset="0"/>
                    <a:cs typeface="Seravek Light" charset="0"/>
                  </a:rPr>
                  <a:t>but </a:t>
                </a:r>
                <a:r>
                  <a:rPr lang="en-US" altLang="ko-KR" sz="1400" b="0" i="1" dirty="0">
                    <a:latin typeface="Seravek Light" charset="0"/>
                    <a:ea typeface="Seravek Light" charset="0"/>
                    <a:cs typeface="Seravek Light" charset="0"/>
                  </a:rPr>
                  <a:t>assuming </a:t>
                </a:r>
                <a:r>
                  <a:rPr lang="en-US" altLang="ko-KR" sz="1400" b="0" dirty="0">
                    <a:latin typeface="Seravek Light" charset="0"/>
                    <a:ea typeface="Seravek Light" charset="0"/>
                    <a:cs typeface="Seravek Light" charset="0"/>
                  </a:rPr>
                  <a:t>that the null hypothesis is true,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Seravek Light" charset="0"/>
                    <a:ea typeface="Seravek Light" charset="0"/>
                    <a:cs typeface="Seravek Light" charset="0"/>
                  </a:rPr>
                  <a:t>, we</a:t>
                </a:r>
                <a:r>
                  <a:rPr lang="en-US" altLang="ko-KR" sz="1400" b="0" dirty="0">
                    <a:latin typeface="Seravek Light" charset="0"/>
                    <a:ea typeface="Seravek Light" charset="0"/>
                    <a:cs typeface="Seravek Light" charset="0"/>
                  </a:rPr>
                  <a:t> need only single value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accPr>
                      <m:e>
                        <m:r>
                          <a:rPr lang="en-US" altLang="ko-KR" sz="1400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ko-KR" sz="1400" b="0" dirty="0">
                    <a:latin typeface="Seravek Light" charset="0"/>
                    <a:ea typeface="Seravek Light" charset="0"/>
                    <a:cs typeface="Seravek Light" charset="0"/>
                  </a:rPr>
                  <a:t>.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400" dirty="0">
                    <a:latin typeface="Seravek Light" charset="0"/>
                    <a:ea typeface="Seravek Light" charset="0"/>
                    <a:cs typeface="Seravek Light" charset="0"/>
                  </a:rPr>
                  <a:t>However,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Seravek Light" charset="0"/>
                    <a:ea typeface="Seravek Light" charset="0"/>
                    <a:cs typeface="Seravek Light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dirty="0">
                    <a:latin typeface="Seravek Light" charset="0"/>
                    <a:ea typeface="Seravek Light" charset="0"/>
                    <a:cs typeface="Seravek Light" charset="0"/>
                  </a:rPr>
                  <a:t>. We need to somehow combine these two proportions.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400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Pooling</a:t>
                </a:r>
                <a:endParaRPr lang="en-US" altLang="ko-KR" sz="140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1228725" lvl="3" indent="-314325">
                  <a:lnSpc>
                    <a:spcPct val="120000"/>
                  </a:lnSpc>
                  <a:buFont typeface="Arial" charset="0"/>
                  <a:buChar char="•"/>
                </a:pPr>
                <a:r>
                  <a:rPr lang="en-US" altLang="ko-KR" sz="1400" dirty="0">
                    <a:latin typeface="Seravek Light" charset="0"/>
                    <a:ea typeface="Seravek Light" charset="0"/>
                    <a:cs typeface="Seravek Light" charset="0"/>
                  </a:rPr>
                  <a:t>combining the counts to get an overall proportion</a:t>
                </a:r>
              </a:p>
              <a:p>
                <a:pPr marL="1228725" lvl="3" indent="-314325">
                  <a:lnSpc>
                    <a:spcPct val="12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pooled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𝑆𝑢𝑐𝑐𝑒𝑠𝑠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𝑆𝑢𝑐𝑐𝑒𝑠𝑠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pooled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pooled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pooled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pooled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400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pooled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sz="1400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1228725" lvl="3" indent="-314325">
                  <a:lnSpc>
                    <a:spcPct val="12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accPr>
                          <m:e>
                            <m: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pooled</m:t>
                        </m:r>
                      </m:sub>
                    </m:sSub>
                    <m:r>
                      <a:rPr lang="en-US" altLang="ko-KR" sz="1400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205</m:t>
                        </m:r>
                        <m: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r>
                          <a:rPr lang="en-US" altLang="ko-KR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235</m:t>
                        </m:r>
                      </m:num>
                      <m:den>
                        <m:r>
                          <a:rPr lang="en-US" altLang="ko-KR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293+469</m:t>
                        </m:r>
                      </m:den>
                    </m:f>
                    <m:r>
                      <a:rPr lang="en-US" altLang="ko-KR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440</m:t>
                        </m:r>
                      </m:num>
                      <m:den>
                        <m:r>
                          <a:rPr lang="en-US" altLang="ko-KR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762</m:t>
                        </m:r>
                      </m:den>
                    </m:f>
                    <m:r>
                      <a:rPr lang="en-US" altLang="ko-KR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=0.5774</m:t>
                    </m:r>
                  </m:oMath>
                </a14:m>
                <a:r>
                  <a:rPr lang="en-US" altLang="ko-KR" sz="1400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pooled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  <m:t>0.5774 </m:t>
                            </m:r>
                            <m:r>
                              <a:rPr lang="en-US" altLang="ko-K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ravek Light" charset="0"/>
                              </a:rPr>
                              <m:t>×</m:t>
                            </m:r>
                            <m:r>
                              <a:rPr lang="en-US" altLang="ko-K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  <m:t>(1−0.5774)</m:t>
                            </m:r>
                            <m:r>
                              <a:rPr lang="en-US" altLang="ko-KR" sz="1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  <m:t>293</m:t>
                            </m:r>
                          </m:den>
                        </m:f>
                        <m: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  <m:t>0.5774 </m:t>
                            </m:r>
                            <m: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ravek Light" charset="0"/>
                              </a:rPr>
                              <m:t>×</m:t>
                            </m:r>
                            <m:r>
                              <a:rPr lang="en-US" altLang="ko-KR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  <m:t>(1−0.5774)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  <m:t>762</m:t>
                            </m:r>
                          </m:den>
                        </m:f>
                      </m:e>
                    </m:rad>
                    <m:r>
                      <a:rPr lang="en-US" altLang="ko-KR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=0.0368</m:t>
                    </m:r>
                  </m:oMath>
                </a14:m>
                <a:endParaRPr lang="en-US" altLang="ko-KR" sz="1400" dirty="0">
                  <a:solidFill>
                    <a:srgbClr val="C00000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1228725" lvl="3" indent="-314325">
                  <a:lnSpc>
                    <a:spcPct val="120000"/>
                  </a:lnSpc>
                  <a:buFont typeface="Arial" charset="0"/>
                  <a:buChar char="•"/>
                </a:pPr>
                <a:endParaRPr lang="en-US" altLang="ko-KR" sz="1400" i="1" dirty="0">
                  <a:latin typeface="Cambria Math" charset="0"/>
                  <a:ea typeface="Seravek Light" charset="0"/>
                  <a:cs typeface="Seravek Light" charset="0"/>
                </a:endParaRPr>
              </a:p>
              <a:p>
                <a:pPr marL="1228725" lvl="3" indent="-314325">
                  <a:lnSpc>
                    <a:spcPct val="12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charset="0"/>
                        <a:ea typeface="Seravek Light" charset="0"/>
                        <a:cs typeface="Seravek Light" charset="0"/>
                      </a:rPr>
                      <m:t>𝑧</m:t>
                    </m:r>
                    <m:r>
                      <a:rPr lang="en-US" altLang="ko-KR" sz="1400" i="1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f>
                      <m:fPr>
                        <m:ctrlPr>
                          <a:rPr lang="mr-IN" altLang="ko-KR" sz="14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400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400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400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−0</m:t>
                        </m:r>
                      </m:num>
                      <m:den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𝑆𝐸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pooled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400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400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400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400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sz="1400" b="0" i="0" smtClean="0"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sz="1400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0.700−0.501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0.0368</m:t>
                        </m:r>
                      </m:den>
                    </m:f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=5.41</m:t>
                    </m:r>
                  </m:oMath>
                </a14:m>
                <a:endParaRPr lang="en-US" altLang="ko-KR" sz="1400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1228725" lvl="3" indent="-314325">
                  <a:lnSpc>
                    <a:spcPct val="120000"/>
                  </a:lnSpc>
                  <a:buFont typeface="Arial" charset="0"/>
                  <a:buChar char="•"/>
                </a:pPr>
                <a:endParaRPr lang="en-US" altLang="ko-KR" sz="1400" b="0" i="1" dirty="0">
                  <a:latin typeface="Cambria Math" panose="02040503050406030204" pitchFamily="18" charset="0"/>
                  <a:ea typeface="Seravek Light" charset="0"/>
                  <a:cs typeface="Seravek Light" charset="0"/>
                </a:endParaRPr>
              </a:p>
              <a:p>
                <a:pPr marL="1228725" lvl="3" indent="-314325">
                  <a:lnSpc>
                    <a:spcPct val="12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𝑃</m:t>
                    </m:r>
                    <m:r>
                      <a:rPr lang="en-US" altLang="ko-KR" sz="1400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2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Seravek Light" charset="0"/>
                        <a:cs typeface="Seravek Light" charset="0"/>
                      </a:rPr>
                      <m:t>𝑃</m:t>
                    </m:r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𝑧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  <m:t>&gt;5.41</m:t>
                        </m:r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ravek Light" charset="0"/>
                      </a:rPr>
                      <m:t>≤0.0001</m:t>
                    </m:r>
                  </m:oMath>
                </a14:m>
                <a:r>
                  <a:rPr lang="ko-KR" altLang="en-US" sz="1400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  </a:t>
                </a:r>
                <a:r>
                  <a:rPr lang="en-US" altLang="ko-KR" sz="1400" dirty="0">
                    <a:latin typeface="Seravek Light" charset="0"/>
                    <a:ea typeface="Seravek Light" charset="0"/>
                    <a:cs typeface="Seravek Light" charset="0"/>
                  </a:rPr>
                  <a:t>(x 2 because it is a two-tailed test)</a:t>
                </a:r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999" y="886688"/>
                <a:ext cx="10245070" cy="5621475"/>
              </a:xfrm>
              <a:prstGeom prst="rect">
                <a:avLst/>
              </a:prstGeom>
              <a:blipFill>
                <a:blip r:embed="rId6"/>
                <a:stretch>
                  <a:fillRect l="-124" b="-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5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9130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Confidence Interval for the Difference between two means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1140325" y="990961"/>
                <a:ext cx="10245070" cy="39611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𝑆𝐷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𝑉𝑎𝑟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e>
                    </m:ra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b="0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0070C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Two-sample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t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-interval:</a:t>
                </a:r>
                <a:r>
                  <a:rPr lang="en-US" altLang="ko-KR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 The sampling model is Student’s </a:t>
                </a:r>
                <a:r>
                  <a:rPr lang="en-US" altLang="ko-KR" i="1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t </a:t>
                </a:r>
                <a:r>
                  <a:rPr lang="en-US" altLang="ko-KR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with adjusted degrees-of-freedom value</a:t>
                </a: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altLang="ko-K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𝑀𝐸</m:t>
                    </m:r>
                    <m:r>
                      <a:rPr lang="en-US" altLang="ko-KR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where</m:t>
                    </m:r>
                    <m:r>
                      <a:rPr lang="en-US" altLang="ko-KR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𝑀𝐸</m:t>
                    </m:r>
                    <m:r>
                      <a:rPr lang="en-US" altLang="ko-KR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𝑑𝑓</m:t>
                        </m:r>
                      </m:sub>
                      <m:sup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bSup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𝑆𝐸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0070C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0070C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rgbClr val="0070C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>
                  <a:solidFill>
                    <a:srgbClr val="0070C0"/>
                  </a:solidFill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5" y="990961"/>
                <a:ext cx="10245070" cy="3961149"/>
              </a:xfrm>
              <a:prstGeom prst="rect">
                <a:avLst/>
              </a:prstGeom>
              <a:blipFill rotWithShape="0">
                <a:blip r:embed="rId6"/>
                <a:stretch>
                  <a:fillRect l="-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556681" y="4638907"/>
            <a:ext cx="3483672" cy="1356160"/>
            <a:chOff x="1556681" y="4638907"/>
            <a:chExt cx="3483672" cy="1356160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56681" y="4718569"/>
              <a:ext cx="3483672" cy="1276498"/>
            </a:xfrm>
            <a:prstGeom prst="rect">
              <a:avLst/>
            </a:prstGeom>
          </p:spPr>
        </p:pic>
        <p:sp>
          <p:nvSpPr>
            <p:cNvPr id="4" name="직사각형 3"/>
            <p:cNvSpPr/>
            <p:nvPr/>
          </p:nvSpPr>
          <p:spPr>
            <a:xfrm>
              <a:off x="1556681" y="4638907"/>
              <a:ext cx="138304" cy="267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653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0308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Two-Sample t-test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1140325" y="990961"/>
                <a:ext cx="4493941" cy="4514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b="0" dirty="0">
                    <a:latin typeface="Seravek Light" charset="0"/>
                    <a:ea typeface="Cambria Math" charset="0"/>
                    <a:cs typeface="Cambria Math" charset="0"/>
                  </a:rPr>
                  <a:t>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0" dirty="0">
                    <a:latin typeface="Seravek Light" charset="0"/>
                    <a:ea typeface="Cambria Math" charset="0"/>
                    <a:cs typeface="Cambria Math" charset="0"/>
                  </a:rPr>
                  <a:t>many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Δ</m:t>
                        </m:r>
                      </m:e>
                      <m:sub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dirty="0">
                    <a:latin typeface="Seravek Light" charset="0"/>
                    <a:ea typeface="Cambria Math" charset="0"/>
                    <a:cs typeface="Cambria Math" charset="0"/>
                  </a:rPr>
                  <a:t> = 0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𝑆𝐸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chemeClr val="accent5">
                                            <a:lumMod val="75000"/>
                                          </a:schemeClr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𝑆𝐸</m:t>
                    </m:r>
                    <m:d>
                      <m:dPr>
                        <m:ctrlPr>
                          <a:rPr lang="en-US" altLang="ko-KR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dirty="0">
                  <a:latin typeface="Seravek Light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5" y="990961"/>
                <a:ext cx="4493941" cy="4514569"/>
              </a:xfrm>
              <a:prstGeom prst="rect">
                <a:avLst/>
              </a:prstGeom>
              <a:blipFill rotWithShape="0">
                <a:blip r:embed="rId6"/>
                <a:stretch>
                  <a:fillRect l="-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grpSp>
        <p:nvGrpSpPr>
          <p:cNvPr id="14" name="그룹 13"/>
          <p:cNvGrpSpPr>
            <a:grpSpLocks noChangeAspect="1"/>
          </p:cNvGrpSpPr>
          <p:nvPr/>
        </p:nvGrpSpPr>
        <p:grpSpPr>
          <a:xfrm>
            <a:off x="1539002" y="4183343"/>
            <a:ext cx="3132000" cy="1219262"/>
            <a:chOff x="1556681" y="4638907"/>
            <a:chExt cx="3483672" cy="1356160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56681" y="4718569"/>
              <a:ext cx="3483672" cy="1276498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1556681" y="4638907"/>
              <a:ext cx="138304" cy="2676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7" name="텍스트 상자 16"/>
          <p:cNvSpPr txBox="1"/>
          <p:nvPr/>
        </p:nvSpPr>
        <p:spPr>
          <a:xfrm>
            <a:off x="5807014" y="2013518"/>
            <a:ext cx="5238173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When the conditions are met and the null hypothesis is true, the statistic can be closely modeled by a Student’s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t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-model with a number of degrees of freedom (adjusted). We use that model to obtain P-value.</a:t>
            </a:r>
          </a:p>
        </p:txBody>
      </p:sp>
    </p:spTree>
    <p:extLst>
      <p:ext uri="{BB962C8B-B14F-4D97-AF65-F5344CB8AC3E}">
        <p14:creationId xmlns:p14="http://schemas.microsoft.com/office/powerpoint/2010/main" val="183307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  <p:bldP spid="17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6101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Distribution-free test: 1) Tukey’s Quick Test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7"/>
              <p:cNvSpPr txBox="1"/>
              <p:nvPr/>
            </p:nvSpPr>
            <p:spPr>
              <a:xfrm>
                <a:off x="1140325" y="799461"/>
                <a:ext cx="1008895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John Tukey came up with a simpler alternative to the two-sample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t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-test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Important numbers: 7, 10, and 13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n</a:t>
                </a:r>
                <a:r>
                  <a:rPr lang="en-US" altLang="ko-KR" baseline="-25000" dirty="0" err="1">
                    <a:latin typeface="Seravek Light" charset="0"/>
                    <a:ea typeface="Seravek Light" charset="0"/>
                    <a:cs typeface="Seravek Light" charset="0"/>
                  </a:rPr>
                  <a:t>high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How many values in the high group are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higher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than all the values of the lower group?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n</a:t>
                </a:r>
                <a:r>
                  <a:rPr lang="en-US" altLang="ko-KR" baseline="-25000" dirty="0" err="1">
                    <a:latin typeface="Seravek Light" charset="0"/>
                    <a:ea typeface="Seravek Light" charset="0"/>
                    <a:cs typeface="Seravek Light" charset="0"/>
                  </a:rPr>
                  <a:t>low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How many values in the low group are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lower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than all the values of the higher group?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Count ties as ½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If the total (</a:t>
                </a: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n</a:t>
                </a:r>
                <a:r>
                  <a:rPr lang="en-US" altLang="ko-KR" baseline="-25000" dirty="0" err="1">
                    <a:latin typeface="Seravek Light" charset="0"/>
                    <a:ea typeface="Seravek Light" charset="0"/>
                    <a:cs typeface="Seravek Light" charset="0"/>
                  </a:rPr>
                  <a:t>high</a:t>
                </a:r>
                <a:r>
                  <a:rPr lang="en-US" altLang="ko-KR" baseline="-25000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+</a:t>
                </a:r>
                <a:r>
                  <a:rPr lang="en-US" altLang="ko-KR" baseline="-25000" dirty="0">
                    <a:latin typeface="Seravek Light" charset="0"/>
                    <a:ea typeface="Seravek Light" charset="0"/>
                    <a:cs typeface="Seravek Light" charset="0"/>
                  </a:rPr>
                  <a:t> </a:t>
                </a:r>
                <a:r>
                  <a:rPr lang="en-US" altLang="ko-KR" i="1" dirty="0" err="1">
                    <a:latin typeface="Seravek Light" charset="0"/>
                    <a:ea typeface="Seravek Light" charset="0"/>
                    <a:cs typeface="Seravek Light" charset="0"/>
                  </a:rPr>
                  <a:t>n</a:t>
                </a:r>
                <a:r>
                  <a:rPr lang="en-US" altLang="ko-KR" baseline="-25000" dirty="0" err="1">
                    <a:latin typeface="Seravek Light" charset="0"/>
                    <a:ea typeface="Seravek Light" charset="0"/>
                    <a:cs typeface="Seravek Light" charset="0"/>
                  </a:rPr>
                  <a:t>low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 &gt; 7, similar to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altLang="ko-KR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=0.05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10 and 13 gives us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Cambria Math" charset="0"/>
                        <a:cs typeface="Cambria Math" charset="0"/>
                      </a:rPr>
                      <m:t>𝛼</m:t>
                    </m:r>
                    <m:r>
                      <a:rPr lang="en-US" altLang="ko-KR">
                        <a:latin typeface="Cambria Math" charset="0"/>
                        <a:ea typeface="Cambria Math" charset="0"/>
                        <a:cs typeface="Cambria Math" charset="0"/>
                      </a:rPr>
                      <m:t>=0.0</m:t>
                    </m:r>
                    <m:r>
                      <a:rPr lang="en-US" altLang="ko-KR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1, 0.001</m:t>
                    </m:r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This quick test is used sometimes, but not accepted as the 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two-sample </a:t>
                </a:r>
                <a:r>
                  <a:rPr lang="en-US" altLang="ko-KR" i="1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t</a:t>
                </a: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-test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. 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8" name="텍스트 상자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5" y="799461"/>
                <a:ext cx="10088953" cy="3416320"/>
              </a:xfrm>
              <a:prstGeom prst="rect">
                <a:avLst/>
              </a:prstGeom>
              <a:blipFill rotWithShape="0">
                <a:blip r:embed="rId6"/>
                <a:stretch>
                  <a:fillRect l="-3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5302" y="3770593"/>
            <a:ext cx="2265090" cy="28384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43663" y="3839666"/>
            <a:ext cx="2170897" cy="24647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439005-6CC8-B846-A7C9-ABF69B0246CB}"/>
              </a:ext>
            </a:extLst>
          </p:cNvPr>
          <p:cNvSpPr txBox="1"/>
          <p:nvPr/>
        </p:nvSpPr>
        <p:spPr>
          <a:xfrm>
            <a:off x="1210152" y="4539239"/>
            <a:ext cx="39204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i="1" dirty="0" err="1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n</a:t>
            </a:r>
            <a:r>
              <a:rPr lang="en-US" altLang="ko-KR" sz="1600" baseline="-25000" dirty="0" err="1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high</a:t>
            </a:r>
            <a:r>
              <a:rPr lang="en-US" altLang="ko-KR" sz="1600" baseline="-25000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= 6.5 (1 </a:t>
            </a:r>
            <a:r>
              <a:rPr kumimoji="1" lang="en-US" altLang="ko-KR" sz="1600" dirty="0">
                <a:solidFill>
                  <a:srgbClr val="C00000"/>
                </a:solidFill>
                <a:latin typeface="Seravek Light" charset="0"/>
              </a:rPr>
              <a:t>tie: $260)</a:t>
            </a:r>
            <a:endParaRPr lang="en-US" altLang="ko-KR" sz="1600" dirty="0">
              <a:solidFill>
                <a:srgbClr val="C00000"/>
              </a:solidFill>
              <a:latin typeface="Seravek Light" charset="0"/>
              <a:ea typeface="Seravek Light" charset="0"/>
              <a:cs typeface="Seravek Light" charset="0"/>
            </a:endParaRPr>
          </a:p>
          <a:p>
            <a:r>
              <a:rPr lang="en-US" altLang="ko-KR" sz="1600" baseline="-25000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 </a:t>
            </a:r>
            <a:r>
              <a:rPr lang="en-US" altLang="ko-KR" sz="1600" i="1" dirty="0" err="1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n</a:t>
            </a:r>
            <a:r>
              <a:rPr lang="en-US" altLang="ko-KR" sz="1600" baseline="-25000" dirty="0" err="1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low</a:t>
            </a:r>
            <a:r>
              <a:rPr lang="en-US" altLang="ko-KR" sz="1600" baseline="-25000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 </a:t>
            </a:r>
            <a:r>
              <a:rPr lang="en-US" altLang="ko-KR" sz="1600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= 6</a:t>
            </a:r>
          </a:p>
          <a:p>
            <a:endParaRPr kumimoji="1" lang="en-US" altLang="ko-KR" sz="1600" dirty="0">
              <a:solidFill>
                <a:srgbClr val="C00000"/>
              </a:solidFill>
              <a:latin typeface="Seravek Light" charset="0"/>
            </a:endParaRPr>
          </a:p>
          <a:p>
            <a:r>
              <a:rPr kumimoji="1" lang="en-US" altLang="ko-KR" sz="1600" dirty="0">
                <a:solidFill>
                  <a:srgbClr val="C00000"/>
                </a:solidFill>
                <a:latin typeface="Seravek Light" charset="0"/>
              </a:rPr>
              <a:t>12.5, thus P-value is between 0.01 and 0.001</a:t>
            </a:r>
          </a:p>
        </p:txBody>
      </p:sp>
    </p:spTree>
    <p:extLst>
      <p:ext uri="{BB962C8B-B14F-4D97-AF65-F5344CB8AC3E}">
        <p14:creationId xmlns:p14="http://schemas.microsoft.com/office/powerpoint/2010/main" val="24013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61430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Distribution-free test: 2) Rank Sum test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7"/>
              <p:cNvSpPr txBox="1"/>
              <p:nvPr/>
            </p:nvSpPr>
            <p:spPr>
              <a:xfrm>
                <a:off x="1140325" y="799461"/>
                <a:ext cx="10505111" cy="3228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Wilcoxon rank sum (or Mann-Whitney) test</a:t>
                </a:r>
              </a:p>
              <a:p>
                <a:pPr marL="771525" lvl="2" indent="-314325">
                  <a:lnSpc>
                    <a:spcPct val="150000"/>
                  </a:lnSpc>
                  <a:buFont typeface="Wingdings" charset="2"/>
                  <a:buChar char="§"/>
                </a:pP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Less powerful than two-sample </a:t>
                </a:r>
                <a:r>
                  <a:rPr lang="en-US" altLang="ko-KR" sz="1600" i="1" dirty="0">
                    <a:latin typeface="Seravek Light" charset="0"/>
                    <a:ea typeface="Seravek Light" charset="0"/>
                    <a:cs typeface="Seravek Light" charset="0"/>
                  </a:rPr>
                  <a:t>t</a:t>
                </a:r>
                <a:r>
                  <a:rPr lang="en-US" altLang="ko-KR" sz="1600" dirty="0">
                    <a:latin typeface="Seravek Light" charset="0"/>
                    <a:ea typeface="Seravek Light" charset="0"/>
                    <a:cs typeface="Seravek Light" charset="0"/>
                  </a:rPr>
                  <a:t>-test, but it doesn’t depend on the Nearly Normal Condition.</a:t>
                </a: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Ranks the combined sample from the groups together from smallest to largest, assign 1 to N (=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 n</a:t>
                </a:r>
                <a:r>
                  <a:rPr lang="en-US" altLang="ko-KR" baseline="-25000" dirty="0">
                    <a:latin typeface="Seravek Light" charset="0"/>
                    <a:ea typeface="Seravek Light" charset="0"/>
                    <a:cs typeface="Seravek Light" charset="0"/>
                  </a:rPr>
                  <a:t>1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+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 n</a:t>
                </a:r>
                <a:r>
                  <a:rPr lang="en-US" altLang="ko-KR" baseline="-25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)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If there are ties, use the average rank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W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is the rank sum of one group.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</m:t>
                        </m:r>
                      </m:sub>
                    </m:sSub>
                    <m:r>
                      <a:rPr lang="en-US" altLang="ko-KR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+1)</m:t>
                        </m:r>
                      </m:num>
                      <m:den>
                        <m:r>
                          <a:rPr lang="en-US" altLang="ko-KR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variance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𝑊</m:t>
                        </m:r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+1)</m:t>
                        </m:r>
                      </m:num>
                      <m:den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,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z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-test with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charset="0"/>
                        <a:ea typeface="Seravek Light" charset="0"/>
                        <a:cs typeface="Seravek Light" charset="0"/>
                      </a:rPr>
                      <m:t>𝑧</m:t>
                    </m:r>
                    <m:r>
                      <a:rPr lang="en-US" altLang="ko-KR" b="0" i="0" dirty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f>
                      <m:fPr>
                        <m:ctrlPr>
                          <a:rPr lang="mr-IN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𝑊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𝑊</m:t>
                            </m:r>
                          </m:sub>
                        </m:sSub>
                      </m:num>
                      <m:den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𝑆𝐷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𝑊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8" name="텍스트 상자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5" y="799461"/>
                <a:ext cx="10505111" cy="3228897"/>
              </a:xfrm>
              <a:prstGeom prst="rect">
                <a:avLst/>
              </a:prstGeom>
              <a:blipFill rotWithShape="0">
                <a:blip r:embed="rId6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0953" y="4796536"/>
            <a:ext cx="9631508" cy="124159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7156" y="3683009"/>
            <a:ext cx="5166946" cy="2644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4678" y="4149081"/>
            <a:ext cx="1961009" cy="505209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8483" y="4092441"/>
            <a:ext cx="5799713" cy="5409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CA65306-E70B-EC4B-92B1-39CE89A319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42803" y="2126860"/>
            <a:ext cx="1719316" cy="195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bldLvl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5967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Quiz 19-3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A97072-C8FD-6E42-8C4C-D1D20A4A64E8}"/>
              </a:ext>
            </a:extLst>
          </p:cNvPr>
          <p:cNvSpPr/>
          <p:nvPr/>
        </p:nvSpPr>
        <p:spPr>
          <a:xfrm>
            <a:off x="4055601" y="2910701"/>
            <a:ext cx="40807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ore-KR" dirty="0">
                <a:latin typeface="Seravek" panose="020B0503040000020004" pitchFamily="34" charset="0"/>
                <a:hlinkClick r:id="rId6"/>
              </a:rPr>
              <a:t>https://forms.gle/Bk6i7pCmqgHN3rrP6</a:t>
            </a:r>
            <a:endParaRPr lang="en-US" altLang="ko-Kore-KR" dirty="0">
              <a:latin typeface="Seravek" panose="020B0503040000020004" pitchFamily="34" charset="0"/>
            </a:endParaRPr>
          </a:p>
          <a:p>
            <a:pPr algn="ctr"/>
            <a:endParaRPr lang="ko-Kore-KR" altLang="en-US" dirty="0">
              <a:latin typeface="Seravek" panose="020B0503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55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21739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Pooled </a:t>
            </a:r>
            <a:r>
              <a:rPr lang="en-US" altLang="ko-KR" sz="2800" i="1" dirty="0">
                <a:latin typeface="Seravek" charset="0"/>
                <a:ea typeface="Seravek" charset="0"/>
                <a:cs typeface="Seravek" charset="0"/>
              </a:rPr>
              <a:t>t</a:t>
            </a:r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-test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텍스트 상자 17"/>
              <p:cNvSpPr txBox="1"/>
              <p:nvPr/>
            </p:nvSpPr>
            <p:spPr>
              <a:xfrm>
                <a:off x="949406" y="1082692"/>
                <a:ext cx="10505111" cy="4911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This is simpler than two-sample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t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-test, but has a big assumption 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solidFill>
                      <a:srgbClr val="C0000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“The variances of the two groups are the same.”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Advantages: </a:t>
                </a:r>
              </a:p>
              <a:p>
                <a:pPr marL="1228725" lvl="3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This has a large degrees of freedom than two-sample t-test.</a:t>
                </a:r>
              </a:p>
              <a:p>
                <a:pPr marL="1228725" lvl="3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Simpler formula for degrees of freedom</a:t>
                </a:r>
              </a:p>
              <a:p>
                <a:pPr marL="771525" lvl="2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b="1" dirty="0">
                    <a:latin typeface="Seravek Light" charset="0"/>
                    <a:ea typeface="Seravek Light" charset="0"/>
                    <a:cs typeface="Seravek Light" charset="0"/>
                  </a:rPr>
                  <a:t>Disadvantages:</a:t>
                </a:r>
              </a:p>
              <a:p>
                <a:pPr marL="1228725" lvl="3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assumption of equal variances is a strong one, and is often not true, and difficult to check.</a:t>
                </a:r>
              </a:p>
              <a:p>
                <a:pPr marL="1228725" lvl="3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buFont typeface="Arial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pooled</m:t>
                        </m:r>
                      </m:sub>
                      <m:sup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−1)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altLang="ko-KR" b="0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buFont typeface="Arial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𝑆𝐸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pooled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pooled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pooled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pooled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 err="1">
                    <a:latin typeface="Seravek Light" charset="0"/>
                    <a:ea typeface="Seravek Light" charset="0"/>
                    <a:cs typeface="Seravek Light" charset="0"/>
                  </a:rPr>
                  <a:t>df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= n</a:t>
                </a:r>
                <a:r>
                  <a:rPr lang="en-US" altLang="ko-KR" baseline="-25000" dirty="0">
                    <a:latin typeface="Seravek Light" charset="0"/>
                    <a:ea typeface="Seravek Light" charset="0"/>
                    <a:cs typeface="Seravek Light" charset="0"/>
                  </a:rPr>
                  <a:t>1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+n</a:t>
                </a:r>
                <a:r>
                  <a:rPr lang="en-US" altLang="ko-KR" baseline="-25000" dirty="0">
                    <a:latin typeface="Seravek Light" charset="0"/>
                    <a:ea typeface="Seravek Light" charset="0"/>
                    <a:cs typeface="Seravek Light" charset="0"/>
                  </a:rPr>
                  <a:t>2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-2</a:t>
                </a:r>
              </a:p>
            </p:txBody>
          </p:sp>
        </mc:Choice>
        <mc:Fallback xmlns="">
          <p:sp>
            <p:nvSpPr>
              <p:cNvPr id="18" name="텍스트 상자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06" y="1082692"/>
                <a:ext cx="10505111" cy="4911281"/>
              </a:xfrm>
              <a:prstGeom prst="rect">
                <a:avLst/>
              </a:prstGeom>
              <a:blipFill rotWithShape="0">
                <a:blip r:embed="rId6"/>
                <a:stretch>
                  <a:fillRect l="-406" b="-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44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 bldLvl="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7582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928453" y="879451"/>
                <a:ext cx="10943650" cy="4664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b="1" dirty="0">
                    <a:solidFill>
                      <a:srgbClr val="002060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Chapter 24: Comparing Groups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 dirty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r>
                          <a:rPr lang="en-US" altLang="ko-KR" sz="1600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i="1" dirty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sz="1600" i="1" dirty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 dirty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</m:e>
                    </m:d>
                    <m:r>
                      <a:rPr lang="en-US" altLang="ko-KR" sz="1600" i="1" dirty="0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sz="1600" i="1" dirty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sz="1600" i="1" dirty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ko-KR" sz="1600" i="1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charset="0"/>
                        <a:ea typeface="Seravek Light" charset="0"/>
                        <a:cs typeface="Seravek Light" charset="0"/>
                      </a:rPr>
                      <m:t>𝑆𝐷</m:t>
                    </m:r>
                    <m:d>
                      <m:dPr>
                        <m:ctrlPr>
                          <a:rPr lang="en-US" altLang="ko-KR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sz="1600" i="1" dirty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𝑆𝐷</m:t>
                            </m:r>
                          </m:e>
                          <m:sup>
                            <m: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𝑋</m:t>
                            </m:r>
                          </m:e>
                        </m:d>
                        <m:r>
                          <a:rPr kumimoji="1"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𝑆𝐷</m:t>
                            </m:r>
                          </m:e>
                          <m:sup>
                            <m:r>
                              <a:rPr kumimoji="1"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𝑌</m:t>
                        </m:r>
                        <m:r>
                          <a:rPr kumimoji="1"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e>
                    </m:rad>
                    <m:r>
                      <a:rPr kumimoji="1" lang="en-US" altLang="ko-KR" sz="1600">
                        <a:solidFill>
                          <a:schemeClr val="tx1"/>
                        </a:solidFill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r>
                          <a:rPr lang="en-US" altLang="ko-KR" sz="1600" i="1" dirty="0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sz="1600" i="1" dirty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𝑌</m:t>
                            </m:r>
                          </m:e>
                        </m:d>
                      </m:e>
                    </m:rad>
                  </m:oMath>
                </a14:m>
                <a:endParaRPr lang="en-US" altLang="ko-KR" sz="1600" i="1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Confidence interval for the difference between two proportions:</a:t>
                </a:r>
                <a:r>
                  <a:rPr lang="en-US" altLang="ko-KR" sz="1600" dirty="0">
                    <a:solidFill>
                      <a:schemeClr val="tx1"/>
                    </a:solidFill>
                    <a:ea typeface="Seravek Light" charset="0"/>
                    <a:cs typeface="Seravek Light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sSup>
                      <m:sSup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𝑧</m:t>
                        </m:r>
                      </m:e>
                      <m:sup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𝑆𝐸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i="1" dirty="0">
                  <a:solidFill>
                    <a:schemeClr val="tx1"/>
                  </a:solidFill>
                  <a:latin typeface="Cambria Math" charset="0"/>
                  <a:ea typeface="Seravek Light" charset="0"/>
                  <a:cs typeface="Seravek Light" charset="0"/>
                </a:endParaRPr>
              </a:p>
              <a:p>
                <a:pPr marL="771525" lvl="2" indent="-314325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𝑆𝐸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sz="1600" dirty="0">
                  <a:solidFill>
                    <a:schemeClr val="tx1"/>
                  </a:solidFill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solidFill>
                      <a:schemeClr val="tx1"/>
                    </a:solidFill>
                    <a:ea typeface="Seravek Light" charset="0"/>
                    <a:cs typeface="Seravek Light" charset="0"/>
                  </a:rPr>
                  <a:t>Z-test for </a:t>
                </a:r>
                <a:r>
                  <a:rPr lang="en-US" altLang="ko-KR" sz="1600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the difference between two proportions: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𝑧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f>
                      <m:fPr>
                        <m:ctrlPr>
                          <a:rPr lang="mr-IN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−0</m:t>
                        </m:r>
                      </m:num>
                      <m:den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𝑆𝐸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pooled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ko-KR" sz="1600" dirty="0">
                  <a:solidFill>
                    <a:schemeClr val="tx1"/>
                  </a:solidFill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Confidence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interval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for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the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difference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between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two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b="0" i="0" dirty="0" smtClean="0">
                        <a:solidFill>
                          <a:schemeClr val="tx1"/>
                        </a:solidFill>
                        <a:latin typeface="Seravek Light" charset="0"/>
                        <a:ea typeface="Seravek Light" charset="0"/>
                        <a:cs typeface="Seravek Light" charset="0"/>
                      </a:rPr>
                      <m:t>means</m:t>
                    </m:r>
                    <m:r>
                      <a:rPr lang="en-US" altLang="ko-KR" sz="1600" b="0" i="1" dirty="0" smtClean="0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: 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𝑀𝐸</m:t>
                    </m:r>
                    <m:r>
                      <a:rPr lang="en-US" altLang="ko-KR" sz="16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16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where</m:t>
                    </m:r>
                    <m:r>
                      <a:rPr lang="en-US" altLang="ko-KR" sz="16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𝑀𝐸</m:t>
                    </m:r>
                    <m:r>
                      <a:rPr lang="en-US" altLang="ko-KR" sz="16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Sup>
                      <m:sSubSup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𝑡</m:t>
                        </m:r>
                      </m:e>
                      <m: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𝑑𝑓</m:t>
                        </m:r>
                      </m:sub>
                      <m:sup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bSup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𝑆𝐸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600" dirty="0">
                  <a:solidFill>
                    <a:schemeClr val="tx1"/>
                  </a:solidFill>
                  <a:latin typeface="Seravek Light" charset="0"/>
                  <a:ea typeface="Cambria Math" charset="0"/>
                  <a:cs typeface="Cambria Math" charset="0"/>
                </a:endParaRPr>
              </a:p>
              <a:p>
                <a:pPr marL="771525" lvl="2" indent="-314325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𝑆𝐸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sz="1600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sz="1600" dirty="0">
                    <a:solidFill>
                      <a:schemeClr val="tx1"/>
                    </a:solidFill>
                    <a:latin typeface="Seravek Light" charset="0"/>
                    <a:ea typeface="Seravek Light" charset="0"/>
                    <a:cs typeface="Seravek Light" charset="0"/>
                  </a:rPr>
                  <a:t>Two-sample t-test,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𝑡</m:t>
                    </m:r>
                    <m:r>
                      <a:rPr lang="en-US" altLang="ko-KR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 </m:t>
                    </m:r>
                    <m:f>
                      <m:fPr>
                        <m:ctrlPr>
                          <a:rPr lang="mr-IN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𝑆𝐸</m:t>
                        </m:r>
                        <m:d>
                          <m:d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chemeClr val="tx1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i="1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ko-KR" sz="1600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sz="1600" i="1" dirty="0">
                  <a:solidFill>
                    <a:schemeClr val="tx1"/>
                  </a:solidFill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53" y="879451"/>
                <a:ext cx="10943650" cy="4664610"/>
              </a:xfrm>
              <a:prstGeom prst="rect">
                <a:avLst/>
              </a:prstGeom>
              <a:blipFill rotWithShape="0">
                <a:blip r:embed="rId6"/>
                <a:stretch>
                  <a:fillRect l="-4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8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5411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9202" y="116699"/>
            <a:ext cx="28840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GBME </a:t>
            </a:r>
            <a:r>
              <a:rPr lang="ko-KR" altLang="en-US" sz="1600" dirty="0">
                <a:latin typeface="Seravek Light" charset="0"/>
                <a:ea typeface="Seravek Light" charset="0"/>
                <a:cs typeface="Seravek Light" charset="0"/>
              </a:rPr>
              <a:t>Probability and Statistics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782467" y="102769"/>
            <a:ext cx="23015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6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6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78105" y="2120740"/>
            <a:ext cx="503586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en-US" altLang="ko-KR" sz="4800" dirty="0">
              <a:latin typeface="Seravek Light" charset="0"/>
              <a:ea typeface="Seravek Light" charset="0"/>
              <a:cs typeface="Seravek Light" charset="0"/>
            </a:endParaRPr>
          </a:p>
          <a:p>
            <a:pPr algn="ctr"/>
            <a:r>
              <a:rPr lang="en-US" altLang="ko-KR" sz="4800" dirty="0">
                <a:latin typeface="Seravek Light" charset="0"/>
                <a:ea typeface="Seravek Light" charset="0"/>
                <a:cs typeface="Seravek Light" charset="0"/>
              </a:rPr>
              <a:t>Comparing Groups</a:t>
            </a:r>
          </a:p>
        </p:txBody>
      </p:sp>
    </p:spTree>
    <p:extLst>
      <p:ext uri="{BB962C8B-B14F-4D97-AF65-F5344CB8AC3E}">
        <p14:creationId xmlns:p14="http://schemas.microsoft.com/office/powerpoint/2010/main" val="205552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3008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Review: Key Points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928453" y="879451"/>
            <a:ext cx="109436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2060"/>
                </a:solidFill>
                <a:latin typeface="Seravek Light" charset="0"/>
                <a:ea typeface="Seravek Light" charset="0"/>
                <a:cs typeface="Seravek Light" charset="0"/>
              </a:rPr>
              <a:t>More about Tests and Intervals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Type I error: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the null hypothesis is true, but we mistakenly reject it (false positive)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b="1" dirty="0">
                <a:latin typeface="Seravek Light" charset="0"/>
                <a:ea typeface="Seravek Light" charset="0"/>
                <a:cs typeface="Seravek Light" charset="0"/>
              </a:rPr>
              <a:t>Type II error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: The null hypothesis is false, but we fail to reject it (false negative)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Alpha: how small the P-value should be, P(Type I error)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Beta: the probability of Type II error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Power = 1 </a:t>
            </a:r>
            <a:r>
              <a:rPr lang="mr-IN" altLang="ko-KR" dirty="0">
                <a:latin typeface="Seravek Light" charset="0"/>
                <a:ea typeface="Seravek Light" charset="0"/>
                <a:cs typeface="Seravek Light" charset="0"/>
              </a:rPr>
              <a:t>–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beta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Winner’s curse: increased bias in low powered studies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Effect size: the distance between the null hypothesis value and the truth, but similar to signal-to-noise ratio</a:t>
            </a:r>
          </a:p>
        </p:txBody>
      </p:sp>
    </p:spTree>
    <p:extLst>
      <p:ext uri="{BB962C8B-B14F-4D97-AF65-F5344CB8AC3E}">
        <p14:creationId xmlns:p14="http://schemas.microsoft.com/office/powerpoint/2010/main" val="162022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363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Standard deviation of a difference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921055" y="901299"/>
            <a:ext cx="10943650" cy="47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Mean lifetime of brand-name vs. generic batteries: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2631" y="1874573"/>
            <a:ext cx="2121624" cy="20841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2137" y="1365871"/>
            <a:ext cx="2981486" cy="3319811"/>
          </a:xfrm>
          <a:prstGeom prst="rect">
            <a:avLst/>
          </a:prstGeom>
        </p:spPr>
      </p:pic>
      <p:sp>
        <p:nvSpPr>
          <p:cNvPr id="13" name="텍스트 상자 12"/>
          <p:cNvSpPr txBox="1"/>
          <p:nvPr/>
        </p:nvSpPr>
        <p:spPr>
          <a:xfrm>
            <a:off x="921055" y="4578756"/>
            <a:ext cx="109436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We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observed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difference between two groups.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What’s the 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true </a:t>
            </a: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difference for the general population? 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Pythagorean Theorem of Statistics: “</a:t>
            </a:r>
            <a:r>
              <a:rPr lang="en-US" altLang="ko-KR" i="1" dirty="0">
                <a:latin typeface="Seravek Light" charset="0"/>
                <a:ea typeface="Seravek Light" charset="0"/>
                <a:cs typeface="Seravek Light" charset="0"/>
              </a:rPr>
              <a:t>The variance of the sum or difference of two independent random variables is the sum of their variances.” 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8086003" y="1776117"/>
            <a:ext cx="3010668" cy="2121614"/>
            <a:chOff x="8086003" y="1776117"/>
            <a:chExt cx="3010668" cy="2121614"/>
          </a:xfrm>
        </p:grpSpPr>
        <p:grpSp>
          <p:nvGrpSpPr>
            <p:cNvPr id="20" name="그룹 19"/>
            <p:cNvGrpSpPr/>
            <p:nvPr/>
          </p:nvGrpSpPr>
          <p:grpSpPr>
            <a:xfrm>
              <a:off x="8145337" y="2246371"/>
              <a:ext cx="2951334" cy="1651360"/>
              <a:chOff x="8176821" y="2246371"/>
              <a:chExt cx="2951334" cy="1651360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8176821" y="2246371"/>
                <a:ext cx="2951334" cy="1651360"/>
                <a:chOff x="8486949" y="2022181"/>
                <a:chExt cx="3425954" cy="1792393"/>
              </a:xfrm>
            </p:grpSpPr>
            <p:sp>
              <p:nvSpPr>
                <p:cNvPr id="10" name="삼각형 9"/>
                <p:cNvSpPr/>
                <p:nvPr/>
              </p:nvSpPr>
              <p:spPr>
                <a:xfrm>
                  <a:off x="8486949" y="2022181"/>
                  <a:ext cx="2814968" cy="1503553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4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텍스트 상자 13"/>
                    <p:cNvSpPr txBox="1"/>
                    <p:nvPr/>
                  </p:nvSpPr>
                  <p:spPr>
                    <a:xfrm>
                      <a:off x="9704597" y="3599130"/>
                      <a:ext cx="55463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𝑆𝐷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𝑋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14" name="텍스트 상자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04597" y="3599130"/>
                      <a:ext cx="554639" cy="215444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l="-12658" r="-18987" b="-5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텍스트 상자 16"/>
                    <p:cNvSpPr txBox="1"/>
                    <p:nvPr/>
                  </p:nvSpPr>
                  <p:spPr>
                    <a:xfrm>
                      <a:off x="11366278" y="2699086"/>
                      <a:ext cx="54662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𝑆𝐷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𝑌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17" name="텍스트 상자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66278" y="2699086"/>
                      <a:ext cx="546625" cy="215444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12987" r="-20779" b="-5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텍스트 상자 17"/>
                    <p:cNvSpPr txBox="1"/>
                    <p:nvPr/>
                  </p:nvSpPr>
                  <p:spPr>
                    <a:xfrm rot="19899542">
                      <a:off x="8986209" y="2410675"/>
                      <a:ext cx="1553567" cy="2609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ad>
                              <m:radPr>
                                <m:degHide m:val="on"/>
                                <m:ctrlP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kumimoji="1"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𝑆𝐷</m:t>
                                    </m:r>
                                  </m:e>
                                  <m:sup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kumimoji="1"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kumimoji="1" lang="en-US" altLang="ko-KR" sz="1400" b="0" i="1" smtClean="0">
                                    <a:latin typeface="Cambria Math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𝑆𝐷</m:t>
                                    </m:r>
                                  </m:e>
                                  <m:sup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ko-KR" sz="14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kumimoji="1" lang="en-US" altLang="ko-KR" sz="1400" b="0" i="1" smtClean="0">
                                    <a:latin typeface="Cambria Math" charset="0"/>
                                  </a:rPr>
                                  <m:t>𝑌</m:t>
                                </m:r>
                                <m:r>
                                  <a:rPr kumimoji="1" lang="en-US" altLang="ko-KR" sz="1400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rad>
                          </m:oMath>
                        </m:oMathPara>
                      </a14:m>
                      <a:endParaRPr kumimoji="1"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18" name="텍스트 상자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899542">
                      <a:off x="8986209" y="2410675"/>
                      <a:ext cx="1553567" cy="260905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8451" t="-7143" r="-18310"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직사각형 18"/>
              <p:cNvSpPr/>
              <p:nvPr/>
            </p:nvSpPr>
            <p:spPr>
              <a:xfrm>
                <a:off x="10500351" y="3524531"/>
                <a:ext cx="108000" cy="10765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8086003" y="1776117"/>
              <a:ext cx="27762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Seravek Light" charset="0"/>
                  <a:ea typeface="Seravek Light" charset="0"/>
                  <a:cs typeface="Seravek Light" charset="0"/>
                </a:rPr>
                <a:t>Pythagorean Theorem of Statistics</a:t>
              </a:r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245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53639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Standard deviation of a difference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2" name="텍스트 상자 11"/>
          <p:cNvSpPr txBox="1"/>
          <p:nvPr/>
        </p:nvSpPr>
        <p:spPr>
          <a:xfrm>
            <a:off x="921055" y="901299"/>
            <a:ext cx="10943650" cy="472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Mean lifetime of brand-name vs. generic batteries: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2631" y="1874573"/>
            <a:ext cx="2121624" cy="208414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2137" y="1365871"/>
            <a:ext cx="2981486" cy="33198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상자 12"/>
              <p:cNvSpPr txBox="1"/>
              <p:nvPr/>
            </p:nvSpPr>
            <p:spPr>
              <a:xfrm>
                <a:off x="921055" y="4578756"/>
                <a:ext cx="10943650" cy="2262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observed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the difference between two groups.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What’s the </a:t>
                </a:r>
                <a:r>
                  <a:rPr lang="en-US" altLang="ko-KR" i="1" dirty="0">
                    <a:latin typeface="Seravek Light" charset="0"/>
                    <a:ea typeface="Seravek Light" charset="0"/>
                    <a:cs typeface="Seravek Light" charset="0"/>
                  </a:rPr>
                  <a:t>true </a:t>
                </a:r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difference for the general population? </a:t>
                </a: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b="0" i="1" dirty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b="0" i="1" dirty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>
                      <a:rPr lang="en-US" altLang="ko-KR" b="0" i="1" dirty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</m:e>
                    </m:d>
                    <m:r>
                      <a:rPr lang="en-US" altLang="ko-KR" b="0" i="1" dirty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r>
                      <a:rPr lang="en-US" altLang="ko-KR" b="0" i="1" dirty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</m:oMath>
                </a14:m>
                <a:endParaRPr lang="en-US" altLang="ko-KR" b="0" i="1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𝑆𝐷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𝑋</m:t>
                        </m:r>
                        <m:r>
                          <a:rPr lang="en-US" altLang="ko-KR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r>
                          <a:rPr lang="en-US" altLang="ko-KR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𝑌</m:t>
                        </m:r>
                      </m:e>
                    </m:d>
                    <m:r>
                      <a:rPr lang="en-US" altLang="ko-KR" i="1" dirty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𝑆𝐷</m:t>
                            </m:r>
                          </m:e>
                          <m:sup>
                            <m:r>
                              <a:rPr kumimoji="1" lang="en-US" altLang="ko-KR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𝑋</m:t>
                            </m:r>
                          </m:e>
                        </m:d>
                        <m:r>
                          <a:rPr kumimoji="1" lang="en-US" altLang="ko-KR" i="1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i="1">
                                <a:latin typeface="Cambria Math" charset="0"/>
                              </a:rPr>
                              <m:t>𝑆𝐷</m:t>
                            </m:r>
                          </m:e>
                          <m:sup>
                            <m:r>
                              <a:rPr kumimoji="1" lang="en-US" altLang="ko-KR" i="1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ko-KR" i="1">
                            <a:latin typeface="Cambria Math" charset="0"/>
                          </a:rPr>
                          <m:t>(</m:t>
                        </m:r>
                        <m:r>
                          <a:rPr kumimoji="1" lang="en-US" altLang="ko-KR" i="1">
                            <a:latin typeface="Cambria Math" charset="0"/>
                          </a:rPr>
                          <m:t>𝑌</m:t>
                        </m:r>
                        <m:r>
                          <a:rPr kumimoji="1" lang="en-US" altLang="ko-KR" i="1">
                            <a:latin typeface="Cambria Math" charset="0"/>
                          </a:rPr>
                          <m:t>)</m:t>
                        </m:r>
                      </m:e>
                    </m:rad>
                    <m:r>
                      <a:rPr kumimoji="1" lang="en-US" altLang="ko-KR" b="0" i="0" smtClean="0">
                        <a:latin typeface="Cambria Math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r>
                          <a:rPr lang="en-US" altLang="ko-KR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ko-KR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r>
                          <a:rPr lang="en-US" altLang="ko-KR" i="1" dirty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dPr>
                          <m:e>
                            <m:r>
                              <a:rPr lang="en-US" altLang="ko-KR" i="1" dirty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𝑌</m:t>
                            </m:r>
                          </m:e>
                        </m:d>
                      </m:e>
                    </m:rad>
                  </m:oMath>
                </a14:m>
                <a:endParaRPr lang="en-US" altLang="ko-KR" i="1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b="0" i="1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3" name="텍스트 상자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55" y="4578756"/>
                <a:ext cx="10943650" cy="2262542"/>
              </a:xfrm>
              <a:prstGeom prst="rect">
                <a:avLst/>
              </a:prstGeom>
              <a:blipFill rotWithShape="0">
                <a:blip r:embed="rId8"/>
                <a:stretch>
                  <a:fillRect l="-3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그룹 21"/>
          <p:cNvGrpSpPr/>
          <p:nvPr/>
        </p:nvGrpSpPr>
        <p:grpSpPr>
          <a:xfrm>
            <a:off x="8086003" y="1776117"/>
            <a:ext cx="3010668" cy="2121614"/>
            <a:chOff x="8086003" y="1776117"/>
            <a:chExt cx="3010668" cy="2121614"/>
          </a:xfrm>
        </p:grpSpPr>
        <p:grpSp>
          <p:nvGrpSpPr>
            <p:cNvPr id="20" name="그룹 19"/>
            <p:cNvGrpSpPr/>
            <p:nvPr/>
          </p:nvGrpSpPr>
          <p:grpSpPr>
            <a:xfrm>
              <a:off x="8145337" y="2246371"/>
              <a:ext cx="2951334" cy="1651360"/>
              <a:chOff x="8176821" y="2246371"/>
              <a:chExt cx="2951334" cy="1651360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8176821" y="2246371"/>
                <a:ext cx="2951334" cy="1651360"/>
                <a:chOff x="8486949" y="2022181"/>
                <a:chExt cx="3425954" cy="1792393"/>
              </a:xfrm>
            </p:grpSpPr>
            <p:sp>
              <p:nvSpPr>
                <p:cNvPr id="10" name="삼각형 9"/>
                <p:cNvSpPr/>
                <p:nvPr/>
              </p:nvSpPr>
              <p:spPr>
                <a:xfrm>
                  <a:off x="8486949" y="2022181"/>
                  <a:ext cx="2814968" cy="1503553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190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4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텍스트 상자 13"/>
                    <p:cNvSpPr txBox="1"/>
                    <p:nvPr/>
                  </p:nvSpPr>
                  <p:spPr>
                    <a:xfrm>
                      <a:off x="9704597" y="3599130"/>
                      <a:ext cx="55463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𝑆𝐷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𝑋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14" name="텍스트 상자 1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04597" y="3599130"/>
                      <a:ext cx="554639" cy="215444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l="-12658" r="-18987" b="-5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텍스트 상자 16"/>
                    <p:cNvSpPr txBox="1"/>
                    <p:nvPr/>
                  </p:nvSpPr>
                  <p:spPr>
                    <a:xfrm>
                      <a:off x="11366278" y="2699086"/>
                      <a:ext cx="54662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𝑆𝐷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𝑌</m:t>
                            </m:r>
                            <m:r>
                              <a:rPr kumimoji="1" lang="en-US" altLang="ko-KR" sz="1400" b="0" i="1" smtClean="0">
                                <a:latin typeface="Cambria Math" charset="0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17" name="텍스트 상자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66278" y="2699086"/>
                      <a:ext cx="546625" cy="215444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l="-12987" r="-20779" b="-562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텍스트 상자 17"/>
                    <p:cNvSpPr txBox="1"/>
                    <p:nvPr/>
                  </p:nvSpPr>
                  <p:spPr>
                    <a:xfrm rot="19899542">
                      <a:off x="8986209" y="2410675"/>
                      <a:ext cx="1553567" cy="2609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ad>
                              <m:radPr>
                                <m:degHide m:val="on"/>
                                <m:ctrlP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kumimoji="1"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𝑆𝐷</m:t>
                                    </m:r>
                                  </m:e>
                                  <m:sup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kumimoji="1"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kumimoji="1" lang="en-US" altLang="ko-KR" sz="1400" b="0" i="1" smtClean="0">
                                    <a:latin typeface="Cambria Math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𝑆𝐷</m:t>
                                    </m:r>
                                  </m:e>
                                  <m:sup>
                                    <m:r>
                                      <a:rPr kumimoji="1" lang="en-US" altLang="ko-KR" sz="14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ko-KR" sz="1400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kumimoji="1" lang="en-US" altLang="ko-KR" sz="1400" b="0" i="1" smtClean="0">
                                    <a:latin typeface="Cambria Math" charset="0"/>
                                  </a:rPr>
                                  <m:t>𝑌</m:t>
                                </m:r>
                                <m:r>
                                  <a:rPr kumimoji="1" lang="en-US" altLang="ko-KR" sz="1400" b="0" i="1" smtClean="0">
                                    <a:latin typeface="Cambria Math" charset="0"/>
                                  </a:rPr>
                                  <m:t>)</m:t>
                                </m:r>
                              </m:e>
                            </m:rad>
                          </m:oMath>
                        </m:oMathPara>
                      </a14:m>
                      <a:endParaRPr kumimoji="1" lang="ko-KR" altLang="en-US" sz="1400" dirty="0"/>
                    </a:p>
                  </p:txBody>
                </p:sp>
              </mc:Choice>
              <mc:Fallback xmlns="">
                <p:sp>
                  <p:nvSpPr>
                    <p:cNvPr id="18" name="텍스트 상자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899542">
                      <a:off x="8986209" y="2410675"/>
                      <a:ext cx="1553567" cy="260905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l="-8451" t="-7143" r="-18310" b="-1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직사각형 18"/>
              <p:cNvSpPr/>
              <p:nvPr/>
            </p:nvSpPr>
            <p:spPr>
              <a:xfrm>
                <a:off x="10500351" y="3524531"/>
                <a:ext cx="108000" cy="10765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</p:grpSp>
        <p:sp>
          <p:nvSpPr>
            <p:cNvPr id="21" name="직사각형 20"/>
            <p:cNvSpPr/>
            <p:nvPr/>
          </p:nvSpPr>
          <p:spPr>
            <a:xfrm>
              <a:off x="8086003" y="1776117"/>
              <a:ext cx="277627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>
                  <a:latin typeface="Seravek Light" charset="0"/>
                  <a:ea typeface="Seravek Light" charset="0"/>
                  <a:cs typeface="Seravek Light" charset="0"/>
                </a:rPr>
                <a:t>Pythagorean Theorem of Statistics</a:t>
              </a:r>
              <a:endParaRPr lang="ko-KR" altLang="en-US" sz="1400" dirty="0"/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6651483" y="5506843"/>
            <a:ext cx="521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These works only for independent </a:t>
            </a:r>
            <a:r>
              <a:rPr lang="en-US" altLang="ko-KR" b="1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random variables.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3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536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Quiz 19-1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A97072-C8FD-6E42-8C4C-D1D20A4A64E8}"/>
              </a:ext>
            </a:extLst>
          </p:cNvPr>
          <p:cNvSpPr/>
          <p:nvPr/>
        </p:nvSpPr>
        <p:spPr>
          <a:xfrm>
            <a:off x="4147549" y="2910701"/>
            <a:ext cx="38969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ore-KR" dirty="0">
                <a:latin typeface="Seravek" panose="020B0503040000020004" pitchFamily="34" charset="0"/>
                <a:hlinkClick r:id="rId6"/>
              </a:rPr>
              <a:t>https://forms.gle/fo1ELjjP3tbtmBwX7</a:t>
            </a:r>
            <a:endParaRPr lang="en-US" altLang="ko-Kore-KR" dirty="0">
              <a:latin typeface="Seravek" panose="020B0503040000020004" pitchFamily="34" charset="0"/>
            </a:endParaRPr>
          </a:p>
          <a:p>
            <a:pPr algn="ctr"/>
            <a:endParaRPr lang="ko-Kore-KR" altLang="en-US" dirty="0">
              <a:latin typeface="Seravek" panose="020B0503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14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02771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The standard deviation of the difference between two proportions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텍스트 상자 11"/>
              <p:cNvSpPr txBox="1"/>
              <p:nvPr/>
            </p:nvSpPr>
            <p:spPr>
              <a:xfrm>
                <a:off x="1140325" y="990961"/>
                <a:ext cx="10088953" cy="42698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𝑆𝐷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b="0" i="1" smtClean="0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altLang="ko-KR" b="0" i="0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Seravek Light" charset="0"/>
                    <a:ea typeface="Seravek Light" charset="0"/>
                    <a:cs typeface="Seravek Light" charset="0"/>
                  </a:rPr>
                  <a:t> and</a:t>
                </a:r>
                <a:r>
                  <a:rPr lang="en-US" altLang="ko-KR" dirty="0">
                    <a:ea typeface="Seravek Light" charset="0"/>
                    <a:cs typeface="Seravek Light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𝑆𝐷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altLang="ko-KR">
                        <a:latin typeface="Cambria Math" charset="0"/>
                        <a:ea typeface="Seravek Light" charset="0"/>
                        <a:cs typeface="Seravek Light" charset="0"/>
                      </a:rPr>
                      <m:t> </m:t>
                    </m:r>
                  </m:oMath>
                </a14:m>
                <a:endParaRPr lang="en-US" altLang="ko-KR" dirty="0"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𝑉𝑎𝑟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mr-IN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mr-IN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r>
                          <a:rPr lang="en-US" altLang="ko-KR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dirty="0">
                            <a:ea typeface="Seravek Light" charset="0"/>
                            <a:cs typeface="Seravek Light" charset="0"/>
                          </a:rPr>
                          <m:t> </m:t>
                        </m:r>
                        <m:r>
                          <a:rPr lang="en-US" altLang="ko-KR" b="0" i="1" dirty="0" smtClean="0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f>
                      <m:fPr>
                        <m:ctrlPr>
                          <a:rPr lang="mr-IN" altLang="ko-KR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+</m:t>
                    </m:r>
                    <m:f>
                      <m:fPr>
                        <m:ctrlPr>
                          <a:rPr lang="mr-IN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𝑆𝐷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𝑆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charset="0"/>
                        <a:ea typeface="Seravek Light" charset="0"/>
                        <a:cs typeface="Seravek Light" charset="0"/>
                      </a:rPr>
                      <m:t>𝐸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charset="0"/>
                                <a:ea typeface="Seravek Light" charset="0"/>
                                <a:cs typeface="Seravek Light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charset="0"/>
                        <a:ea typeface="Seravek Light" charset="0"/>
                        <a:cs typeface="Seravek Light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Seravek Light" charset="0"/>
                            <a:cs typeface="Seravek Light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 charset="0"/>
                            <a:ea typeface="Seravek Light" charset="0"/>
                            <a:cs typeface="Seravek Light" charset="0"/>
                          </a:rPr>
                          <m:t>+</m:t>
                        </m:r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  <a:ea typeface="Seravek Light" charset="0"/>
                                <a:cs typeface="Seravek Light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Seravek Light" charset="0"/>
                                        <a:cs typeface="Seravek Light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C00000"/>
                                        </a:solidFill>
                                        <a:latin typeface="Cambria Math" charset="0"/>
                                        <a:ea typeface="Seravek Light" charset="0"/>
                                        <a:cs typeface="Seravek Light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Seravek Light" charset="0"/>
                                    <a:cs typeface="Seravek Light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charset="0"/>
                                    <a:ea typeface="Seravek Light" charset="0"/>
                                    <a:cs typeface="Seravek Light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  <a:p>
                <a:pPr marL="314325" lvl="1" indent="-314325">
                  <a:lnSpc>
                    <a:spcPct val="150000"/>
                  </a:lnSpc>
                  <a:buFont typeface="Arial" charset="0"/>
                  <a:buChar char="•"/>
                </a:pPr>
                <a:endParaRPr lang="en-US" altLang="ko-KR" dirty="0">
                  <a:latin typeface="Seravek Light" charset="0"/>
                  <a:ea typeface="Seravek Light" charset="0"/>
                  <a:cs typeface="Seravek Light" charset="0"/>
                </a:endParaRPr>
              </a:p>
            </p:txBody>
          </p:sp>
        </mc:Choice>
        <mc:Fallback xmlns="">
          <p:sp>
            <p:nvSpPr>
              <p:cNvPr id="12" name="텍스트 상자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25" y="990961"/>
                <a:ext cx="10088953" cy="4269823"/>
              </a:xfrm>
              <a:prstGeom prst="rect">
                <a:avLst/>
              </a:prstGeom>
              <a:blipFill>
                <a:blip r:embed="rId6"/>
                <a:stretch>
                  <a:fillRect l="-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직사각형 12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74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bldLvl="3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87640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Assumptions and Conditions for Comparing Proportions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3" name="텍스트 상자 12"/>
          <p:cNvSpPr txBox="1"/>
          <p:nvPr/>
        </p:nvSpPr>
        <p:spPr>
          <a:xfrm>
            <a:off x="1140325" y="990961"/>
            <a:ext cx="1008895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Independence Assumption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Randomization condition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The 10% condition</a:t>
            </a: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Sample Size 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Success/Failure Condition: at least 10 successes and 10 failures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  <a:p>
            <a:pPr marL="314325" lvl="1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solidFill>
                  <a:srgbClr val="C00000"/>
                </a:solidFill>
                <a:latin typeface="Seravek Light" charset="0"/>
                <a:ea typeface="Seravek Light" charset="0"/>
                <a:cs typeface="Seravek Light" charset="0"/>
              </a:rPr>
              <a:t>Independent Groups Assumption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Usually, this assumption is evident from the way the data were collected.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E.g., comparing husbands with their wives, </a:t>
            </a:r>
          </a:p>
          <a:p>
            <a:pPr marL="457200" lvl="2">
              <a:lnSpc>
                <a:spcPct val="150000"/>
              </a:lnSpc>
            </a:pPr>
            <a:r>
              <a:rPr lang="en-US" altLang="ko-KR" dirty="0">
                <a:latin typeface="Seravek Light" charset="0"/>
                <a:ea typeface="Seravek Light" charset="0"/>
                <a:cs typeface="Seravek Light" charset="0"/>
              </a:rPr>
              <a:t>                or comparing subjects before vs. after some treatment</a:t>
            </a:r>
          </a:p>
          <a:p>
            <a:pPr marL="771525" lvl="2" indent="-314325">
              <a:lnSpc>
                <a:spcPct val="150000"/>
              </a:lnSpc>
              <a:buFont typeface="Arial" charset="0"/>
              <a:buChar char="•"/>
            </a:pPr>
            <a:endParaRPr lang="en-US" altLang="ko-KR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10422294" y="6186196"/>
            <a:ext cx="1661681" cy="671804"/>
            <a:chOff x="18662" y="6209254"/>
            <a:chExt cx="1661681" cy="67180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62" y="6209254"/>
              <a:ext cx="671804" cy="67180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49" y="6262887"/>
              <a:ext cx="597215" cy="51704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1804" y="6322730"/>
              <a:ext cx="438539" cy="4385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0" y="0"/>
            <a:ext cx="12192000" cy="1027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T Sans Narrow" charset="-52"/>
              <a:ea typeface="PT Sans Narrow" charset="-52"/>
              <a:cs typeface="PT Sans Narrow" charset="-5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202" y="6518941"/>
            <a:ext cx="41697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</a:rPr>
              <a:t>CHOONG-WAN WOO  |  COCOAN lab  |  </a:t>
            </a:r>
            <a:r>
              <a:rPr lang="en-US" altLang="ko-KR" sz="1100" dirty="0">
                <a:latin typeface="Seravek Light" charset="0"/>
                <a:ea typeface="Seravek Light" charset="0"/>
                <a:cs typeface="Seravek Light" charset="0"/>
                <a:hlinkClick r:id="rId5"/>
              </a:rPr>
              <a:t>http://cocoanlab.github.io</a:t>
            </a:r>
            <a:endParaRPr lang="en-US" altLang="ko-KR" sz="11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6491" y="222608"/>
            <a:ext cx="1591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latin typeface="Seravek" charset="0"/>
                <a:ea typeface="Seravek" charset="0"/>
                <a:cs typeface="Seravek" charset="0"/>
              </a:rPr>
              <a:t>Quiz 19-2</a:t>
            </a:r>
            <a:endParaRPr lang="ko-KR" altLang="en-US" sz="2800" dirty="0">
              <a:latin typeface="Seravek" charset="0"/>
              <a:ea typeface="Seravek" charset="0"/>
              <a:cs typeface="Seravek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9894433" y="84109"/>
            <a:ext cx="230150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ko-KR" sz="1200" dirty="0">
                <a:latin typeface="Seravek Light" charset="0"/>
                <a:ea typeface="Seravek Light" charset="0"/>
                <a:cs typeface="Seravek Light" charset="0"/>
              </a:rPr>
              <a:t>Lecture 19</a:t>
            </a:r>
            <a:endParaRPr lang="ko-KR" altLang="en-US" sz="1200" dirty="0">
              <a:latin typeface="Seravek Light" charset="0"/>
              <a:ea typeface="Seravek Light" charset="0"/>
              <a:cs typeface="Seravek Light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A97072-C8FD-6E42-8C4C-D1D20A4A64E8}"/>
              </a:ext>
            </a:extLst>
          </p:cNvPr>
          <p:cNvSpPr/>
          <p:nvPr/>
        </p:nvSpPr>
        <p:spPr>
          <a:xfrm>
            <a:off x="4082404" y="2910701"/>
            <a:ext cx="40271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ore-KR" dirty="0">
                <a:latin typeface="Seravek" panose="020B0503040000020004" pitchFamily="34" charset="0"/>
                <a:hlinkClick r:id="rId6"/>
              </a:rPr>
              <a:t>https://forms.gle/6LBgL5wh3JoPebcC6</a:t>
            </a:r>
            <a:endParaRPr lang="en-US" altLang="ko-Kore-KR" dirty="0">
              <a:latin typeface="Seravek" panose="020B0503040000020004" pitchFamily="34" charset="0"/>
            </a:endParaRPr>
          </a:p>
          <a:p>
            <a:pPr algn="ctr"/>
            <a:endParaRPr lang="ko-Kore-KR" altLang="en-US" dirty="0">
              <a:latin typeface="Seravek" panose="020B050304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47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5029</TotalTime>
  <Words>1359</Words>
  <Application>Microsoft Macintosh PowerPoint</Application>
  <PresentationFormat>와이드스크린</PresentationFormat>
  <Paragraphs>170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맑은 고딕</vt:lpstr>
      <vt:lpstr>Arial</vt:lpstr>
      <vt:lpstr>Cambria Math</vt:lpstr>
      <vt:lpstr>PT Sans Narrow</vt:lpstr>
      <vt:lpstr>Seravek</vt:lpstr>
      <vt:lpstr>Seravek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우충완</cp:lastModifiedBy>
  <cp:revision>947</cp:revision>
  <dcterms:created xsi:type="dcterms:W3CDTF">2017-08-24T21:55:02Z</dcterms:created>
  <dcterms:modified xsi:type="dcterms:W3CDTF">2021-05-03T10:51:03Z</dcterms:modified>
</cp:coreProperties>
</file>