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57" r:id="rId4"/>
    <p:sldId id="258" r:id="rId5"/>
    <p:sldId id="260" r:id="rId6"/>
    <p:sldId id="274" r:id="rId7"/>
    <p:sldId id="273" r:id="rId8"/>
    <p:sldId id="275" r:id="rId9"/>
    <p:sldId id="277" r:id="rId10"/>
    <p:sldId id="283" r:id="rId11"/>
    <p:sldId id="278" r:id="rId12"/>
    <p:sldId id="276" r:id="rId13"/>
    <p:sldId id="279" r:id="rId14"/>
    <p:sldId id="282" r:id="rId15"/>
    <p:sldId id="280" r:id="rId16"/>
  </p:sldIdLst>
  <p:sldSz cx="9144000" cy="5143500" type="screen16x9"/>
  <p:notesSz cx="9144000" cy="51435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1295" autoAdjust="0"/>
  </p:normalViewPr>
  <p:slideViewPr>
    <p:cSldViewPr>
      <p:cViewPr varScale="1">
        <p:scale>
          <a:sx n="141" d="100"/>
          <a:sy n="141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17E5-A841-4F58-B284-64743629B564}" type="datetimeFigureOut">
              <a:rPr lang="de-CH" smtClean="0"/>
              <a:t>12.12.22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7EED-F1D3-441F-8229-2FD767B10C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42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7EED-F1D3-441F-8229-2FD767B10C4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9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: Titel-Folie ohne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 hasCustomPrompt="1"/>
          </p:nvPr>
        </p:nvSpPr>
        <p:spPr bwMode="auto"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Moderator und Organisationseinheit (Arial Fett 14pt., max. 1 Zeile)</a:t>
            </a:r>
            <a:endParaRPr/>
          </a:p>
        </p:txBody>
      </p:sp>
      <p:sp>
        <p:nvSpPr>
          <p:cNvPr id="4" name="Textplatzhalter 2"/>
          <p:cNvSpPr>
            <a:spLocks noGrp="1"/>
          </p:cNvSpPr>
          <p:nvPr>
            <p:ph type="body" idx="12" hasCustomPrompt="1"/>
          </p:nvPr>
        </p:nvSpPr>
        <p:spPr bwMode="auto"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Datum und Präsentationsort (Arial 12pt., max. 1 Zeile)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  <a:endParaRPr/>
          </a:p>
        </p:txBody>
      </p:sp>
      <p:sp>
        <p:nvSpPr>
          <p:cNvPr id="13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4: Inhaltverzeichni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idx="11" hasCustomPrompt="1"/>
          </p:nvPr>
        </p:nvSpPr>
        <p:spPr bwMode="auto"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Titel B (Arial 28pt., schwarz, max. 1 Zeile) </a:t>
            </a:r>
            <a:endParaRPr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39999" y="2190750"/>
            <a:ext cx="7031465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0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marL="0" marR="0" lvl="0" indent="0" algn="l" defTabSz="914377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Inhalt</a:t>
            </a:r>
            <a:endParaRPr/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de-DE"/>
              <a:t>Thema der Präsentation (gemäss Titelfolie: Arial 12pt., schwarz, max. 1 Zeile)</a:t>
            </a:r>
            <a:endParaRPr/>
          </a:p>
        </p:txBody>
      </p:sp>
      <p:sp>
        <p:nvSpPr>
          <p:cNvPr id="10" name="Titelplatzhalter 14"/>
          <p:cNvSpPr>
            <a:spLocks noGrp="1"/>
          </p:cNvSpPr>
          <p:nvPr>
            <p:ph type="title" hasCustomPrompt="1"/>
          </p:nvPr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A (Arial 28pt., rot, max. 1 Zeile) </a:t>
            </a:r>
            <a:endParaRPr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uidlines: Desig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CH" sz="2800">
                <a:solidFill>
                  <a:srgbClr val="E6002E"/>
                </a:solidFill>
                <a:latin typeface="Arial"/>
                <a:ea typeface="+mj-ea"/>
                <a:cs typeface="Arial"/>
              </a:rPr>
              <a:t>Inhaltliche Guidelines 3</a:t>
            </a:r>
            <a:endParaRPr/>
          </a:p>
        </p:txBody>
      </p:sp>
      <p:sp>
        <p:nvSpPr>
          <p:cNvPr id="5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>
                <a:solidFill>
                  <a:schemeClr val="tx1"/>
                </a:solidFill>
              </a:rPr>
              <a:t>Logo, Schrift, Farben und Typografie</a:t>
            </a:r>
            <a:endParaRPr/>
          </a:p>
        </p:txBody>
      </p:sp>
      <p:sp>
        <p:nvSpPr>
          <p:cNvPr id="6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UniBe Logo ist </a:t>
            </a:r>
            <a:r>
              <a:rPr lang="de-DE" sz="1400" b="1">
                <a:solidFill>
                  <a:schemeClr val="tx1"/>
                </a:solidFill>
              </a:rPr>
              <a:t>immer</a:t>
            </a:r>
            <a:r>
              <a:rPr lang="de-DE" sz="1400">
                <a:solidFill>
                  <a:schemeClr val="tx1"/>
                </a:solidFill>
              </a:rPr>
              <a:t> sichtbar oben rechts auf den Inhalt Folien positioniert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Schrift Familie: Arial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rgbClr val="E6002E"/>
                </a:solidFill>
              </a:rPr>
              <a:t>UniBe Rot: R:230 G:0 B:46  |  HEX: #E6002E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  <a:endParaRPr/>
          </a:p>
          <a:p>
            <a:pPr>
              <a:lnSpc>
                <a:spcPts val="2400"/>
              </a:lnSpc>
              <a:defRPr/>
            </a:pPr>
            <a:r>
              <a:rPr lang="de-DE" sz="1400">
                <a:solidFill>
                  <a:schemeClr val="tx1"/>
                </a:solidFill>
              </a:rPr>
              <a:t>Media Platzhalter 1:1 = 25.4 (b) x 8.5 (h) cm, 144 dpi</a:t>
            </a:r>
            <a:endParaRPr/>
          </a:p>
          <a:p>
            <a:pPr>
              <a:lnSpc>
                <a:spcPts val="1800"/>
              </a:lnSpc>
              <a:defRPr/>
            </a:pPr>
            <a:endParaRPr lang="de-DE" sz="1400">
              <a:solidFill>
                <a:schemeClr val="tx1"/>
              </a:solidFill>
            </a:endParaRPr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lang="de-DE" sz="1200" b="1">
                <a:solidFill>
                  <a:schemeClr val="tx1"/>
                </a:solidFill>
              </a:rPr>
              <a:t>Typografie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Thema der Präsentation: Arial, 12pt.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rgbClr val="E6002E"/>
                </a:solidFill>
              </a:rPr>
              <a:t>Titel: Arial, 28/32pt., R:230 G:0 B:46, 1 Zeile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Untertitel: Arial, 28/32pt., </a:t>
            </a:r>
            <a:r>
              <a:rPr lang="de-DE" sz="1200" b="0">
                <a:solidFill>
                  <a:srgbClr val="000000"/>
                </a:solidFill>
              </a:rPr>
              <a:t>max. 2 Zeilen</a:t>
            </a:r>
            <a:endParaRPr/>
          </a:p>
          <a:p>
            <a:pPr>
              <a:lnSpc>
                <a:spcPts val="1400"/>
              </a:lnSpc>
              <a:defRPr/>
            </a:pPr>
            <a:r>
              <a:rPr lang="de-DE" sz="1200" b="0">
                <a:solidFill>
                  <a:schemeClr val="tx1"/>
                </a:solidFill>
              </a:rPr>
              <a:t>Moderator und Organisationseinheit: Arial Fett, 14pt.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Datum und Präsentationsort: Arial, 12pt.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Inhalt Nr. XY: Arial, 20/24pt.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Aussage XY: Arial Fett,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XY: Arial, 16/20pt.</a:t>
            </a:r>
            <a:endParaRPr/>
          </a:p>
          <a:p>
            <a:pPr marL="0" marR="0" lvl="0" indent="0" algn="l" defTabSz="914377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>
                <a:solidFill>
                  <a:schemeClr val="tx1"/>
                </a:solidFill>
              </a:rPr>
              <a:t>Fliesstext Ebene: Arial, 20pt., 18pt., 16pt.</a:t>
            </a:r>
            <a:endParaRPr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 bwMode="auto"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/>
          <p:cNvSpPr txBox="1">
            <a:spLocks noGrp="1" noSelect="1" noRot="1" noMove="1" noResize="1" noEditPoints="1" noAdjustHandles="1" noChangeArrowheads="1" noChangeShapeType="1" noTextEdit="1"/>
          </p:cNvSpPr>
          <p:nvPr userDrawn="1"/>
        </p:nvSpPr>
        <p:spPr bwMode="auto"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rgbClr val="E6002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1000"/>
              </a:lnSpc>
              <a:defRPr/>
            </a:pPr>
            <a:r>
              <a:rPr lang="de-DE" sz="800" b="1">
                <a:solidFill>
                  <a:schemeClr val="tx1"/>
                </a:solidFill>
              </a:rPr>
              <a:t>Kontakt</a:t>
            </a:r>
            <a:endParaRPr lang="de-DE" sz="800" b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Fragen zu den UniBE PowerPoint Vorlagen: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kommunikation@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unibe.ch oder </a:t>
            </a:r>
            <a:endParaRPr/>
          </a:p>
          <a:p>
            <a:pPr>
              <a:lnSpc>
                <a:spcPts val="1000"/>
              </a:lnSpc>
              <a:defRPr/>
            </a:pPr>
            <a:r>
              <a:rPr lang="de-DE" sz="800" b="0">
                <a:solidFill>
                  <a:schemeClr val="tx1"/>
                </a:solidFill>
              </a:rPr>
              <a:t>Tel. + 41 31 631 80 44</a:t>
            </a:r>
            <a:endParaRPr/>
          </a:p>
          <a:p>
            <a:pPr>
              <a:lnSpc>
                <a:spcPts val="1000"/>
              </a:lnSpc>
              <a:defRPr/>
            </a:pPr>
            <a:endParaRPr lang="de-DE" sz="800" b="1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520666" y="1836735"/>
            <a:ext cx="656454" cy="986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elplatzhalter 14"/>
          <p:cNvSpPr>
            <a:spLocks noGrp="1"/>
          </p:cNvSpPr>
          <p:nvPr>
            <p:ph type="title"/>
          </p:nvPr>
        </p:nvSpPr>
        <p:spPr bwMode="auto"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defRPr/>
            </a:pPr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  <a:endParaRPr/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84000" y="0"/>
            <a:ext cx="1256538" cy="10060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>
        <a:lnSpc>
          <a:spcPts val="3200"/>
        </a:lnSpc>
        <a:spcBef>
          <a:spcPts val="0"/>
        </a:spcBef>
        <a:buNone/>
        <a:defRPr sz="2800">
          <a:solidFill>
            <a:srgbClr val="E6002E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 bwMode="auto">
          <a:xfrm>
            <a:off x="545255" y="3582991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Frederic </a:t>
            </a:r>
            <a:r>
              <a:rPr lang="de-CH" dirty="0" err="1"/>
              <a:t>Bärtl</a:t>
            </a:r>
            <a:r>
              <a:rPr lang="de-CH" dirty="0"/>
              <a:t>, Nicolas Gaillard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2"/>
          </p:nvPr>
        </p:nvSpPr>
        <p:spPr bwMode="auto">
          <a:xfrm>
            <a:off x="540000" y="4731990"/>
            <a:ext cx="7020000" cy="166199"/>
          </a:xfrm>
        </p:spPr>
        <p:txBody>
          <a:bodyPr/>
          <a:lstStyle/>
          <a:p>
            <a:pPr>
              <a:defRPr/>
            </a:pPr>
            <a:r>
              <a:rPr lang="de-CH" dirty="0"/>
              <a:t>12. November 2022, Bern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1"/>
          </p:nvPr>
        </p:nvSpPr>
        <p:spPr bwMode="auto">
          <a:xfrm>
            <a:off x="540000" y="2211710"/>
            <a:ext cx="8352480" cy="900000"/>
          </a:xfrm>
        </p:spPr>
        <p:txBody>
          <a:bodyPr/>
          <a:lstStyle/>
          <a:p>
            <a:pPr>
              <a:defRPr/>
            </a:pPr>
            <a:r>
              <a:rPr lang="de-CH" dirty="0">
                <a:solidFill>
                  <a:srgbClr val="E6002E"/>
                </a:solidFill>
              </a:rPr>
              <a:t>Module 3 –</a:t>
            </a:r>
            <a:r>
              <a:rPr lang="de-CH" dirty="0" err="1">
                <a:solidFill>
                  <a:srgbClr val="E6002E"/>
                </a:solidFill>
              </a:rPr>
              <a:t>Machine</a:t>
            </a:r>
            <a:r>
              <a:rPr lang="de-CH" dirty="0">
                <a:solidFill>
                  <a:srgbClr val="E6002E"/>
                </a:solidFill>
              </a:rPr>
              <a:t> Learning </a:t>
            </a:r>
            <a:r>
              <a:rPr lang="de-CH" dirty="0" err="1">
                <a:solidFill>
                  <a:srgbClr val="E6002E"/>
                </a:solidFill>
              </a:rPr>
              <a:t>Application</a:t>
            </a:r>
            <a:endParaRPr lang="de-CH" dirty="0">
              <a:solidFill>
                <a:srgbClr val="E6002E"/>
              </a:solidFill>
            </a:endParaRPr>
          </a:p>
          <a:p>
            <a:pPr>
              <a:defRPr/>
            </a:pPr>
            <a:r>
              <a:rPr lang="de-CH" dirty="0"/>
              <a:t>Image </a:t>
            </a:r>
            <a:r>
              <a:rPr lang="de-CH" dirty="0" err="1"/>
              <a:t>classification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CIFAR10 </a:t>
            </a:r>
            <a:r>
              <a:rPr lang="de-CH" dirty="0" err="1"/>
              <a:t>dataset</a:t>
            </a:r>
            <a:r>
              <a:rPr lang="de-CH" dirty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>
                <a:solidFill>
                  <a:schemeClr val="tx1"/>
                </a:solidFill>
              </a:rPr>
              <a:t>CAS Applied Data Science</a:t>
            </a:r>
            <a:endParaRPr dirty="0"/>
          </a:p>
        </p:txBody>
      </p:sp>
      <p:sp>
        <p:nvSpPr>
          <p:cNvPr id="8" name="Rectangle 7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8136456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Fifth adjustment, we decrease batch size (more images per epoch) : (data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10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Until now, we checked with batch-size 250 (200 datapoints per epoch)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No substantial change in the accuracy by decreasing batch size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2261C-29C6-2540-BE64-39FF4CDD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86428"/>
            <a:ext cx="4019674" cy="20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36C7620-128A-A64E-9CF7-81229A72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1" y="2499742"/>
            <a:ext cx="3498607" cy="9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What is the model getting wrong ?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11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4030980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model is unsure about very specific categories 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2211710"/>
            <a:ext cx="2378604" cy="121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5D46354-CB91-B848-9C57-46BAFE09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39787"/>
            <a:ext cx="3383956" cy="29523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F97FD8A-1478-0745-8856-4C23B29D2AFB}"/>
              </a:ext>
            </a:extLst>
          </p:cNvPr>
          <p:cNvSpPr/>
          <p:nvPr/>
        </p:nvSpPr>
        <p:spPr>
          <a:xfrm>
            <a:off x="5652120" y="2425208"/>
            <a:ext cx="10081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Sixth adjustment, adjusting the images might help ? Gray Scale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D37ED2-9FE1-C642-AC65-32A1A98C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3" y="1682335"/>
            <a:ext cx="893458" cy="8894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ADA111-BEF5-D344-B507-615D1B60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43" y="1682334"/>
            <a:ext cx="901489" cy="889415"/>
          </a:xfrm>
          <a:prstGeom prst="rect">
            <a:avLst/>
          </a:prstGeom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0B91EE2-C03C-0049-816E-75E6D14C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7" y="1658888"/>
            <a:ext cx="1639097" cy="14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8355529-3922-B249-A53E-F60C75D8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23" y="3291830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lang="en-US" sz="1200" dirty="0">
                <a:latin typeface="Arial"/>
                <a:cs typeface="Arial"/>
              </a:rPr>
              <a:t>image information (32x32x1 instead of 32x32x3) leads to lower performance of the model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7C7AAA2B-7F50-F140-B1E9-BDB93D3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99035"/>
            <a:ext cx="3267329" cy="16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3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Seventh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1956603" y="1767001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2555776" y="1749555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901201" y="1726918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9E3ECC8-2E0B-FE4C-A7C4-C5EE2BFD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1710"/>
            <a:ext cx="4020029" cy="20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91" y="2787774"/>
            <a:ext cx="403098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randomly flipped 25 % of the images using “</a:t>
            </a:r>
            <a:r>
              <a:rPr lang="en-US" sz="1200" b="0" i="0" u="none" strike="noStrike" cap="none" spc="0" dirty="0" err="1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imageDataGenerator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”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The idea is to have a more heterogeneous training set resulting in a higher accuracy in the test set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This image manipulation did not result in higher accuracy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Seventh adjustment: Random flipping for better training set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789DC48-7E23-9F42-9F3B-0A22DE36E55E}"/>
              </a:ext>
            </a:extLst>
          </p:cNvPr>
          <p:cNvSpPr/>
          <p:nvPr/>
        </p:nvSpPr>
        <p:spPr>
          <a:xfrm>
            <a:off x="3923928" y="2347776"/>
            <a:ext cx="390105" cy="7200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FEB87E9-B9D5-C546-B1F3-51C5E93A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>
            <a:off x="7454375" y="1851670"/>
            <a:ext cx="788424" cy="8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28FFA31-5F36-B14E-9584-541886BA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1" t="45246"/>
          <a:stretch/>
        </p:blipFill>
        <p:spPr bwMode="auto">
          <a:xfrm flipH="1">
            <a:off x="395536" y="1680678"/>
            <a:ext cx="607228" cy="6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B296F81B-CAC8-554A-8F06-3633B264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62" y="1851670"/>
            <a:ext cx="2388606" cy="20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C2C5998-FE77-5E43-9B5E-D9A94E78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" y="4209193"/>
            <a:ext cx="6551260" cy="50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see a strong difference in very specific categories: Flipped is superior with frogs and cats but </a:t>
            </a:r>
            <a:r>
              <a:rPr lang="en-US" sz="1200" dirty="0">
                <a:latin typeface="Arial"/>
                <a:cs typeface="Arial"/>
              </a:rPr>
              <a:t>more inaccurate on deer.  </a:t>
            </a: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E40B656-C2BD-2443-B54E-7F57E0C17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59632" y="1851670"/>
            <a:ext cx="2380179" cy="20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 lang="de-DE" dirty="0"/>
          </a:p>
          <a:p>
            <a:pPr marL="0" indent="0">
              <a:buNone/>
              <a:defRPr/>
            </a:pPr>
            <a:endParaRPr lang="de-DE" dirty="0"/>
          </a:p>
        </p:txBody>
      </p:sp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ML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3640584" cy="9013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Minimal goal: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400" dirty="0">
                <a:latin typeface="Arial"/>
                <a:cs typeface="Arial"/>
              </a:rPr>
              <a:t>Our unsupervised models outperform the supervised approach: 50 % vs. 45 %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15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020" y="2211710"/>
            <a:ext cx="4422398" cy="266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Clr>
                <a:srgbClr val="DF2046"/>
              </a:buClr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How to get a better result ?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More sophisticated data augmentation: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Different zoom levels of the pictures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dirty="0">
                <a:latin typeface="Arial"/>
                <a:cs typeface="Arial"/>
              </a:rPr>
              <a:t>Different cut outs </a:t>
            </a:r>
          </a:p>
          <a:p>
            <a:pPr lvl="1">
              <a:buClr>
                <a:srgbClr val="DF2046"/>
              </a:buClr>
              <a:defRPr/>
            </a:pPr>
            <a:r>
              <a:rPr lang="en-US" sz="9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Additional pixels added </a:t>
            </a: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Such technics are used when applying C</a:t>
            </a:r>
            <a:r>
              <a:rPr lang="en-US" sz="1100" dirty="0">
                <a:latin typeface="Arial"/>
                <a:cs typeface="Arial"/>
              </a:rPr>
              <a:t>NN 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Short outlook into the Module 6: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What is the potential performance of a Convolution Neural Network</a:t>
            </a:r>
            <a:r>
              <a:rPr lang="en-US" sz="1100" dirty="0">
                <a:latin typeface="Arial"/>
                <a:cs typeface="Arial"/>
              </a:rPr>
              <a:t>: 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”Rudimentary” CNN try by us: approx. 78% accurate</a:t>
            </a:r>
          </a:p>
          <a:p>
            <a:pPr>
              <a:buClr>
                <a:srgbClr val="DF2046"/>
              </a:buClr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100" dirty="0">
                <a:latin typeface="Arial"/>
                <a:cs typeface="Arial"/>
              </a:rPr>
              <a:t>Best CNN model in 2022 reaches approx. 95%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The main problem is around birds, cats and deer</a:t>
            </a: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4AD2197-2B0B-0146-92A7-A94D2A12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37573"/>
            <a:ext cx="3640584" cy="185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IFAR-10 Benchmark (Unsupervised Image Classification) | Papers With Code">
            <a:extLst>
              <a:ext uri="{FF2B5EF4-FFF2-40B4-BE49-F238E27FC236}">
                <a16:creationId xmlns:a16="http://schemas.microsoft.com/office/drawing/2014/main" id="{8E00457D-AD92-914D-AE2F-3D645719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38657"/>
            <a:ext cx="2904273" cy="1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consists of 60000 images of 32x32 pixels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In all models, we split this into a training set of 50000 and a test set of 10000 images 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Dataset is labeled and has 10 different categories (see on the right)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2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2BEDF6CF-F269-2240-A27D-482F428C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665155" cy="28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Data Analysis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4078301" cy="3144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de-CH" sz="1600" dirty="0">
                <a:latin typeface="Arial"/>
                <a:cs typeface="Arial"/>
              </a:rPr>
              <a:t>Key </a:t>
            </a:r>
            <a:r>
              <a:rPr lang="en-US" sz="1600" dirty="0">
                <a:latin typeface="Arial"/>
                <a:cs typeface="Arial"/>
              </a:rPr>
              <a:t>points about the used data: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Due to the low resolution of the images, humans can derive the correct category in 94% of the cases </a:t>
            </a: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536575" indent="-179388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to make a model that is better than the human eye, accuracy must be &gt; 94 % </a:t>
            </a: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 marL="357187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r>
              <a:rPr lang="en-US" sz="1200" dirty="0">
                <a:latin typeface="Arial"/>
                <a:cs typeface="Arial"/>
              </a:rPr>
              <a:t>We try to achieve this with the “limited” models we are already familiar with after M3. </a:t>
            </a: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A0C323-0B35-7B4F-BFDF-B0636784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02475"/>
            <a:ext cx="3559467" cy="35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47614"/>
            <a:ext cx="7488384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Random forest decision tree classifier model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 </a:t>
            </a: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600" dirty="0">
              <a:latin typeface="Arial"/>
              <a:cs typeface="Arial"/>
            </a:endParaRPr>
          </a:p>
          <a:p>
            <a:pPr marL="0" lvl="0" indent="0">
              <a:lnSpc>
                <a:spcPct val="15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Logic: Image information has been stored in 1 dimension (32x32x3 = 3072)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200" dirty="0">
                <a:latin typeface="Arial"/>
              </a:rPr>
              <a:t>Result: </a:t>
            </a:r>
          </a:p>
          <a:p>
            <a:pPr lvl="1">
              <a:lnSpc>
                <a:spcPct val="100000"/>
              </a:lnSpc>
              <a:buClr>
                <a:srgbClr val="DF2046"/>
              </a:buClr>
              <a:defRPr/>
            </a:pPr>
            <a:r>
              <a:rPr lang="en-US" sz="1000" dirty="0">
                <a:latin typeface="Arial"/>
              </a:rPr>
              <a:t>We achieve a maximum accuracy of </a:t>
            </a:r>
            <a:r>
              <a:rPr lang="en-US" sz="1000" b="1" dirty="0">
                <a:latin typeface="Arial"/>
              </a:rPr>
              <a:t>0.453 (45 %) </a:t>
            </a:r>
            <a:r>
              <a:rPr lang="en-US" sz="1000" dirty="0">
                <a:latin typeface="Arial"/>
              </a:rPr>
              <a:t>in our Test set (and 74% in the Training set) </a:t>
            </a:r>
          </a:p>
          <a:p>
            <a:pPr>
              <a:lnSpc>
                <a:spcPct val="100000"/>
              </a:lnSpc>
              <a:buClr>
                <a:srgbClr val="DF2046"/>
              </a:buClr>
              <a:defRPr/>
            </a:pPr>
            <a:endParaRPr lang="en-US" sz="1200" dirty="0">
              <a:latin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de-CH" sz="1200" dirty="0">
                <a:latin typeface="Arial"/>
              </a:rPr>
              <a:t>Take </a:t>
            </a:r>
            <a:r>
              <a:rPr lang="de-CH" sz="1200" dirty="0" err="1">
                <a:latin typeface="Arial"/>
              </a:rPr>
              <a:t>aways</a:t>
            </a:r>
            <a:r>
              <a:rPr lang="de-CH" sz="1200" dirty="0">
                <a:latin typeface="Arial"/>
              </a:rPr>
              <a:t>: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are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unhappy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with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performance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of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model</a:t>
            </a:r>
            <a:r>
              <a:rPr lang="de-CH" sz="1000" dirty="0">
                <a:latin typeface="Arial"/>
              </a:rPr>
              <a:t> </a:t>
            </a:r>
          </a:p>
          <a:p>
            <a:pPr lvl="1">
              <a:buClr>
                <a:srgbClr val="DF2046"/>
              </a:buClr>
              <a:defRPr/>
            </a:pP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question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the</a:t>
            </a:r>
            <a:r>
              <a:rPr lang="de-CH" sz="1000" dirty="0">
                <a:latin typeface="Arial"/>
              </a:rPr>
              <a:t> 29% </a:t>
            </a:r>
            <a:r>
              <a:rPr lang="de-CH" sz="1000" dirty="0" err="1">
                <a:latin typeface="Arial"/>
              </a:rPr>
              <a:t>difference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between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test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and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training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set</a:t>
            </a:r>
            <a:r>
              <a:rPr lang="de-CH" sz="1000" dirty="0">
                <a:latin typeface="Arial"/>
              </a:rPr>
              <a:t> (</a:t>
            </a:r>
            <a:r>
              <a:rPr lang="de-CH" sz="1000" dirty="0" err="1">
                <a:latin typeface="Arial"/>
              </a:rPr>
              <a:t>we</a:t>
            </a:r>
            <a:r>
              <a:rPr lang="de-CH" sz="1000" dirty="0">
                <a:latin typeface="Arial"/>
              </a:rPr>
              <a:t> will </a:t>
            </a:r>
            <a:r>
              <a:rPr lang="de-CH" sz="1000" dirty="0" err="1">
                <a:latin typeface="Arial"/>
              </a:rPr>
              <a:t>discuss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data</a:t>
            </a:r>
            <a:r>
              <a:rPr lang="de-CH" sz="1000" dirty="0">
                <a:latin typeface="Arial"/>
              </a:rPr>
              <a:t> </a:t>
            </a:r>
            <a:r>
              <a:rPr lang="de-CH" sz="1000" dirty="0" err="1">
                <a:latin typeface="Arial"/>
              </a:rPr>
              <a:t>augmentation</a:t>
            </a:r>
            <a:r>
              <a:rPr lang="de-CH" sz="1000" dirty="0">
                <a:latin typeface="Arial"/>
              </a:rPr>
              <a:t>)  </a:t>
            </a:r>
          </a:p>
          <a:p>
            <a:pPr marL="0" lvl="0" indent="0">
              <a:buClr>
                <a:srgbClr val="DF2046"/>
              </a:buClr>
              <a:buNone/>
              <a:defRPr/>
            </a:pPr>
            <a:endParaRPr lang="de-CH" sz="16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2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dirty="0">
              <a:latin typeface="Arial"/>
              <a:cs typeface="Arial"/>
            </a:endParaRPr>
          </a:p>
          <a:p>
            <a:pPr marL="536575" indent="-179388">
              <a:buClr>
                <a:srgbClr val="DF2046"/>
              </a:buClr>
              <a:defRPr/>
            </a:pPr>
            <a:endParaRPr lang="de-CH" sz="19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BFEE3C9C-FE8D-6B49-904F-5683D4E4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6896"/>
              </p:ext>
            </p:extLst>
          </p:nvPr>
        </p:nvGraphicFramePr>
        <p:xfrm>
          <a:off x="552824" y="1707654"/>
          <a:ext cx="5184576" cy="14268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406139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314319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293566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53928374"/>
                    </a:ext>
                  </a:extLst>
                </a:gridCol>
              </a:tblGrid>
              <a:tr h="420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N_est</a:t>
                      </a:r>
                      <a:r>
                        <a:rPr lang="de-DE" sz="1050" dirty="0"/>
                        <a:t> Setting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Max_depth</a:t>
                      </a:r>
                      <a:r>
                        <a:rPr lang="de-DE" sz="1050" dirty="0"/>
                        <a:t> </a:t>
                      </a:r>
                      <a:r>
                        <a:rPr lang="de-DE" sz="1050" dirty="0" err="1"/>
                        <a:t>setting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Accuracy</a:t>
                      </a:r>
                      <a:r>
                        <a:rPr lang="de-DE" sz="1050" dirty="0"/>
                        <a:t> Training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Accuracy</a:t>
                      </a:r>
                      <a:r>
                        <a:rPr lang="de-DE" sz="1050" dirty="0"/>
                        <a:t> Test </a:t>
                      </a:r>
                      <a:r>
                        <a:rPr lang="de-DE" sz="1050" dirty="0" err="1"/>
                        <a:t>set</a:t>
                      </a:r>
                      <a:endParaRPr lang="de-DE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1863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146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21449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6688"/>
                  </a:ext>
                </a:extLst>
              </a:tr>
              <a:tr h="243897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4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>
          <a:xfrm>
            <a:off x="540000" y="680400"/>
            <a:ext cx="7020000" cy="410369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We are trying to achieve better results by using USL: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5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started by using a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A standard model with limited layers and nodes is not superior to our OCR model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4608FE-EDE1-7848-AAE4-18B0D593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95686"/>
            <a:ext cx="3618604" cy="18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3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First adjustment, we increased the amount of nodes: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6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5543148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increased the nodes and </a:t>
            </a:r>
            <a:r>
              <a:rPr lang="en-US" sz="1200" dirty="0">
                <a:latin typeface="Arial"/>
                <a:cs typeface="Arial"/>
              </a:rPr>
              <a:t>kept the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More nodes result in substantially higher accuracy (43%)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19D96D9-3E4E-2B48-907C-5EF3D2AD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11710"/>
            <a:ext cx="2886087" cy="135661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220DB8D-8133-BF44-80FF-E777A62F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36" y="2067694"/>
            <a:ext cx="3499131" cy="18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5832200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Second adjustment, we normalized the image data: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7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the same  sequential model with 3 layers of Neural Networks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 err="1">
                <a:latin typeface="Arial"/>
                <a:cs typeface="Arial"/>
              </a:rPr>
              <a:t>Normalisation</a:t>
            </a:r>
            <a:r>
              <a:rPr lang="en-US" sz="1200" dirty="0">
                <a:latin typeface="Arial"/>
                <a:cs typeface="Arial"/>
              </a:rPr>
              <a:t> of the image information is crucial in increasing accuracy to &gt; 50%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4C8AF7-1E7E-EE4F-8BB0-5E313E2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5486"/>
            <a:ext cx="2632479" cy="129614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0869131-9289-C04A-9B31-88A8426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95686"/>
            <a:ext cx="3662231" cy="18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Third adjustment, we increased nodes and layers: (data not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8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not increase and the accuracy is actually a bit lower than with the 3 layer model (approx. 49%) 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4F6E4DE-01E6-A745-BAB3-4775F040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40" y="1995686"/>
            <a:ext cx="3918725" cy="200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0000" y="1310369"/>
            <a:ext cx="6408264" cy="348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0">
              <a:buClr>
                <a:srgbClr val="DF2046"/>
              </a:buClr>
              <a:buNone/>
              <a:defRPr/>
            </a:pPr>
            <a:r>
              <a:rPr lang="en-US" sz="1600" dirty="0">
                <a:latin typeface="Arial"/>
                <a:cs typeface="Arial"/>
              </a:rPr>
              <a:t>Forth adjustment, we increased nodes and layers: (data normalized)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 bwMode="auto">
          <a:xfrm>
            <a:off x="0" y="4782186"/>
            <a:ext cx="323528" cy="365125"/>
          </a:xfrm>
        </p:spPr>
        <p:txBody>
          <a:bodyPr/>
          <a:lstStyle/>
          <a:p>
            <a:pPr>
              <a:defRPr/>
            </a:pPr>
            <a:fld id="{16AB2C14-F465-F643-BD65-D6125390A9E0}" type="slidenum">
              <a:rPr lang="de-DE"/>
              <a:t>9</a:t>
            </a:fld>
            <a:endParaRPr lang="de-DE"/>
          </a:p>
        </p:txBody>
      </p:sp>
      <p:sp>
        <p:nvSpPr>
          <p:cNvPr id="3" name="Rectangle 2"/>
          <p:cNvSpPr/>
          <p:nvPr/>
        </p:nvSpPr>
        <p:spPr bwMode="auto">
          <a:xfrm>
            <a:off x="7740352" y="465998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036" y="1707654"/>
            <a:ext cx="6479252" cy="29523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19100" indent="-4191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Helvetica CE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Helvetica CE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199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Helvetica CE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buClr>
                <a:srgbClr val="DF2046"/>
              </a:buClr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We used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sequential model with 5 layers of Neural Networks and more nodes</a:t>
            </a: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Performance does slightly increase and the accuracy is above 50% but overfitting (increasing loss).</a:t>
            </a:r>
          </a:p>
          <a:p>
            <a:pPr>
              <a:buClr>
                <a:srgbClr val="DF2046"/>
              </a:buClr>
              <a:defRPr/>
            </a:pPr>
            <a:r>
              <a:rPr lang="en-US" sz="1200" dirty="0">
                <a:latin typeface="Arial"/>
                <a:cs typeface="Arial"/>
              </a:rPr>
              <a:t>Thus increasing the network will not help increasing the performance! </a:t>
            </a: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dirty="0"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Clr>
                <a:srgbClr val="DF2046"/>
              </a:buClr>
              <a:defRPr/>
            </a:pPr>
            <a:endParaRPr lang="en-US" sz="1200" b="0" i="0" u="none" strike="noStrike" cap="none" spc="0" dirty="0">
              <a:ln>
                <a:noFill/>
              </a:ln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>
              <a:buClr>
                <a:srgbClr val="DF2046"/>
              </a:buClr>
              <a:buNone/>
              <a:defRPr/>
            </a:pPr>
            <a:r>
              <a:rPr lang="en-US" sz="1200" b="0" i="0" u="none" strike="noStrike" cap="none" spc="0" dirty="0">
                <a:ln>
                  <a:noFill/>
                </a:ln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C14420-2013-864A-8DCC-688100A5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" y="2139702"/>
            <a:ext cx="2998986" cy="149683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81930D7-29E0-2A4A-B801-F0AB97C6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3392"/>
            <a:ext cx="380365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8355"/>
      </p:ext>
    </p:extLst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811</Words>
  <Application>Microsoft Macintosh PowerPoint</Application>
  <DocSecurity>0</DocSecurity>
  <PresentationFormat>Bildschirmpräsentation (16:9)</PresentationFormat>
  <Paragraphs>387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CE</vt:lpstr>
      <vt:lpstr>3</vt:lpstr>
      <vt:lpstr>CAS Applied Data Science</vt:lpstr>
      <vt:lpstr>Data Analysis</vt:lpstr>
      <vt:lpstr>Data Analysis</vt:lpstr>
      <vt:lpstr>Supervised model application </vt:lpstr>
      <vt:lpstr>Neural Network application</vt:lpstr>
      <vt:lpstr>Neural Network application</vt:lpstr>
      <vt:lpstr>Neural Network application </vt:lpstr>
      <vt:lpstr>Neural Network application </vt:lpstr>
      <vt:lpstr>Neural Network application </vt:lpstr>
      <vt:lpstr>Neural Network application </vt:lpstr>
      <vt:lpstr>Neural Network application </vt:lpstr>
      <vt:lpstr>Neural Network application </vt:lpstr>
      <vt:lpstr>Neural Network application </vt:lpstr>
      <vt:lpstr>Neural Network application </vt:lpstr>
      <vt:lpstr>Summary of our ML application </vt:lpstr>
    </vt:vector>
  </TitlesOfParts>
  <Manager/>
  <Company>rw.unibe.ch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Fimian Joel</dc:creator>
  <cp:keywords/>
  <dc:description/>
  <cp:lastModifiedBy>Microsoft Office User</cp:lastModifiedBy>
  <cp:revision>114</cp:revision>
  <dcterms:created xsi:type="dcterms:W3CDTF">2018-10-08T11:00:01Z</dcterms:created>
  <dcterms:modified xsi:type="dcterms:W3CDTF">2022-12-12T14:33:03Z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