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2" r:id="rId7"/>
    <p:sldId id="263" r:id="rId8"/>
    <p:sldId id="261"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0-07T20:18:45.05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2281 1724,'4'0,"2"4,0 7,-15 5,-15 9,-7 5,-8 2,-2-5,-3 3,-7-1,-4-3,7-3,7-6,-7 5,5 2,0-3,-6 0,-3-4,-3-5,0-4,5-4,6-3,6 0,0-2,-2 0,2 0,-3 0,-3 1,-2 0,-8-1,1 1,-12 0,-10 0,-9 0,-9 0,3 0,7 0,0-9,10-2,12-1,13 3,9-2,12-8,10-6,0-2,-8-11,-7-2,1-1,2 4,1-2,5-2,2 0,5 3,5 4,4 3,4 2,2 1,1-7,1-3,0-4,0 1,-1 3,1 3,-1 4,0 1,5-6,1-3,0-2,-2 0,4-2,0 2,3 4,0 3,-2-1,2 1,-1 1,2 2,4-2,4-6,2 1,3 1,6-2,-3 2,-1 7,-6 3,-1 3,-4 1,-1-6,2-1,2-1,8-3,3-2,1 7,0-2,-1 1,3 0,14-3,0-1,0 1,-3 6,-5 3,0 6,3 1,3 4,-2 4,-4 3,-3 3,-4 2,-3 1,3 1,0 0,0 0,3-1,4 1,1-1,2 0,-2 0,2 0,2 0,4 0,-3 0,-5 0,1 0,-3 0,-3 0,2 0,-2 0,-1 0,1 4,1 2,2 9,-1 2,3-3,-1 2,2 2,7 7,4 4,3 2,6 4,0 0,-4 0,-9-2,-7-3,-1-1,-4-1,-3 3,-7 1,-9 0,-6-1,-5-2,0 4,0 0,-2 0,-1-2,-1 3,-1 0,-1-1,0 3,0-1,0 4,-1-1,1-3,0-2,0 2,0 0,0-2,0 2,0 10,0 0,-5 3,-10 1,-7-2,0-6,4-4,0-5,-5 2,-4-6,3 3,1-1,0-5,0-6,-2-7,0-1,-5 7,-2 4,-5 4,-9 6,-2 2,4-5,3-2,1-7,3-6,-7 4,1 3,2-3,4-3,4 0,3-3,-7-4,-2-2,2 2,2-1,2 3,3 0,7-1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0-07T20:19:05.051"/>
    </inkml:context>
    <inkml:brush xml:id="br0">
      <inkml:brushProperty name="width" value="0.05" units="cm"/>
      <inkml:brushProperty name="height" value="0.05" units="cm"/>
      <inkml:brushProperty name="color" value="#E71224"/>
      <inkml:brushProperty name="ignorePressure" value="1"/>
    </inkml:brush>
  </inkml:definitions>
  <inkml:trace contextRef="#ctx0" brushRef="#br0">5059 6255,'-4'0,"-6"0,-9 0,-14 0,-6 4,0 1,-1 1,-3-2,-3-1,-1-1,4-1,3-1,6 0,-4 0,-9 0,-12 0,-13-1,2 1,0 0,7 0,8 0,3 0,3 0,1 0,5 0,2-4,-6-1,2-1,4 2,-7-7,-9-2,3-3,0 2,3 2,-12 5,-7-2,-9 1,-3-3,9 2,3 1,6 3,6-3,-1-3,2-1,3 3,2 2,1 2,1 3,1 1,5 1,-3 0,2 0,5 1,-3-1,1 1,-8-1,-13 0,1 0,-3 0,3 0,3 0,7 0,0 0,6-4,-4-2,0-3,0-1,0-7,4 0,6-2,5 3,5 4,-5 0,0 1,-4 4,-2-6,-8-5,2-4,-5-10,3 1,5 4,6 4,2 1,2 5,3 0,-2-4,1 0,-2 1,0 3,1 0,3-5,3 2,0-1,2-1,1 0,4-1,5-1,-6-4,-9-2,-3-4,0 0,1 5,3 0,1-4,1-9,2 3,5 0,5-2,6 2,4 3,3 4,2 3,5-1,6 3,9-1,10-4,-1-1,0 0,-2 3,-1-7,0-5,-6 1,-5-2,-2-1,-2-2,0 3,-1 5,2-4,-1 1,-3 3,-3 1,-1 1,-3 4,0-6,-1-9,-1-5,1-5,-1 2,1-2,0 5,0 3,0 1,-5 5,0 1,-9-4,-5 1,-4 4,2-3,0-3,0-1,-1-2,-1 1,4 3,1 2,3 4,4 5,0 0,2 1,-1-1,0-7,-2-1,-3-6,1 2,3 1,-1 3,-3 5,2 1,-1 3,1 2,-1 3,2 2,-1-6,1-3,3 2,4 1,-3 4,1 1,-3 2,0-3,3-6,1-8,-6-5,-1 0,-2 2,1-1,-1-1,2 0,3 4,3 5,3 6,3-1,0-3,1-2,1-9,0 1,-1 0,1 4,-1-4,0 3,0 4,0 0,0 4,0 3,0 4,0 1,0 3,0 0,0 1,4-3,6-3,5-3,0-1,6-3,3 2,-2 1,-1 3,1-2,4-3,2 4,-4 4,-5 2,-3 1,1 1,1-3,2 2,2 1,1 2,5-1,2 0,0-1,-1 0,3 4,4-3,5-1,-2-2,3-4,5-5,-1 3,5-1,-3 1,-1 5,-4 4,-6 6,-4 5,0-3,2-4,1 2,-3 4,-2 4,1 3,0 3,-1-2,-3 0,-1 0,-1 2,-1 0,4 2,0 0,1-7,-2-3,-1 1,4 1,-1 4,0 1,3 2,0 1,7 1,0 1,-2-1,-3 1,-4-1,-2 4,-3 2,-1-1,-1 0,4-2,13 3,1 4,9 6,8 3,7 3,5-2,10 3,18 3,3 0,-7 0,-3 5,-13-4,-7-2,0-1,-4-5,-4-1,-2 0,-6-3,-5-3,-3-1,-1 3,0-1,0 1,-4-2,4 6,-3-1,0-3,-3-3,3-5,3-2,-2 1,-6 1,0-1,-2-2,-1-1,0 0,-4-2,-2 0,-3 0,7 0,2 0,3-1,3 1,3 0,-2 0,-5 0,5 0,6-4,8-6,11-5,2 0,-2-5,-5-5,-5-1,-3-1,0 1,0 0,-5 4,-7 2,-7 5,3 0,3-1,3-2,-2-3,-1 4,-2 3,-5 5,1 3,-2 4,-3-3,11-9,1-1,3 1,-3 3,-5 4,-4 2,-4 3,-3 2,6 0,2 0,8 1,0 0,1-1,2 5,9 4,8 11,-2 0,0 6,-1 3,1 4,-10 1,-5-5,-2 0,-4 0,-9-1,-6-5,1 1,-3 2,-2-5,4 4,1 4,2-1,-1 6,-1 2,-4 7,2 4,1-1,1 0,3 4,2 2,0 9,-6-2,-7-2,-7-7,4 0,-1 0,1 9,-2 6,-3 0,-4 2,-2-6,-2-1,-1-3,-2-3,1-1,-1-3,1 4,-1 4,1 1,-4 3,-6 0,-9 0,-6 4,-2-7,-2 1,-3-3,3-7,3-3,1-5,2-6,-1-1,-4 6,-5 9,-2-5,2-1,5-4,-4 0,-1 0,5-1,-1-4,-4 1,0 2,1 4,2-7,2-4,5-3,3 2,1 3,3 2,1-7,-2-2,2 1,4 1,-5 4,-3 1,1-2,3-1,1-2,-2 7,2 1,4 3,-2 4,3 10,1 5,4 1,1 3,1-1,2 1,0-5,1-4,-1-3,1 3,-1-4,0 2,0 2,0-1,0-1,0 4,0-4,0 2,0 1,0-1,0-1,0-2,0 0,0 4,0-4,0 3,0 0,0-4,0 1,0-3,0-2,0-3,0-2,0 1,0-2,0 1,0 5,0 0,0 5,-4-3,-10 0,-2 0,-7 0,-8 0,-7-3,-1-5,6-6,5-7,2-5,7-1,1-1,0-3,-1-4,-1-4,-6 5,-7 3,-2 1,2 0,-3-2,0-4,4-3,1-4,-1 6,0 2,-2 2,0-1,1-2,7 1,4-2,1-3,0-2,-9-2,-3-1,-1-2,2 0,2-1,2 1,-3-1,1 1,-4-4,0-2,1 1,-1 0,-4-2,-7-4,-1-1,-1 2,4-1,9-4,10-2,6 1,1-1,-1 2,3 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A7F392-59A5-4BFA-A339-36274301BFB8}" type="datetimeFigureOut">
              <a:rPr lang="es-CL" smtClean="0"/>
              <a:t>07-10-2018</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7D386D0E-3AEA-46F9-86B0-E9A19417F783}" type="slidenum">
              <a:rPr lang="es-CL" smtClean="0"/>
              <a:t>‹#›</a:t>
            </a:fld>
            <a:endParaRPr lang="es-C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9522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A7F392-59A5-4BFA-A339-36274301BFB8}" type="datetimeFigureOut">
              <a:rPr lang="es-CL" smtClean="0"/>
              <a:t>07-10-2018</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7D386D0E-3AEA-46F9-86B0-E9A19417F783}" type="slidenum">
              <a:rPr lang="es-CL" smtClean="0"/>
              <a:t>‹#›</a:t>
            </a:fld>
            <a:endParaRPr lang="es-CL"/>
          </a:p>
        </p:txBody>
      </p:sp>
    </p:spTree>
    <p:extLst>
      <p:ext uri="{BB962C8B-B14F-4D97-AF65-F5344CB8AC3E}">
        <p14:creationId xmlns:p14="http://schemas.microsoft.com/office/powerpoint/2010/main" val="1768672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A7F392-59A5-4BFA-A339-36274301BFB8}" type="datetimeFigureOut">
              <a:rPr lang="es-CL" smtClean="0"/>
              <a:t>07-10-2018</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7D386D0E-3AEA-46F9-86B0-E9A19417F783}" type="slidenum">
              <a:rPr lang="es-CL" smtClean="0"/>
              <a:t>‹#›</a:t>
            </a:fld>
            <a:endParaRPr lang="es-CL"/>
          </a:p>
        </p:txBody>
      </p:sp>
    </p:spTree>
    <p:extLst>
      <p:ext uri="{BB962C8B-B14F-4D97-AF65-F5344CB8AC3E}">
        <p14:creationId xmlns:p14="http://schemas.microsoft.com/office/powerpoint/2010/main" val="1276757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A7F392-59A5-4BFA-A339-36274301BFB8}" type="datetimeFigureOut">
              <a:rPr lang="es-CL" smtClean="0"/>
              <a:t>07-10-2018</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7D386D0E-3AEA-46F9-86B0-E9A19417F783}" type="slidenum">
              <a:rPr lang="es-CL" smtClean="0"/>
              <a:t>‹#›</a:t>
            </a:fld>
            <a:endParaRPr lang="es-CL"/>
          </a:p>
        </p:txBody>
      </p:sp>
    </p:spTree>
    <p:extLst>
      <p:ext uri="{BB962C8B-B14F-4D97-AF65-F5344CB8AC3E}">
        <p14:creationId xmlns:p14="http://schemas.microsoft.com/office/powerpoint/2010/main" val="4002353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A7F392-59A5-4BFA-A339-36274301BFB8}" type="datetimeFigureOut">
              <a:rPr lang="es-CL" smtClean="0"/>
              <a:t>07-10-2018</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7D386D0E-3AEA-46F9-86B0-E9A19417F783}" type="slidenum">
              <a:rPr lang="es-CL" smtClean="0"/>
              <a:t>‹#›</a:t>
            </a:fld>
            <a:endParaRPr lang="es-C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8834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A7F392-59A5-4BFA-A339-36274301BFB8}" type="datetimeFigureOut">
              <a:rPr lang="es-CL" smtClean="0"/>
              <a:t>07-10-2018</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7D386D0E-3AEA-46F9-86B0-E9A19417F783}" type="slidenum">
              <a:rPr lang="es-CL" smtClean="0"/>
              <a:t>‹#›</a:t>
            </a:fld>
            <a:endParaRPr lang="es-CL"/>
          </a:p>
        </p:txBody>
      </p:sp>
    </p:spTree>
    <p:extLst>
      <p:ext uri="{BB962C8B-B14F-4D97-AF65-F5344CB8AC3E}">
        <p14:creationId xmlns:p14="http://schemas.microsoft.com/office/powerpoint/2010/main" val="3917270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A7F392-59A5-4BFA-A339-36274301BFB8}" type="datetimeFigureOut">
              <a:rPr lang="es-CL" smtClean="0"/>
              <a:t>07-10-2018</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7D386D0E-3AEA-46F9-86B0-E9A19417F783}" type="slidenum">
              <a:rPr lang="es-CL" smtClean="0"/>
              <a:t>‹#›</a:t>
            </a:fld>
            <a:endParaRPr lang="es-CL"/>
          </a:p>
        </p:txBody>
      </p:sp>
    </p:spTree>
    <p:extLst>
      <p:ext uri="{BB962C8B-B14F-4D97-AF65-F5344CB8AC3E}">
        <p14:creationId xmlns:p14="http://schemas.microsoft.com/office/powerpoint/2010/main" val="54398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A7F392-59A5-4BFA-A339-36274301BFB8}" type="datetimeFigureOut">
              <a:rPr lang="es-CL" smtClean="0"/>
              <a:t>07-10-2018</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7D386D0E-3AEA-46F9-86B0-E9A19417F783}" type="slidenum">
              <a:rPr lang="es-CL" smtClean="0"/>
              <a:t>‹#›</a:t>
            </a:fld>
            <a:endParaRPr lang="es-CL"/>
          </a:p>
        </p:txBody>
      </p:sp>
    </p:spTree>
    <p:extLst>
      <p:ext uri="{BB962C8B-B14F-4D97-AF65-F5344CB8AC3E}">
        <p14:creationId xmlns:p14="http://schemas.microsoft.com/office/powerpoint/2010/main" val="448841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2A7F392-59A5-4BFA-A339-36274301BFB8}" type="datetimeFigureOut">
              <a:rPr lang="es-CL" smtClean="0"/>
              <a:t>07-10-2018</a:t>
            </a:fld>
            <a:endParaRPr lang="es-CL"/>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CL"/>
          </a:p>
        </p:txBody>
      </p:sp>
      <p:sp>
        <p:nvSpPr>
          <p:cNvPr id="9" name="Slide Number Placeholder 8"/>
          <p:cNvSpPr>
            <a:spLocks noGrp="1"/>
          </p:cNvSpPr>
          <p:nvPr>
            <p:ph type="sldNum" sz="quarter" idx="12"/>
          </p:nvPr>
        </p:nvSpPr>
        <p:spPr/>
        <p:txBody>
          <a:bodyPr/>
          <a:lstStyle/>
          <a:p>
            <a:fld id="{7D386D0E-3AEA-46F9-86B0-E9A19417F783}" type="slidenum">
              <a:rPr lang="es-CL" smtClean="0"/>
              <a:t>‹#›</a:t>
            </a:fld>
            <a:endParaRPr lang="es-CL"/>
          </a:p>
        </p:txBody>
      </p:sp>
    </p:spTree>
    <p:extLst>
      <p:ext uri="{BB962C8B-B14F-4D97-AF65-F5344CB8AC3E}">
        <p14:creationId xmlns:p14="http://schemas.microsoft.com/office/powerpoint/2010/main" val="2654559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2A7F392-59A5-4BFA-A339-36274301BFB8}" type="datetimeFigureOut">
              <a:rPr lang="es-CL" smtClean="0"/>
              <a:t>07-10-2018</a:t>
            </a:fld>
            <a:endParaRPr lang="es-CL"/>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CL"/>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D386D0E-3AEA-46F9-86B0-E9A19417F783}" type="slidenum">
              <a:rPr lang="es-CL" smtClean="0"/>
              <a:t>‹#›</a:t>
            </a:fld>
            <a:endParaRPr lang="es-CL"/>
          </a:p>
        </p:txBody>
      </p:sp>
    </p:spTree>
    <p:extLst>
      <p:ext uri="{BB962C8B-B14F-4D97-AF65-F5344CB8AC3E}">
        <p14:creationId xmlns:p14="http://schemas.microsoft.com/office/powerpoint/2010/main" val="3941423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2A7F392-59A5-4BFA-A339-36274301BFB8}" type="datetimeFigureOut">
              <a:rPr lang="es-CL" smtClean="0"/>
              <a:t>07-10-2018</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7D386D0E-3AEA-46F9-86B0-E9A19417F783}" type="slidenum">
              <a:rPr lang="es-CL" smtClean="0"/>
              <a:t>‹#›</a:t>
            </a:fld>
            <a:endParaRPr lang="es-CL"/>
          </a:p>
        </p:txBody>
      </p:sp>
    </p:spTree>
    <p:extLst>
      <p:ext uri="{BB962C8B-B14F-4D97-AF65-F5344CB8AC3E}">
        <p14:creationId xmlns:p14="http://schemas.microsoft.com/office/powerpoint/2010/main" val="252623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2A7F392-59A5-4BFA-A339-36274301BFB8}" type="datetimeFigureOut">
              <a:rPr lang="es-CL" smtClean="0"/>
              <a:t>07-10-2018</a:t>
            </a:fld>
            <a:endParaRPr lang="es-CL"/>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CL"/>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D386D0E-3AEA-46F9-86B0-E9A19417F783}" type="slidenum">
              <a:rPr lang="es-CL" smtClean="0"/>
              <a:t>‹#›</a:t>
            </a:fld>
            <a:endParaRPr lang="es-CL"/>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5836775"/>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customXml" Target="../ink/ink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839A7-C7E6-44DF-A6B8-7767510CC902}"/>
              </a:ext>
            </a:extLst>
          </p:cNvPr>
          <p:cNvSpPr>
            <a:spLocks noGrp="1"/>
          </p:cNvSpPr>
          <p:nvPr>
            <p:ph type="ctrTitle"/>
          </p:nvPr>
        </p:nvSpPr>
        <p:spPr/>
        <p:txBody>
          <a:bodyPr/>
          <a:lstStyle/>
          <a:p>
            <a:r>
              <a:rPr lang="es-CL" dirty="0" err="1"/>
              <a:t>Capstone</a:t>
            </a:r>
            <a:r>
              <a:rPr lang="es-CL" dirty="0"/>
              <a:t> Coursera Project</a:t>
            </a:r>
          </a:p>
        </p:txBody>
      </p:sp>
      <p:sp>
        <p:nvSpPr>
          <p:cNvPr id="3" name="Subtitle 2">
            <a:extLst>
              <a:ext uri="{FF2B5EF4-FFF2-40B4-BE49-F238E27FC236}">
                <a16:creationId xmlns:a16="http://schemas.microsoft.com/office/drawing/2014/main" id="{92190521-9A9C-4FFE-B461-A7F06AED57C7}"/>
              </a:ext>
            </a:extLst>
          </p:cNvPr>
          <p:cNvSpPr>
            <a:spLocks noGrp="1"/>
          </p:cNvSpPr>
          <p:nvPr>
            <p:ph type="subTitle" idx="1"/>
          </p:nvPr>
        </p:nvSpPr>
        <p:spPr/>
        <p:txBody>
          <a:bodyPr/>
          <a:lstStyle/>
          <a:p>
            <a:r>
              <a:rPr lang="es-CL" dirty="0"/>
              <a:t>Felipe Bahamonde</a:t>
            </a:r>
          </a:p>
        </p:txBody>
      </p:sp>
    </p:spTree>
    <p:extLst>
      <p:ext uri="{BB962C8B-B14F-4D97-AF65-F5344CB8AC3E}">
        <p14:creationId xmlns:p14="http://schemas.microsoft.com/office/powerpoint/2010/main" val="379558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EB1FE-FC50-4B86-A21F-2BECBAC4A9D1}"/>
              </a:ext>
            </a:extLst>
          </p:cNvPr>
          <p:cNvSpPr>
            <a:spLocks noGrp="1"/>
          </p:cNvSpPr>
          <p:nvPr>
            <p:ph type="title"/>
          </p:nvPr>
        </p:nvSpPr>
        <p:spPr/>
        <p:txBody>
          <a:bodyPr>
            <a:normAutofit/>
          </a:bodyPr>
          <a:lstStyle/>
          <a:p>
            <a:r>
              <a:rPr lang="en-US" b="1" dirty="0"/>
              <a:t>business Problem</a:t>
            </a:r>
            <a:endParaRPr lang="es-CL" dirty="0"/>
          </a:p>
        </p:txBody>
      </p:sp>
      <p:sp>
        <p:nvSpPr>
          <p:cNvPr id="3" name="Content Placeholder 2">
            <a:extLst>
              <a:ext uri="{FF2B5EF4-FFF2-40B4-BE49-F238E27FC236}">
                <a16:creationId xmlns:a16="http://schemas.microsoft.com/office/drawing/2014/main" id="{38392B9D-EE31-48E2-B460-EC23C3CEDA17}"/>
              </a:ext>
            </a:extLst>
          </p:cNvPr>
          <p:cNvSpPr>
            <a:spLocks noGrp="1"/>
          </p:cNvSpPr>
          <p:nvPr>
            <p:ph idx="1"/>
          </p:nvPr>
        </p:nvSpPr>
        <p:spPr/>
        <p:txBody>
          <a:bodyPr>
            <a:normAutofit fontScale="92500" lnSpcReduction="20000"/>
          </a:bodyPr>
          <a:lstStyle/>
          <a:p>
            <a:pPr>
              <a:lnSpc>
                <a:spcPct val="200000"/>
              </a:lnSpc>
            </a:pPr>
            <a:r>
              <a:rPr lang="en-US" dirty="0"/>
              <a:t>Our client, an important wood crafts shop located in Santiago, specifically in </a:t>
            </a:r>
            <a:r>
              <a:rPr lang="en-US" dirty="0" err="1"/>
              <a:t>Peñalolen</a:t>
            </a:r>
            <a:r>
              <a:rPr lang="en-US" dirty="0"/>
              <a:t>, wants to open a new store given the success. For this, he is evaluating different possibilities within Santiago but still doesn’t know where to position himself. Currently </a:t>
            </a:r>
            <a:r>
              <a:rPr lang="en-US" dirty="0" err="1"/>
              <a:t>Peumayen's</a:t>
            </a:r>
            <a:r>
              <a:rPr lang="en-US" dirty="0"/>
              <a:t> store is in </a:t>
            </a:r>
            <a:r>
              <a:rPr lang="en-US" dirty="0" err="1"/>
              <a:t>Peñalolen</a:t>
            </a:r>
            <a:r>
              <a:rPr lang="en-US" dirty="0"/>
              <a:t> because it is a sector where people have a high purchasing power, which favors the sales of </a:t>
            </a:r>
            <a:r>
              <a:rPr lang="en-US" dirty="0" err="1"/>
              <a:t>Peumayen</a:t>
            </a:r>
            <a:r>
              <a:rPr lang="en-US" dirty="0"/>
              <a:t> since the products are extremely expensive and not of first necessity.</a:t>
            </a:r>
            <a:endParaRPr lang="es-CL" dirty="0"/>
          </a:p>
          <a:p>
            <a:pPr>
              <a:lnSpc>
                <a:spcPct val="200000"/>
              </a:lnSpc>
            </a:pPr>
            <a:r>
              <a:rPr lang="en-US" dirty="0"/>
              <a:t>It is in this context that </a:t>
            </a:r>
            <a:r>
              <a:rPr lang="en-US" dirty="0" err="1"/>
              <a:t>Peumayen</a:t>
            </a:r>
            <a:r>
              <a:rPr lang="en-US" dirty="0"/>
              <a:t> asks for help to locate his store, requesting that sectors or districts could be good for his new store.</a:t>
            </a:r>
            <a:endParaRPr lang="es-CL" dirty="0"/>
          </a:p>
          <a:p>
            <a:endParaRPr lang="es-CL" dirty="0"/>
          </a:p>
        </p:txBody>
      </p:sp>
    </p:spTree>
    <p:extLst>
      <p:ext uri="{BB962C8B-B14F-4D97-AF65-F5344CB8AC3E}">
        <p14:creationId xmlns:p14="http://schemas.microsoft.com/office/powerpoint/2010/main" val="2877274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9B279-2DF0-4C94-9EE2-846B55591CBB}"/>
              </a:ext>
            </a:extLst>
          </p:cNvPr>
          <p:cNvSpPr>
            <a:spLocks noGrp="1"/>
          </p:cNvSpPr>
          <p:nvPr>
            <p:ph type="title"/>
          </p:nvPr>
        </p:nvSpPr>
        <p:spPr/>
        <p:txBody>
          <a:bodyPr/>
          <a:lstStyle/>
          <a:p>
            <a:r>
              <a:rPr lang="es-CL" dirty="0"/>
              <a:t>Data	</a:t>
            </a:r>
          </a:p>
        </p:txBody>
      </p:sp>
      <p:pic>
        <p:nvPicPr>
          <p:cNvPr id="4" name="Content Placeholder 3">
            <a:extLst>
              <a:ext uri="{FF2B5EF4-FFF2-40B4-BE49-F238E27FC236}">
                <a16:creationId xmlns:a16="http://schemas.microsoft.com/office/drawing/2014/main" id="{760134EF-25FB-4659-AB25-B482E2AEBD3E}"/>
              </a:ext>
            </a:extLst>
          </p:cNvPr>
          <p:cNvPicPr>
            <a:picLocks noGrp="1" noChangeAspect="1"/>
          </p:cNvPicPr>
          <p:nvPr>
            <p:ph idx="1"/>
          </p:nvPr>
        </p:nvPicPr>
        <p:blipFill>
          <a:blip r:embed="rId2"/>
          <a:stretch>
            <a:fillRect/>
          </a:stretch>
        </p:blipFill>
        <p:spPr>
          <a:xfrm>
            <a:off x="2550407" y="1846263"/>
            <a:ext cx="7151511" cy="4022725"/>
          </a:xfrm>
          <a:prstGeom prst="rect">
            <a:avLst/>
          </a:prstGeom>
        </p:spPr>
      </p:pic>
    </p:spTree>
    <p:extLst>
      <p:ext uri="{BB962C8B-B14F-4D97-AF65-F5344CB8AC3E}">
        <p14:creationId xmlns:p14="http://schemas.microsoft.com/office/powerpoint/2010/main" val="2473567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40791F6-715D-481A-9C4A-3645AECF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8954EB7-1628-4116-818E-02706AFB3A07}"/>
              </a:ext>
            </a:extLst>
          </p:cNvPr>
          <p:cNvPicPr/>
          <p:nvPr/>
        </p:nvPicPr>
        <p:blipFill rotWithShape="1">
          <a:blip r:embed="rId2"/>
          <a:srcRect l="5556" r="4" b="4"/>
          <a:stretch/>
        </p:blipFill>
        <p:spPr>
          <a:xfrm>
            <a:off x="633999" y="640081"/>
            <a:ext cx="4001315" cy="5314406"/>
          </a:xfrm>
          <a:prstGeom prst="rect">
            <a:avLst/>
          </a:prstGeom>
        </p:spPr>
      </p:pic>
      <p:cxnSp>
        <p:nvCxnSpPr>
          <p:cNvPr id="11" name="Straight Connector 10">
            <a:extLst>
              <a:ext uri="{FF2B5EF4-FFF2-40B4-BE49-F238E27FC236}">
                <a16:creationId xmlns:a16="http://schemas.microsoft.com/office/drawing/2014/main" id="{740F83A4-FAC4-4867-95A5-BBFD280C7B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73062EC-A42A-4E34-B116-E2180EC2B9B4}"/>
              </a:ext>
            </a:extLst>
          </p:cNvPr>
          <p:cNvSpPr>
            <a:spLocks noGrp="1"/>
          </p:cNvSpPr>
          <p:nvPr>
            <p:ph idx="1"/>
          </p:nvPr>
        </p:nvSpPr>
        <p:spPr>
          <a:xfrm>
            <a:off x="4974769" y="2198914"/>
            <a:ext cx="6574973" cy="3670180"/>
          </a:xfrm>
        </p:spPr>
        <p:txBody>
          <a:bodyPr>
            <a:normAutofit/>
          </a:bodyPr>
          <a:lstStyle/>
          <a:p>
            <a:r>
              <a:rPr lang="en-US" dirty="0"/>
              <a:t>In the figure it is possible to observe the </a:t>
            </a:r>
            <a:r>
              <a:rPr lang="en-US" dirty="0" err="1"/>
              <a:t>dataframe</a:t>
            </a:r>
            <a:r>
              <a:rPr lang="en-US" dirty="0"/>
              <a:t> created from the web page, where we can see 273 and peak locations with their coordinates in a scale that does not allow us to use Foursquare, so it is decided to change by a small transformation. As shown in figure 2 and 3.</a:t>
            </a:r>
            <a:endParaRPr lang="es-CL" dirty="0"/>
          </a:p>
          <a:p>
            <a:pPr marL="0" indent="0">
              <a:buNone/>
            </a:pPr>
            <a:endParaRPr lang="es-CL" dirty="0"/>
          </a:p>
        </p:txBody>
      </p:sp>
      <p:sp>
        <p:nvSpPr>
          <p:cNvPr id="13" name="Rectangle 12">
            <a:extLst>
              <a:ext uri="{FF2B5EF4-FFF2-40B4-BE49-F238E27FC236}">
                <a16:creationId xmlns:a16="http://schemas.microsoft.com/office/drawing/2014/main" id="{CADA4CA0-9A57-4FBE-A9E5-24DFC23C3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811CBAFA-D7E0-40A7-BB94-2C05304B4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37996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80861964-D86C-4A50-8F6D-B466384A6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277BE6-7EA6-455F-883B-90024C469985}"/>
              </a:ext>
            </a:extLst>
          </p:cNvPr>
          <p:cNvSpPr>
            <a:spLocks noGrp="1"/>
          </p:cNvSpPr>
          <p:nvPr>
            <p:ph type="title"/>
          </p:nvPr>
        </p:nvSpPr>
        <p:spPr>
          <a:xfrm>
            <a:off x="7859485" y="634946"/>
            <a:ext cx="3690257" cy="1450757"/>
          </a:xfrm>
        </p:spPr>
        <p:txBody>
          <a:bodyPr>
            <a:normAutofit/>
          </a:bodyPr>
          <a:lstStyle/>
          <a:p>
            <a:r>
              <a:rPr lang="es-CL" dirty="0"/>
              <a:t>DMS -&gt; </a:t>
            </a:r>
            <a:r>
              <a:rPr lang="es-CL" dirty="0" err="1"/>
              <a:t>Degrees</a:t>
            </a:r>
            <a:endParaRPr lang="es-CL" dirty="0"/>
          </a:p>
        </p:txBody>
      </p:sp>
      <p:pic>
        <p:nvPicPr>
          <p:cNvPr id="4" name="Picture 3">
            <a:extLst>
              <a:ext uri="{FF2B5EF4-FFF2-40B4-BE49-F238E27FC236}">
                <a16:creationId xmlns:a16="http://schemas.microsoft.com/office/drawing/2014/main" id="{38190BDF-CAA3-49B5-80AE-C69BBC218C9D}"/>
              </a:ext>
            </a:extLst>
          </p:cNvPr>
          <p:cNvPicPr/>
          <p:nvPr/>
        </p:nvPicPr>
        <p:blipFill>
          <a:blip r:embed="rId2"/>
          <a:stretch>
            <a:fillRect/>
          </a:stretch>
        </p:blipFill>
        <p:spPr>
          <a:xfrm>
            <a:off x="633999" y="1224344"/>
            <a:ext cx="6909801" cy="4145879"/>
          </a:xfrm>
          <a:prstGeom prst="rect">
            <a:avLst/>
          </a:prstGeom>
        </p:spPr>
      </p:pic>
      <p:cxnSp>
        <p:nvCxnSpPr>
          <p:cNvPr id="18" name="Straight Connector 10">
            <a:extLst>
              <a:ext uri="{FF2B5EF4-FFF2-40B4-BE49-F238E27FC236}">
                <a16:creationId xmlns:a16="http://schemas.microsoft.com/office/drawing/2014/main" id="{754A678E-8F30-4E92-A5BF-F5D03D0113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8BFE4C9-636C-46EC-8DBB-E0DED2DC6149}"/>
              </a:ext>
            </a:extLst>
          </p:cNvPr>
          <p:cNvSpPr>
            <a:spLocks noGrp="1"/>
          </p:cNvSpPr>
          <p:nvPr>
            <p:ph idx="1"/>
          </p:nvPr>
        </p:nvSpPr>
        <p:spPr>
          <a:xfrm>
            <a:off x="7859485" y="2198914"/>
            <a:ext cx="3690257" cy="3670180"/>
          </a:xfrm>
        </p:spPr>
        <p:txBody>
          <a:bodyPr>
            <a:normAutofit/>
          </a:bodyPr>
          <a:lstStyle/>
          <a:p>
            <a:endParaRPr lang="es-CL"/>
          </a:p>
        </p:txBody>
      </p:sp>
      <p:sp>
        <p:nvSpPr>
          <p:cNvPr id="19" name="Rectangle 12">
            <a:extLst>
              <a:ext uri="{FF2B5EF4-FFF2-40B4-BE49-F238E27FC236}">
                <a16:creationId xmlns:a16="http://schemas.microsoft.com/office/drawing/2014/main" id="{02CE8509-9E93-4D74-BF24-661F111C7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D6A14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4">
            <a:extLst>
              <a:ext uri="{FF2B5EF4-FFF2-40B4-BE49-F238E27FC236}">
                <a16:creationId xmlns:a16="http://schemas.microsoft.com/office/drawing/2014/main" id="{66E8BA98-E13C-403B-AC96-75E203799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636347"/>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18617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21AC-E4E8-4157-9262-A7E72ED3EB4D}"/>
              </a:ext>
            </a:extLst>
          </p:cNvPr>
          <p:cNvSpPr>
            <a:spLocks noGrp="1"/>
          </p:cNvSpPr>
          <p:nvPr>
            <p:ph type="title"/>
          </p:nvPr>
        </p:nvSpPr>
        <p:spPr/>
        <p:txBody>
          <a:bodyPr>
            <a:noAutofit/>
          </a:bodyPr>
          <a:lstStyle/>
          <a:p>
            <a:r>
              <a:rPr lang="en-US" sz="2000" dirty="0"/>
              <a:t>Once the change is made, a map with all the extracted localities is generated, as shown in Fig.</a:t>
            </a:r>
            <a:endParaRPr lang="es-CL" sz="2000" dirty="0"/>
          </a:p>
        </p:txBody>
      </p:sp>
      <p:pic>
        <p:nvPicPr>
          <p:cNvPr id="4" name="Content Placeholder 3">
            <a:extLst>
              <a:ext uri="{FF2B5EF4-FFF2-40B4-BE49-F238E27FC236}">
                <a16:creationId xmlns:a16="http://schemas.microsoft.com/office/drawing/2014/main" id="{26AC0A46-ED8B-47D3-B22B-4F65B39B56F5}"/>
              </a:ext>
            </a:extLst>
          </p:cNvPr>
          <p:cNvPicPr>
            <a:picLocks noGrp="1"/>
          </p:cNvPicPr>
          <p:nvPr>
            <p:ph idx="1"/>
          </p:nvPr>
        </p:nvPicPr>
        <p:blipFill>
          <a:blip r:embed="rId2"/>
          <a:stretch>
            <a:fillRect/>
          </a:stretch>
        </p:blipFill>
        <p:spPr>
          <a:xfrm>
            <a:off x="2770489" y="1846263"/>
            <a:ext cx="6711348" cy="4022725"/>
          </a:xfrm>
          <a:prstGeom prst="rect">
            <a:avLst/>
          </a:prstGeom>
        </p:spPr>
      </p:pic>
    </p:spTree>
    <p:extLst>
      <p:ext uri="{BB962C8B-B14F-4D97-AF65-F5344CB8AC3E}">
        <p14:creationId xmlns:p14="http://schemas.microsoft.com/office/powerpoint/2010/main" val="3139225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240A2FC-E2C3-458D-96B4-5DF9028D9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5F097929-F3D6-4D1F-8AFC-CF34817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43074C91-9045-414B-B5F9-567DAE3EE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4461041-8413-4023-ABA7-9E499B0AD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751A38-AA1E-49E4-8B94-0E5EFA19B8B6}"/>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2000">
                <a:solidFill>
                  <a:schemeClr val="tx1">
                    <a:lumMod val="85000"/>
                    <a:lumOff val="15000"/>
                  </a:schemeClr>
                </a:solidFill>
              </a:rPr>
              <a:t>It is possible to see that many points are outside of Santiago since this involves information from the entire metropolitan region. To improve this, we decided to calculate the distance (Euclidean) to the center of Santiago (obtained with Nominatim) leaving those with a distance better than 0.3. as shown in figure (86 places)</a:t>
            </a:r>
          </a:p>
        </p:txBody>
      </p:sp>
      <p:pic>
        <p:nvPicPr>
          <p:cNvPr id="4" name="Content Placeholder 3">
            <a:extLst>
              <a:ext uri="{FF2B5EF4-FFF2-40B4-BE49-F238E27FC236}">
                <a16:creationId xmlns:a16="http://schemas.microsoft.com/office/drawing/2014/main" id="{32BB2D83-5EF4-496A-BC7A-F52389ACA502}"/>
              </a:ext>
            </a:extLst>
          </p:cNvPr>
          <p:cNvPicPr>
            <a:picLocks noGrp="1"/>
          </p:cNvPicPr>
          <p:nvPr>
            <p:ph idx="1"/>
          </p:nvPr>
        </p:nvPicPr>
        <p:blipFill>
          <a:blip r:embed="rId2"/>
          <a:stretch>
            <a:fillRect/>
          </a:stretch>
        </p:blipFill>
        <p:spPr>
          <a:xfrm>
            <a:off x="635457" y="640080"/>
            <a:ext cx="10442713" cy="3602736"/>
          </a:xfrm>
          <a:prstGeom prst="rect">
            <a:avLst/>
          </a:prstGeom>
        </p:spPr>
      </p:pic>
      <p:cxnSp>
        <p:nvCxnSpPr>
          <p:cNvPr id="17" name="Straight Connector 16">
            <a:extLst>
              <a:ext uri="{FF2B5EF4-FFF2-40B4-BE49-F238E27FC236}">
                <a16:creationId xmlns:a16="http://schemas.microsoft.com/office/drawing/2014/main" id="{F05BCF04-4702-43D0-BE8F-DBF6C2F651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841E764-4629-49E0-994A-6F92FEFB9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0612FB"/>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95635077-9890-4CC8-9792-28743EBFE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71685D"/>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56696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22EDD-F027-4221-AF68-F068A9499C67}"/>
              </a:ext>
            </a:extLst>
          </p:cNvPr>
          <p:cNvSpPr>
            <a:spLocks noGrp="1"/>
          </p:cNvSpPr>
          <p:nvPr>
            <p:ph type="title"/>
          </p:nvPr>
        </p:nvSpPr>
        <p:spPr/>
        <p:txBody>
          <a:bodyPr>
            <a:normAutofit/>
          </a:bodyPr>
          <a:lstStyle/>
          <a:p>
            <a:r>
              <a:rPr lang="en-US" sz="2400" dirty="0"/>
              <a:t>Now, we proceed to clustering to obtain the </a:t>
            </a:r>
            <a:r>
              <a:rPr lang="en-US" sz="2400" dirty="0" err="1"/>
              <a:t>Peñalolen</a:t>
            </a:r>
            <a:r>
              <a:rPr lang="en-US" sz="2400" dirty="0"/>
              <a:t>-like sectors as shown in fig </a:t>
            </a:r>
            <a:endParaRPr lang="es-CL" sz="2400" dirty="0"/>
          </a:p>
        </p:txBody>
      </p:sp>
      <p:pic>
        <p:nvPicPr>
          <p:cNvPr id="4" name="Content Placeholder 3">
            <a:extLst>
              <a:ext uri="{FF2B5EF4-FFF2-40B4-BE49-F238E27FC236}">
                <a16:creationId xmlns:a16="http://schemas.microsoft.com/office/drawing/2014/main" id="{EDDCC447-E67E-4BE5-A7E8-3D9BDB2753BD}"/>
              </a:ext>
            </a:extLst>
          </p:cNvPr>
          <p:cNvPicPr>
            <a:picLocks noGrp="1"/>
          </p:cNvPicPr>
          <p:nvPr>
            <p:ph idx="1"/>
          </p:nvPr>
        </p:nvPicPr>
        <p:blipFill>
          <a:blip r:embed="rId2"/>
          <a:stretch>
            <a:fillRect/>
          </a:stretch>
        </p:blipFill>
        <p:spPr>
          <a:xfrm>
            <a:off x="2781807" y="1846263"/>
            <a:ext cx="6688712" cy="4022725"/>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8D614A48-B4FC-4A8D-8678-457138B3CB56}"/>
                  </a:ext>
                </a:extLst>
              </p14:cNvPr>
              <p14:cNvContentPartPr/>
              <p14:nvPr/>
            </p14:nvContentPartPr>
            <p14:xfrm>
              <a:off x="6475140" y="3875310"/>
              <a:ext cx="973800" cy="765000"/>
            </p14:xfrm>
          </p:contentPart>
        </mc:Choice>
        <mc:Fallback>
          <p:pic>
            <p:nvPicPr>
              <p:cNvPr id="5" name="Ink 4">
                <a:extLst>
                  <a:ext uri="{FF2B5EF4-FFF2-40B4-BE49-F238E27FC236}">
                    <a16:creationId xmlns:a16="http://schemas.microsoft.com/office/drawing/2014/main" id="{8D614A48-B4FC-4A8D-8678-457138B3CB56}"/>
                  </a:ext>
                </a:extLst>
              </p:cNvPr>
              <p:cNvPicPr/>
              <p:nvPr/>
            </p:nvPicPr>
            <p:blipFill>
              <a:blip r:embed="rId4"/>
              <a:stretch>
                <a:fillRect/>
              </a:stretch>
            </p:blipFill>
            <p:spPr>
              <a:xfrm>
                <a:off x="6421500" y="3767310"/>
                <a:ext cx="1081440" cy="9806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4295475C-B449-441D-AFB7-6029AA8AC51F}"/>
                  </a:ext>
                </a:extLst>
              </p14:cNvPr>
              <p14:cNvContentPartPr/>
              <p14:nvPr/>
            </p14:nvContentPartPr>
            <p14:xfrm>
              <a:off x="5538046" y="2584052"/>
              <a:ext cx="2613960" cy="2314440"/>
            </p14:xfrm>
          </p:contentPart>
        </mc:Choice>
        <mc:Fallback>
          <p:pic>
            <p:nvPicPr>
              <p:cNvPr id="6" name="Ink 5">
                <a:extLst>
                  <a:ext uri="{FF2B5EF4-FFF2-40B4-BE49-F238E27FC236}">
                    <a16:creationId xmlns:a16="http://schemas.microsoft.com/office/drawing/2014/main" id="{4295475C-B449-441D-AFB7-6029AA8AC51F}"/>
                  </a:ext>
                </a:extLst>
              </p:cNvPr>
              <p:cNvPicPr/>
              <p:nvPr/>
            </p:nvPicPr>
            <p:blipFill>
              <a:blip r:embed="rId6"/>
              <a:stretch>
                <a:fillRect/>
              </a:stretch>
            </p:blipFill>
            <p:spPr>
              <a:xfrm>
                <a:off x="5529046" y="2575052"/>
                <a:ext cx="2631600" cy="2332080"/>
              </a:xfrm>
              <a:prstGeom prst="rect">
                <a:avLst/>
              </a:prstGeom>
            </p:spPr>
          </p:pic>
        </mc:Fallback>
      </mc:AlternateContent>
    </p:spTree>
    <p:extLst>
      <p:ext uri="{BB962C8B-B14F-4D97-AF65-F5344CB8AC3E}">
        <p14:creationId xmlns:p14="http://schemas.microsoft.com/office/powerpoint/2010/main" val="3169428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28F90-0BDD-4E68-A952-E08DDC13B1B8}"/>
              </a:ext>
            </a:extLst>
          </p:cNvPr>
          <p:cNvSpPr>
            <a:spLocks noGrp="1"/>
          </p:cNvSpPr>
          <p:nvPr>
            <p:ph type="title"/>
          </p:nvPr>
        </p:nvSpPr>
        <p:spPr/>
        <p:txBody>
          <a:bodyPr/>
          <a:lstStyle/>
          <a:p>
            <a:r>
              <a:rPr lang="es-CL" dirty="0" err="1"/>
              <a:t>Conclusion</a:t>
            </a:r>
            <a:endParaRPr lang="es-CL" dirty="0"/>
          </a:p>
        </p:txBody>
      </p:sp>
      <p:sp>
        <p:nvSpPr>
          <p:cNvPr id="3" name="Content Placeholder 2">
            <a:extLst>
              <a:ext uri="{FF2B5EF4-FFF2-40B4-BE49-F238E27FC236}">
                <a16:creationId xmlns:a16="http://schemas.microsoft.com/office/drawing/2014/main" id="{C0979869-3353-4155-B2B6-E3B3EA5A9430}"/>
              </a:ext>
            </a:extLst>
          </p:cNvPr>
          <p:cNvSpPr>
            <a:spLocks noGrp="1"/>
          </p:cNvSpPr>
          <p:nvPr>
            <p:ph idx="1"/>
          </p:nvPr>
        </p:nvSpPr>
        <p:spPr/>
        <p:txBody>
          <a:bodyPr/>
          <a:lstStyle/>
          <a:p>
            <a:r>
              <a:rPr lang="en-US" dirty="0"/>
              <a:t>From this exercise it was possible to obtain results that agree with the reality of </a:t>
            </a:r>
            <a:r>
              <a:rPr lang="en-US" dirty="0" err="1"/>
              <a:t>santiago</a:t>
            </a:r>
            <a:r>
              <a:rPr lang="en-US" dirty="0"/>
              <a:t> where the northeastern sector has a greater purchasing power, which is what </a:t>
            </a:r>
            <a:r>
              <a:rPr lang="en-US" dirty="0" err="1"/>
              <a:t>Peumayen</a:t>
            </a:r>
            <a:r>
              <a:rPr lang="en-US" dirty="0"/>
              <a:t> was looking for in this fictitious case. On the other hand, you have that the </a:t>
            </a:r>
            <a:r>
              <a:rPr lang="en-US" dirty="0" err="1"/>
              <a:t>foursquare’s</a:t>
            </a:r>
            <a:r>
              <a:rPr lang="en-US" dirty="0"/>
              <a:t> API is not very used here in Chile, so it is suggested for future activities at the same time in this area, replaced by Google API.</a:t>
            </a:r>
            <a:endParaRPr lang="es-CL" dirty="0"/>
          </a:p>
          <a:p>
            <a:endParaRPr lang="es-CL" dirty="0"/>
          </a:p>
        </p:txBody>
      </p:sp>
    </p:spTree>
    <p:extLst>
      <p:ext uri="{BB962C8B-B14F-4D97-AF65-F5344CB8AC3E}">
        <p14:creationId xmlns:p14="http://schemas.microsoft.com/office/powerpoint/2010/main" val="155056079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4</TotalTime>
  <Words>355</Words>
  <Application>Microsoft Office PowerPoint</Application>
  <PresentationFormat>Widescreen</PresentationFormat>
  <Paragraphs>13</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Calibri</vt:lpstr>
      <vt:lpstr>Calibri Light</vt:lpstr>
      <vt:lpstr>Retrospect</vt:lpstr>
      <vt:lpstr>Capstone Coursera Project</vt:lpstr>
      <vt:lpstr>business Problem</vt:lpstr>
      <vt:lpstr>Data </vt:lpstr>
      <vt:lpstr>PowerPoint Presentation</vt:lpstr>
      <vt:lpstr>DMS -&gt; Degrees</vt:lpstr>
      <vt:lpstr>Once the change is made, a map with all the extracted localities is generated, as shown in Fig.</vt:lpstr>
      <vt:lpstr>It is possible to see that many points are outside of Santiago since this involves information from the entire metropolitan region. To improve this, we decided to calculate the distance (Euclidean) to the center of Santiago (obtained with Nominatim) leaving those with a distance better than 0.3. as shown in figure (86 places)</vt:lpstr>
      <vt:lpstr>Now, we proceed to clustering to obtain the Peñalolen-like sectors as shown in fig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Coursera Project</dc:title>
  <dc:creator>Felipe Bahamonde Munoz</dc:creator>
  <cp:lastModifiedBy>Felipe Bahamonde Munoz</cp:lastModifiedBy>
  <cp:revision>1</cp:revision>
  <dcterms:created xsi:type="dcterms:W3CDTF">2018-10-07T20:14:39Z</dcterms:created>
  <dcterms:modified xsi:type="dcterms:W3CDTF">2018-10-07T20:19:33Z</dcterms:modified>
</cp:coreProperties>
</file>