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niglet"/>
      <p:regular r:id="rId23"/>
    </p:embeddedFont>
    <p:embeddedFont>
      <p:font typeface="Source Code Pro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CodePro-regular.fntdata"/><Relationship Id="rId23" Type="http://schemas.openxmlformats.org/officeDocument/2006/relationships/font" Target="fonts/Snigle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Relationship Id="rId7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01050" y="818475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TRANSMISIÓN MULTI-USUARIOS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USANDO TÉCNICAS DE ACCESO MÚLTIPLES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CON PORTADORAS AUDIBLES</a:t>
            </a:r>
            <a:r>
              <a:rPr b="1" lang="en-GB" sz="2800">
                <a:solidFill>
                  <a:srgbClr val="4B4F56"/>
                </a:solidFill>
              </a:rPr>
              <a:t> 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01050" y="3584075"/>
            <a:ext cx="8520600" cy="92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666666"/>
                </a:solidFill>
              </a:rPr>
              <a:t>Felipe Bahamonde, Ignacio Bugueño, Felipe Fredes, Eduardo Rodríguez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666666"/>
                </a:solidFill>
              </a:rPr>
              <a:t>C. Azurdia, A. Castro, C. Socías, J. Aranda, J. González, V. Matus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666666"/>
                </a:solidFill>
              </a:rPr>
              <a:t>Universidad de Chile - FCFM - Departamento Ingeniería Eléctrica - EL 4107-1 Tecnologías de Información y Comunicación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666666"/>
                </a:solidFill>
              </a:rPr>
              <a:t>19 de Octubre del 2016</a:t>
            </a:r>
          </a:p>
        </p:txBody>
      </p:sp>
      <p:sp>
        <p:nvSpPr>
          <p:cNvPr id="64" name="Shape 64"/>
          <p:cNvSpPr/>
          <p:nvPr/>
        </p:nvSpPr>
        <p:spPr>
          <a:xfrm>
            <a:off x="-81175" y="-50450"/>
            <a:ext cx="9369900" cy="9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B4F5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35372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b="1" lang="en-GB" sz="1800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EMISOR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Emisor de imagen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179" name="Shape 179"/>
          <p:cNvSpPr/>
          <p:nvPr/>
        </p:nvSpPr>
        <p:spPr>
          <a:xfrm>
            <a:off x="965600" y="1818775"/>
            <a:ext cx="2237325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Adquisición de datos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(imread)</a:t>
            </a:r>
          </a:p>
        </p:txBody>
      </p:sp>
      <p:cxnSp>
        <p:nvCxnSpPr>
          <p:cNvPr id="180" name="Shape 180"/>
          <p:cNvCxnSpPr>
            <a:stCxn id="179" idx="3"/>
          </p:cNvCxnSpPr>
          <p:nvPr/>
        </p:nvCxnSpPr>
        <p:spPr>
          <a:xfrm>
            <a:off x="3202925" y="2244325"/>
            <a:ext cx="431700" cy="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3634625" y="1818775"/>
            <a:ext cx="1874725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Añadir header (sincronización)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5509350" y="2241175"/>
            <a:ext cx="431700" cy="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/>
          <p:nvPr/>
        </p:nvSpPr>
        <p:spPr>
          <a:xfrm>
            <a:off x="5941050" y="1818775"/>
            <a:ext cx="20364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Añadir header (largo de información)</a:t>
            </a:r>
          </a:p>
        </p:txBody>
      </p:sp>
      <p:sp>
        <p:nvSpPr>
          <p:cNvPr id="184" name="Shape 184"/>
          <p:cNvSpPr/>
          <p:nvPr/>
        </p:nvSpPr>
        <p:spPr>
          <a:xfrm>
            <a:off x="5941050" y="3113875"/>
            <a:ext cx="20364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odulación</a:t>
            </a:r>
          </a:p>
        </p:txBody>
      </p:sp>
      <p:cxnSp>
        <p:nvCxnSpPr>
          <p:cNvPr id="185" name="Shape 185"/>
          <p:cNvCxnSpPr>
            <a:stCxn id="183" idx="2"/>
            <a:endCxn id="184" idx="0"/>
          </p:cNvCxnSpPr>
          <p:nvPr/>
        </p:nvCxnSpPr>
        <p:spPr>
          <a:xfrm>
            <a:off x="6959275" y="2669875"/>
            <a:ext cx="0" cy="444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84" idx="1"/>
          </p:cNvCxnSpPr>
          <p:nvPr/>
        </p:nvCxnSpPr>
        <p:spPr>
          <a:xfrm flipH="1">
            <a:off x="5415150" y="3539425"/>
            <a:ext cx="525900" cy="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2380550" y="3115525"/>
            <a:ext cx="303460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Emisión de datos por sonido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(2 headers + datos modulados)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Emisor de texto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24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196" name="Shape 196"/>
          <p:cNvSpPr/>
          <p:nvPr/>
        </p:nvSpPr>
        <p:spPr>
          <a:xfrm>
            <a:off x="1147250" y="1837900"/>
            <a:ext cx="20787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Adquisición de datos (fopen, fread)</a:t>
            </a:r>
          </a:p>
        </p:txBody>
      </p:sp>
      <p:cxnSp>
        <p:nvCxnSpPr>
          <p:cNvPr id="197" name="Shape 197"/>
          <p:cNvCxnSpPr>
            <a:stCxn id="196" idx="3"/>
          </p:cNvCxnSpPr>
          <p:nvPr/>
        </p:nvCxnSpPr>
        <p:spPr>
          <a:xfrm>
            <a:off x="3226000" y="2263450"/>
            <a:ext cx="431700" cy="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3657700" y="1837900"/>
            <a:ext cx="1874725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Añadir header (sincronización)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5532425" y="2260300"/>
            <a:ext cx="431700" cy="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5964125" y="1837900"/>
            <a:ext cx="20364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Añadir header (largo de información)</a:t>
            </a:r>
          </a:p>
        </p:txBody>
      </p:sp>
      <p:sp>
        <p:nvSpPr>
          <p:cNvPr id="201" name="Shape 201"/>
          <p:cNvSpPr/>
          <p:nvPr/>
        </p:nvSpPr>
        <p:spPr>
          <a:xfrm>
            <a:off x="5964125" y="3133000"/>
            <a:ext cx="20364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Conversión de texto a binario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(double, dec2bin)</a:t>
            </a:r>
          </a:p>
        </p:txBody>
      </p:sp>
      <p:cxnSp>
        <p:nvCxnSpPr>
          <p:cNvPr id="202" name="Shape 202"/>
          <p:cNvCxnSpPr>
            <a:stCxn id="200" idx="2"/>
            <a:endCxn id="201" idx="0"/>
          </p:cNvCxnSpPr>
          <p:nvPr/>
        </p:nvCxnSpPr>
        <p:spPr>
          <a:xfrm>
            <a:off x="6982350" y="2689000"/>
            <a:ext cx="0" cy="444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201" idx="1"/>
            <a:endCxn id="204" idx="3"/>
          </p:cNvCxnSpPr>
          <p:nvPr/>
        </p:nvCxnSpPr>
        <p:spPr>
          <a:xfrm rot="10800000">
            <a:off x="5532425" y="3558550"/>
            <a:ext cx="431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/>
          <p:nvPr/>
        </p:nvSpPr>
        <p:spPr>
          <a:xfrm>
            <a:off x="1147250" y="3133000"/>
            <a:ext cx="20787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Emisión de datos por sonido (2 headers + datos modulados)</a:t>
            </a:r>
          </a:p>
        </p:txBody>
      </p:sp>
      <p:sp>
        <p:nvSpPr>
          <p:cNvPr id="204" name="Shape 204"/>
          <p:cNvSpPr/>
          <p:nvPr/>
        </p:nvSpPr>
        <p:spPr>
          <a:xfrm>
            <a:off x="3657700" y="3133000"/>
            <a:ext cx="1874725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odulación</a:t>
            </a:r>
          </a:p>
        </p:txBody>
      </p:sp>
      <p:cxnSp>
        <p:nvCxnSpPr>
          <p:cNvPr id="206" name="Shape 206"/>
          <p:cNvCxnSpPr>
            <a:endCxn id="205" idx="3"/>
          </p:cNvCxnSpPr>
          <p:nvPr/>
        </p:nvCxnSpPr>
        <p:spPr>
          <a:xfrm rot="10800000">
            <a:off x="3226000" y="3558550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RECEPTOR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Receptor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223" name="Shape 223"/>
          <p:cNvSpPr/>
          <p:nvPr/>
        </p:nvSpPr>
        <p:spPr>
          <a:xfrm>
            <a:off x="1384012" y="2175850"/>
            <a:ext cx="122630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Grabar audio</a:t>
            </a:r>
          </a:p>
        </p:txBody>
      </p:sp>
      <p:cxnSp>
        <p:nvCxnSpPr>
          <p:cNvPr id="224" name="Shape 224"/>
          <p:cNvCxnSpPr>
            <a:stCxn id="223" idx="3"/>
          </p:cNvCxnSpPr>
          <p:nvPr/>
        </p:nvCxnSpPr>
        <p:spPr>
          <a:xfrm flipH="1" rot="10800000">
            <a:off x="2610312" y="2366500"/>
            <a:ext cx="999600" cy="234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/>
          <p:nvPr/>
        </p:nvSpPr>
        <p:spPr>
          <a:xfrm>
            <a:off x="3609912" y="1950975"/>
            <a:ext cx="122630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Receptor de texto</a:t>
            </a:r>
          </a:p>
        </p:txBody>
      </p:sp>
      <p:cxnSp>
        <p:nvCxnSpPr>
          <p:cNvPr id="226" name="Shape 226"/>
          <p:cNvCxnSpPr>
            <a:stCxn id="223" idx="3"/>
            <a:endCxn id="227" idx="1"/>
          </p:cNvCxnSpPr>
          <p:nvPr/>
        </p:nvCxnSpPr>
        <p:spPr>
          <a:xfrm>
            <a:off x="2610312" y="2601400"/>
            <a:ext cx="999600" cy="75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3609912" y="2929225"/>
            <a:ext cx="122630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Receptor de imagen</a:t>
            </a:r>
          </a:p>
        </p:txBody>
      </p:sp>
      <p:cxnSp>
        <p:nvCxnSpPr>
          <p:cNvPr id="228" name="Shape 228"/>
          <p:cNvCxnSpPr>
            <a:stCxn id="225" idx="3"/>
            <a:endCxn id="229" idx="1"/>
          </p:cNvCxnSpPr>
          <p:nvPr/>
        </p:nvCxnSpPr>
        <p:spPr>
          <a:xfrm flipH="1" rot="10800000">
            <a:off x="4836212" y="2356425"/>
            <a:ext cx="810300" cy="2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5646437" y="1893737"/>
            <a:ext cx="1874975" cy="925075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Reconstrucción de texto</a:t>
            </a:r>
          </a:p>
        </p:txBody>
      </p:sp>
      <p:cxnSp>
        <p:nvCxnSpPr>
          <p:cNvPr id="230" name="Shape 230"/>
          <p:cNvCxnSpPr>
            <a:endCxn id="231" idx="1"/>
          </p:cNvCxnSpPr>
          <p:nvPr/>
        </p:nvCxnSpPr>
        <p:spPr>
          <a:xfrm flipH="1" rot="10800000">
            <a:off x="4836212" y="3354762"/>
            <a:ext cx="810300" cy="2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/>
          <p:nvPr/>
        </p:nvSpPr>
        <p:spPr>
          <a:xfrm>
            <a:off x="5646512" y="2892225"/>
            <a:ext cx="1874975" cy="925075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Reconstrucción de imagen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Receptor de imagen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240" name="Shape 240"/>
          <p:cNvSpPr/>
          <p:nvPr/>
        </p:nvSpPr>
        <p:spPr>
          <a:xfrm>
            <a:off x="965600" y="1818775"/>
            <a:ext cx="2237325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Adquisición de datos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(imread)</a:t>
            </a:r>
          </a:p>
        </p:txBody>
      </p:sp>
      <p:cxnSp>
        <p:nvCxnSpPr>
          <p:cNvPr id="241" name="Shape 241"/>
          <p:cNvCxnSpPr>
            <a:stCxn id="240" idx="3"/>
          </p:cNvCxnSpPr>
          <p:nvPr/>
        </p:nvCxnSpPr>
        <p:spPr>
          <a:xfrm>
            <a:off x="3202925" y="2244325"/>
            <a:ext cx="431700" cy="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2" name="Shape 242"/>
          <p:cNvSpPr/>
          <p:nvPr/>
        </p:nvSpPr>
        <p:spPr>
          <a:xfrm>
            <a:off x="3634625" y="1818775"/>
            <a:ext cx="1874725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Añadir header (sincronización)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5509350" y="2241175"/>
            <a:ext cx="431700" cy="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5941050" y="1818775"/>
            <a:ext cx="20364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Añadir header (largo de información)</a:t>
            </a:r>
          </a:p>
        </p:txBody>
      </p:sp>
      <p:sp>
        <p:nvSpPr>
          <p:cNvPr id="245" name="Shape 245"/>
          <p:cNvSpPr/>
          <p:nvPr/>
        </p:nvSpPr>
        <p:spPr>
          <a:xfrm>
            <a:off x="5941050" y="3113875"/>
            <a:ext cx="203645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modulación</a:t>
            </a:r>
          </a:p>
        </p:txBody>
      </p:sp>
      <p:cxnSp>
        <p:nvCxnSpPr>
          <p:cNvPr id="246" name="Shape 246"/>
          <p:cNvCxnSpPr>
            <a:stCxn id="244" idx="2"/>
            <a:endCxn id="245" idx="0"/>
          </p:cNvCxnSpPr>
          <p:nvPr/>
        </p:nvCxnSpPr>
        <p:spPr>
          <a:xfrm>
            <a:off x="6959275" y="2669875"/>
            <a:ext cx="0" cy="444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45" idx="1"/>
          </p:cNvCxnSpPr>
          <p:nvPr/>
        </p:nvCxnSpPr>
        <p:spPr>
          <a:xfrm flipH="1">
            <a:off x="5415150" y="3539425"/>
            <a:ext cx="525900" cy="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2380550" y="3115525"/>
            <a:ext cx="3034600" cy="8511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Emisión de datos por sonido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(2 headers + datos modulados)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Receptor de texto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257" name="Shape 257"/>
          <p:cNvSpPr/>
          <p:nvPr/>
        </p:nvSpPr>
        <p:spPr>
          <a:xfrm>
            <a:off x="1087375" y="1691050"/>
            <a:ext cx="1528125" cy="827775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Detectar header de sincronización</a:t>
            </a:r>
          </a:p>
        </p:txBody>
      </p:sp>
      <p:sp>
        <p:nvSpPr>
          <p:cNvPr id="258" name="Shape 258"/>
          <p:cNvSpPr/>
          <p:nvPr/>
        </p:nvSpPr>
        <p:spPr>
          <a:xfrm>
            <a:off x="3079900" y="1691050"/>
            <a:ext cx="2046475" cy="827775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Detectar frecuencia del tamaño de la imagen</a:t>
            </a:r>
          </a:p>
        </p:txBody>
      </p:sp>
      <p:sp>
        <p:nvSpPr>
          <p:cNvPr id="259" name="Shape 259"/>
          <p:cNvSpPr/>
          <p:nvPr/>
        </p:nvSpPr>
        <p:spPr>
          <a:xfrm>
            <a:off x="5519400" y="1696750"/>
            <a:ext cx="2537225" cy="827775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Recorrer datos en ventanas y detectar frecuencia (demodular)</a:t>
            </a:r>
          </a:p>
        </p:txBody>
      </p:sp>
      <p:cxnSp>
        <p:nvCxnSpPr>
          <p:cNvPr id="260" name="Shape 260"/>
          <p:cNvCxnSpPr>
            <a:stCxn id="259" idx="2"/>
            <a:endCxn id="261" idx="0"/>
          </p:cNvCxnSpPr>
          <p:nvPr/>
        </p:nvCxnSpPr>
        <p:spPr>
          <a:xfrm>
            <a:off x="6788012" y="2524525"/>
            <a:ext cx="0" cy="396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5573377" y="2921350"/>
            <a:ext cx="2429249" cy="10899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Agrupar datos según filas y columnas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(siete bits)</a:t>
            </a:r>
          </a:p>
        </p:txBody>
      </p:sp>
      <p:sp>
        <p:nvSpPr>
          <p:cNvPr id="262" name="Shape 262"/>
          <p:cNvSpPr/>
          <p:nvPr/>
        </p:nvSpPr>
        <p:spPr>
          <a:xfrm>
            <a:off x="1907814" y="2921350"/>
            <a:ext cx="2429250" cy="10899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latin typeface="Oswald"/>
                <a:ea typeface="Oswald"/>
                <a:cs typeface="Oswald"/>
                <a:sym typeface="Oswald"/>
              </a:rPr>
              <a:t>Transformar datos a texto (num2str)</a:t>
            </a:r>
          </a:p>
        </p:txBody>
      </p:sp>
      <p:cxnSp>
        <p:nvCxnSpPr>
          <p:cNvPr id="263" name="Shape 263"/>
          <p:cNvCxnSpPr>
            <a:stCxn id="261" idx="1"/>
            <a:endCxn id="262" idx="3"/>
          </p:cNvCxnSpPr>
          <p:nvPr/>
        </p:nvCxnSpPr>
        <p:spPr>
          <a:xfrm rot="10800000">
            <a:off x="4337077" y="3466300"/>
            <a:ext cx="1236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DEMOSTRACIÓN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ctrTitle"/>
          </p:nvPr>
        </p:nvSpPr>
        <p:spPr>
          <a:xfrm>
            <a:off x="401050" y="818475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TRANSMISIÓN MULTI-USUARIOS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USANDO TÉCNICAS DE ACCESO MÚLTIPLES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CON PORTADORAS AUDIBLES</a:t>
            </a:r>
            <a:r>
              <a:rPr b="1" lang="en-GB" sz="2800">
                <a:solidFill>
                  <a:srgbClr val="4B4F56"/>
                </a:solidFill>
              </a:rPr>
              <a:t> </a:t>
            </a:r>
          </a:p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401050" y="3584075"/>
            <a:ext cx="8520600" cy="92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666666"/>
                </a:solidFill>
              </a:rPr>
              <a:t>Felipe Bahamonde, Ignacio Bugueño, Felipe Fredes, Eduardo Rodríguez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666666"/>
                </a:solidFill>
              </a:rPr>
              <a:t>C. Azurdia, A. Castro, C. Socías, J. Aranda, J. González, V. Matus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666666"/>
                </a:solidFill>
              </a:rPr>
              <a:t>Universidad de Chile - FCFM - Departamento Ingeniería Eléctrica - EL 4107-1 Tecnologías de Información y Comunicación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666666"/>
                </a:solidFill>
              </a:rPr>
              <a:t>19 de Octubre del 2016</a:t>
            </a:r>
          </a:p>
        </p:txBody>
      </p:sp>
      <p:sp>
        <p:nvSpPr>
          <p:cNvPr id="278" name="Shape 278"/>
          <p:cNvSpPr/>
          <p:nvPr/>
        </p:nvSpPr>
        <p:spPr>
          <a:xfrm>
            <a:off x="-81175" y="-50450"/>
            <a:ext cx="9369900" cy="9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B4F5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35372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b="1" lang="en-GB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Motivación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Sistema de comunicaciones entre múltiples usuarios y una estación base.</a:t>
            </a:r>
            <a:r>
              <a:rPr lang="en-GB" sz="2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b="1" lang="en-GB" sz="1800"/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6429700" y="2261900"/>
            <a:ext cx="1488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-GB" sz="1200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Small base station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158825" y="2050350"/>
            <a:ext cx="19104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-GB" sz="1200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Medium base station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800" y="2875925"/>
            <a:ext cx="4000500" cy="15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 flipH="1" rot="10800000">
            <a:off x="5896600" y="3067700"/>
            <a:ext cx="533100" cy="135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 rot="10800000">
            <a:off x="3257075" y="2884625"/>
            <a:ext cx="693600" cy="23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MARCO TEÓRICO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-GB" sz="1800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Técnicas de modulación digital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b="1" lang="en-GB" sz="1800"/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886025" y="1409200"/>
            <a:ext cx="22953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-GB" sz="1800">
                <a:latin typeface="Sniglet"/>
                <a:ea typeface="Sniglet"/>
                <a:cs typeface="Sniglet"/>
                <a:sym typeface="Sniglet"/>
              </a:rPr>
              <a:t>ASK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en-GB" sz="1200">
                <a:latin typeface="Sniglet"/>
                <a:ea typeface="Sniglet"/>
                <a:cs typeface="Sniglet"/>
                <a:sym typeface="Sniglet"/>
              </a:rPr>
              <a:t>Varia la amplitud de la señal modulada utilizando los valores discretos de voltaje de la señal moduladora.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249030" y="1354800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-GB" sz="2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FSK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Varia la frecuencia de la señal </a:t>
            </a:r>
            <a:r>
              <a:rPr lang="en-GB" sz="1200">
                <a:latin typeface="Sniglet"/>
                <a:ea typeface="Sniglet"/>
                <a:cs typeface="Sniglet"/>
                <a:sym typeface="Sniglet"/>
              </a:rPr>
              <a:t>modulada</a:t>
            </a:r>
            <a:r>
              <a:rPr lang="en-GB"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utilizando los valores discretos de voltaje de la señal moduladora.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803242" y="1354800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-GB" sz="2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PSK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Consiste en hacer variar la fase de la señal modulada entre un número de valores discretos.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725" y="2880974"/>
            <a:ext cx="1255900" cy="165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2950" y="2941025"/>
            <a:ext cx="1272678" cy="165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5725" y="2893412"/>
            <a:ext cx="1255900" cy="162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Técnicas de acceso múltiple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b="1" lang="en-GB" sz="1800"/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x="902950" y="1454675"/>
            <a:ext cx="22953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-GB" sz="18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TDMA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Todo el espectro disponible durante pequeños intervalos de tiempo.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315989" y="1454675"/>
            <a:ext cx="22953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-GB" sz="18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FDMA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Solo una banda del espectro disponible para cualquier instante de tiempo.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729053" y="1454675"/>
            <a:ext cx="22953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-GB" sz="18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CDMA</a:t>
            </a:r>
          </a:p>
          <a:p>
            <a:pPr lvl="0" rtl="0" algn="just">
              <a:spcBef>
                <a:spcPts val="60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Disponibilidad total sobre el espectro de frecuencias y el tiempo. Utiliza códigos únicos ortogonales entre sí.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662" y="2782925"/>
            <a:ext cx="20669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375" y="2840075"/>
            <a:ext cx="20764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8462" y="2830550"/>
            <a:ext cx="20669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DISEÑO GENERAL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-GB" sz="1800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Diagrama de bloques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134" name="Shape 134"/>
          <p:cNvSpPr/>
          <p:nvPr/>
        </p:nvSpPr>
        <p:spPr>
          <a:xfrm>
            <a:off x="883625" y="1810400"/>
            <a:ext cx="1398300" cy="106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Emisor #1</a:t>
            </a:r>
          </a:p>
        </p:txBody>
      </p:sp>
      <p:sp>
        <p:nvSpPr>
          <p:cNvPr id="135" name="Shape 135"/>
          <p:cNvSpPr/>
          <p:nvPr/>
        </p:nvSpPr>
        <p:spPr>
          <a:xfrm>
            <a:off x="4592812" y="2170900"/>
            <a:ext cx="1319700" cy="106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Medio (aire)</a:t>
            </a:r>
          </a:p>
        </p:txBody>
      </p:sp>
      <p:sp>
        <p:nvSpPr>
          <p:cNvPr id="136" name="Shape 136"/>
          <p:cNvSpPr/>
          <p:nvPr/>
        </p:nvSpPr>
        <p:spPr>
          <a:xfrm>
            <a:off x="6524900" y="2181425"/>
            <a:ext cx="2131800" cy="106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Receptor (estación base)</a:t>
            </a:r>
          </a:p>
        </p:txBody>
      </p:sp>
      <p:sp>
        <p:nvSpPr>
          <p:cNvPr id="137" name="Shape 137"/>
          <p:cNvSpPr/>
          <p:nvPr/>
        </p:nvSpPr>
        <p:spPr>
          <a:xfrm>
            <a:off x="883700" y="3231700"/>
            <a:ext cx="1398300" cy="106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Emisor #2</a:t>
            </a:r>
          </a:p>
        </p:txBody>
      </p:sp>
      <p:sp>
        <p:nvSpPr>
          <p:cNvPr id="138" name="Shape 138"/>
          <p:cNvSpPr/>
          <p:nvPr/>
        </p:nvSpPr>
        <p:spPr>
          <a:xfrm>
            <a:off x="2545525" y="3231700"/>
            <a:ext cx="1398300" cy="106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Emisor #</a:t>
            </a: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cxnSp>
        <p:nvCxnSpPr>
          <p:cNvPr id="139" name="Shape 139"/>
          <p:cNvCxnSpPr/>
          <p:nvPr/>
        </p:nvCxnSpPr>
        <p:spPr>
          <a:xfrm flipH="1" rot="10800000">
            <a:off x="3194512" y="2689000"/>
            <a:ext cx="1398300" cy="542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34" idx="3"/>
            <a:endCxn id="135" idx="1"/>
          </p:cNvCxnSpPr>
          <p:nvPr/>
        </p:nvCxnSpPr>
        <p:spPr>
          <a:xfrm>
            <a:off x="2281925" y="2340800"/>
            <a:ext cx="2310900" cy="360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7" idx="0"/>
            <a:endCxn id="135" idx="1"/>
          </p:cNvCxnSpPr>
          <p:nvPr/>
        </p:nvCxnSpPr>
        <p:spPr>
          <a:xfrm flipH="1" rot="10800000">
            <a:off x="1582850" y="2701300"/>
            <a:ext cx="3009900" cy="53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endCxn id="136" idx="1"/>
          </p:cNvCxnSpPr>
          <p:nvPr/>
        </p:nvCxnSpPr>
        <p:spPr>
          <a:xfrm flipH="1" rot="10800000">
            <a:off x="5737100" y="2711825"/>
            <a:ext cx="787800" cy="1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7136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Diagrama de acceso múltiple de emisores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  <p:sp>
        <p:nvSpPr>
          <p:cNvPr id="152" name="Shape 15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FAD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Emisor #2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Imagen (Componente RG)</a:t>
            </a:r>
          </a:p>
        </p:txBody>
      </p:sp>
      <p:sp>
        <p:nvSpPr>
          <p:cNvPr id="153" name="Shape 153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FFA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Emisor #1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Texto</a:t>
            </a:r>
          </a:p>
        </p:txBody>
      </p:sp>
      <p:sp>
        <p:nvSpPr>
          <p:cNvPr id="154" name="Shape 154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A6CD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Emisor #3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Imagen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(Componente 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DISEÑO POR BLOQUES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1275"/>
            <a:ext cx="2584279" cy="9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25" y="295674"/>
            <a:ext cx="2850952" cy="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latin typeface="Oswald"/>
                <a:ea typeface="Oswald"/>
                <a:cs typeface="Oswald"/>
                <a:sym typeface="Oswald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