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64" r:id="rId7"/>
    <p:sldId id="259" r:id="rId8"/>
    <p:sldId id="262" r:id="rId9"/>
    <p:sldId id="265" r:id="rId10"/>
    <p:sldId id="266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6336" autoAdjust="0"/>
  </p:normalViewPr>
  <p:slideViewPr>
    <p:cSldViewPr snapToGrid="0">
      <p:cViewPr varScale="1">
        <p:scale>
          <a:sx n="109" d="100"/>
          <a:sy n="109" d="100"/>
        </p:scale>
        <p:origin x="55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810D64-76F5-0261-B0D8-4372A8EE7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1C732C1-308D-5665-BEA3-080EC5635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ABA98B-556A-E9CC-8023-0671E7CFB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272075-E567-2379-D604-9161FC75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3BBA5C-DF08-732A-B147-720C69F0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2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DFD852-61C2-E2DB-548B-CE0FA50B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448340-500D-DDD0-759A-836FB5837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03E29F-D667-FA17-204E-C36181DD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9BC79A-2987-200A-8EE6-4BA937F45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323255-11F7-5B8F-57B0-C25FF7F90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8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62C57B5-0D4C-C7E8-54D2-0A0B3F59F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4E91E5-2FC4-0EAC-81AA-3AACA9D7D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BD650A-3898-DE53-3049-92DCE2E2E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BC0EE7-F142-2926-0BC7-D6EB03B14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F7B47F-6C2D-9050-00D4-A33BF26BF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028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C21E4A-E818-1ECD-6AA7-BB490789C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9E4976-43A6-C987-7743-533204714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970581-29BA-71D2-D333-CDB6C97F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6D5B57-A563-74D8-BDFD-5B730AEE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FFA0E5-011B-5AFB-5EB1-9BABCBB6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33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5F70AA-B831-D1E2-464D-F8B726FA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909734-A64E-32B8-7E22-587417CE3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0F69AC-0B4F-B633-58FC-5AEC0FB0A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FD6EEB-53D4-BC60-D84E-890722E0F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3109E0-5F07-7CB2-F3CE-0AEF00CD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07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9C6F3E-8204-F53A-29DB-EDC567170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D773E-3E9F-32BB-2091-69C8E3F5F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63E358-13A4-3DD5-DD8A-6F012C677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48260C-1058-E6D8-4C29-E23AEEF2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AF9D1A-0AC7-3964-8229-20AD41941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27C52C-8706-AA06-9F7A-4842105D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78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3AA8F7-3740-E0D7-D761-09B505B1E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47ACC8-5945-A32B-7E3A-2EE662576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9122D8-8162-88BC-CCE1-C5139F4D6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400BB23-A88E-CA01-D2BD-A1B2D47A2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CEDC843-50DA-A9A0-4050-109E481E1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6147E50-BE32-832D-352B-0EEAE895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778637D-492B-8749-615B-3AC7A8E1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AA2BCB3-5D9B-0677-E974-865C9708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16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4FF316-E3F4-2442-F8F1-38C26942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4A17F9F-FF0D-4BFD-DEEE-8170D958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C29901-A79B-8676-4115-32817446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EE5512E-91C5-36E6-6C4A-FAB1F6A6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73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66BE679-FCDD-7BCA-2EE7-5762505B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BE709B5-F7A8-8745-2E2A-1005EF33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8C1CF1-FC88-B077-D643-ECBAD565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135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F5DC2F-F8E0-6B38-EB9B-AB8379412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A0A0BB-E869-7ABA-29A6-1C47C8637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E1E218-C0F7-A311-9C47-4AA3EEABF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BB8779-457F-9D54-0901-1CC91498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61E57B-4230-0BB6-EFC5-F0BC6236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6FE513-145A-4DBB-FFE4-250BE1AD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05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3DDB62-09C1-5DF7-9FB4-47D801101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1EA1F6-E994-D23E-08F2-96217CDC2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3C5F5C-991C-8FDB-EBC4-3F20C24E0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542BA1-28B7-49F1-9F25-779DB43E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3D0C-4712-453B-88C0-2CE8E7C08B9F}" type="datetimeFigureOut">
              <a:rPr kumimoji="1" lang="ja-JP" altLang="en-US" smtClean="0"/>
              <a:t>2022/10/9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8ADD47-2774-3E6E-773A-2BDE6E37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8605C32-6EBD-5F3A-E463-247F9AD4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17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358B288-5418-1288-75F9-76F60B0C9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48548A-00FE-A510-6ED6-48A49A0A0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D24500-3419-60AE-925B-A4110DC70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E3D0C-4712-453B-88C0-2CE8E7C08B9F}" type="datetimeFigureOut">
              <a:rPr kumimoji="1" lang="ja-JP" altLang="en-US" smtClean="0"/>
              <a:t>2022/10/9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7173B6-8B5F-74B0-D060-88A0DA9CA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B11D16-8ED2-8859-0735-C12F0FE88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CA6C7-97A2-4F0B-BC67-3B9071085F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86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C3B780-0C8B-5F65-871A-C7D1F959479A}"/>
              </a:ext>
            </a:extLst>
          </p:cNvPr>
          <p:cNvSpPr txBox="1"/>
          <p:nvPr/>
        </p:nvSpPr>
        <p:spPr>
          <a:xfrm>
            <a:off x="1037082" y="1028343"/>
            <a:ext cx="1011783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The business outcomes </a:t>
            </a:r>
          </a:p>
          <a:p>
            <a:endParaRPr lang="en-US" altLang="ja-JP" b="0" i="0" dirty="0">
              <a:solidFill>
                <a:srgbClr val="1A202C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Analyze how much time is spent per ride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Based on date and time factors such as day of week and time of day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Based on which station is the starting and / or ending station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Based on age of the rider at time of the ride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Based on whether the rider is a member or a casual rider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altLang="ja-JP" dirty="0">
              <a:solidFill>
                <a:srgbClr val="1A202C"/>
              </a:solidFill>
              <a:latin typeface="Open Sans" panose="020B0606030504020204" pitchFamily="34" charset="0"/>
            </a:endParaRPr>
          </a:p>
          <a:p>
            <a:pPr lvl="1" algn="l"/>
            <a:endParaRPr lang="en-US" altLang="ja-JP" b="0" i="0" dirty="0">
              <a:solidFill>
                <a:srgbClr val="1A202C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Analyze how much money is spent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Per month, quarter, year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Per member, based on the age of the rider at account start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altLang="ja-JP" dirty="0">
              <a:solidFill>
                <a:srgbClr val="1A202C"/>
              </a:solidFill>
              <a:latin typeface="Open Sans" panose="020B0606030504020204" pitchFamily="34" charset="0"/>
            </a:endParaRPr>
          </a:p>
          <a:p>
            <a:pPr lvl="1" algn="l"/>
            <a:endParaRPr lang="en-US" altLang="ja-JP" b="0" i="0" dirty="0">
              <a:solidFill>
                <a:srgbClr val="1A202C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EXTRA CREDIT - Analyze how much money is spent per member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Based on how many rides the rider averages per month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Based on how many minutes the rider spends on a bike per month</a:t>
            </a:r>
          </a:p>
        </p:txBody>
      </p:sp>
    </p:spTree>
    <p:extLst>
      <p:ext uri="{BB962C8B-B14F-4D97-AF65-F5344CB8AC3E}">
        <p14:creationId xmlns:p14="http://schemas.microsoft.com/office/powerpoint/2010/main" val="339161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779C657-E35E-7CD0-039D-538A5D50E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691" y="777944"/>
            <a:ext cx="5342030" cy="571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表 30">
            <a:extLst>
              <a:ext uri="{FF2B5EF4-FFF2-40B4-BE49-F238E27FC236}">
                <a16:creationId xmlns:a16="http://schemas.microsoft.com/office/drawing/2014/main" id="{98AC6419-13A4-6ACA-275D-BF1E243B9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582636"/>
              </p:ext>
            </p:extLst>
          </p:nvPr>
        </p:nvGraphicFramePr>
        <p:xfrm>
          <a:off x="4420391" y="1407917"/>
          <a:ext cx="2648080" cy="13427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6040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302040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23856"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Payment_fact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highlight>
                          <a:srgbClr val="8080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/>
                        <a:t>payment_id</a:t>
                      </a: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</a:rPr>
                        <a:t>varchar(45)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ja-JP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date</a:t>
                      </a:r>
                      <a:endParaRPr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amount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bigint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err="1"/>
                        <a:t>account_number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</a:tbl>
          </a:graphicData>
        </a:graphic>
      </p:graphicFrame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50A30BDA-17AB-1D23-048B-220F6BF05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367197"/>
              </p:ext>
            </p:extLst>
          </p:nvPr>
        </p:nvGraphicFramePr>
        <p:xfrm>
          <a:off x="350875" y="2762061"/>
          <a:ext cx="2495069" cy="189345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35395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059674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66610">
                <a:tc>
                  <a:txBody>
                    <a:bodyPr/>
                    <a:lstStyle/>
                    <a:p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Calendar_dimension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1718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431456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smallint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 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Quarter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1BABF2E3-4E66-BE78-70A0-0CCE23670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895935"/>
              </p:ext>
            </p:extLst>
          </p:nvPr>
        </p:nvGraphicFramePr>
        <p:xfrm>
          <a:off x="4386126" y="3551650"/>
          <a:ext cx="2658946" cy="234905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89372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069574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23856"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Trip_fact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trip_id</a:t>
                      </a:r>
                      <a:endParaRPr kumimoji="1" lang="en-US" altLang="ja-JP" sz="1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varchar(50)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start_at</a:t>
                      </a:r>
                      <a:endParaRPr lang="en-US" altLang="ja-JP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varchar(50)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end_at</a:t>
                      </a:r>
                      <a:endParaRPr kumimoji="1" lang="en-US" altLang="ja-JP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varchar(50)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start_station_id</a:t>
                      </a:r>
                      <a:endParaRPr kumimoji="1" lang="en-US" altLang="ja-JP" sz="1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varchar(50)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TimeDay</a:t>
                      </a:r>
                      <a:r>
                        <a:rPr lang="en-US" altLang="ja-JP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endParaRPr lang="en-US" altLang="ja-JP" sz="1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082811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member_id</a:t>
                      </a:r>
                      <a:endParaRPr lang="en-US" altLang="ja-JP" sz="1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54561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0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Druation</a:t>
                      </a:r>
                      <a:endParaRPr lang="en-US" altLang="ja-JP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25552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Age_at_Time_of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_Trip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43780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05F47DBE-CEF7-A526-1ED3-1F219D456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579113"/>
              </p:ext>
            </p:extLst>
          </p:nvPr>
        </p:nvGraphicFramePr>
        <p:xfrm>
          <a:off x="8122620" y="941876"/>
          <a:ext cx="2673010" cy="171653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08855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064155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69076"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Rider_dimension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riderid</a:t>
                      </a:r>
                      <a:endParaRPr kumimoji="1" lang="en-US" altLang="ja-JP" sz="1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birthday</a:t>
                      </a:r>
                      <a:endParaRPr kumimoji="1" lang="en-US" altLang="ja-JP" sz="1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082811"/>
                  </a:ext>
                </a:extLst>
              </a:tr>
              <a:tr h="253497">
                <a:tc>
                  <a:txBody>
                    <a:bodyPr/>
                    <a:lstStyle/>
                    <a:p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tartdate</a:t>
                      </a:r>
                      <a:endParaRPr kumimoji="1" lang="en-US" altLang="ja-JP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54561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AccountStartAge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tynyint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43780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810671"/>
                  </a:ext>
                </a:extLst>
              </a:tr>
            </a:tbl>
          </a:graphicData>
        </a:graphic>
      </p:graphicFrame>
      <p:graphicFrame>
        <p:nvGraphicFramePr>
          <p:cNvPr id="7" name="表 10">
            <a:extLst>
              <a:ext uri="{FF2B5EF4-FFF2-40B4-BE49-F238E27FC236}">
                <a16:creationId xmlns:a16="http://schemas.microsoft.com/office/drawing/2014/main" id="{3EF62773-1221-7D4A-7F55-371E1FE6C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965433"/>
              </p:ext>
            </p:extLst>
          </p:nvPr>
        </p:nvGraphicFramePr>
        <p:xfrm>
          <a:off x="8325579" y="4716900"/>
          <a:ext cx="2673010" cy="975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62872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210138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77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Station_dimension</a:t>
                      </a:r>
                      <a:endParaRPr kumimoji="1" lang="en-US" altLang="ja-JP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206883">
                <a:tc>
                  <a:txBody>
                    <a:bodyPr/>
                    <a:lstStyle/>
                    <a:p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stationid</a:t>
                      </a:r>
                      <a:endParaRPr kumimoji="1" lang="en-US" altLang="ja-JP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varchar(50)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06883">
                <a:tc>
                  <a:txBody>
                    <a:bodyPr/>
                    <a:lstStyle/>
                    <a:p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varchar(100)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2068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</a:tbl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1CA78A2-42D7-CAAC-A677-3ECB3617AC2F}"/>
              </a:ext>
            </a:extLst>
          </p:cNvPr>
          <p:cNvSpPr/>
          <p:nvPr/>
        </p:nvSpPr>
        <p:spPr>
          <a:xfrm>
            <a:off x="358991" y="3031430"/>
            <a:ext cx="2486953" cy="2114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9F1BB56-2F39-8331-B9E2-52C609FBF491}"/>
              </a:ext>
            </a:extLst>
          </p:cNvPr>
          <p:cNvSpPr/>
          <p:nvPr/>
        </p:nvSpPr>
        <p:spPr>
          <a:xfrm>
            <a:off x="4404797" y="4074724"/>
            <a:ext cx="2640274" cy="2738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808779F-A115-A14A-5A6C-9E5534C39C39}"/>
              </a:ext>
            </a:extLst>
          </p:cNvPr>
          <p:cNvSpPr/>
          <p:nvPr/>
        </p:nvSpPr>
        <p:spPr>
          <a:xfrm>
            <a:off x="8144803" y="1225020"/>
            <a:ext cx="2650827" cy="1941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6C7A5B0-7A0B-F6E0-CCB6-76D0A8F6BC20}"/>
              </a:ext>
            </a:extLst>
          </p:cNvPr>
          <p:cNvSpPr/>
          <p:nvPr/>
        </p:nvSpPr>
        <p:spPr>
          <a:xfrm>
            <a:off x="8344255" y="4976037"/>
            <a:ext cx="2654333" cy="2423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51EDDA57-DDF8-723C-B813-CA99920B633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2845944" y="3137180"/>
            <a:ext cx="1558853" cy="107449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A7CE10F6-5326-5233-8827-0935EE4FCBB7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rot="10800000">
            <a:off x="7045073" y="4726176"/>
            <a:ext cx="1299183" cy="37103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077335E4-DA6F-A12D-142B-0B5370A810D3}"/>
              </a:ext>
            </a:extLst>
          </p:cNvPr>
          <p:cNvCxnSpPr>
            <a:cxnSpLocks/>
            <a:stCxn id="10" idx="1"/>
            <a:endCxn id="16" idx="3"/>
          </p:cNvCxnSpPr>
          <p:nvPr/>
        </p:nvCxnSpPr>
        <p:spPr>
          <a:xfrm rot="10800000" flipV="1">
            <a:off x="7036953" y="1322095"/>
            <a:ext cx="1107850" cy="393881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BD98EA3-DDBC-A19C-FF22-77A1CB955F99}"/>
              </a:ext>
            </a:extLst>
          </p:cNvPr>
          <p:cNvSpPr/>
          <p:nvPr/>
        </p:nvSpPr>
        <p:spPr>
          <a:xfrm>
            <a:off x="4378008" y="4607705"/>
            <a:ext cx="2658946" cy="2839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F3DD6ED-75DB-7531-B1C4-5BD1CD782209}"/>
              </a:ext>
            </a:extLst>
          </p:cNvPr>
          <p:cNvSpPr/>
          <p:nvPr/>
        </p:nvSpPr>
        <p:spPr>
          <a:xfrm>
            <a:off x="4395460" y="5145059"/>
            <a:ext cx="2641493" cy="2317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3CF1602-A3D8-0344-7349-2AD2196B33B9}"/>
              </a:ext>
            </a:extLst>
          </p:cNvPr>
          <p:cNvSpPr/>
          <p:nvPr/>
        </p:nvSpPr>
        <p:spPr>
          <a:xfrm>
            <a:off x="4423157" y="1962948"/>
            <a:ext cx="2638742" cy="2327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E6EAA513-BBF3-9EE4-1692-16E7BD69E571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 flipV="1">
            <a:off x="2845944" y="2079313"/>
            <a:ext cx="1577213" cy="105786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90E1B12D-ACA0-40EF-3793-2E236FBDA6DE}"/>
              </a:ext>
            </a:extLst>
          </p:cNvPr>
          <p:cNvCxnSpPr>
            <a:cxnSpLocks/>
            <a:stCxn id="10" idx="1"/>
            <a:endCxn id="22" idx="3"/>
          </p:cNvCxnSpPr>
          <p:nvPr/>
        </p:nvCxnSpPr>
        <p:spPr>
          <a:xfrm rot="10800000" flipV="1">
            <a:off x="7056399" y="1322096"/>
            <a:ext cx="1088404" cy="1278408"/>
          </a:xfrm>
          <a:prstGeom prst="bentConnector3">
            <a:avLst>
              <a:gd name="adj1" fmla="val 3061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842B319-D5A4-F568-B405-72AADEF16DFF}"/>
              </a:ext>
            </a:extLst>
          </p:cNvPr>
          <p:cNvSpPr/>
          <p:nvPr/>
        </p:nvSpPr>
        <p:spPr>
          <a:xfrm>
            <a:off x="4455720" y="2484139"/>
            <a:ext cx="2600679" cy="2327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50EEED0-4738-0D99-3F7E-953C9BEED2A8}"/>
              </a:ext>
            </a:extLst>
          </p:cNvPr>
          <p:cNvSpPr txBox="1"/>
          <p:nvPr/>
        </p:nvSpPr>
        <p:spPr>
          <a:xfrm>
            <a:off x="350875" y="383961"/>
            <a:ext cx="7999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 Star schema based on the relational diagram and the business problems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6624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20138F-B71A-2CF6-0957-4B6065704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44" y="338469"/>
            <a:ext cx="10515600" cy="1497122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ja-JP" sz="1400" b="0" i="0" dirty="0">
                <a:effectLst/>
                <a:latin typeface="Open Sans" panose="020B0606030504020204" pitchFamily="34" charset="0"/>
              </a:rPr>
              <a:t>Analyze how much time is spent per ride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sz="1200" b="0" i="0" dirty="0">
                <a:effectLst/>
                <a:latin typeface="Open Sans" panose="020B0606030504020204" pitchFamily="34" charset="0"/>
              </a:rPr>
              <a:t>Based on date and time factors such as day of week and time of day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sz="1200" b="0" i="0" dirty="0">
                <a:effectLst/>
                <a:latin typeface="Open Sans" panose="020B0606030504020204" pitchFamily="34" charset="0"/>
              </a:rPr>
              <a:t>Based on which station is the starting and / or ending station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sz="1200" b="0" i="0" dirty="0">
                <a:effectLst/>
                <a:latin typeface="Open Sans" panose="020B0606030504020204" pitchFamily="34" charset="0"/>
              </a:rPr>
              <a:t>Based on age of the rider at time of the ride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sz="1200" b="0" i="0" dirty="0">
                <a:effectLst/>
                <a:latin typeface="Open Sans" panose="020B0606030504020204" pitchFamily="34" charset="0"/>
              </a:rPr>
              <a:t>Based on whether the rider is a member or a casual rider</a:t>
            </a:r>
          </a:p>
          <a:p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9755DF5A-5B79-41F6-8308-CEF02BF4E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48892"/>
              </p:ext>
            </p:extLst>
          </p:nvPr>
        </p:nvGraphicFramePr>
        <p:xfrm>
          <a:off x="350875" y="2762061"/>
          <a:ext cx="2495069" cy="189345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35395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059674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66610">
                <a:tc>
                  <a:txBody>
                    <a:bodyPr/>
                    <a:lstStyle/>
                    <a:p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Calendar_dimension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1718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431456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smallint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 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Quarter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28DABBA8-D33B-6DA1-B8FA-BB0293EDC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31972"/>
              </p:ext>
            </p:extLst>
          </p:nvPr>
        </p:nvGraphicFramePr>
        <p:xfrm>
          <a:off x="4386126" y="3551650"/>
          <a:ext cx="2658946" cy="234905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89372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069574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23856"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Trip_fact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trip_id</a:t>
                      </a:r>
                      <a:endParaRPr kumimoji="1" lang="en-US" altLang="ja-JP" sz="1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varchar(50)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start_at</a:t>
                      </a:r>
                      <a:endParaRPr lang="en-US" altLang="ja-JP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varchar(50)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end_at</a:t>
                      </a:r>
                      <a:endParaRPr kumimoji="1" lang="en-US" altLang="ja-JP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varchar(50)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start_station_id</a:t>
                      </a:r>
                      <a:endParaRPr kumimoji="1" lang="en-US" altLang="ja-JP" sz="1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varchar(50)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TimeDay</a:t>
                      </a:r>
                      <a:r>
                        <a:rPr lang="en-US" altLang="ja-JP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endParaRPr lang="en-US" altLang="ja-JP" sz="1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082811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member_id</a:t>
                      </a:r>
                      <a:endParaRPr lang="en-US" altLang="ja-JP" sz="1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54561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0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Druation</a:t>
                      </a:r>
                      <a:endParaRPr lang="en-US" altLang="ja-JP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25552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Age_at_Time_of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_Trip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43780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549C372-3DD2-39CB-8206-99A8863D1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266518"/>
              </p:ext>
            </p:extLst>
          </p:nvPr>
        </p:nvGraphicFramePr>
        <p:xfrm>
          <a:off x="8122620" y="941876"/>
          <a:ext cx="2673010" cy="171653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08855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064155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69076"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Rider_dimension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riderid</a:t>
                      </a:r>
                      <a:endParaRPr kumimoji="1" lang="en-US" altLang="ja-JP" sz="1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birthday</a:t>
                      </a:r>
                      <a:endParaRPr kumimoji="1" lang="en-US" altLang="ja-JP" sz="1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082811"/>
                  </a:ext>
                </a:extLst>
              </a:tr>
              <a:tr h="253497">
                <a:tc>
                  <a:txBody>
                    <a:bodyPr/>
                    <a:lstStyle/>
                    <a:p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tartdate</a:t>
                      </a:r>
                      <a:endParaRPr kumimoji="1" lang="en-US" altLang="ja-JP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54561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AccountStartAge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tynyint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43780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810671"/>
                  </a:ext>
                </a:extLst>
              </a:tr>
            </a:tbl>
          </a:graphicData>
        </a:graphic>
      </p:graphicFrame>
      <p:graphicFrame>
        <p:nvGraphicFramePr>
          <p:cNvPr id="7" name="表 10">
            <a:extLst>
              <a:ext uri="{FF2B5EF4-FFF2-40B4-BE49-F238E27FC236}">
                <a16:creationId xmlns:a16="http://schemas.microsoft.com/office/drawing/2014/main" id="{5B9097A2-3DA2-5CCF-4396-502A34EF8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989714"/>
              </p:ext>
            </p:extLst>
          </p:nvPr>
        </p:nvGraphicFramePr>
        <p:xfrm>
          <a:off x="8325579" y="4716900"/>
          <a:ext cx="2673010" cy="975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62872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210138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77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Station_dimension</a:t>
                      </a:r>
                      <a:endParaRPr kumimoji="1" lang="en-US" altLang="ja-JP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206883">
                <a:tc>
                  <a:txBody>
                    <a:bodyPr/>
                    <a:lstStyle/>
                    <a:p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stationid</a:t>
                      </a:r>
                      <a:endParaRPr kumimoji="1" lang="en-US" altLang="ja-JP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varchar(50)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06883">
                <a:tc>
                  <a:txBody>
                    <a:bodyPr/>
                    <a:lstStyle/>
                    <a:p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varchar(100)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2068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</a:tbl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9BEBDA6-FEFE-5B52-9123-8E646203B683}"/>
              </a:ext>
            </a:extLst>
          </p:cNvPr>
          <p:cNvSpPr/>
          <p:nvPr/>
        </p:nvSpPr>
        <p:spPr>
          <a:xfrm>
            <a:off x="358991" y="3031430"/>
            <a:ext cx="2486953" cy="2114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EF1489D-8DB6-9153-94CF-25C28241B715}"/>
              </a:ext>
            </a:extLst>
          </p:cNvPr>
          <p:cNvSpPr/>
          <p:nvPr/>
        </p:nvSpPr>
        <p:spPr>
          <a:xfrm>
            <a:off x="4404797" y="4074724"/>
            <a:ext cx="2640274" cy="2738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2D53FE9-BC54-64B4-E634-F924301F876A}"/>
              </a:ext>
            </a:extLst>
          </p:cNvPr>
          <p:cNvSpPr/>
          <p:nvPr/>
        </p:nvSpPr>
        <p:spPr>
          <a:xfrm>
            <a:off x="8144803" y="1225020"/>
            <a:ext cx="2650827" cy="1941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D29C67B-D0B7-DD7C-8FD8-429DD932FEF0}"/>
              </a:ext>
            </a:extLst>
          </p:cNvPr>
          <p:cNvSpPr/>
          <p:nvPr/>
        </p:nvSpPr>
        <p:spPr>
          <a:xfrm>
            <a:off x="8344255" y="4976037"/>
            <a:ext cx="2654333" cy="2423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18049AE8-3C0D-A4A8-E5D9-3F6324DDDB42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2845944" y="3137180"/>
            <a:ext cx="1558853" cy="107449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CCE4BA09-9E26-4D32-2A07-83DA1EB70356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rot="10800000">
            <a:off x="7045073" y="4726176"/>
            <a:ext cx="1299183" cy="37103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8791B714-2D26-FA00-0DE6-049BF3B68B03}"/>
              </a:ext>
            </a:extLst>
          </p:cNvPr>
          <p:cNvCxnSpPr>
            <a:cxnSpLocks/>
            <a:stCxn id="10" idx="1"/>
            <a:endCxn id="16" idx="3"/>
          </p:cNvCxnSpPr>
          <p:nvPr/>
        </p:nvCxnSpPr>
        <p:spPr>
          <a:xfrm rot="10800000" flipV="1">
            <a:off x="7036953" y="1322095"/>
            <a:ext cx="1107850" cy="393881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B2FFB67-DA13-0537-D09F-4A2CCD11AC0B}"/>
              </a:ext>
            </a:extLst>
          </p:cNvPr>
          <p:cNvSpPr/>
          <p:nvPr/>
        </p:nvSpPr>
        <p:spPr>
          <a:xfrm>
            <a:off x="4378008" y="4607705"/>
            <a:ext cx="2658946" cy="2839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9BDC56D-B74B-BA2A-C0FE-7E02863D3A3A}"/>
              </a:ext>
            </a:extLst>
          </p:cNvPr>
          <p:cNvSpPr/>
          <p:nvPr/>
        </p:nvSpPr>
        <p:spPr>
          <a:xfrm>
            <a:off x="4395460" y="5145059"/>
            <a:ext cx="2641493" cy="2317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85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20138F-B71A-2CF6-0957-4B6065704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44" y="338469"/>
            <a:ext cx="10515600" cy="149712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ja-JP" sz="14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Analyze how much money is spent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sz="1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Per month, quarter, year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sz="1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Per member, based on the age of the rider at account start</a:t>
            </a: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A6A31DF7-D455-3CBD-0444-04D2A5E4F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077094"/>
              </p:ext>
            </p:extLst>
          </p:nvPr>
        </p:nvGraphicFramePr>
        <p:xfrm>
          <a:off x="4420391" y="1407917"/>
          <a:ext cx="2648080" cy="13427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6040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302040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23856"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Payment_fact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highlight>
                          <a:srgbClr val="8080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/>
                        <a:t>payment_id</a:t>
                      </a: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</a:rPr>
                        <a:t>varchar(45)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ja-JP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date</a:t>
                      </a:r>
                      <a:endParaRPr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amount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bigint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err="1"/>
                        <a:t>account_number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</a:tbl>
          </a:graphicData>
        </a:graphic>
      </p:graphicFrame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78B3C4AF-8C32-68E7-57C7-0A010DE61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011605"/>
              </p:ext>
            </p:extLst>
          </p:nvPr>
        </p:nvGraphicFramePr>
        <p:xfrm>
          <a:off x="350875" y="2762061"/>
          <a:ext cx="2495069" cy="189345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35395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059674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66610">
                <a:tc>
                  <a:txBody>
                    <a:bodyPr/>
                    <a:lstStyle/>
                    <a:p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Calendar_dimension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1718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431456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smallint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 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Quarter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CB40BBB1-5313-CE29-EA1D-D1972D4BC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706022"/>
              </p:ext>
            </p:extLst>
          </p:nvPr>
        </p:nvGraphicFramePr>
        <p:xfrm>
          <a:off x="8122620" y="941876"/>
          <a:ext cx="2673010" cy="171653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08855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064155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69076"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Rider_dimension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riderid</a:t>
                      </a:r>
                      <a:endParaRPr kumimoji="1" lang="en-US" altLang="ja-JP" sz="1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birthday</a:t>
                      </a:r>
                      <a:endParaRPr kumimoji="1" lang="en-US" altLang="ja-JP" sz="1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082811"/>
                  </a:ext>
                </a:extLst>
              </a:tr>
              <a:tr h="253497">
                <a:tc>
                  <a:txBody>
                    <a:bodyPr/>
                    <a:lstStyle/>
                    <a:p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tartdate</a:t>
                      </a:r>
                      <a:endParaRPr kumimoji="1" lang="en-US" altLang="ja-JP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54561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AccountStartAge</a:t>
                      </a:r>
                      <a:endParaRPr kumimoji="1" lang="ja-JP" altLang="en-US" sz="1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tynyint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43780"/>
                  </a:ext>
                </a:extLst>
              </a:tr>
              <a:tr h="19725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810671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6E6E2F0-A56B-A053-6A2F-39C1EB8430EA}"/>
              </a:ext>
            </a:extLst>
          </p:cNvPr>
          <p:cNvSpPr/>
          <p:nvPr/>
        </p:nvSpPr>
        <p:spPr>
          <a:xfrm>
            <a:off x="358991" y="3031430"/>
            <a:ext cx="2486953" cy="2114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2325C09-E79D-3156-4767-83D6F200196E}"/>
              </a:ext>
            </a:extLst>
          </p:cNvPr>
          <p:cNvSpPr/>
          <p:nvPr/>
        </p:nvSpPr>
        <p:spPr>
          <a:xfrm>
            <a:off x="8144803" y="1225020"/>
            <a:ext cx="2650827" cy="1941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90FF3B1-EAB4-9ADF-D721-FE9158468122}"/>
              </a:ext>
            </a:extLst>
          </p:cNvPr>
          <p:cNvSpPr/>
          <p:nvPr/>
        </p:nvSpPr>
        <p:spPr>
          <a:xfrm>
            <a:off x="4423157" y="1962948"/>
            <a:ext cx="2638742" cy="2327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FD9A9DF6-7095-C912-21C9-D38D65F2EA3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2845944" y="2079313"/>
            <a:ext cx="1577213" cy="105786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BE7177FC-195A-5524-62E0-716D15F453D5}"/>
              </a:ext>
            </a:extLst>
          </p:cNvPr>
          <p:cNvCxnSpPr>
            <a:cxnSpLocks/>
            <a:stCxn id="8" idx="1"/>
            <a:endCxn id="14" idx="3"/>
          </p:cNvCxnSpPr>
          <p:nvPr/>
        </p:nvCxnSpPr>
        <p:spPr>
          <a:xfrm rot="10800000" flipV="1">
            <a:off x="7056399" y="1322096"/>
            <a:ext cx="1088404" cy="1278408"/>
          </a:xfrm>
          <a:prstGeom prst="bentConnector3">
            <a:avLst>
              <a:gd name="adj1" fmla="val 3061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1D6B7D3-0093-5EE9-AF8D-5765E4ED53BD}"/>
              </a:ext>
            </a:extLst>
          </p:cNvPr>
          <p:cNvSpPr/>
          <p:nvPr/>
        </p:nvSpPr>
        <p:spPr>
          <a:xfrm>
            <a:off x="4455720" y="2484139"/>
            <a:ext cx="2600679" cy="2327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8237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20138F-B71A-2CF6-0957-4B6065704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44" y="338469"/>
            <a:ext cx="7345178" cy="937628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ja-JP" sz="1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EXTRA CREDIT - Analyze how much money is spent per member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sz="1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Based on how many rides the rider averages per month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sz="1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Based on how many minutes the rider spends on a bike per month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graphicFrame>
        <p:nvGraphicFramePr>
          <p:cNvPr id="37" name="表 36">
            <a:extLst>
              <a:ext uri="{FF2B5EF4-FFF2-40B4-BE49-F238E27FC236}">
                <a16:creationId xmlns:a16="http://schemas.microsoft.com/office/drawing/2014/main" id="{EA446142-EAD3-A7C5-F9A4-025321AFF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432372"/>
              </p:ext>
            </p:extLst>
          </p:nvPr>
        </p:nvGraphicFramePr>
        <p:xfrm>
          <a:off x="5126784" y="4799647"/>
          <a:ext cx="2223399" cy="975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23399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</a:tblGrid>
              <a:tr h="2304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member_behavior</a:t>
                      </a:r>
                      <a:endParaRPr kumimoji="1" lang="en-US" altLang="ja-JP" sz="1000" b="0" kern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1878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member_id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CountTripPerMonth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SpentTimePerMonth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</a:tbl>
          </a:graphicData>
        </a:graphic>
      </p:graphicFrame>
      <p:sp>
        <p:nvSpPr>
          <p:cNvPr id="43" name="矢印: 折線 42">
            <a:extLst>
              <a:ext uri="{FF2B5EF4-FFF2-40B4-BE49-F238E27FC236}">
                <a16:creationId xmlns:a16="http://schemas.microsoft.com/office/drawing/2014/main" id="{4324698E-7114-C0E0-FC1F-EBFBC5F7973A}"/>
              </a:ext>
            </a:extLst>
          </p:cNvPr>
          <p:cNvSpPr/>
          <p:nvPr/>
        </p:nvSpPr>
        <p:spPr>
          <a:xfrm rot="10800000">
            <a:off x="7394965" y="4500674"/>
            <a:ext cx="1000182" cy="69868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E6B14F1-6461-ADB5-CC99-86EC4263E82A}"/>
              </a:ext>
            </a:extLst>
          </p:cNvPr>
          <p:cNvSpPr/>
          <p:nvPr/>
        </p:nvSpPr>
        <p:spPr>
          <a:xfrm>
            <a:off x="5126783" y="5028041"/>
            <a:ext cx="2223399" cy="2561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62E8F742-59E1-0BA7-C6EB-9B95A4814ADC}"/>
              </a:ext>
            </a:extLst>
          </p:cNvPr>
          <p:cNvCxnSpPr>
            <a:cxnSpLocks/>
            <a:stCxn id="6" idx="1"/>
            <a:endCxn id="19" idx="3"/>
          </p:cNvCxnSpPr>
          <p:nvPr/>
        </p:nvCxnSpPr>
        <p:spPr>
          <a:xfrm rot="10800000" flipV="1">
            <a:off x="3740761" y="5156109"/>
            <a:ext cx="1386023" cy="60856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251FCD0B-88B5-42CD-A689-879FB7E31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789007"/>
              </p:ext>
            </p:extLst>
          </p:nvPr>
        </p:nvGraphicFramePr>
        <p:xfrm>
          <a:off x="1096898" y="4555301"/>
          <a:ext cx="2648080" cy="13427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6040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302040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23856"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Payment_fact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highlight>
                          <a:srgbClr val="8080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/>
                        <a:t>payment_id</a:t>
                      </a: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</a:rPr>
                        <a:t>(4000)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ja-JP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date</a:t>
                      </a:r>
                      <a:endParaRPr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</a:rPr>
                        <a:t>(4000)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amount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</a:rPr>
                        <a:t>(4000)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err="1"/>
                        <a:t>account_number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</a:rPr>
                        <a:t>(4000)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</a:tbl>
          </a:graphicData>
        </a:graphic>
      </p:graphicFrame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C2CF9B8-2CD3-E3D7-EA6A-36777C69BAAB}"/>
              </a:ext>
            </a:extLst>
          </p:cNvPr>
          <p:cNvSpPr/>
          <p:nvPr/>
        </p:nvSpPr>
        <p:spPr>
          <a:xfrm>
            <a:off x="1140081" y="5648312"/>
            <a:ext cx="2600679" cy="2327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10">
            <a:extLst>
              <a:ext uri="{FF2B5EF4-FFF2-40B4-BE49-F238E27FC236}">
                <a16:creationId xmlns:a16="http://schemas.microsoft.com/office/drawing/2014/main" id="{DAF3801D-6388-163B-AC1B-567F60C18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976916"/>
              </p:ext>
            </p:extLst>
          </p:nvPr>
        </p:nvGraphicFramePr>
        <p:xfrm>
          <a:off x="3313882" y="1320799"/>
          <a:ext cx="2495069" cy="189345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35395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059674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66610">
                <a:tc>
                  <a:txBody>
                    <a:bodyPr/>
                    <a:lstStyle/>
                    <a:p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Calendar_dimension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1718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431456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smallint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 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Quarter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233ADB0A-6B43-477F-E826-057841677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471703"/>
              </p:ext>
            </p:extLst>
          </p:nvPr>
        </p:nvGraphicFramePr>
        <p:xfrm>
          <a:off x="7349133" y="2110388"/>
          <a:ext cx="2658946" cy="234905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89372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069574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23856"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Trip_fact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trip_id</a:t>
                      </a:r>
                      <a:endParaRPr kumimoji="1" lang="en-US" altLang="ja-JP" sz="1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varchar(50)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start_at</a:t>
                      </a:r>
                      <a:endParaRPr lang="en-US" altLang="ja-JP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varchar(50)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end_at</a:t>
                      </a:r>
                      <a:endParaRPr kumimoji="1" lang="en-US" altLang="ja-JP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varchar(50)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start_station_id</a:t>
                      </a:r>
                      <a:endParaRPr kumimoji="1" lang="en-US" altLang="ja-JP" sz="1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varchar(50)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TimeDay</a:t>
                      </a:r>
                      <a:r>
                        <a:rPr lang="en-US" altLang="ja-JP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endParaRPr lang="en-US" altLang="ja-JP" sz="1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082811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member_id</a:t>
                      </a:r>
                      <a:endParaRPr lang="en-US" altLang="ja-JP" sz="10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54561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0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Druation</a:t>
                      </a:r>
                      <a:endParaRPr lang="en-US" altLang="ja-JP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25552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Age_at_Time_of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_Trip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43780"/>
                  </a:ext>
                </a:extLst>
              </a:tr>
            </a:tbl>
          </a:graphicData>
        </a:graphic>
      </p:graphicFrame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5A0571A-2765-137E-422D-BA66530281E7}"/>
              </a:ext>
            </a:extLst>
          </p:cNvPr>
          <p:cNvSpPr/>
          <p:nvPr/>
        </p:nvSpPr>
        <p:spPr>
          <a:xfrm>
            <a:off x="3321998" y="1590168"/>
            <a:ext cx="2486953" cy="2114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199C9E4-AD89-D1E9-7AF6-268DF1A218D5}"/>
              </a:ext>
            </a:extLst>
          </p:cNvPr>
          <p:cNvSpPr/>
          <p:nvPr/>
        </p:nvSpPr>
        <p:spPr>
          <a:xfrm>
            <a:off x="7367804" y="2633462"/>
            <a:ext cx="2640274" cy="2738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B6E380B8-E330-EF03-FC1E-FF3FCCEC23F4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5808951" y="1695918"/>
            <a:ext cx="1558853" cy="107449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CE0D40A-7FE3-631B-62B3-18958BE84F9E}"/>
              </a:ext>
            </a:extLst>
          </p:cNvPr>
          <p:cNvSpPr/>
          <p:nvPr/>
        </p:nvSpPr>
        <p:spPr>
          <a:xfrm>
            <a:off x="7341015" y="3166443"/>
            <a:ext cx="2658946" cy="2839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910C07C-C369-C745-27E9-6AAD725FA725}"/>
              </a:ext>
            </a:extLst>
          </p:cNvPr>
          <p:cNvSpPr/>
          <p:nvPr/>
        </p:nvSpPr>
        <p:spPr>
          <a:xfrm>
            <a:off x="7358467" y="3703797"/>
            <a:ext cx="2641493" cy="2317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83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20138F-B71A-2CF6-0957-4B6065704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44" y="338469"/>
            <a:ext cx="7345178" cy="937628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ja-JP" sz="1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EXTRA CREDIT - Analyze how much money is spent per member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sz="1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Based on how many rides the rider averages per month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ja-JP" sz="1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Based on how many minutes the rider spends on a bike per month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graphicFrame>
        <p:nvGraphicFramePr>
          <p:cNvPr id="37" name="表 36">
            <a:extLst>
              <a:ext uri="{FF2B5EF4-FFF2-40B4-BE49-F238E27FC236}">
                <a16:creationId xmlns:a16="http://schemas.microsoft.com/office/drawing/2014/main" id="{EA446142-EAD3-A7C5-F9A4-025321AFFDE1}"/>
              </a:ext>
            </a:extLst>
          </p:cNvPr>
          <p:cNvGraphicFramePr>
            <a:graphicFrameLocks noGrp="1"/>
          </p:cNvGraphicFramePr>
          <p:nvPr/>
        </p:nvGraphicFramePr>
        <p:xfrm>
          <a:off x="5126784" y="4799647"/>
          <a:ext cx="2223399" cy="975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23399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</a:tblGrid>
              <a:tr h="2304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member_behavior</a:t>
                      </a:r>
                      <a:endParaRPr kumimoji="1" lang="en-US" altLang="ja-JP" sz="1000" b="0" kern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1878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member_id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CountTripPerMonth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SpentTimePerMonth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</a:tbl>
          </a:graphicData>
        </a:graphic>
      </p:graphicFrame>
      <p:sp>
        <p:nvSpPr>
          <p:cNvPr id="43" name="矢印: 折線 42">
            <a:extLst>
              <a:ext uri="{FF2B5EF4-FFF2-40B4-BE49-F238E27FC236}">
                <a16:creationId xmlns:a16="http://schemas.microsoft.com/office/drawing/2014/main" id="{4324698E-7114-C0E0-FC1F-EBFBC5F7973A}"/>
              </a:ext>
            </a:extLst>
          </p:cNvPr>
          <p:cNvSpPr/>
          <p:nvPr/>
        </p:nvSpPr>
        <p:spPr>
          <a:xfrm rot="10800000">
            <a:off x="7394965" y="4500674"/>
            <a:ext cx="1000182" cy="69868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E6B14F1-6461-ADB5-CC99-86EC4263E82A}"/>
              </a:ext>
            </a:extLst>
          </p:cNvPr>
          <p:cNvSpPr/>
          <p:nvPr/>
        </p:nvSpPr>
        <p:spPr>
          <a:xfrm>
            <a:off x="5126783" y="5028041"/>
            <a:ext cx="2223399" cy="2561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62E8F742-59E1-0BA7-C6EB-9B95A4814ADC}"/>
              </a:ext>
            </a:extLst>
          </p:cNvPr>
          <p:cNvCxnSpPr>
            <a:cxnSpLocks/>
            <a:stCxn id="6" idx="1"/>
            <a:endCxn id="9" idx="3"/>
          </p:cNvCxnSpPr>
          <p:nvPr/>
        </p:nvCxnSpPr>
        <p:spPr>
          <a:xfrm rot="10800000" flipV="1">
            <a:off x="3683907" y="5156108"/>
            <a:ext cx="1442877" cy="56444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 10">
            <a:extLst>
              <a:ext uri="{FF2B5EF4-FFF2-40B4-BE49-F238E27FC236}">
                <a16:creationId xmlns:a16="http://schemas.microsoft.com/office/drawing/2014/main" id="{47607001-5128-7BEC-043E-61D83564030D}"/>
              </a:ext>
            </a:extLst>
          </p:cNvPr>
          <p:cNvGraphicFramePr>
            <a:graphicFrameLocks noGrp="1"/>
          </p:cNvGraphicFramePr>
          <p:nvPr/>
        </p:nvGraphicFramePr>
        <p:xfrm>
          <a:off x="4316203" y="2417213"/>
          <a:ext cx="2495069" cy="161229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35395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059674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66610">
                <a:tc>
                  <a:txBody>
                    <a:bodyPr/>
                    <a:lstStyle/>
                    <a:p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Calendar_dimension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1718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of week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 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  <a:tr h="281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Quarter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C123DAB-E9DC-D5BA-88B4-E106CBFC843A}"/>
              </a:ext>
            </a:extLst>
          </p:cNvPr>
          <p:cNvGraphicFramePr>
            <a:graphicFrameLocks noGrp="1"/>
          </p:cNvGraphicFramePr>
          <p:nvPr/>
        </p:nvGraphicFramePr>
        <p:xfrm>
          <a:off x="7771163" y="1975877"/>
          <a:ext cx="2658946" cy="234905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89372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069574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23856"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Trip_fact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trip_id</a:t>
                      </a: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start_at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end_at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start_station_id</a:t>
                      </a: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5369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TimeDay</a:t>
                      </a:r>
                      <a:r>
                        <a:rPr lang="en-US" altLang="ja-JP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endParaRPr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nvarchar</a:t>
                      </a: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082811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member_id</a:t>
                      </a:r>
                      <a:endParaRPr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bigint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54561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ja-JP" sz="10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Druation</a:t>
                      </a:r>
                      <a:endParaRPr lang="en-US" altLang="ja-JP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25552"/>
                  </a:ext>
                </a:extLst>
              </a:tr>
              <a:tr h="16906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Age_at_Time_of</a:t>
                      </a: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_Trip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TINYINT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43780"/>
                  </a:ext>
                </a:extLst>
              </a:tr>
            </a:tbl>
          </a:graphicData>
        </a:graphic>
      </p:graphicFrame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B54899D-883E-7193-BC1B-2B531E852DBE}"/>
              </a:ext>
            </a:extLst>
          </p:cNvPr>
          <p:cNvSpPr/>
          <p:nvPr/>
        </p:nvSpPr>
        <p:spPr>
          <a:xfrm>
            <a:off x="4324319" y="2686582"/>
            <a:ext cx="2486953" cy="2114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8041795-F5A9-CE0E-92E5-F3B201AFA9E8}"/>
              </a:ext>
            </a:extLst>
          </p:cNvPr>
          <p:cNvSpPr/>
          <p:nvPr/>
        </p:nvSpPr>
        <p:spPr>
          <a:xfrm>
            <a:off x="7789834" y="2498951"/>
            <a:ext cx="2640274" cy="2738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AA14D651-DA65-E195-FEA4-B86C6EE3B6E2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6811272" y="2635897"/>
            <a:ext cx="978562" cy="15643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C7F3E77-0628-6886-CACB-9E35049D9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629424"/>
              </p:ext>
            </p:extLst>
          </p:nvPr>
        </p:nvGraphicFramePr>
        <p:xfrm>
          <a:off x="1047898" y="4527967"/>
          <a:ext cx="2648080" cy="13427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6040">
                  <a:extLst>
                    <a:ext uri="{9D8B030D-6E8A-4147-A177-3AD203B41FA5}">
                      <a16:colId xmlns:a16="http://schemas.microsoft.com/office/drawing/2014/main" val="2952130031"/>
                    </a:ext>
                  </a:extLst>
                </a:gridCol>
                <a:gridCol w="1302040">
                  <a:extLst>
                    <a:ext uri="{9D8B030D-6E8A-4147-A177-3AD203B41FA5}">
                      <a16:colId xmlns:a16="http://schemas.microsoft.com/office/drawing/2014/main" val="792604804"/>
                    </a:ext>
                  </a:extLst>
                </a:gridCol>
              </a:tblGrid>
              <a:tr h="123856"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Payment_fact</a:t>
                      </a:r>
                      <a:endParaRPr kumimoji="1" lang="ja-JP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highlight>
                          <a:srgbClr val="8080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196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000" dirty="0" err="1"/>
                        <a:t>payment_id</a:t>
                      </a:r>
                      <a:endParaRPr kumimoji="1"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</a:rPr>
                        <a:t>varchar(45)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5891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ja-JP" sz="10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date</a:t>
                      </a:r>
                      <a:endParaRPr lang="en-US" altLang="ja-JP" sz="1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87243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</a:rPr>
                        <a:t>amount</a:t>
                      </a:r>
                      <a:endParaRPr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bigint</a:t>
                      </a:r>
                      <a:endParaRPr kumimoji="1" lang="en-US" altLang="ja-JP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88673"/>
                  </a:ext>
                </a:extLst>
              </a:tr>
              <a:tr h="274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err="1"/>
                        <a:t>account_number</a:t>
                      </a:r>
                      <a:endParaRPr kumimoji="1" lang="en-US" altLang="ja-JP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59404"/>
                  </a:ext>
                </a:extLst>
              </a:tr>
            </a:tbl>
          </a:graphicData>
        </a:graphic>
      </p:graphicFrame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0EF590-E910-54EC-FE95-45CEF58CE66F}"/>
              </a:ext>
            </a:extLst>
          </p:cNvPr>
          <p:cNvSpPr/>
          <p:nvPr/>
        </p:nvSpPr>
        <p:spPr>
          <a:xfrm>
            <a:off x="1083227" y="5604189"/>
            <a:ext cx="2600679" cy="2327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576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524B95A8915F4D930583508A829F4D" ma:contentTypeVersion="2" ma:contentTypeDescription="Create a new document." ma:contentTypeScope="" ma:versionID="3bad324fc73652d1a5b1b314a3758304">
  <xsd:schema xmlns:xsd="http://www.w3.org/2001/XMLSchema" xmlns:xs="http://www.w3.org/2001/XMLSchema" xmlns:p="http://schemas.microsoft.com/office/2006/metadata/properties" xmlns:ns3="cbc8b81f-eef2-4491-a726-3d095f3400b7" targetNamespace="http://schemas.microsoft.com/office/2006/metadata/properties" ma:root="true" ma:fieldsID="a537806480e3ba30f85acecc285e4aa6" ns3:_="">
    <xsd:import namespace="cbc8b81f-eef2-4491-a726-3d095f3400b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c8b81f-eef2-4491-a726-3d095f3400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AEBBAE-CF7E-43B8-8EDE-50BF67322F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DA2400-9A6F-4570-8B5B-6D5883C61B4D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cbc8b81f-eef2-4491-a726-3d095f3400b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D30A41B-3CCC-4506-A035-19689DC445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c8b81f-eef2-4491-a726-3d095f3400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3232</TotalTime>
  <Words>737</Words>
  <Application>Microsoft Office PowerPoint</Application>
  <PresentationFormat>ワイド画面</PresentationFormat>
  <Paragraphs>250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游ゴシック Light</vt:lpstr>
      <vt:lpstr>Arial</vt:lpstr>
      <vt:lpstr>Open Sans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MASANORI FUKUHARA</dc:creator>
  <cp:lastModifiedBy>MASANORI FUKUHARA</cp:lastModifiedBy>
  <cp:revision>12</cp:revision>
  <dcterms:created xsi:type="dcterms:W3CDTF">2022-09-28T11:01:22Z</dcterms:created>
  <dcterms:modified xsi:type="dcterms:W3CDTF">2022-10-09T10:18:27Z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0x01010042524B95A8915F4D930583508A829F4D</vt:lpwstr>
  </property>
</Properties>
</file>