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55432-3992-432F-BAA1-9B46120D265E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B1E78-B3C8-46AC-A763-9F2489F4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61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对浮点数集合</a:t>
            </a:r>
            <a:r>
              <a:rPr lang="en-US" altLang="zh-CN" smtClean="0">
                <a:latin typeface="Arial" panose="020B0604020202020204" pitchFamily="34" charset="0"/>
              </a:rPr>
              <a:t>F</a:t>
            </a:r>
            <a:r>
              <a:rPr lang="zh-CN" altLang="en-US" smtClean="0">
                <a:latin typeface="Arial" panose="020B0604020202020204" pitchFamily="34" charset="0"/>
              </a:rPr>
              <a:t>中任意不为零的数</a:t>
            </a:r>
            <a:r>
              <a:rPr lang="en-US" altLang="zh-CN" smtClean="0">
                <a:latin typeface="Arial" panose="020B0604020202020204" pitchFamily="34" charset="0"/>
              </a:rPr>
              <a:t>f</a:t>
            </a:r>
            <a:r>
              <a:rPr lang="zh-CN" altLang="en-US" smtClean="0">
                <a:latin typeface="Arial" panose="020B0604020202020204" pitchFamily="34" charset="0"/>
              </a:rPr>
              <a:t>，有</a:t>
            </a:r>
            <a:r>
              <a:rPr lang="en-US" altLang="zh-CN" smtClean="0">
                <a:latin typeface="Arial" panose="020B0604020202020204" pitchFamily="34" charset="0"/>
              </a:rPr>
              <a:t>m&lt;=f&lt;=M,</a:t>
            </a:r>
            <a:r>
              <a:rPr lang="zh-CN" altLang="en-US" smtClean="0">
                <a:latin typeface="Arial" panose="020B0604020202020204" pitchFamily="34" charset="0"/>
              </a:rPr>
              <a:t>超出集合的上界或下界就称为“上溢”或“下溢”，统称为“溢出”</a:t>
            </a: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C2478F-F1FF-472C-93DE-83CDB0ADE5D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25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E046D4-1AAD-4625-9954-89A638AF5C9C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未完成！</a:t>
            </a:r>
          </a:p>
        </p:txBody>
      </p:sp>
    </p:spTree>
    <p:extLst>
      <p:ext uri="{BB962C8B-B14F-4D97-AF65-F5344CB8AC3E}">
        <p14:creationId xmlns:p14="http://schemas.microsoft.com/office/powerpoint/2010/main" val="177428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4A98ED-3FC8-4BB2-8BC8-BA2EDEF09E1B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58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1" descr="校徽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118" y="260350"/>
            <a:ext cx="1424516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412E0-648F-4D05-B828-2E7E91AA121D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36AFF-32CD-490D-A318-244EC4E6EA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05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DB4DC-D12B-4C6C-B219-51D9212CDBE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83BFF-DD59-4B20-87FB-7130ACA50C28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48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FAF879-B32D-4B3A-B293-71273FE5768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E3AD1-EF37-451C-A4B1-81C3290C490A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431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52ACB-AC1A-4F00-8183-B57438F83EB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C9F0A-E33C-4EB7-B4B3-F1A7B2D45C84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349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DE152-D976-424A-8DB6-B0BF5430576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2D579-BC5D-49D7-918D-5DA108251663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623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6D407-612B-4747-A292-12256DF1139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87944-29F5-4CA4-B45F-4F730A6A0D01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322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2EE2FB-035F-4036-9070-1499CF7BD21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89584-156A-4A0C-B574-983793481790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79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66413E-C34D-4832-9CB8-297718FAE4D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436B2-53CA-42D7-B466-61A458355978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70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1D00D-2A37-4073-8862-FA8AB5E3639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AC545-9CF0-4E48-8384-8BC674B03141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99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A680BA-4D28-4696-890E-849998EFA5D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5D71B-5631-47FE-BC0D-267BEC2583D5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61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36542-80F7-4667-92ED-E2EC0AC8C3C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4DCE7-F00D-433A-9862-4A9545AEC627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13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B3FB2F-B698-43C5-B25B-4C069ACFB4E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75033-674B-4DDA-B9C0-5BC321EFB2D2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12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EEACC8-540D-4FB0-992B-AF1D9728B0F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27CEA-D80F-49F8-9526-AF9E09586B6D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63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1F267-0279-4BE6-A771-E62F0F7C1EB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53ECE-0D5D-415F-8846-2E0CF4319E8B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43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BCCEF-A8FC-443F-8FA8-BEC553D53D7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B26B4-EBE0-46A2-A84E-C9C06407A2C5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88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36DBDE62-F9A6-4CA9-99F1-598B45AA755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126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7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fld id="{8E6661F0-7F7A-4BEA-85F1-783C1B283DE0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  <p:pic>
        <p:nvPicPr>
          <p:cNvPr id="11272" name="Picture 17" descr="校徽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1"/>
            <a:ext cx="118956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24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计算机浮点数系统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与舍入误差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14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8" name="日期占位符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889C4E8-1273-4FC3-9045-22580AC91721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有效数字的修约规则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557339"/>
            <a:ext cx="8229600" cy="4256087"/>
          </a:xfrm>
        </p:spPr>
        <p:txBody>
          <a:bodyPr/>
          <a:lstStyle/>
          <a:p>
            <a:pPr eaLnBrk="1" hangingPunct="1"/>
            <a:r>
              <a:rPr lang="zh-CN" altLang="en-US" sz="2800" b="1"/>
              <a:t>规定</a:t>
            </a:r>
            <a:r>
              <a:rPr lang="zh-CN" altLang="en-US" sz="2800"/>
              <a:t>：当尾数≤</a:t>
            </a:r>
            <a:r>
              <a:rPr lang="en-US" altLang="zh-CN" sz="2800"/>
              <a:t>4</a:t>
            </a:r>
            <a:r>
              <a:rPr lang="zh-CN" altLang="en-US" sz="2800"/>
              <a:t>时则</a:t>
            </a:r>
            <a:r>
              <a:rPr lang="zh-CN" altLang="en-US" sz="2800">
                <a:solidFill>
                  <a:srgbClr val="FF0000"/>
                </a:solidFill>
              </a:rPr>
              <a:t>舍</a:t>
            </a:r>
            <a:r>
              <a:rPr lang="zh-CN" altLang="en-US" sz="2800"/>
              <a:t>，尾数≥</a:t>
            </a:r>
            <a:r>
              <a:rPr lang="en-US" altLang="zh-CN" sz="2800"/>
              <a:t>6</a:t>
            </a:r>
            <a:r>
              <a:rPr lang="zh-CN" altLang="en-US" sz="2800"/>
              <a:t>时则</a:t>
            </a:r>
            <a:r>
              <a:rPr lang="zh-CN" altLang="en-US" sz="2800">
                <a:solidFill>
                  <a:srgbClr val="FF0000"/>
                </a:solidFill>
              </a:rPr>
              <a:t>入</a:t>
            </a:r>
            <a:r>
              <a:rPr lang="zh-CN" altLang="en-US" sz="2800"/>
              <a:t>；尾数等于</a:t>
            </a:r>
            <a:r>
              <a:rPr lang="en-US" altLang="zh-CN" sz="2800"/>
              <a:t>5</a:t>
            </a:r>
            <a:r>
              <a:rPr lang="zh-CN" altLang="en-US" sz="2800"/>
              <a:t>而后面的数都为</a:t>
            </a:r>
            <a:r>
              <a:rPr lang="en-US" altLang="zh-CN" sz="2800"/>
              <a:t>0</a:t>
            </a:r>
            <a:r>
              <a:rPr lang="zh-CN" altLang="en-US" sz="2800"/>
              <a:t>时，</a:t>
            </a:r>
            <a:r>
              <a:rPr lang="en-US" altLang="zh-CN" sz="2800"/>
              <a:t>5</a:t>
            </a:r>
            <a:r>
              <a:rPr lang="zh-CN" altLang="en-US" sz="2800"/>
              <a:t>前面为偶数则</a:t>
            </a:r>
            <a:r>
              <a:rPr lang="zh-CN" altLang="en-US" sz="2800">
                <a:solidFill>
                  <a:srgbClr val="FF0000"/>
                </a:solidFill>
              </a:rPr>
              <a:t>舍</a:t>
            </a:r>
            <a:r>
              <a:rPr lang="zh-CN" altLang="en-US" sz="2800"/>
              <a:t>，</a:t>
            </a:r>
            <a:r>
              <a:rPr lang="en-US" altLang="zh-CN" sz="2800"/>
              <a:t>5</a:t>
            </a:r>
            <a:r>
              <a:rPr lang="zh-CN" altLang="en-US" sz="2800"/>
              <a:t>前面为奇数则</a:t>
            </a:r>
            <a:r>
              <a:rPr lang="zh-CN" altLang="en-US" sz="2800">
                <a:solidFill>
                  <a:srgbClr val="FF0000"/>
                </a:solidFill>
              </a:rPr>
              <a:t>入</a:t>
            </a:r>
            <a:r>
              <a:rPr lang="zh-CN" altLang="en-US" sz="2800"/>
              <a:t>；尾数等于</a:t>
            </a:r>
            <a:r>
              <a:rPr lang="en-US" altLang="zh-CN" sz="2800"/>
              <a:t>5</a:t>
            </a:r>
            <a:r>
              <a:rPr lang="zh-CN" altLang="en-US" sz="2800"/>
              <a:t>而后面还有不为</a:t>
            </a:r>
            <a:r>
              <a:rPr lang="en-US" altLang="zh-CN" sz="2800"/>
              <a:t>0</a:t>
            </a:r>
            <a:r>
              <a:rPr lang="zh-CN" altLang="en-US" sz="2800"/>
              <a:t>的任何数字，无论</a:t>
            </a:r>
            <a:r>
              <a:rPr lang="en-US" altLang="zh-CN" sz="2800"/>
              <a:t>5</a:t>
            </a:r>
            <a:r>
              <a:rPr lang="zh-CN" altLang="en-US" sz="2800"/>
              <a:t>前面是奇或是偶都</a:t>
            </a:r>
            <a:r>
              <a:rPr lang="zh-CN" altLang="en-US" sz="2800">
                <a:solidFill>
                  <a:srgbClr val="FF0000"/>
                </a:solidFill>
              </a:rPr>
              <a:t>入</a:t>
            </a:r>
            <a:endParaRPr lang="en-US" altLang="zh-CN" sz="280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/>
              <a:t>例：将下列数字修约为</a:t>
            </a:r>
            <a:r>
              <a:rPr lang="en-US" altLang="zh-CN" sz="2400"/>
              <a:t>4</a:t>
            </a:r>
            <a:r>
              <a:rPr lang="zh-CN" altLang="en-US" sz="2400"/>
              <a:t>位有效数字</a:t>
            </a:r>
            <a:br>
              <a:rPr lang="zh-CN" altLang="en-US" sz="2400"/>
            </a:br>
            <a:r>
              <a:rPr lang="zh-CN" altLang="en-US" sz="2800"/>
              <a:t>　　　　　　　</a:t>
            </a:r>
            <a:br>
              <a:rPr lang="zh-CN" altLang="en-US" sz="2800"/>
            </a:br>
            <a:r>
              <a:rPr lang="zh-CN" altLang="en-US" sz="2800"/>
              <a:t> 　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/>
            </a:r>
            <a:br>
              <a:rPr lang="zh-CN" altLang="en-US" sz="2800"/>
            </a:br>
            <a:r>
              <a:rPr lang="zh-CN" altLang="en-US" sz="2800"/>
              <a:t> 　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　　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7104064" y="4005263"/>
            <a:ext cx="884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190876" y="3786188"/>
            <a:ext cx="1439863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修约前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0.526647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0.36266112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10.23500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250.65000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18.085002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3517.46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7870826" y="3786188"/>
            <a:ext cx="1439863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修约后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0.5266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0.3627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10.24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250.6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18.09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3517</a:t>
            </a:r>
          </a:p>
        </p:txBody>
      </p:sp>
    </p:spTree>
    <p:extLst>
      <p:ext uri="{BB962C8B-B14F-4D97-AF65-F5344CB8AC3E}">
        <p14:creationId xmlns:p14="http://schemas.microsoft.com/office/powerpoint/2010/main" val="898256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  <p:bldP spid="512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6" name="日期占位符 6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889C4E8-1273-4FC3-9045-22580AC91721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关于有效数字的说明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9289" y="1773238"/>
            <a:ext cx="8218487" cy="4464050"/>
          </a:xfrm>
        </p:spPr>
        <p:txBody>
          <a:bodyPr/>
          <a:lstStyle/>
          <a:p>
            <a:pPr eaLnBrk="1" hangingPunct="1"/>
            <a:r>
              <a:rPr lang="zh-CN" altLang="en-US" sz="2800"/>
              <a:t>用四舍五入取准确值的前</a:t>
            </a:r>
            <a:r>
              <a:rPr lang="en-US" altLang="zh-CN" sz="2800" i="1"/>
              <a:t>n</a:t>
            </a:r>
            <a:r>
              <a:rPr lang="zh-CN" altLang="en-US" sz="2800"/>
              <a:t>位</a:t>
            </a:r>
            <a:r>
              <a:rPr lang="en-US" altLang="zh-CN" sz="2800" i="1"/>
              <a:t>x</a:t>
            </a:r>
            <a:r>
              <a:rPr lang="en-US" altLang="zh-CN" sz="2800"/>
              <a:t>*</a:t>
            </a:r>
            <a:r>
              <a:rPr lang="zh-CN" altLang="en-US" sz="2800"/>
              <a:t>作为近似值，则</a:t>
            </a:r>
            <a:r>
              <a:rPr lang="en-US" altLang="zh-CN" sz="2800" i="1"/>
              <a:t>x</a:t>
            </a:r>
            <a:r>
              <a:rPr lang="en-US" altLang="zh-CN" sz="2800"/>
              <a:t>*</a:t>
            </a:r>
            <a:r>
              <a:rPr lang="zh-CN" altLang="en-US" sz="2800"/>
              <a:t>必有</a:t>
            </a:r>
            <a:r>
              <a:rPr lang="en-US" altLang="zh-CN" sz="2800" i="1"/>
              <a:t>n</a:t>
            </a:r>
            <a:r>
              <a:rPr lang="zh-CN" altLang="en-US" sz="2800"/>
              <a:t>位有效数字。如</a:t>
            </a:r>
            <a:r>
              <a:rPr lang="en-US" altLang="zh-CN" sz="2800"/>
              <a:t>3.142</a:t>
            </a:r>
            <a:r>
              <a:rPr lang="zh-CN" altLang="en-US" sz="2800"/>
              <a:t>作为</a:t>
            </a:r>
            <a:r>
              <a:rPr lang="el-GR" altLang="zh-CN" sz="2800" i="1">
                <a:cs typeface="Times New Roman" panose="02020603050405020304" pitchFamily="18" charset="0"/>
              </a:rPr>
              <a:t>π</a:t>
            </a:r>
            <a:r>
              <a:rPr lang="zh-CN" altLang="en-US" sz="2800"/>
              <a:t>的近似值有</a:t>
            </a:r>
            <a:r>
              <a:rPr lang="en-US" altLang="zh-CN" sz="2800"/>
              <a:t>4</a:t>
            </a:r>
            <a:r>
              <a:rPr lang="zh-CN" altLang="en-US" sz="2800"/>
              <a:t>位有效数字，而</a:t>
            </a:r>
            <a:r>
              <a:rPr lang="en-US" altLang="zh-CN" sz="2800"/>
              <a:t>3.141</a:t>
            </a:r>
            <a:r>
              <a:rPr lang="zh-CN" altLang="en-US" sz="2800"/>
              <a:t>只有</a:t>
            </a:r>
            <a:r>
              <a:rPr lang="en-US" altLang="zh-CN" sz="2800"/>
              <a:t>3</a:t>
            </a:r>
            <a:r>
              <a:rPr lang="zh-CN" altLang="en-US" sz="2800"/>
              <a:t>位有效数字</a:t>
            </a:r>
          </a:p>
          <a:p>
            <a:pPr eaLnBrk="1" hangingPunct="1"/>
            <a:r>
              <a:rPr lang="zh-CN" altLang="en-US" sz="2800"/>
              <a:t>把任何数乘以</a:t>
            </a:r>
            <a:r>
              <a:rPr lang="en-US" altLang="zh-CN" sz="2800"/>
              <a:t>10</a:t>
            </a:r>
            <a:r>
              <a:rPr lang="en-US" altLang="zh-CN" sz="2800" i="1" baseline="30000"/>
              <a:t>p</a:t>
            </a:r>
            <a:r>
              <a:rPr lang="en-US" altLang="zh-CN" sz="2800"/>
              <a:t>(</a:t>
            </a:r>
            <a:r>
              <a:rPr lang="en-US" altLang="zh-CN" sz="2800" i="1"/>
              <a:t>p</a:t>
            </a:r>
            <a:r>
              <a:rPr lang="en-US" altLang="zh-CN" sz="2800"/>
              <a:t>=0, </a:t>
            </a:r>
            <a:r>
              <a:rPr lang="en-US" altLang="en-US" sz="2800"/>
              <a:t>±</a:t>
            </a:r>
            <a:r>
              <a:rPr lang="en-US" altLang="zh-CN" sz="2800"/>
              <a:t>1,…)</a:t>
            </a:r>
            <a:r>
              <a:rPr lang="zh-CN" altLang="en-US" sz="2800"/>
              <a:t>不影响有效位数</a:t>
            </a:r>
          </a:p>
          <a:p>
            <a:pPr eaLnBrk="1" hangingPunct="1"/>
            <a:r>
              <a:rPr lang="zh-CN" altLang="en-US" sz="2800"/>
              <a:t>准确值具有无穷多位有效数字，如</a:t>
            </a:r>
            <a:r>
              <a:rPr lang="en-US" altLang="zh-CN" sz="2800"/>
              <a:t>1/2=0.5</a:t>
            </a:r>
            <a:r>
              <a:rPr lang="zh-CN" altLang="en-US" sz="2800"/>
              <a:t>因</a:t>
            </a:r>
            <a:r>
              <a:rPr lang="en-US" altLang="zh-CN" sz="2800"/>
              <a:t>0.5</a:t>
            </a:r>
            <a:r>
              <a:rPr lang="zh-CN" altLang="en-US" sz="2800"/>
              <a:t>是真值，没有误差，</a:t>
            </a:r>
            <a:r>
              <a:rPr lang="en-US" altLang="zh-CN" sz="2800" i="1"/>
              <a:t>E</a:t>
            </a:r>
            <a:r>
              <a:rPr lang="en-US" altLang="zh-CN" sz="2800"/>
              <a:t>=0,</a:t>
            </a:r>
            <a:r>
              <a:rPr lang="zh-CN" altLang="en-US" sz="2800"/>
              <a:t>因此</a:t>
            </a:r>
            <a:r>
              <a:rPr lang="en-US" altLang="zh-CN" sz="2800" i="1"/>
              <a:t>n</a:t>
            </a:r>
            <a:r>
              <a:rPr lang="en-US" altLang="en-US" sz="2800"/>
              <a:t>→∞</a:t>
            </a:r>
            <a:r>
              <a:rPr lang="en-US" altLang="zh-CN" sz="2800"/>
              <a:t>,</a:t>
            </a:r>
            <a:r>
              <a:rPr lang="zh-CN" altLang="en-US" sz="2800"/>
              <a:t>准确值具有无穷位有效数字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/>
              <a:t>由                                可知，当</a:t>
            </a:r>
            <a:r>
              <a:rPr lang="en-US" altLang="zh-CN" sz="2800" i="1"/>
              <a:t>k</a:t>
            </a:r>
            <a:r>
              <a:rPr lang="zh-CN" altLang="en-US" sz="2800"/>
              <a:t>一定时，有效位数</a:t>
            </a:r>
            <a:r>
              <a:rPr lang="en-US" altLang="zh-CN" sz="2800" i="1"/>
              <a:t>n</a:t>
            </a:r>
            <a:r>
              <a:rPr lang="zh-CN" altLang="en-US" sz="2800"/>
              <a:t>越大，绝对误差限越小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817813" y="5072064"/>
          <a:ext cx="26670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1422360" imgH="393480" progId="Equation.DSMT4">
                  <p:embed/>
                </p:oleObj>
              </mc:Choice>
              <mc:Fallback>
                <p:oleObj name="Equation" r:id="rId3" imgW="1422360" imgH="393480" progId="Equation.DSMT4">
                  <p:embed/>
                  <p:pic>
                    <p:nvPicPr>
                      <p:cNvPr id="65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5072064"/>
                        <a:ext cx="266700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54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6" name="日期占位符 6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889C4E8-1273-4FC3-9045-22580AC91721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有效数字与相对误差限的关系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135189" y="1628776"/>
          <a:ext cx="7559675" cy="476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4" imgW="3327120" imgH="2095200" progId="Equation.DSMT4">
                  <p:embed/>
                </p:oleObj>
              </mc:Choice>
              <mc:Fallback>
                <p:oleObj name="Equation" r:id="rId4" imgW="3327120" imgH="2095200" progId="Equation.DSMT4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1628776"/>
                        <a:ext cx="7559675" cy="476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6456363" y="3933825"/>
            <a:ext cx="381635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有效位数越多，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相对误差限越小</a:t>
            </a:r>
          </a:p>
        </p:txBody>
      </p:sp>
    </p:spTree>
    <p:extLst>
      <p:ext uri="{BB962C8B-B14F-4D97-AF65-F5344CB8AC3E}">
        <p14:creationId xmlns:p14="http://schemas.microsoft.com/office/powerpoint/2010/main" val="269641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889C4E8-1273-4FC3-9045-22580AC91721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误差类型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992314" y="2133600"/>
            <a:ext cx="79200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</a:rPr>
              <a:t>截断误差</a:t>
            </a:r>
            <a:r>
              <a:rPr lang="zh-CN" altLang="en-US" sz="2800"/>
              <a:t>：用一个基本表达式替换一个相当复杂的算术表达式时所引入的误差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992314" y="3860801"/>
            <a:ext cx="79200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</a:rPr>
              <a:t>舍入误差</a:t>
            </a:r>
            <a:r>
              <a:rPr lang="zh-CN" altLang="en-US" sz="2800"/>
              <a:t>：计算机表示的实数受限于尾数的固定精度，因此对实际存储在计算机中的数的最后一位进行了四舍五入。这一类型的误差称为舍入误差</a:t>
            </a:r>
          </a:p>
        </p:txBody>
      </p:sp>
    </p:spTree>
    <p:extLst>
      <p:ext uri="{BB962C8B-B14F-4D97-AF65-F5344CB8AC3E}">
        <p14:creationId xmlns:p14="http://schemas.microsoft.com/office/powerpoint/2010/main" val="361043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华南师范大学数学科学学院    谢骊玲</a:t>
            </a:r>
          </a:p>
        </p:txBody>
      </p:sp>
      <p:sp>
        <p:nvSpPr>
          <p:cNvPr id="11" name="日期占位符 7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889C4E8-1273-4FC3-9045-22580AC91721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2135188" y="2565401"/>
            <a:ext cx="82089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其中，</a:t>
            </a:r>
            <a:r>
              <a:rPr lang="en-US" altLang="zh-CN" sz="2400"/>
              <a:t>1≤ </a:t>
            </a:r>
            <a:r>
              <a:rPr lang="en-US" altLang="zh-CN" sz="2400" i="1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/>
              <a:t>1</a:t>
            </a:r>
            <a:r>
              <a:rPr lang="en-US" altLang="zh-CN" sz="2400"/>
              <a:t>≤9</a:t>
            </a:r>
            <a:r>
              <a:rPr lang="zh-CN" altLang="en-US" sz="2400"/>
              <a:t>且当 </a:t>
            </a:r>
            <a:r>
              <a:rPr lang="en-US" altLang="zh-CN" sz="2400" i="1">
                <a:latin typeface="Times New Roman" panose="02020603050405020304" pitchFamily="18" charset="0"/>
              </a:rPr>
              <a:t>j </a:t>
            </a:r>
            <a:r>
              <a:rPr lang="en-US" altLang="zh-CN" sz="2400"/>
              <a:t>&gt;1</a:t>
            </a:r>
            <a:r>
              <a:rPr lang="zh-CN" altLang="en-US" sz="2400"/>
              <a:t>时， </a:t>
            </a:r>
            <a:r>
              <a:rPr lang="en-US" altLang="zh-CN" sz="2400"/>
              <a:t>0≤ </a:t>
            </a:r>
            <a:r>
              <a:rPr lang="en-US" altLang="zh-CN" sz="2400" i="1">
                <a:latin typeface="Times New Roman" panose="02020603050405020304" pitchFamily="18" charset="0"/>
              </a:rPr>
              <a:t>d</a:t>
            </a:r>
            <a:r>
              <a:rPr lang="en-US" altLang="zh-CN" sz="2400" i="1"/>
              <a:t> 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j </a:t>
            </a:r>
            <a:r>
              <a:rPr lang="en-US" altLang="zh-CN" sz="2400"/>
              <a:t>≤9</a:t>
            </a:r>
            <a:r>
              <a:rPr lang="zh-CN" altLang="en-US" sz="2400"/>
              <a:t>。设</a:t>
            </a:r>
            <a:r>
              <a:rPr lang="en-US" altLang="zh-CN" sz="2400" i="1">
                <a:latin typeface="Times New Roman" panose="02020603050405020304" pitchFamily="18" charset="0"/>
              </a:rPr>
              <a:t>k</a:t>
            </a:r>
            <a:r>
              <a:rPr lang="zh-CN" altLang="en-US" sz="2400"/>
              <a:t>是计算机浮点计算中浮点数的最大位数，则实数</a:t>
            </a: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zh-CN" altLang="en-US" sz="2400"/>
              <a:t>表示为</a:t>
            </a:r>
            <a:r>
              <a:rPr lang="en-US" altLang="zh-CN" sz="2400" i="1">
                <a:latin typeface="Times New Roman" panose="02020603050405020304" pitchFamily="18" charset="0"/>
              </a:rPr>
              <a:t>fl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chop</a:t>
            </a:r>
            <a:r>
              <a:rPr lang="en-US" altLang="zh-CN" sz="2400"/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en-US" altLang="zh-CN" sz="2400"/>
              <a:t>)</a:t>
            </a:r>
            <a:r>
              <a:rPr lang="zh-CN" altLang="en-US" sz="2400"/>
              <a:t>，称为</a:t>
            </a: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zh-CN" altLang="en-US" sz="2400"/>
              <a:t>的</a:t>
            </a:r>
            <a:r>
              <a:rPr lang="zh-CN" altLang="en-US" sz="2400" b="1">
                <a:solidFill>
                  <a:schemeClr val="bg2"/>
                </a:solidFill>
              </a:rPr>
              <a:t>舍去浮点表示</a:t>
            </a:r>
            <a:r>
              <a:rPr lang="zh-CN" altLang="en-US" sz="2400" b="1"/>
              <a:t>：</a:t>
            </a:r>
            <a:endParaRPr lang="zh-CN" altLang="en-US" sz="2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误差分析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3648075" y="1916114"/>
          <a:ext cx="46799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3" imgW="1879560" imgH="241200" progId="Equation.DSMT4">
                  <p:embed/>
                </p:oleObj>
              </mc:Choice>
              <mc:Fallback>
                <p:oleObj name="Equation" r:id="rId3" imgW="1879560" imgH="241200" progId="Equation.DSMT4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916114"/>
                        <a:ext cx="46799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>
            <p:ph sz="quarter" idx="2"/>
          </p:nvPr>
        </p:nvGraphicFramePr>
        <p:xfrm>
          <a:off x="3719513" y="3716338"/>
          <a:ext cx="46085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5" imgW="1917360" imgH="253800" progId="Equation.DSMT4">
                  <p:embed/>
                </p:oleObj>
              </mc:Choice>
              <mc:Fallback>
                <p:oleObj name="Equation" r:id="rId5" imgW="1917360" imgH="253800" progId="Equation.DSMT4">
                  <p:embed/>
                  <p:pic>
                    <p:nvPicPr>
                      <p:cNvPr id="338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3716338"/>
                        <a:ext cx="46085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063750" y="1484313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设任意实数</a:t>
            </a: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zh-CN" altLang="en-US" sz="2400"/>
              <a:t>的规格化浮点表示形式为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2208213" y="4292600"/>
            <a:ext cx="784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这种情况下，</a:t>
            </a:r>
            <a:r>
              <a:rPr lang="en-US" altLang="zh-CN" sz="2400" i="1">
                <a:latin typeface="Times New Roman" panose="02020603050405020304" pitchFamily="18" charset="0"/>
              </a:rPr>
              <a:t>fl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chop</a:t>
            </a:r>
            <a:r>
              <a:rPr lang="en-US" altLang="zh-CN" sz="2400"/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en-US" altLang="zh-CN" sz="2400"/>
              <a:t>)</a:t>
            </a:r>
            <a:r>
              <a:rPr lang="zh-CN" altLang="en-US" sz="2400"/>
              <a:t>的第</a:t>
            </a:r>
            <a:r>
              <a:rPr lang="en-US" altLang="zh-CN" sz="2400" i="1">
                <a:latin typeface="Times New Roman" panose="02020603050405020304" pitchFamily="18" charset="0"/>
              </a:rPr>
              <a:t>k</a:t>
            </a:r>
            <a:r>
              <a:rPr lang="zh-CN" altLang="en-US" sz="2400"/>
              <a:t>位数与</a:t>
            </a: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zh-CN" altLang="en-US" sz="2400"/>
              <a:t>的第</a:t>
            </a:r>
            <a:r>
              <a:rPr lang="en-US" altLang="zh-CN" sz="2400" i="1">
                <a:latin typeface="Times New Roman" panose="02020603050405020304" pitchFamily="18" charset="0"/>
              </a:rPr>
              <a:t>k</a:t>
            </a:r>
            <a:r>
              <a:rPr lang="zh-CN" altLang="en-US" sz="2400"/>
              <a:t>位数相同</a:t>
            </a:r>
            <a:endParaRPr lang="en-US" altLang="zh-CN" sz="2400"/>
          </a:p>
          <a:p>
            <a:pPr eaLnBrk="1" hangingPunct="1">
              <a:spcBef>
                <a:spcPct val="50000"/>
              </a:spcBef>
            </a:pPr>
            <a:r>
              <a:rPr lang="zh-CN" altLang="en-US" sz="2400"/>
              <a:t>另一种</a:t>
            </a:r>
            <a:r>
              <a:rPr lang="en-US" altLang="zh-CN" sz="2400" i="1">
                <a:latin typeface="Times New Roman" panose="02020603050405020304" pitchFamily="18" charset="0"/>
              </a:rPr>
              <a:t>k</a:t>
            </a:r>
            <a:r>
              <a:rPr lang="zh-CN" altLang="en-US" sz="2400"/>
              <a:t>位表示法是</a:t>
            </a:r>
            <a:r>
              <a:rPr lang="zh-CN" altLang="en-US" sz="2400" b="1">
                <a:solidFill>
                  <a:schemeClr val="bg2"/>
                </a:solidFill>
              </a:rPr>
              <a:t>舍入浮点表示</a:t>
            </a:r>
            <a:r>
              <a:rPr lang="en-US" altLang="zh-CN" sz="2400" i="1">
                <a:latin typeface="Times New Roman" panose="02020603050405020304" pitchFamily="18" charset="0"/>
              </a:rPr>
              <a:t>fl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round</a:t>
            </a:r>
            <a:r>
              <a:rPr lang="en-US" altLang="zh-CN" sz="2400"/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en-US" altLang="zh-CN" sz="2400"/>
              <a:t>)</a:t>
            </a:r>
            <a:r>
              <a:rPr lang="zh-CN" altLang="en-US" sz="2400"/>
              <a:t>：</a:t>
            </a:r>
          </a:p>
        </p:txBody>
      </p:sp>
      <p:graphicFrame>
        <p:nvGraphicFramePr>
          <p:cNvPr id="33805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3719513" y="5395913"/>
          <a:ext cx="42481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7" imgW="1930320" imgH="241200" progId="Equation.DSMT4">
                  <p:embed/>
                </p:oleObj>
              </mc:Choice>
              <mc:Fallback>
                <p:oleObj name="Equation" r:id="rId7" imgW="1930320" imgH="241200" progId="Equation.DSMT4">
                  <p:embed/>
                  <p:pic>
                    <p:nvPicPr>
                      <p:cNvPr id="338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5395913"/>
                        <a:ext cx="42481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2208214" y="5972175"/>
            <a:ext cx="748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其中，最后一位数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k</a:t>
            </a:r>
            <a:r>
              <a:rPr lang="zh-CN" altLang="en-US" sz="2400"/>
              <a:t>是最逼近</a:t>
            </a:r>
            <a:r>
              <a:rPr lang="en-US" altLang="zh-CN" sz="2400" i="1">
                <a:latin typeface="Times New Roman" panose="02020603050405020304" pitchFamily="18" charset="0"/>
              </a:rPr>
              <a:t>d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/>
              <a:t>.</a:t>
            </a:r>
            <a:r>
              <a:rPr lang="en-US" altLang="zh-CN" sz="2400" i="1">
                <a:latin typeface="Times New Roman" panose="02020603050405020304" pitchFamily="18" charset="0"/>
              </a:rPr>
              <a:t>d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 baseline="-25000">
                <a:latin typeface="Times New Roman" panose="02020603050405020304" pitchFamily="18" charset="0"/>
              </a:rPr>
              <a:t>+1</a:t>
            </a:r>
            <a:r>
              <a:rPr lang="en-US" altLang="zh-CN" sz="2400" i="1">
                <a:latin typeface="Times New Roman" panose="02020603050405020304" pitchFamily="18" charset="0"/>
              </a:rPr>
              <a:t>d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 baseline="-25000">
                <a:latin typeface="Times New Roman" panose="02020603050405020304" pitchFamily="18" charset="0"/>
              </a:rPr>
              <a:t>+2</a:t>
            </a:r>
            <a:r>
              <a:rPr lang="zh-CN" altLang="en-US" sz="2400"/>
              <a:t>的整数</a:t>
            </a:r>
          </a:p>
        </p:txBody>
      </p:sp>
    </p:spTree>
    <p:extLst>
      <p:ext uri="{BB962C8B-B14F-4D97-AF65-F5344CB8AC3E}">
        <p14:creationId xmlns:p14="http://schemas.microsoft.com/office/powerpoint/2010/main" val="397844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  <p:bldP spid="33794" grpId="0"/>
      <p:bldP spid="33796" grpId="0"/>
      <p:bldP spid="33804" grpId="0"/>
      <p:bldP spid="3380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8" name="日期占位符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889C4E8-1273-4FC3-9045-22580AC91721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误差分析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992313" y="1844676"/>
            <a:ext cx="741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例：实数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>
                <a:latin typeface="Times New Roman" panose="02020603050405020304" pitchFamily="18" charset="0"/>
              </a:rPr>
              <a:t>=22/7=3.142857142857142857...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135188" y="2708276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则有如下有</a:t>
            </a:r>
            <a:r>
              <a:rPr lang="en-US" altLang="zh-CN" sz="2800"/>
              <a:t>6</a:t>
            </a:r>
            <a:r>
              <a:rPr lang="zh-CN" altLang="en-US" sz="2800"/>
              <a:t>位有效数字的表示形式：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135189" y="3500438"/>
            <a:ext cx="8137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anose="02020603050405020304" pitchFamily="18" charset="0"/>
              </a:rPr>
              <a:t>fl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chop</a:t>
            </a:r>
            <a:r>
              <a:rPr lang="en-US" altLang="zh-CN" sz="2800"/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/>
              <a:t>)=0.314285×10</a:t>
            </a:r>
            <a:r>
              <a:rPr lang="en-US" altLang="zh-CN" sz="2800" baseline="30000"/>
              <a:t>1      </a:t>
            </a:r>
            <a:r>
              <a:rPr lang="en-US" altLang="zh-CN" sz="2800" i="1">
                <a:latin typeface="Times New Roman" panose="02020603050405020304" pitchFamily="18" charset="0"/>
              </a:rPr>
              <a:t>fl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round</a:t>
            </a:r>
            <a:r>
              <a:rPr lang="en-US" altLang="zh-CN" sz="2800"/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/>
              <a:t>)=0.314286×10</a:t>
            </a:r>
            <a:r>
              <a:rPr lang="en-US" altLang="zh-CN" sz="2800" baseline="30000"/>
              <a:t>1</a:t>
            </a:r>
            <a:r>
              <a:rPr lang="en-US" altLang="zh-CN" sz="2800"/>
              <a:t> 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1919288" y="4868863"/>
            <a:ext cx="84248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通常，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zh-CN" altLang="en-US" sz="2800"/>
              <a:t>的舍去表示和舍入表示可分别写成</a:t>
            </a:r>
            <a:r>
              <a:rPr lang="en-US" altLang="zh-CN" sz="2800"/>
              <a:t>3.14285</a:t>
            </a:r>
            <a:r>
              <a:rPr lang="zh-CN" altLang="en-US" sz="2800"/>
              <a:t>和</a:t>
            </a:r>
            <a:r>
              <a:rPr lang="en-US" altLang="zh-CN" sz="2800"/>
              <a:t>3.14286</a:t>
            </a:r>
          </a:p>
        </p:txBody>
      </p:sp>
    </p:spTree>
    <p:extLst>
      <p:ext uri="{BB962C8B-B14F-4D97-AF65-F5344CB8AC3E}">
        <p14:creationId xmlns:p14="http://schemas.microsoft.com/office/powerpoint/2010/main" val="84026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2" grpId="0"/>
      <p:bldP spid="37893" grpId="0"/>
      <p:bldP spid="37895" grpId="0"/>
      <p:bldP spid="378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889C4E8-1273-4FC3-9045-22580AC91721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误差分析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 smtClean="0"/>
              <a:t>精度损失：设有两个数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=3.1415926536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=3.1415957341</a:t>
            </a:r>
            <a:r>
              <a:rPr lang="zh-CN" altLang="en-US" dirty="0" smtClean="0"/>
              <a:t>，两者都有</a:t>
            </a:r>
            <a:r>
              <a:rPr lang="en-US" altLang="zh-CN" dirty="0" smtClean="0"/>
              <a:t>11</a:t>
            </a:r>
            <a:r>
              <a:rPr lang="zh-CN" altLang="en-US" dirty="0" smtClean="0"/>
              <a:t>位有效数字，差为：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=-0.0000030805</a:t>
            </a:r>
            <a:r>
              <a:rPr lang="zh-CN" altLang="en-US" dirty="0" smtClean="0"/>
              <a:t>。由于两数前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位相同，差别只有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位数字精度。这种现象称为</a:t>
            </a:r>
            <a:r>
              <a:rPr lang="zh-CN" altLang="en-US" b="1" dirty="0" smtClean="0">
                <a:solidFill>
                  <a:schemeClr val="bg2"/>
                </a:solidFill>
              </a:rPr>
              <a:t>精度损失</a:t>
            </a:r>
            <a:r>
              <a:rPr lang="zh-CN" altLang="en-US" dirty="0" smtClean="0"/>
              <a:t>或</a:t>
            </a:r>
            <a:r>
              <a:rPr lang="zh-CN" altLang="en-US" b="1" dirty="0" smtClean="0">
                <a:solidFill>
                  <a:schemeClr val="bg2"/>
                </a:solidFill>
              </a:rPr>
              <a:t>差额抵消</a:t>
            </a:r>
            <a:r>
              <a:rPr lang="zh-CN" altLang="en-US" dirty="0" smtClean="0"/>
              <a:t>。如果计算过程中多次出现这种现象，则最终计算结果的精度可能会变得很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dirty="0" smtClean="0"/>
              <a:t>可能引起精度损失的计算过程：相近数相减、大小悬殊的两数相加、被接近零的数除、计算次数过多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30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5" name="日期占位符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889C4E8-1273-4FC3-9045-22580AC91721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误差分析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 smtClean="0"/>
              <a:t>O</a:t>
            </a:r>
            <a:r>
              <a:rPr lang="en-US" altLang="zh-CN" smtClean="0"/>
              <a:t>(</a:t>
            </a:r>
            <a:r>
              <a:rPr lang="en-US" altLang="zh-CN" i="1" smtClean="0"/>
              <a:t>h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阶逼近：设有函数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h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h</a:t>
            </a:r>
            <a:r>
              <a:rPr lang="en-US" altLang="zh-CN" smtClean="0"/>
              <a:t>)</a:t>
            </a:r>
            <a:r>
              <a:rPr lang="zh-CN" altLang="en-US" smtClean="0"/>
              <a:t>，如果存在常数</a:t>
            </a:r>
            <a:r>
              <a:rPr lang="en-US" altLang="zh-CN" i="1" smtClean="0"/>
              <a:t>C</a:t>
            </a:r>
            <a:r>
              <a:rPr lang="zh-CN" altLang="en-US" smtClean="0"/>
              <a:t>和</a:t>
            </a:r>
            <a:r>
              <a:rPr lang="en-US" altLang="zh-CN" i="1" smtClean="0"/>
              <a:t>c</a:t>
            </a:r>
            <a:r>
              <a:rPr lang="zh-CN" altLang="en-US" smtClean="0"/>
              <a:t>，使得对任意</a:t>
            </a:r>
            <a:r>
              <a:rPr lang="en-US" altLang="zh-CN" i="1" smtClean="0"/>
              <a:t>h</a:t>
            </a:r>
            <a:r>
              <a:rPr lang="en-US" altLang="en-US" smtClean="0"/>
              <a:t>≤</a:t>
            </a:r>
            <a:r>
              <a:rPr lang="en-US" altLang="zh-CN" i="1" smtClean="0"/>
              <a:t>c</a:t>
            </a:r>
            <a:r>
              <a:rPr lang="zh-CN" altLang="en-US" smtClean="0"/>
              <a:t>，有</a:t>
            </a:r>
            <a:r>
              <a:rPr lang="en-US" altLang="zh-CN" smtClean="0"/>
              <a:t>|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h</a:t>
            </a:r>
            <a:r>
              <a:rPr lang="en-US" altLang="zh-CN" smtClean="0"/>
              <a:t>)|≤</a:t>
            </a:r>
            <a:r>
              <a:rPr lang="en-US" altLang="zh-CN" i="1" smtClean="0"/>
              <a:t>C</a:t>
            </a:r>
            <a:r>
              <a:rPr lang="en-US" altLang="zh-CN" smtClean="0"/>
              <a:t>|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h</a:t>
            </a:r>
            <a:r>
              <a:rPr lang="en-US" altLang="zh-CN" smtClean="0"/>
              <a:t>)|</a:t>
            </a:r>
            <a:r>
              <a:rPr lang="zh-CN" altLang="en-US" smtClean="0"/>
              <a:t>，当</a:t>
            </a:r>
            <a:r>
              <a:rPr lang="en-US" altLang="zh-CN" i="1" smtClean="0"/>
              <a:t>h</a:t>
            </a:r>
            <a:r>
              <a:rPr lang="en-US" altLang="zh-CN" smtClean="0"/>
              <a:t>≤</a:t>
            </a:r>
            <a:r>
              <a:rPr lang="en-US" altLang="zh-CN" i="1" smtClean="0"/>
              <a:t>c</a:t>
            </a:r>
            <a:r>
              <a:rPr lang="zh-CN" altLang="en-US" smtClean="0"/>
              <a:t>时，则称函数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h</a:t>
            </a:r>
            <a:r>
              <a:rPr lang="en-US" altLang="zh-CN" smtClean="0"/>
              <a:t>)</a:t>
            </a:r>
            <a:r>
              <a:rPr lang="zh-CN" altLang="en-US" smtClean="0"/>
              <a:t>为函数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h</a:t>
            </a:r>
            <a:r>
              <a:rPr lang="en-US" altLang="zh-CN" smtClean="0"/>
              <a:t>)</a:t>
            </a:r>
            <a:r>
              <a:rPr lang="zh-CN" altLang="en-US" smtClean="0"/>
              <a:t>的“大</a:t>
            </a:r>
            <a:r>
              <a:rPr lang="en-US" altLang="zh-CN" i="1" smtClean="0"/>
              <a:t>Oh</a:t>
            </a:r>
            <a:r>
              <a:rPr lang="en-US" altLang="zh-CN" smtClean="0"/>
              <a:t>”</a:t>
            </a:r>
            <a:r>
              <a:rPr lang="zh-CN" altLang="en-US" smtClean="0"/>
              <a:t>函数，表示为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h</a:t>
            </a:r>
            <a:r>
              <a:rPr lang="en-US" altLang="zh-CN" smtClean="0"/>
              <a:t>)=</a:t>
            </a:r>
            <a:r>
              <a:rPr lang="en-US" altLang="zh-CN" i="1" smtClean="0"/>
              <a:t>O</a:t>
            </a:r>
            <a:r>
              <a:rPr lang="en-US" altLang="zh-CN" smtClean="0"/>
              <a:t>(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h</a:t>
            </a:r>
            <a:r>
              <a:rPr lang="en-US" altLang="zh-CN" smtClean="0"/>
              <a:t>))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/>
            <a:r>
              <a:rPr lang="en-US" altLang="zh-CN" smtClean="0"/>
              <a:t>“</a:t>
            </a:r>
            <a:r>
              <a:rPr lang="zh-CN" altLang="en-US" smtClean="0"/>
              <a:t>大</a:t>
            </a:r>
            <a:r>
              <a:rPr lang="en-US" altLang="zh-CN" i="1" smtClean="0"/>
              <a:t>Oh</a:t>
            </a:r>
            <a:r>
              <a:rPr lang="en-US" altLang="zh-CN" smtClean="0"/>
              <a:t>”</a:t>
            </a:r>
            <a:r>
              <a:rPr lang="zh-CN" altLang="en-US" smtClean="0"/>
              <a:t>函数提供了一个描述函数增长率的有效方法：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h</a:t>
            </a:r>
            <a:r>
              <a:rPr lang="en-US" altLang="zh-CN" smtClean="0"/>
              <a:t>)</a:t>
            </a:r>
            <a:r>
              <a:rPr lang="zh-CN" altLang="en-US" smtClean="0"/>
              <a:t>与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h</a:t>
            </a:r>
            <a:r>
              <a:rPr lang="en-US" altLang="zh-CN" smtClean="0"/>
              <a:t>)</a:t>
            </a:r>
            <a:r>
              <a:rPr lang="zh-CN" altLang="en-US" smtClean="0"/>
              <a:t>的增长率相当</a:t>
            </a:r>
          </a:p>
        </p:txBody>
      </p:sp>
    </p:spTree>
    <p:extLst>
      <p:ext uri="{BB962C8B-B14F-4D97-AF65-F5344CB8AC3E}">
        <p14:creationId xmlns:p14="http://schemas.microsoft.com/office/powerpoint/2010/main" val="338495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5" name="日期占位符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889C4E8-1273-4FC3-9045-22580AC91721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关于大“</a:t>
            </a:r>
            <a:r>
              <a:rPr lang="en-US" altLang="zh-CN" smtClean="0"/>
              <a:t>O”</a:t>
            </a:r>
            <a:r>
              <a:rPr lang="zh-CN" altLang="en-US" smtClean="0"/>
              <a:t>符号的进一步说明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773238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zh-CN" sz="2600" dirty="0"/>
              <a:t>“order”</a:t>
            </a:r>
            <a:r>
              <a:rPr lang="zh-CN" altLang="en-US" sz="2600" dirty="0"/>
              <a:t>被译为“阶”，也可以另译为“数量级”</a:t>
            </a:r>
            <a:endParaRPr lang="zh-CN" altLang="en-US" sz="2600" b="1" dirty="0"/>
          </a:p>
          <a:p>
            <a:pPr eaLnBrk="1" hangingPunct="1"/>
            <a:r>
              <a:rPr lang="zh-CN" altLang="en-US" sz="2600" b="1" dirty="0"/>
              <a:t>大</a:t>
            </a:r>
            <a:r>
              <a:rPr lang="en-US" altLang="zh-CN" sz="2600" b="1" dirty="0"/>
              <a:t>O</a:t>
            </a:r>
            <a:r>
              <a:rPr lang="zh-CN" altLang="en-US" sz="2600" b="1" dirty="0"/>
              <a:t>符号（</a:t>
            </a:r>
            <a:r>
              <a:rPr lang="en-US" altLang="zh-CN" sz="2600" b="1" dirty="0"/>
              <a:t>Big O notation</a:t>
            </a:r>
            <a:r>
              <a:rPr lang="zh-CN" altLang="en-US" sz="2600" b="1" dirty="0"/>
              <a:t>）</a:t>
            </a:r>
            <a:r>
              <a:rPr lang="zh-CN" altLang="en-US" sz="2600" dirty="0"/>
              <a:t>是用于描述函数</a:t>
            </a:r>
            <a:r>
              <a:rPr lang="zh-CN" altLang="en-US" sz="2600" b="1" dirty="0">
                <a:solidFill>
                  <a:schemeClr val="bg2"/>
                </a:solidFill>
              </a:rPr>
              <a:t>渐近行为</a:t>
            </a:r>
            <a:r>
              <a:rPr lang="zh-CN" altLang="en-US" sz="2600" dirty="0"/>
              <a:t>的数学符号。更确切地说，它是用另一个（通常更简单的）函数来描述一个函数数量级的</a:t>
            </a:r>
            <a:r>
              <a:rPr lang="zh-CN" altLang="en-US" sz="2600" b="1" dirty="0">
                <a:solidFill>
                  <a:schemeClr val="bg2"/>
                </a:solidFill>
              </a:rPr>
              <a:t>渐近上界</a:t>
            </a:r>
            <a:r>
              <a:rPr lang="zh-CN" altLang="en-US" sz="2600" dirty="0"/>
              <a:t>。在数学中，它一般用来刻画被截断的无穷级数尤其是</a:t>
            </a:r>
            <a:r>
              <a:rPr lang="zh-CN" altLang="en-US" sz="2600" b="1" dirty="0">
                <a:solidFill>
                  <a:schemeClr val="bg2"/>
                </a:solidFill>
              </a:rPr>
              <a:t>渐近级数</a:t>
            </a:r>
            <a:r>
              <a:rPr lang="zh-CN" altLang="en-US" sz="2600" dirty="0"/>
              <a:t>的剩余</a:t>
            </a:r>
            <a:r>
              <a:rPr lang="zh-CN" altLang="en-US" sz="2600" dirty="0" smtClean="0"/>
              <a:t>项；</a:t>
            </a:r>
            <a:r>
              <a:rPr lang="zh-CN" altLang="en-US" sz="2600" dirty="0"/>
              <a:t>在计算机科学中，它在</a:t>
            </a:r>
            <a:r>
              <a:rPr lang="zh-CN" altLang="en-US" sz="2600" b="1" dirty="0">
                <a:solidFill>
                  <a:schemeClr val="bg2"/>
                </a:solidFill>
              </a:rPr>
              <a:t>分析算法复杂性</a:t>
            </a:r>
            <a:r>
              <a:rPr lang="zh-CN" altLang="en-US" sz="2600" dirty="0"/>
              <a:t>的方面非常</a:t>
            </a:r>
            <a:r>
              <a:rPr lang="zh-CN" altLang="en-US" sz="2600" dirty="0" smtClean="0"/>
              <a:t>有用</a:t>
            </a:r>
            <a:endParaRPr lang="en-US" altLang="zh-CN" sz="2600" dirty="0" smtClean="0"/>
          </a:p>
          <a:p>
            <a:pPr eaLnBrk="1" hangingPunct="1"/>
            <a:r>
              <a:rPr lang="zh-CN" altLang="en-US" sz="2600" dirty="0" smtClean="0"/>
              <a:t>这个</a:t>
            </a:r>
            <a:r>
              <a:rPr lang="zh-CN" altLang="en-US" sz="2600" dirty="0"/>
              <a:t>符号有两种形式上很接近但迥然不同的使用方法：</a:t>
            </a:r>
            <a:r>
              <a:rPr lang="zh-CN" altLang="en-US" sz="2600" b="1" dirty="0">
                <a:solidFill>
                  <a:schemeClr val="bg2"/>
                </a:solidFill>
              </a:rPr>
              <a:t>无穷大</a:t>
            </a:r>
            <a:r>
              <a:rPr lang="zh-CN" altLang="en-US" sz="2600" dirty="0"/>
              <a:t>渐近与</a:t>
            </a:r>
            <a:r>
              <a:rPr lang="zh-CN" altLang="en-US" sz="2600" b="1" dirty="0">
                <a:solidFill>
                  <a:schemeClr val="bg2"/>
                </a:solidFill>
              </a:rPr>
              <a:t>无穷小</a:t>
            </a:r>
            <a:r>
              <a:rPr lang="zh-CN" altLang="en-US" sz="2600" dirty="0"/>
              <a:t>渐近。然而这个区别只是在运用中的而不是原则上的</a:t>
            </a:r>
            <a:r>
              <a:rPr lang="en-US" altLang="zh-CN" sz="2600" dirty="0"/>
              <a:t>——</a:t>
            </a:r>
            <a:r>
              <a:rPr lang="zh-CN" altLang="en-US" sz="2600" dirty="0"/>
              <a:t>除了对函数自变量的一些不同的限定，“大</a:t>
            </a:r>
            <a:r>
              <a:rPr lang="en-US" altLang="zh-CN" sz="2600" dirty="0"/>
              <a:t>O”</a:t>
            </a:r>
            <a:r>
              <a:rPr lang="zh-CN" altLang="en-US" sz="2600" dirty="0"/>
              <a:t>的形式定义在两种情况下都是相同的</a:t>
            </a:r>
          </a:p>
        </p:txBody>
      </p:sp>
    </p:spTree>
    <p:extLst>
      <p:ext uri="{BB962C8B-B14F-4D97-AF65-F5344CB8AC3E}">
        <p14:creationId xmlns:p14="http://schemas.microsoft.com/office/powerpoint/2010/main" val="274286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8" name="日期占位符 6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889C4E8-1273-4FC3-9045-22580AC91721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误差分析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4825" y="1981201"/>
            <a:ext cx="8713788" cy="2168525"/>
          </a:xfrm>
        </p:spPr>
        <p:txBody>
          <a:bodyPr/>
          <a:lstStyle/>
          <a:p>
            <a:pPr eaLnBrk="1" hangingPunct="1"/>
            <a:r>
              <a:rPr lang="en-US" altLang="zh-CN" sz="2800" i="1"/>
              <a:t>O</a:t>
            </a:r>
            <a:r>
              <a:rPr lang="en-US" altLang="zh-CN" sz="2800"/>
              <a:t>(</a:t>
            </a:r>
            <a:r>
              <a:rPr lang="en-US" altLang="zh-CN" sz="2800" i="1"/>
              <a:t>h</a:t>
            </a:r>
            <a:r>
              <a:rPr lang="en-US" altLang="zh-CN" sz="2800" i="1" baseline="30000"/>
              <a:t>n</a:t>
            </a:r>
            <a:r>
              <a:rPr lang="en-US" altLang="zh-CN" sz="2800"/>
              <a:t>)</a:t>
            </a:r>
            <a:r>
              <a:rPr lang="zh-CN" altLang="en-US" sz="2800"/>
              <a:t>的运算规则（定理</a:t>
            </a:r>
            <a:r>
              <a:rPr lang="en-US" altLang="zh-CN" sz="2800"/>
              <a:t>1.15</a:t>
            </a:r>
            <a:r>
              <a:rPr lang="zh-CN" altLang="en-US" sz="2800"/>
              <a:t>）：设</a:t>
            </a: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h</a:t>
            </a:r>
            <a:r>
              <a:rPr lang="en-US" altLang="zh-CN" sz="2800"/>
              <a:t>)=</a:t>
            </a:r>
            <a:r>
              <a:rPr lang="en-US" altLang="zh-CN" sz="2800" i="1"/>
              <a:t>p</a:t>
            </a:r>
            <a:r>
              <a:rPr lang="en-US" altLang="zh-CN" sz="2800"/>
              <a:t>(</a:t>
            </a:r>
            <a:r>
              <a:rPr lang="en-US" altLang="zh-CN" sz="2800" i="1"/>
              <a:t>h</a:t>
            </a:r>
            <a:r>
              <a:rPr lang="en-US" altLang="zh-CN" sz="2800"/>
              <a:t>)+ </a:t>
            </a:r>
            <a:r>
              <a:rPr lang="en-US" altLang="zh-CN" sz="2800" i="1"/>
              <a:t>O</a:t>
            </a:r>
            <a:r>
              <a:rPr lang="en-US" altLang="zh-CN" sz="2800"/>
              <a:t>(</a:t>
            </a:r>
            <a:r>
              <a:rPr lang="en-US" altLang="zh-CN" sz="2800" i="1"/>
              <a:t>h</a:t>
            </a:r>
            <a:r>
              <a:rPr lang="en-US" altLang="zh-CN" sz="2800" i="1" baseline="30000"/>
              <a:t>n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 i="1"/>
              <a:t>g</a:t>
            </a:r>
            <a:r>
              <a:rPr lang="en-US" altLang="zh-CN" sz="2800"/>
              <a:t>(</a:t>
            </a:r>
            <a:r>
              <a:rPr lang="en-US" altLang="zh-CN" sz="2800" i="1"/>
              <a:t>h</a:t>
            </a:r>
            <a:r>
              <a:rPr lang="en-US" altLang="zh-CN" sz="2800"/>
              <a:t>)=</a:t>
            </a:r>
            <a:r>
              <a:rPr lang="en-US" altLang="zh-CN" sz="2800" i="1"/>
              <a:t>q</a:t>
            </a:r>
            <a:r>
              <a:rPr lang="en-US" altLang="zh-CN" sz="2800"/>
              <a:t>(</a:t>
            </a:r>
            <a:r>
              <a:rPr lang="en-US" altLang="zh-CN" sz="2800" i="1"/>
              <a:t>h</a:t>
            </a:r>
            <a:r>
              <a:rPr lang="en-US" altLang="zh-CN" sz="2800"/>
              <a:t>)+ </a:t>
            </a:r>
            <a:r>
              <a:rPr lang="en-US" altLang="zh-CN" sz="2800" i="1"/>
              <a:t>O</a:t>
            </a:r>
            <a:r>
              <a:rPr lang="en-US" altLang="zh-CN" sz="2800"/>
              <a:t>(</a:t>
            </a:r>
            <a:r>
              <a:rPr lang="en-US" altLang="zh-CN" sz="2800" i="1"/>
              <a:t>h</a:t>
            </a:r>
            <a:r>
              <a:rPr lang="en-US" altLang="zh-CN" sz="2800" i="1" baseline="30000"/>
              <a:t>m</a:t>
            </a:r>
            <a:r>
              <a:rPr lang="en-US" altLang="zh-CN" sz="2800"/>
              <a:t>)</a:t>
            </a:r>
            <a:r>
              <a:rPr lang="zh-CN" altLang="en-US" sz="2800"/>
              <a:t>，且</a:t>
            </a:r>
            <a:r>
              <a:rPr lang="en-US" altLang="zh-CN" sz="2800" i="1"/>
              <a:t>r</a:t>
            </a:r>
            <a:r>
              <a:rPr lang="en-US" altLang="zh-CN" sz="2800"/>
              <a:t>=min{</a:t>
            </a:r>
            <a:r>
              <a:rPr lang="en-US" altLang="zh-CN" sz="2800" i="1"/>
              <a:t>m</a:t>
            </a:r>
            <a:r>
              <a:rPr lang="en-US" altLang="zh-CN" sz="2800"/>
              <a:t>,</a:t>
            </a:r>
            <a:r>
              <a:rPr lang="en-US" altLang="zh-CN" sz="2800" i="1"/>
              <a:t>n</a:t>
            </a:r>
            <a:r>
              <a:rPr lang="en-US" altLang="zh-CN" sz="2800"/>
              <a:t>}</a:t>
            </a:r>
            <a:r>
              <a:rPr lang="zh-CN" altLang="en-US" sz="2800"/>
              <a:t>，则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h</a:t>
            </a:r>
            <a:r>
              <a:rPr lang="en-US" altLang="zh-CN" sz="2800"/>
              <a:t>)+</a:t>
            </a:r>
            <a:r>
              <a:rPr lang="en-US" altLang="zh-CN" sz="2800" i="1"/>
              <a:t>g</a:t>
            </a:r>
            <a:r>
              <a:rPr lang="en-US" altLang="zh-CN" sz="2800"/>
              <a:t>(</a:t>
            </a:r>
            <a:r>
              <a:rPr lang="en-US" altLang="zh-CN" sz="2800" i="1"/>
              <a:t>h</a:t>
            </a:r>
            <a:r>
              <a:rPr lang="en-US" altLang="zh-CN" sz="2800"/>
              <a:t>)=</a:t>
            </a:r>
            <a:r>
              <a:rPr lang="en-US" altLang="zh-CN" sz="2800" i="1"/>
              <a:t>p</a:t>
            </a:r>
            <a:r>
              <a:rPr lang="en-US" altLang="zh-CN" sz="2800"/>
              <a:t>(</a:t>
            </a:r>
            <a:r>
              <a:rPr lang="en-US" altLang="zh-CN" sz="2800" i="1"/>
              <a:t>h</a:t>
            </a:r>
            <a:r>
              <a:rPr lang="en-US" altLang="zh-CN" sz="2800"/>
              <a:t>)+</a:t>
            </a:r>
            <a:r>
              <a:rPr lang="en-US" altLang="zh-CN" sz="2800" i="1"/>
              <a:t>q</a:t>
            </a:r>
            <a:r>
              <a:rPr lang="en-US" altLang="zh-CN" sz="2800"/>
              <a:t>(</a:t>
            </a:r>
            <a:r>
              <a:rPr lang="en-US" altLang="zh-CN" sz="2800" i="1"/>
              <a:t>h</a:t>
            </a:r>
            <a:r>
              <a:rPr lang="en-US" altLang="zh-CN" sz="2800"/>
              <a:t>)+ </a:t>
            </a:r>
            <a:r>
              <a:rPr lang="en-US" altLang="zh-CN" sz="2800" i="1"/>
              <a:t>O</a:t>
            </a:r>
            <a:r>
              <a:rPr lang="en-US" altLang="zh-CN" sz="2800"/>
              <a:t>(</a:t>
            </a:r>
            <a:r>
              <a:rPr lang="en-US" altLang="zh-CN" sz="2800" i="1"/>
              <a:t>h</a:t>
            </a:r>
            <a:r>
              <a:rPr lang="en-US" altLang="zh-CN" sz="2800" i="1" baseline="30000"/>
              <a:t>r</a:t>
            </a:r>
            <a:r>
              <a:rPr lang="en-US" altLang="zh-CN" sz="2800"/>
              <a:t>)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h</a:t>
            </a:r>
            <a:r>
              <a:rPr lang="en-US" altLang="zh-CN" sz="2800"/>
              <a:t>)</a:t>
            </a:r>
            <a:r>
              <a:rPr lang="en-US" altLang="zh-CN" sz="2800" i="1"/>
              <a:t>g</a:t>
            </a:r>
            <a:r>
              <a:rPr lang="en-US" altLang="zh-CN" sz="2800"/>
              <a:t>(</a:t>
            </a:r>
            <a:r>
              <a:rPr lang="en-US" altLang="zh-CN" sz="2800" i="1"/>
              <a:t>h</a:t>
            </a:r>
            <a:r>
              <a:rPr lang="en-US" altLang="zh-CN" sz="2800"/>
              <a:t>)=</a:t>
            </a:r>
            <a:r>
              <a:rPr lang="en-US" altLang="zh-CN" sz="2800" i="1"/>
              <a:t>p</a:t>
            </a:r>
            <a:r>
              <a:rPr lang="en-US" altLang="zh-CN" sz="2800"/>
              <a:t>(</a:t>
            </a:r>
            <a:r>
              <a:rPr lang="en-US" altLang="zh-CN" sz="2800" i="1"/>
              <a:t>h</a:t>
            </a:r>
            <a:r>
              <a:rPr lang="en-US" altLang="zh-CN" sz="2800"/>
              <a:t>)</a:t>
            </a:r>
            <a:r>
              <a:rPr lang="en-US" altLang="zh-CN" sz="2800" i="1"/>
              <a:t>q</a:t>
            </a:r>
            <a:r>
              <a:rPr lang="en-US" altLang="zh-CN" sz="2800"/>
              <a:t>(</a:t>
            </a:r>
            <a:r>
              <a:rPr lang="en-US" altLang="zh-CN" sz="2800" i="1"/>
              <a:t>h</a:t>
            </a:r>
            <a:r>
              <a:rPr lang="en-US" altLang="zh-CN" sz="2800"/>
              <a:t>)+ </a:t>
            </a:r>
            <a:r>
              <a:rPr lang="en-US" altLang="zh-CN" sz="2800" i="1"/>
              <a:t>O</a:t>
            </a:r>
            <a:r>
              <a:rPr lang="en-US" altLang="zh-CN" sz="2800"/>
              <a:t>(</a:t>
            </a:r>
            <a:r>
              <a:rPr lang="en-US" altLang="zh-CN" sz="2800" i="1"/>
              <a:t>h</a:t>
            </a:r>
            <a:r>
              <a:rPr lang="en-US" altLang="zh-CN" sz="2800" i="1" baseline="30000"/>
              <a:t>r</a:t>
            </a:r>
            <a:r>
              <a:rPr lang="en-US" altLang="zh-CN" sz="2800"/>
              <a:t>)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424114" y="4005264"/>
          <a:ext cx="3024187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1320480" imgH="419040" progId="Equation.DSMT4">
                  <p:embed/>
                </p:oleObj>
              </mc:Choice>
              <mc:Fallback>
                <p:oleObj name="Equation" r:id="rId3" imgW="1320480" imgH="419040" progId="Equation.DSMT4">
                  <p:embed/>
                  <p:pic>
                    <p:nvPicPr>
                      <p:cNvPr id="40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4005264"/>
                        <a:ext cx="3024187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5303838" y="4221164"/>
            <a:ext cx="4608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，假设</a:t>
            </a:r>
            <a:r>
              <a:rPr lang="en-US" altLang="zh-CN" sz="3200" i="1">
                <a:latin typeface="Times New Roman" panose="02020603050405020304" pitchFamily="18" charset="0"/>
              </a:rPr>
              <a:t>g</a:t>
            </a:r>
            <a:r>
              <a:rPr lang="en-US" altLang="zh-CN" sz="2800"/>
              <a:t>(</a:t>
            </a:r>
            <a:r>
              <a:rPr lang="en-US" altLang="zh-CN" sz="3200" i="1">
                <a:latin typeface="Times New Roman" panose="02020603050405020304" pitchFamily="18" charset="0"/>
              </a:rPr>
              <a:t>h</a:t>
            </a:r>
            <a:r>
              <a:rPr lang="en-US" altLang="zh-CN" sz="2800"/>
              <a:t>) ≠0</a:t>
            </a:r>
            <a:r>
              <a:rPr lang="zh-CN" altLang="en-US" sz="2800"/>
              <a:t>，</a:t>
            </a:r>
            <a:r>
              <a:rPr lang="en-US" altLang="zh-CN" sz="3200" i="1">
                <a:latin typeface="Times New Roman" panose="02020603050405020304" pitchFamily="18" charset="0"/>
              </a:rPr>
              <a:t>q</a:t>
            </a:r>
            <a:r>
              <a:rPr lang="en-US" altLang="zh-CN" sz="2800"/>
              <a:t>(</a:t>
            </a:r>
            <a:r>
              <a:rPr lang="en-US" altLang="zh-CN" sz="3200" i="1">
                <a:latin typeface="Times New Roman" panose="02020603050405020304" pitchFamily="18" charset="0"/>
              </a:rPr>
              <a:t>h</a:t>
            </a:r>
            <a:r>
              <a:rPr lang="en-US" altLang="zh-CN" sz="2800"/>
              <a:t>) ≠0</a:t>
            </a:r>
          </a:p>
        </p:txBody>
      </p:sp>
    </p:spTree>
    <p:extLst>
      <p:ext uri="{BB962C8B-B14F-4D97-AF65-F5344CB8AC3E}">
        <p14:creationId xmlns:p14="http://schemas.microsoft.com/office/powerpoint/2010/main" val="385265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 build="p"/>
      <p:bldP spid="409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华南师范大学数学科学学院    谢骊玲</a:t>
            </a:r>
          </a:p>
        </p:txBody>
      </p:sp>
      <p:sp>
        <p:nvSpPr>
          <p:cNvPr id="6" name="日期占位符 6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89C4E8-1273-4FC3-9045-22580AC91721}" type="datetime1">
              <a:rPr lang="zh-CN" altLang="en-US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2019/2/27</a:t>
            </a:fld>
            <a:endParaRPr lang="en-US" altLang="zh-CN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二进制数</a:t>
            </a:r>
            <a:endParaRPr lang="zh-CN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8002588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一个奇怪的计算结果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   某计算机的最高精度为</a:t>
            </a:r>
            <a:r>
              <a:rPr lang="en-US" altLang="zh-CN" sz="2800"/>
              <a:t>9</a:t>
            </a:r>
            <a:r>
              <a:rPr lang="zh-CN" altLang="en-US" sz="2800"/>
              <a:t>位十进制数，则有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   而此公式的算术精确值应当是</a:t>
            </a:r>
            <a:r>
              <a:rPr lang="en-US" altLang="zh-CN" sz="2800"/>
              <a:t>10000</a:t>
            </a:r>
            <a:r>
              <a:rPr lang="zh-CN" altLang="en-US" sz="2800"/>
              <a:t>。这说明计算机的计算过程存在明显的误差</a:t>
            </a:r>
          </a:p>
        </p:txBody>
      </p:sp>
      <p:graphicFrame>
        <p:nvGraphicFramePr>
          <p:cNvPr id="8" name="内容占位符 7"/>
          <p:cNvGraphicFramePr>
            <a:graphicFrameLocks noChangeAspect="1"/>
          </p:cNvGraphicFramePr>
          <p:nvPr>
            <p:ph sz="half" idx="2"/>
          </p:nvPr>
        </p:nvGraphicFramePr>
        <p:xfrm>
          <a:off x="3738563" y="3286125"/>
          <a:ext cx="127635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3" imgW="482400" imgH="431640" progId="Equation.3">
                  <p:embed/>
                </p:oleObj>
              </mc:Choice>
              <mc:Fallback>
                <p:oleObj name="公式" r:id="rId3" imgW="482400" imgH="431640" progId="Equation.3">
                  <p:embed/>
                  <p:pic>
                    <p:nvPicPr>
                      <p:cNvPr id="8" name="内容占位符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3286125"/>
                        <a:ext cx="127635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238750" y="3482975"/>
          <a:ext cx="3302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5" imgW="888840" imgH="177480" progId="Equation.3">
                  <p:embed/>
                </p:oleObj>
              </mc:Choice>
              <mc:Fallback>
                <p:oleObj name="公式" r:id="rId5" imgW="888840" imgH="1774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3482975"/>
                        <a:ext cx="3302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0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8" name="日期占位符 6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889C4E8-1273-4FC3-9045-22580AC91721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误差分析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8147050" cy="1879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/>
              <a:t>当将</a:t>
            </a:r>
            <a:r>
              <a:rPr lang="en-US" altLang="zh-CN" sz="2400" i="1"/>
              <a:t>p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zh-CN" altLang="en-US" sz="2400"/>
              <a:t>看成是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zh-CN" altLang="en-US" sz="2400"/>
              <a:t>的第</a:t>
            </a:r>
            <a:r>
              <a:rPr lang="en-US" altLang="zh-CN" sz="2400" i="1"/>
              <a:t>n</a:t>
            </a:r>
            <a:r>
              <a:rPr lang="zh-CN" altLang="en-US" sz="2400"/>
              <a:t>个泰勒多项式近似值时，余项可指定为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h</a:t>
            </a:r>
            <a:r>
              <a:rPr lang="en-US" altLang="zh-CN" sz="2400" i="1" baseline="30000"/>
              <a:t>n</a:t>
            </a:r>
            <a:r>
              <a:rPr lang="en-US" altLang="zh-CN" sz="2400" baseline="30000"/>
              <a:t>+1</a:t>
            </a:r>
            <a:r>
              <a:rPr lang="en-US" altLang="zh-CN" sz="2400"/>
              <a:t>)</a:t>
            </a:r>
            <a:r>
              <a:rPr lang="zh-CN" altLang="en-US" sz="2400"/>
              <a:t>，代表被忽略的从幂</a:t>
            </a:r>
            <a:r>
              <a:rPr lang="en-US" altLang="zh-CN" sz="2400" i="1"/>
              <a:t>h</a:t>
            </a:r>
            <a:r>
              <a:rPr lang="en-US" altLang="zh-CN" sz="2400" i="1" baseline="30000"/>
              <a:t>n</a:t>
            </a:r>
            <a:r>
              <a:rPr lang="en-US" altLang="zh-CN" sz="2400" baseline="30000"/>
              <a:t>+1</a:t>
            </a:r>
            <a:r>
              <a:rPr lang="zh-CN" altLang="en-US" sz="2400"/>
              <a:t>开始的项（</a:t>
            </a:r>
            <a:r>
              <a:rPr lang="en-US" altLang="zh-CN" sz="2400"/>
              <a:t>Piano</a:t>
            </a:r>
            <a:r>
              <a:rPr lang="zh-CN" altLang="en-US" sz="2400"/>
              <a:t>型余项）。余项收敛到</a:t>
            </a:r>
            <a:r>
              <a:rPr lang="en-US" altLang="zh-CN" sz="2400"/>
              <a:t>0</a:t>
            </a:r>
            <a:r>
              <a:rPr lang="zh-CN" altLang="en-US" sz="2400"/>
              <a:t>的速度与</a:t>
            </a:r>
            <a:r>
              <a:rPr lang="en-US" altLang="zh-CN" sz="2400" i="1"/>
              <a:t>h</a:t>
            </a:r>
            <a:r>
              <a:rPr lang="en-US" altLang="zh-CN" sz="2400" i="1" baseline="30000"/>
              <a:t>n</a:t>
            </a:r>
            <a:r>
              <a:rPr lang="en-US" altLang="zh-CN" sz="2400" baseline="30000"/>
              <a:t>+1</a:t>
            </a:r>
            <a:r>
              <a:rPr lang="zh-CN" altLang="en-US" sz="2400"/>
              <a:t>收敛到</a:t>
            </a:r>
            <a:r>
              <a:rPr lang="en-US" altLang="zh-CN" sz="2400"/>
              <a:t>0</a:t>
            </a:r>
            <a:r>
              <a:rPr lang="zh-CN" altLang="en-US" sz="2400"/>
              <a:t>的速度一样，它们的关系可以表示为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079875" y="3644901"/>
          <a:ext cx="40386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1930320" imgH="444240" progId="Equation.DSMT4">
                  <p:embed/>
                </p:oleObj>
              </mc:Choice>
              <mc:Fallback>
                <p:oleObj name="Equation" r:id="rId3" imgW="1930320" imgH="444240" progId="Equation.DSMT4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3644901"/>
                        <a:ext cx="40386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135188" y="4581526"/>
            <a:ext cx="79930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其中，</a:t>
            </a:r>
            <a:r>
              <a:rPr lang="en-US" altLang="zh-CN" sz="2400" i="1">
                <a:latin typeface="Times New Roman" panose="02020603050405020304" pitchFamily="18" charset="0"/>
              </a:rPr>
              <a:t>h</a:t>
            </a:r>
            <a:r>
              <a:rPr lang="zh-CN" altLang="en-US" sz="2400"/>
              <a:t>要足够小。因此，符号</a:t>
            </a:r>
            <a:r>
              <a:rPr lang="en-US" altLang="zh-CN" sz="2400" i="1">
                <a:latin typeface="Times New Roman" panose="02020603050405020304" pitchFamily="18" charset="0"/>
              </a:rPr>
              <a:t>O</a:t>
            </a:r>
            <a:r>
              <a:rPr lang="en-US" altLang="zh-CN" sz="2400"/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h</a:t>
            </a:r>
            <a:r>
              <a:rPr lang="en-US" altLang="zh-CN" sz="2400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400" baseline="30000"/>
              <a:t>+1</a:t>
            </a:r>
            <a:r>
              <a:rPr lang="en-US" altLang="zh-CN" sz="2400"/>
              <a:t>)</a:t>
            </a:r>
            <a:r>
              <a:rPr lang="zh-CN" altLang="en-US" sz="2400"/>
              <a:t>可用</a:t>
            </a:r>
            <a:r>
              <a:rPr lang="en-US" altLang="zh-CN" sz="2400" i="1">
                <a:latin typeface="Times New Roman" panose="02020603050405020304" pitchFamily="18" charset="0"/>
              </a:rPr>
              <a:t>Mh</a:t>
            </a:r>
            <a:r>
              <a:rPr lang="en-US" altLang="zh-CN" sz="2400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400" baseline="30000"/>
              <a:t>+1</a:t>
            </a:r>
            <a:r>
              <a:rPr lang="zh-CN" altLang="en-US" sz="2400"/>
              <a:t>表示，其中</a:t>
            </a:r>
            <a:r>
              <a:rPr lang="en-US" altLang="zh-CN" sz="2400" i="1">
                <a:latin typeface="Times New Roman" panose="02020603050405020304" pitchFamily="18" charset="0"/>
              </a:rPr>
              <a:t>M</a:t>
            </a:r>
            <a:r>
              <a:rPr lang="zh-CN" altLang="en-US" sz="2400"/>
              <a:t>是一个常数，或“可理解为常数”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2135187" y="5734050"/>
            <a:ext cx="7660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泰勒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定理的皮亚诺型余项就是使用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O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函数来描述误差项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1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build="p"/>
      <p:bldP spid="43014" grpId="0"/>
      <p:bldP spid="430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7" name="日期占位符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889C4E8-1273-4FC3-9045-22580AC91721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误差分析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981200"/>
            <a:ext cx="8507413" cy="1087438"/>
          </a:xfrm>
        </p:spPr>
        <p:txBody>
          <a:bodyPr/>
          <a:lstStyle/>
          <a:p>
            <a:pPr eaLnBrk="1" hangingPunct="1"/>
            <a:r>
              <a:rPr lang="zh-CN" altLang="en-US" sz="2800"/>
              <a:t>误差传播：在连续计算过程中误差是会传播的。初始误差通过一系列计算进行传播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992314" y="4292601"/>
            <a:ext cx="83534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 </a:t>
            </a:r>
            <a:r>
              <a:rPr lang="zh-CN" altLang="en-US" sz="2800"/>
              <a:t>如果一个算法在执行过程中，误差在一定条件下能够得到控制（或者说误差的增长不影响产生可靠的结果），这样的算法称为</a:t>
            </a:r>
            <a:r>
              <a:rPr lang="zh-CN" altLang="en-US" sz="2800" b="1">
                <a:solidFill>
                  <a:schemeClr val="bg2"/>
                </a:solidFill>
              </a:rPr>
              <a:t>稳定算法</a:t>
            </a:r>
            <a:r>
              <a:rPr lang="zh-CN" altLang="en-US" sz="2800"/>
              <a:t>，否则是</a:t>
            </a:r>
            <a:r>
              <a:rPr lang="zh-CN" altLang="en-US" sz="2800" b="1">
                <a:solidFill>
                  <a:schemeClr val="bg2"/>
                </a:solidFill>
              </a:rPr>
              <a:t>不稳定算法</a:t>
            </a:r>
            <a:r>
              <a:rPr lang="zh-CN" altLang="en-US" sz="2800"/>
              <a:t>。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992314" y="3357563"/>
            <a:ext cx="799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例：真实值为</a:t>
            </a: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en-US" altLang="zh-CN" sz="2400" i="1">
                <a:latin typeface="Times New Roman" panose="02020603050405020304" pitchFamily="18" charset="0"/>
              </a:rPr>
              <a:t>q</a:t>
            </a:r>
            <a:r>
              <a:rPr lang="zh-CN" altLang="en-US" sz="2400"/>
              <a:t>的两个数的加法和乘法运算</a:t>
            </a:r>
          </a:p>
        </p:txBody>
      </p:sp>
    </p:spTree>
    <p:extLst>
      <p:ext uri="{BB962C8B-B14F-4D97-AF65-F5344CB8AC3E}">
        <p14:creationId xmlns:p14="http://schemas.microsoft.com/office/powerpoint/2010/main" val="17617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59" grpId="0" build="p"/>
      <p:bldP spid="45060" grpId="0"/>
      <p:bldP spid="450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889C4E8-1273-4FC3-9045-22580AC91721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误差分析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063750" y="1700214"/>
            <a:ext cx="828040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定义</a:t>
            </a:r>
            <a:r>
              <a:rPr lang="en-US" altLang="zh-CN" sz="2400" dirty="0">
                <a:latin typeface="Times New Roman" panose="02020603050405020304" pitchFamily="18" charset="0"/>
              </a:rPr>
              <a:t>1.13</a:t>
            </a:r>
            <a:r>
              <a:rPr lang="zh-CN" altLang="en-US" sz="2400" dirty="0">
                <a:latin typeface="Times New Roman" panose="02020603050405020304" pitchFamily="18" charset="0"/>
              </a:rPr>
              <a:t>：设</a:t>
            </a:r>
            <a:r>
              <a:rPr lang="el-GR" altLang="zh-CN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ε</a:t>
            </a:r>
            <a:r>
              <a:rPr lang="zh-CN" altLang="en-US" sz="2400" dirty="0">
                <a:latin typeface="Times New Roman" panose="02020603050405020304" pitchFamily="18" charset="0"/>
              </a:rPr>
              <a:t>表示初始误差，</a:t>
            </a:r>
            <a:r>
              <a:rPr lang="el-GR" altLang="zh-CN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表示第</a:t>
            </a:r>
            <a:r>
              <a:rPr lang="en-US" altLang="zh-CN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步计算后的误差增长。如果</a:t>
            </a:r>
            <a:r>
              <a:rPr lang="en-US" altLang="zh-CN" sz="2400" dirty="0">
                <a:latin typeface="Times New Roman" panose="02020603050405020304" pitchFamily="18" charset="0"/>
              </a:rPr>
              <a:t>|</a:t>
            </a:r>
            <a:r>
              <a:rPr lang="el-GR" altLang="zh-CN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</a:rPr>
              <a:t>|≈</a:t>
            </a:r>
            <a:r>
              <a:rPr lang="en-US" altLang="zh-CN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l-GR" altLang="zh-CN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ε</a:t>
            </a:r>
            <a:r>
              <a:rPr lang="zh-CN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，则称误差按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线性增长</a:t>
            </a:r>
            <a:r>
              <a:rPr lang="zh-CN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。如果</a:t>
            </a:r>
            <a:r>
              <a:rPr lang="en-US" altLang="zh-CN" sz="2400" dirty="0">
                <a:latin typeface="Times New Roman" panose="02020603050405020304" pitchFamily="18" charset="0"/>
              </a:rPr>
              <a:t>|</a:t>
            </a:r>
            <a:r>
              <a:rPr lang="el-GR" altLang="zh-CN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)|≈</a:t>
            </a:r>
            <a:r>
              <a:rPr lang="en-US" altLang="zh-CN" sz="2400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2400" i="1" baseline="30000" dirty="0" err="1">
                <a:latin typeface="Times New Roman" panose="02020603050405020304" pitchFamily="18" charset="0"/>
              </a:rPr>
              <a:t>n</a:t>
            </a:r>
            <a:r>
              <a:rPr lang="el-GR" altLang="zh-CN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ε</a:t>
            </a:r>
            <a:r>
              <a:rPr lang="zh-CN" altLang="en-US" sz="2400" dirty="0">
                <a:latin typeface="Times New Roman" panose="02020603050405020304" pitchFamily="18" charset="0"/>
              </a:rPr>
              <a:t>，则称误差按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指数增长</a:t>
            </a:r>
            <a:r>
              <a:rPr lang="zh-CN" altLang="en-US" sz="2400" dirty="0">
                <a:latin typeface="Times New Roman" panose="02020603050405020304" pitchFamily="18" charset="0"/>
              </a:rPr>
              <a:t>。如果</a:t>
            </a:r>
            <a:r>
              <a:rPr lang="en-US" altLang="zh-CN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&gt;1</a:t>
            </a:r>
            <a:r>
              <a:rPr lang="zh-CN" altLang="en-US" sz="2400" dirty="0">
                <a:latin typeface="Times New Roman" panose="02020603050405020304" pitchFamily="18" charset="0"/>
              </a:rPr>
              <a:t>，则当</a:t>
            </a:r>
            <a:r>
              <a:rPr lang="en-US" altLang="zh-CN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</a:rPr>
              <a:t>∞</a:t>
            </a:r>
            <a:r>
              <a:rPr lang="zh-CN" altLang="en-US" sz="2400" dirty="0">
                <a:latin typeface="Times New Roman" panose="02020603050405020304" pitchFamily="18" charset="0"/>
              </a:rPr>
              <a:t>时，指数误差的增长无界；如果</a:t>
            </a:r>
            <a:r>
              <a:rPr lang="en-US" altLang="zh-CN" sz="2400" dirty="0">
                <a:latin typeface="Times New Roman" panose="02020603050405020304" pitchFamily="18" charset="0"/>
              </a:rPr>
              <a:t>0&lt;</a:t>
            </a:r>
            <a:r>
              <a:rPr lang="en-US" altLang="zh-CN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&lt;1</a:t>
            </a:r>
            <a:r>
              <a:rPr lang="zh-CN" altLang="en-US" sz="2400" dirty="0">
                <a:latin typeface="Times New Roman" panose="02020603050405020304" pitchFamily="18" charset="0"/>
              </a:rPr>
              <a:t>，则当</a:t>
            </a:r>
            <a:r>
              <a:rPr lang="en-US" altLang="zh-CN" sz="2400" i="1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→∞</a:t>
            </a:r>
            <a:r>
              <a:rPr lang="zh-CN" altLang="en-US" sz="2400" dirty="0">
                <a:latin typeface="Times New Roman" panose="02020603050405020304" pitchFamily="18" charset="0"/>
              </a:rPr>
              <a:t>时，指数误差的增长趋于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63750" y="4088524"/>
            <a:ext cx="848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在数值分析和计算中，应当尽量选用稳定算法，如选用</a:t>
            </a:r>
            <a:r>
              <a:rPr lang="en-US" altLang="zh-CN" dirty="0" smtClean="0"/>
              <a:t>0&lt;K&lt;1</a:t>
            </a:r>
            <a:r>
              <a:rPr lang="zh-CN" altLang="en-US" dirty="0" smtClean="0"/>
              <a:t>的指数增长算法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华南师范大学数学科学学院    谢骊玲</a:t>
            </a:r>
          </a:p>
        </p:txBody>
      </p:sp>
      <p:sp>
        <p:nvSpPr>
          <p:cNvPr id="5" name="日期占位符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89C4E8-1273-4FC3-9045-22580AC91721}" type="datetime1">
              <a:rPr lang="zh-CN" altLang="en-US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2019/2/27</a:t>
            </a:fld>
            <a:endParaRPr lang="en-US" altLang="zh-CN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二进制数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计算机内部通常采用二进制数</a:t>
            </a:r>
          </a:p>
          <a:p>
            <a:pPr eaLnBrk="1" hangingPunct="1"/>
            <a:r>
              <a:rPr lang="zh-CN" altLang="en-US" smtClean="0"/>
              <a:t>计算机首先将输入的十进制数转换成二进制数，然后进行二进制运算，最后将答案再转换成十进制数显示出来</a:t>
            </a:r>
          </a:p>
          <a:p>
            <a:pPr eaLnBrk="1" hangingPunct="1"/>
            <a:r>
              <a:rPr lang="zh-CN" altLang="en-US" smtClean="0"/>
              <a:t>由于计算机的有限精度，转换过程存在误差</a:t>
            </a: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思考：为什么计算机的精度是有限的？</a:t>
            </a:r>
          </a:p>
        </p:txBody>
      </p:sp>
    </p:spTree>
    <p:extLst>
      <p:ext uri="{BB962C8B-B14F-4D97-AF65-F5344CB8AC3E}">
        <p14:creationId xmlns:p14="http://schemas.microsoft.com/office/powerpoint/2010/main" val="30983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华南师范大学数学科学学院    谢骊玲</a:t>
            </a:r>
          </a:p>
        </p:txBody>
      </p:sp>
      <p:sp>
        <p:nvSpPr>
          <p:cNvPr id="10" name="日期占位符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89C4E8-1273-4FC3-9045-22580AC91721}" type="datetime1">
              <a:rPr lang="zh-CN" altLang="en-US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2019/2/27</a:t>
            </a:fld>
            <a:endParaRPr lang="en-US" altLang="zh-CN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二进制数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科学计数法与机器数</a:t>
            </a:r>
          </a:p>
          <a:p>
            <a:pPr eaLnBrk="1" hangingPunct="1">
              <a:buFontTx/>
              <a:buChar char="•"/>
            </a:pPr>
            <a:r>
              <a:rPr lang="zh-CN" altLang="en-US" sz="2800"/>
              <a:t>将十进制小数点移位并乘以</a:t>
            </a:r>
            <a:r>
              <a:rPr lang="en-US" altLang="zh-CN" sz="2800"/>
              <a:t>10</a:t>
            </a:r>
            <a:r>
              <a:rPr lang="zh-CN" altLang="en-US" sz="2800"/>
              <a:t>的幂，是表示实数的标准方法之一，通常称之为</a:t>
            </a:r>
            <a:r>
              <a:rPr lang="zh-CN" altLang="en-US" sz="2800" b="1">
                <a:solidFill>
                  <a:schemeClr val="bg2"/>
                </a:solidFill>
              </a:rPr>
              <a:t>科学计数法</a:t>
            </a:r>
          </a:p>
          <a:p>
            <a:pPr eaLnBrk="1" hangingPunct="1">
              <a:buFontTx/>
              <a:buChar char="•"/>
            </a:pPr>
            <a:r>
              <a:rPr lang="zh-CN" altLang="en-US" sz="2800"/>
              <a:t>计算机使用</a:t>
            </a:r>
            <a:r>
              <a:rPr lang="zh-CN" altLang="en-US" sz="2800" b="1">
                <a:solidFill>
                  <a:schemeClr val="bg2"/>
                </a:solidFill>
              </a:rPr>
              <a:t>规格化浮点二进制数</a:t>
            </a:r>
            <a:r>
              <a:rPr lang="zh-CN" altLang="en-US" sz="2800"/>
              <a:t>表示实数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774825" y="3933826"/>
            <a:ext cx="864235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</a:rPr>
              <a:t>      </a:t>
            </a:r>
            <a:r>
              <a:rPr lang="zh-CN" altLang="en-US" sz="2800">
                <a:solidFill>
                  <a:srgbClr val="000000"/>
                </a:solidFill>
              </a:rPr>
              <a:t>即计算机中实际存放的不是实数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的算术值而是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的近似值                    ，其中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800">
                <a:solidFill>
                  <a:srgbClr val="000000"/>
                </a:solidFill>
              </a:rPr>
              <a:t>称为尾数，是一个有限的二进制数，满足不等式             。整数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称为阶码</a:t>
            </a: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>
            <p:ph sz="half" idx="1"/>
          </p:nvPr>
        </p:nvGraphicFramePr>
        <p:xfrm>
          <a:off x="2927350" y="4508501"/>
          <a:ext cx="2159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174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4508501"/>
                        <a:ext cx="21590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ph sz="half" idx="4294967295"/>
          </p:nvPr>
        </p:nvGraphicFramePr>
        <p:xfrm>
          <a:off x="5448300" y="5013325"/>
          <a:ext cx="12715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571320" imgH="393480" progId="Equation.DSMT4">
                  <p:embed/>
                </p:oleObj>
              </mc:Choice>
              <mc:Fallback>
                <p:oleObj name="Equation" r:id="rId5" imgW="571320" imgH="393480" progId="Equation.DSMT4">
                  <p:embed/>
                  <p:pic>
                    <p:nvPicPr>
                      <p:cNvPr id="17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5013325"/>
                        <a:ext cx="12715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992313" y="5876926"/>
            <a:ext cx="676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FF0000"/>
                </a:solidFill>
              </a:rPr>
              <a:t>思考：为什么要限制                   ？</a:t>
            </a: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4440239" y="5734050"/>
          <a:ext cx="12715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7" imgW="571320" imgH="393480" progId="Equation.DSMT4">
                  <p:embed/>
                </p:oleObj>
              </mc:Choice>
              <mc:Fallback>
                <p:oleObj name="Equation" r:id="rId7" imgW="571320" imgH="393480" progId="Equation.DSMT4">
                  <p:embed/>
                  <p:pic>
                    <p:nvPicPr>
                      <p:cNvPr id="174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5734050"/>
                        <a:ext cx="12715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83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build="p"/>
      <p:bldP spid="17413" grpId="0"/>
      <p:bldP spid="174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华南师范大学数学科学学院    谢骊玲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89C4E8-1273-4FC3-9045-22580AC91721}" type="datetime1">
              <a:rPr lang="zh-CN" altLang="en-US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2019/2/27</a:t>
            </a:fld>
            <a:endParaRPr lang="en-US" altLang="zh-CN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二进制数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/>
              <a:t>浮点数是实数系统的一个子集，因为二进制数的个数受</a:t>
            </a:r>
            <a:r>
              <a:rPr lang="en-US" altLang="zh-CN" sz="2400" i="1" dirty="0"/>
              <a:t>q</a:t>
            </a:r>
            <a:r>
              <a:rPr lang="zh-CN" altLang="en-US" sz="2400" dirty="0"/>
              <a:t>和</a:t>
            </a:r>
            <a:r>
              <a:rPr lang="en-US" altLang="zh-CN" sz="2400" i="1" dirty="0"/>
              <a:t>n</a:t>
            </a:r>
            <a:r>
              <a:rPr lang="zh-CN" altLang="en-US" sz="2400" dirty="0"/>
              <a:t>的严格限制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/>
              <a:t>考虑正实数集合</a:t>
            </a:r>
            <a:r>
              <a:rPr lang="en-US" altLang="zh-CN" sz="2400" dirty="0"/>
              <a:t>0.</a:t>
            </a:r>
            <a:r>
              <a:rPr lang="en-US" altLang="zh-CN" sz="2400" i="1" dirty="0"/>
              <a:t>d</a:t>
            </a:r>
            <a:r>
              <a:rPr lang="en-US" altLang="zh-CN" sz="2400" baseline="-25000" dirty="0"/>
              <a:t>1</a:t>
            </a:r>
            <a:r>
              <a:rPr lang="en-US" altLang="zh-CN" sz="2400" i="1" dirty="0"/>
              <a:t>d</a:t>
            </a:r>
            <a:r>
              <a:rPr lang="en-US" altLang="zh-CN" sz="2400" baseline="-25000" dirty="0"/>
              <a:t>2</a:t>
            </a:r>
            <a:r>
              <a:rPr lang="en-US" altLang="zh-CN" sz="2400" i="1" dirty="0"/>
              <a:t>d</a:t>
            </a:r>
            <a:r>
              <a:rPr lang="en-US" altLang="zh-CN" sz="2400" baseline="-25000" dirty="0"/>
              <a:t>3</a:t>
            </a:r>
            <a:r>
              <a:rPr lang="en-US" altLang="zh-CN" sz="2400" i="1" dirty="0"/>
              <a:t>d</a:t>
            </a:r>
            <a:r>
              <a:rPr lang="en-US" altLang="zh-CN" sz="2400" baseline="-25000" dirty="0"/>
              <a:t>4</a:t>
            </a:r>
            <a:r>
              <a:rPr lang="en-US" altLang="en-US" sz="2400" dirty="0"/>
              <a:t>×</a:t>
            </a:r>
            <a:r>
              <a:rPr lang="en-US" altLang="zh-CN" sz="2400" dirty="0"/>
              <a:t>2</a:t>
            </a:r>
            <a:r>
              <a:rPr lang="en-US" altLang="zh-CN" sz="2400" i="1" baseline="30000" dirty="0"/>
              <a:t>n</a:t>
            </a:r>
            <a:r>
              <a:rPr lang="zh-CN" altLang="en-US" sz="2400" dirty="0"/>
              <a:t>中的所有实数，其中</a:t>
            </a:r>
            <a:r>
              <a:rPr lang="en-US" altLang="zh-CN" sz="2400" i="1" dirty="0"/>
              <a:t>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=1</a:t>
            </a:r>
            <a:r>
              <a:rPr lang="zh-CN" altLang="en-US" sz="2400" dirty="0"/>
              <a:t>，而</a:t>
            </a:r>
            <a:r>
              <a:rPr lang="en-US" altLang="zh-CN" sz="2400" i="1" dirty="0"/>
              <a:t>d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、</a:t>
            </a:r>
            <a:r>
              <a:rPr lang="en-US" altLang="zh-CN" sz="2400" i="1" dirty="0"/>
              <a:t>d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、</a:t>
            </a:r>
            <a:r>
              <a:rPr lang="en-US" altLang="zh-CN" sz="2400" i="1" dirty="0"/>
              <a:t>d</a:t>
            </a:r>
            <a:r>
              <a:rPr lang="en-US" altLang="zh-CN" sz="2400" baseline="-25000" dirty="0"/>
              <a:t>4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  <a:r>
              <a:rPr lang="zh-CN" altLang="en-US" sz="2400" dirty="0"/>
              <a:t>或</a:t>
            </a:r>
            <a:r>
              <a:rPr lang="en-US" altLang="zh-CN" sz="2400" dirty="0"/>
              <a:t>1</a:t>
            </a:r>
            <a:r>
              <a:rPr lang="zh-CN" altLang="en-US" sz="2400" dirty="0"/>
              <a:t>，而且</a:t>
            </a:r>
            <a:r>
              <a:rPr lang="en-US" altLang="zh-CN" sz="2400" i="1" dirty="0"/>
              <a:t>n</a:t>
            </a:r>
            <a:r>
              <a:rPr lang="en-US" altLang="zh-CN" sz="2400" dirty="0"/>
              <a:t>∈{-3,-2,-1,0,1,2,3,4}</a:t>
            </a:r>
            <a:r>
              <a:rPr lang="zh-CN" altLang="en-US" sz="2400" dirty="0"/>
              <a:t>。尾数和阶码各有</a:t>
            </a:r>
            <a:r>
              <a:rPr lang="en-US" altLang="zh-CN" sz="2400" dirty="0"/>
              <a:t>8</a:t>
            </a:r>
            <a:r>
              <a:rPr lang="zh-CN" altLang="en-US" sz="2400" dirty="0"/>
              <a:t>种选择，则这个集合中共有</a:t>
            </a:r>
            <a:r>
              <a:rPr lang="en-US" altLang="zh-CN" sz="2400" dirty="0"/>
              <a:t>64</a:t>
            </a:r>
            <a:r>
              <a:rPr lang="zh-CN" altLang="en-US" sz="2400" dirty="0" smtClean="0"/>
              <a:t>个数：</a:t>
            </a:r>
            <a:endParaRPr lang="zh-CN" altLang="en-US" sz="2400" dirty="0"/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{0.1000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×2</a:t>
            </a:r>
            <a:r>
              <a:rPr lang="en-US" altLang="zh-CN" sz="2400" baseline="30000" dirty="0"/>
              <a:t>-3</a:t>
            </a:r>
            <a:r>
              <a:rPr lang="en-US" altLang="zh-CN" sz="2400" dirty="0"/>
              <a:t>, 0.1001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×2</a:t>
            </a:r>
            <a:r>
              <a:rPr lang="en-US" altLang="zh-CN" sz="2400" baseline="30000" dirty="0"/>
              <a:t>-3</a:t>
            </a:r>
            <a:r>
              <a:rPr lang="en-US" altLang="zh-CN" sz="2400" dirty="0"/>
              <a:t>, …, </a:t>
            </a:r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0.1110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×2</a:t>
            </a:r>
            <a:r>
              <a:rPr lang="en-US" altLang="zh-CN" sz="2400" baseline="30000" dirty="0"/>
              <a:t>4</a:t>
            </a:r>
            <a:r>
              <a:rPr lang="en-US" altLang="zh-CN" sz="2400" dirty="0"/>
              <a:t>, 0.1111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×2</a:t>
            </a:r>
            <a:r>
              <a:rPr lang="en-US" altLang="zh-CN" sz="2400" baseline="30000" dirty="0"/>
              <a:t>4</a:t>
            </a:r>
            <a:r>
              <a:rPr lang="en-US" altLang="zh-CN" sz="2400" dirty="0"/>
              <a:t>}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019503" y="5073650"/>
            <a:ext cx="1040524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7D"/>
                </a:solidFill>
              </a:rPr>
              <a:t>当计算机要显示这</a:t>
            </a:r>
            <a:r>
              <a:rPr lang="en-US" altLang="zh-CN" sz="2400" dirty="0">
                <a:solidFill>
                  <a:srgbClr val="00007D"/>
                </a:solidFill>
              </a:rPr>
              <a:t>64</a:t>
            </a:r>
            <a:r>
              <a:rPr lang="zh-CN" altLang="en-US" sz="2400" dirty="0">
                <a:solidFill>
                  <a:srgbClr val="00007D"/>
                </a:solidFill>
              </a:rPr>
              <a:t>个数以外的实数</a:t>
            </a:r>
            <a:r>
              <a:rPr lang="en-US" altLang="zh-CN" sz="2800" i="1" dirty="0">
                <a:solidFill>
                  <a:srgbClr val="00007D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007D"/>
                </a:solidFill>
              </a:rPr>
              <a:t>时，只能用这</a:t>
            </a:r>
            <a:r>
              <a:rPr lang="en-US" altLang="zh-CN" sz="2400" dirty="0">
                <a:solidFill>
                  <a:srgbClr val="00007D"/>
                </a:solidFill>
              </a:rPr>
              <a:t>64</a:t>
            </a:r>
            <a:r>
              <a:rPr lang="zh-CN" altLang="en-US" sz="2400" dirty="0">
                <a:solidFill>
                  <a:srgbClr val="00007D"/>
                </a:solidFill>
              </a:rPr>
              <a:t>个数中最近似的数来代替</a:t>
            </a:r>
            <a:r>
              <a:rPr lang="en-US" altLang="zh-CN" sz="2800" i="1" dirty="0">
                <a:solidFill>
                  <a:srgbClr val="00007D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 dirty="0">
              <a:solidFill>
                <a:srgbClr val="000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1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build="p"/>
      <p:bldP spid="215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华南师范大学数学科学学院    谢骊玲</a:t>
            </a:r>
          </a:p>
        </p:txBody>
      </p:sp>
      <p:sp>
        <p:nvSpPr>
          <p:cNvPr id="5" name="日期占位符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89C4E8-1273-4FC3-9045-22580AC91721}" type="datetime1">
              <a:rPr lang="zh-CN" altLang="en-US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2019/2/27</a:t>
            </a:fld>
            <a:endParaRPr lang="en-US" altLang="zh-CN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二进制数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4471988"/>
          </a:xfrm>
        </p:spPr>
        <p:txBody>
          <a:bodyPr/>
          <a:lstStyle/>
          <a:p>
            <a:pPr eaLnBrk="1" hangingPunct="1"/>
            <a:r>
              <a:rPr lang="zh-CN" altLang="en-US" sz="3500" dirty="0"/>
              <a:t>计算机采用整数模式和浮点模式来表示数。浮点数是用有限位来表示的，则它的阶码和尾数都是有限位的。</a:t>
            </a:r>
            <a:r>
              <a:rPr lang="zh-CN" altLang="en-US" sz="3500" dirty="0">
                <a:solidFill>
                  <a:schemeClr val="bg2"/>
                </a:solidFill>
              </a:rPr>
              <a:t>阶码决定能表示的数的范围，位数越多范围越大；尾数决定数值精度，位数越多精度越</a:t>
            </a:r>
            <a:r>
              <a:rPr lang="zh-CN" altLang="en-US" sz="3500" dirty="0" smtClean="0">
                <a:solidFill>
                  <a:schemeClr val="bg2"/>
                </a:solidFill>
              </a:rPr>
              <a:t>高</a:t>
            </a:r>
            <a:endParaRPr lang="en-US" altLang="zh-CN" sz="3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94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t>华南师范大学数学科学学院    谢骊玲</a:t>
            </a:r>
          </a:p>
        </p:txBody>
      </p:sp>
      <p:sp>
        <p:nvSpPr>
          <p:cNvPr id="4" name="日期占位符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89C4E8-1273-4FC3-9045-22580AC91721}" type="datetime1">
              <a:rPr lang="zh-CN" altLang="en-US">
                <a:solidFill>
                  <a:srgbClr val="000000"/>
                </a:solidFill>
                <a:latin typeface="Times New Roman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2019/2/27</a:t>
            </a:fld>
            <a:endParaRPr lang="en-US" altLang="zh-CN">
              <a:solidFill>
                <a:srgbClr val="000000"/>
              </a:solidFill>
              <a:latin typeface="Times New Roman"/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8"/>
            <a:ext cx="8229600" cy="4741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500"/>
              <a:t>由于计算机是用二进制浮点数来存储数值的，所以实数在计算机中只能是存储</a:t>
            </a:r>
            <a:r>
              <a:rPr lang="zh-CN" altLang="en-US" sz="3500" b="1">
                <a:solidFill>
                  <a:schemeClr val="bg2"/>
                </a:solidFill>
              </a:rPr>
              <a:t>近似值</a:t>
            </a:r>
            <a:r>
              <a:rPr lang="zh-CN" altLang="en-US" sz="3500"/>
              <a:t>，当这些近似表示的数值进行多次计算后，由于中间计算结果因为有限位数的关系也可能随时被</a:t>
            </a:r>
            <a:r>
              <a:rPr lang="zh-CN" altLang="en-US" sz="3500">
                <a:solidFill>
                  <a:schemeClr val="bg2"/>
                </a:solidFill>
              </a:rPr>
              <a:t>四舍五入</a:t>
            </a:r>
            <a:r>
              <a:rPr lang="zh-CN" altLang="en-US" sz="3500"/>
              <a:t>，而且，由于浮点数计算需要对齐阶码，小的数在跟大的数进行运算时可能会被舍弃。这样，各种误差带来的组合效应使得实际产生的误差可能会变得很大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867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13" name="日期占位符 8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889C4E8-1273-4FC3-9045-22580AC91721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063751" y="2205039"/>
            <a:ext cx="6911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相对误差</a:t>
            </a:r>
            <a:r>
              <a:rPr lang="zh-CN" altLang="en-US" sz="2000"/>
              <a:t>是                             ，其中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992313" y="1628776"/>
            <a:ext cx="842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定义</a:t>
            </a:r>
            <a:r>
              <a:rPr lang="en-US" altLang="zh-CN" sz="2000"/>
              <a:t>1.7  </a:t>
            </a:r>
            <a:r>
              <a:rPr lang="zh-CN" altLang="en-US" sz="2000"/>
              <a:t>设     是</a:t>
            </a:r>
            <a:r>
              <a:rPr lang="en-US" altLang="zh-CN" sz="2000" b="1" i="1">
                <a:latin typeface="Times New Roman" panose="02020603050405020304" pitchFamily="18" charset="0"/>
              </a:rPr>
              <a:t>p</a:t>
            </a:r>
            <a:r>
              <a:rPr lang="zh-CN" altLang="en-US" sz="2000"/>
              <a:t>的近似值，则</a:t>
            </a:r>
            <a:r>
              <a:rPr lang="zh-CN" altLang="en-US" sz="2000" b="1"/>
              <a:t>绝对误差</a:t>
            </a:r>
            <a:r>
              <a:rPr lang="zh-CN" altLang="en-US" sz="2000"/>
              <a:t>是                       ，简称</a:t>
            </a:r>
            <a:r>
              <a:rPr lang="zh-CN" altLang="en-US" sz="2000" b="1"/>
              <a:t>误差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误差分析</a:t>
            </a:r>
            <a:endParaRPr lang="zh-CN" altLang="en-US" dirty="0" smtClean="0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3359151" y="1628776"/>
          <a:ext cx="2698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1628776"/>
                        <a:ext cx="2698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6959601" y="1628775"/>
          <a:ext cx="1368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774360" imgH="241200" progId="Equation.DSMT4">
                  <p:embed/>
                </p:oleObj>
              </mc:Choice>
              <mc:Fallback>
                <p:oleObj name="Equation" r:id="rId5" imgW="774360" imgH="241200" progId="Equation.DSMT4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1" y="1628775"/>
                        <a:ext cx="13684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3575051" y="2205038"/>
          <a:ext cx="18002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7" imgW="1091880" imgH="241200" progId="Equation.DSMT4">
                  <p:embed/>
                </p:oleObj>
              </mc:Choice>
              <mc:Fallback>
                <p:oleObj name="Equation" r:id="rId7" imgW="1091880" imgH="241200" progId="Equation.DSMT4">
                  <p:embed/>
                  <p:pic>
                    <p:nvPicPr>
                      <p:cNvPr id="245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2205038"/>
                        <a:ext cx="180022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>
            <p:ph sz="quarter" idx="4"/>
          </p:nvPr>
        </p:nvGraphicFramePr>
        <p:xfrm>
          <a:off x="6240463" y="2205039"/>
          <a:ext cx="7921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9" imgW="380880" imgH="203040" progId="Equation.DSMT4">
                  <p:embed/>
                </p:oleObj>
              </mc:Choice>
              <mc:Fallback>
                <p:oleObj name="Equation" r:id="rId9" imgW="380880" imgH="203040" progId="Equation.DSMT4">
                  <p:embed/>
                  <p:pic>
                    <p:nvPicPr>
                      <p:cNvPr id="245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2205039"/>
                        <a:ext cx="7921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2135189" y="2852738"/>
            <a:ext cx="7488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2"/>
                </a:solidFill>
              </a:rPr>
              <a:t>绝对误差和相对误差的大小没有直接关系。绝对误差是真实值与近似值之间的差，而相对误差在很大程度上取决于真实值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2135189" y="4797425"/>
            <a:ext cx="7532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当</a:t>
            </a: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zh-CN" altLang="en-US" sz="2400"/>
              <a:t>远离</a:t>
            </a:r>
            <a:r>
              <a:rPr lang="en-US" altLang="zh-CN" sz="2400"/>
              <a:t>1</a:t>
            </a:r>
            <a:r>
              <a:rPr lang="zh-CN" altLang="en-US" sz="2400"/>
              <a:t>时（大于或小于</a:t>
            </a:r>
            <a:r>
              <a:rPr lang="en-US" altLang="zh-CN" sz="2400"/>
              <a:t>1</a:t>
            </a:r>
            <a:r>
              <a:rPr lang="zh-CN" altLang="en-US" sz="2400"/>
              <a:t>），相对误差比绝对误差能更好地表示近似值的精确程度。由于相对误差直接处理尾数，所以浮点表示主要采用相对误差</a:t>
            </a:r>
          </a:p>
        </p:txBody>
      </p:sp>
    </p:spTree>
    <p:extLst>
      <p:ext uri="{BB962C8B-B14F-4D97-AF65-F5344CB8AC3E}">
        <p14:creationId xmlns:p14="http://schemas.microsoft.com/office/powerpoint/2010/main" val="347426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90" grpId="0"/>
      <p:bldP spid="245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华南师范大学数学科学学院    谢骊玲</a:t>
            </a:r>
          </a:p>
        </p:txBody>
      </p:sp>
      <p:sp>
        <p:nvSpPr>
          <p:cNvPr id="9" name="日期占位符 7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889C4E8-1273-4FC3-9045-22580AC91721}" type="datetime1">
              <a:rPr lang="zh-CN" altLang="en-US"/>
              <a:pPr>
                <a:defRPr/>
              </a:pPr>
              <a:t>2019/2/27</a:t>
            </a:fld>
            <a:endParaRPr lang="en-US" altLang="zh-CN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误差分析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2135189" y="5661025"/>
            <a:ext cx="755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例</a:t>
            </a:r>
            <a:r>
              <a:rPr lang="en-US" altLang="zh-CN" sz="2400"/>
              <a:t>1.15    </a:t>
            </a:r>
            <a:r>
              <a:rPr lang="zh-CN" altLang="en-US" sz="2400"/>
              <a:t>判断例</a:t>
            </a:r>
            <a:r>
              <a:rPr lang="en-US" altLang="zh-CN" sz="2400"/>
              <a:t>1.14</a:t>
            </a:r>
            <a:r>
              <a:rPr lang="zh-CN" altLang="en-US" sz="2400"/>
              <a:t>中近似值的有效数字</a:t>
            </a:r>
          </a:p>
        </p:txBody>
      </p:sp>
      <p:sp>
        <p:nvSpPr>
          <p:cNvPr id="5127" name="Text Box 24"/>
          <p:cNvSpPr txBox="1">
            <a:spLocks noChangeArrowheads="1"/>
          </p:cNvSpPr>
          <p:nvPr/>
        </p:nvSpPr>
        <p:spPr bwMode="auto">
          <a:xfrm>
            <a:off x="2208214" y="1773238"/>
            <a:ext cx="7343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128" name="Rectangle 27"/>
          <p:cNvSpPr>
            <a:spLocks noChangeArrowheads="1"/>
          </p:cNvSpPr>
          <p:nvPr/>
        </p:nvSpPr>
        <p:spPr bwMode="auto">
          <a:xfrm>
            <a:off x="1524001" y="25728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722" name="Object 26"/>
          <p:cNvGraphicFramePr>
            <a:graphicFrameLocks noChangeAspect="1"/>
          </p:cNvGraphicFramePr>
          <p:nvPr/>
        </p:nvGraphicFramePr>
        <p:xfrm>
          <a:off x="2135189" y="1628776"/>
          <a:ext cx="7564437" cy="359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2819160" imgH="1346040" progId="Equation.DSMT4">
                  <p:embed/>
                </p:oleObj>
              </mc:Choice>
              <mc:Fallback>
                <p:oleObj name="Equation" r:id="rId3" imgW="2819160" imgH="1346040" progId="Equation.DSMT4">
                  <p:embed/>
                  <p:pic>
                    <p:nvPicPr>
                      <p:cNvPr id="2972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1628776"/>
                        <a:ext cx="7564437" cy="359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4" name="AutoShape 28"/>
          <p:cNvSpPr>
            <a:spLocks noChangeArrowheads="1"/>
          </p:cNvSpPr>
          <p:nvPr/>
        </p:nvSpPr>
        <p:spPr bwMode="auto">
          <a:xfrm>
            <a:off x="9120188" y="2276475"/>
            <a:ext cx="1223962" cy="1296988"/>
          </a:xfrm>
          <a:prstGeom prst="wedgeRoundRectCallout">
            <a:avLst>
              <a:gd name="adj1" fmla="val -54801"/>
              <a:gd name="adj2" fmla="val 78884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b="1">
                <a:solidFill>
                  <a:schemeClr val="bg2"/>
                </a:solidFill>
              </a:rPr>
              <a:t>的误差不超过末位的半个单位</a:t>
            </a:r>
          </a:p>
        </p:txBody>
      </p:sp>
    </p:spTree>
    <p:extLst>
      <p:ext uri="{BB962C8B-B14F-4D97-AF65-F5344CB8AC3E}">
        <p14:creationId xmlns:p14="http://schemas.microsoft.com/office/powerpoint/2010/main" val="267578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10" grpId="0"/>
      <p:bldP spid="29724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1870</Words>
  <Application>Microsoft Office PowerPoint</Application>
  <PresentationFormat>宽屏</PresentationFormat>
  <Paragraphs>152</Paragraphs>
  <Slides>22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宋体</vt:lpstr>
      <vt:lpstr>Arial</vt:lpstr>
      <vt:lpstr>Times New Roman</vt:lpstr>
      <vt:lpstr>Wingdings</vt:lpstr>
      <vt:lpstr>Pixel</vt:lpstr>
      <vt:lpstr>Microsoft 公式 3.0</vt:lpstr>
      <vt:lpstr>MathType 5.0 Equation</vt:lpstr>
      <vt:lpstr>计算机浮点数系统 与舍入误差</vt:lpstr>
      <vt:lpstr>二进制数</vt:lpstr>
      <vt:lpstr>二进制数（续1）</vt:lpstr>
      <vt:lpstr>二进制数（续2）</vt:lpstr>
      <vt:lpstr>二进制数（续3）</vt:lpstr>
      <vt:lpstr>二进制数（续4）</vt:lpstr>
      <vt:lpstr>PowerPoint 演示文稿</vt:lpstr>
      <vt:lpstr>误差分析</vt:lpstr>
      <vt:lpstr>误差分析（续1）</vt:lpstr>
      <vt:lpstr>有效数字的修约规则</vt:lpstr>
      <vt:lpstr>关于有效数字的说明</vt:lpstr>
      <vt:lpstr>有效数字与相对误差限的关系</vt:lpstr>
      <vt:lpstr>误差类型</vt:lpstr>
      <vt:lpstr>误差分析（续2）</vt:lpstr>
      <vt:lpstr>误差分析（续3）</vt:lpstr>
      <vt:lpstr>误差分析（续4）</vt:lpstr>
      <vt:lpstr>误差分析（续5）</vt:lpstr>
      <vt:lpstr>关于大“O”符号的进一步说明</vt:lpstr>
      <vt:lpstr>误差分析（续6）</vt:lpstr>
      <vt:lpstr>误差分析（续7）</vt:lpstr>
      <vt:lpstr>误差分析（续8）</vt:lpstr>
      <vt:lpstr>误差分析（续9）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计算机浮点数系统 与舍入误差</dc:title>
  <dc:creator>微软用户</dc:creator>
  <cp:lastModifiedBy>微软用户</cp:lastModifiedBy>
  <cp:revision>4</cp:revision>
  <dcterms:created xsi:type="dcterms:W3CDTF">2019-02-27T07:10:39Z</dcterms:created>
  <dcterms:modified xsi:type="dcterms:W3CDTF">2019-02-27T07:39:06Z</dcterms:modified>
</cp:coreProperties>
</file>