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85" r:id="rId4"/>
    <p:sldId id="286" r:id="rId5"/>
    <p:sldId id="258" r:id="rId6"/>
    <p:sldId id="260" r:id="rId7"/>
    <p:sldId id="261" r:id="rId8"/>
    <p:sldId id="264" r:id="rId9"/>
    <p:sldId id="262" r:id="rId10"/>
    <p:sldId id="310" r:id="rId11"/>
    <p:sldId id="311" r:id="rId12"/>
    <p:sldId id="319" r:id="rId13"/>
    <p:sldId id="312" r:id="rId14"/>
    <p:sldId id="263" r:id="rId15"/>
    <p:sldId id="267" r:id="rId16"/>
    <p:sldId id="270" r:id="rId17"/>
    <p:sldId id="265" r:id="rId18"/>
    <p:sldId id="266" r:id="rId19"/>
    <p:sldId id="268" r:id="rId20"/>
    <p:sldId id="269"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7" r:id="rId35"/>
    <p:sldId id="288" r:id="rId36"/>
    <p:sldId id="289" r:id="rId37"/>
    <p:sldId id="290" r:id="rId38"/>
    <p:sldId id="291" r:id="rId39"/>
    <p:sldId id="292" r:id="rId40"/>
    <p:sldId id="307" r:id="rId41"/>
    <p:sldId id="293" r:id="rId42"/>
    <p:sldId id="308" r:id="rId43"/>
    <p:sldId id="294" r:id="rId44"/>
    <p:sldId id="309" r:id="rId45"/>
    <p:sldId id="295" r:id="rId46"/>
    <p:sldId id="296" r:id="rId47"/>
    <p:sldId id="297" r:id="rId48"/>
    <p:sldId id="299" r:id="rId49"/>
    <p:sldId id="313" r:id="rId50"/>
    <p:sldId id="314" r:id="rId51"/>
    <p:sldId id="298" r:id="rId52"/>
    <p:sldId id="302" r:id="rId53"/>
    <p:sldId id="300" r:id="rId54"/>
    <p:sldId id="301" r:id="rId55"/>
    <p:sldId id="303" r:id="rId56"/>
    <p:sldId id="304" r:id="rId57"/>
    <p:sldId id="305" r:id="rId58"/>
    <p:sldId id="315" r:id="rId59"/>
    <p:sldId id="317" r:id="rId60"/>
    <p:sldId id="318" r:id="rId61"/>
    <p:sldId id="316" r:id="rId62"/>
    <p:sldId id="306"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3" autoAdjust="0"/>
    <p:restoredTop sz="94660"/>
  </p:normalViewPr>
  <p:slideViewPr>
    <p:cSldViewPr>
      <p:cViewPr varScale="1">
        <p:scale>
          <a:sx n="82" d="100"/>
          <a:sy n="82" d="100"/>
        </p:scale>
        <p:origin x="6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5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6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90.wmf"/><Relationship Id="rId4" Type="http://schemas.openxmlformats.org/officeDocument/2006/relationships/image" Target="../media/image8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grpSp>
      </p:grpSp>
      <p:pic>
        <p:nvPicPr>
          <p:cNvPr id="18" name="Picture 21" descr="校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8" y="260350"/>
            <a:ext cx="10683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fld id="{17DFE933-8732-4C06-A814-BB39A57CB1F8}" type="datetime1">
              <a:rPr lang="zh-CN" altLang="en-US"/>
              <a:pPr>
                <a:defRPr/>
              </a:pPr>
              <a:t>2020/5/19</a:t>
            </a:fld>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r>
              <a:rPr lang="zh-CN" altLang="en-US"/>
              <a:t>华南师范大学数学科学学院    谢骊玲</a:t>
            </a:r>
          </a:p>
        </p:txBody>
      </p:sp>
      <p:sp>
        <p:nvSpPr>
          <p:cNvPr id="21" name="Rectangle 18"/>
          <p:cNvSpPr>
            <a:spLocks noGrp="1" noChangeArrowheads="1"/>
          </p:cNvSpPr>
          <p:nvPr>
            <p:ph type="sldNum" sz="quarter" idx="12"/>
          </p:nvPr>
        </p:nvSpPr>
        <p:spPr/>
        <p:txBody>
          <a:bodyPr/>
          <a:lstStyle>
            <a:lvl1pPr>
              <a:defRPr smtClean="0"/>
            </a:lvl1pPr>
          </a:lstStyle>
          <a:p>
            <a:pPr>
              <a:defRPr/>
            </a:pPr>
            <a:fld id="{99927C66-9125-446B-A6BB-EBA7CC0D0291}" type="slidenum">
              <a:rPr lang="en-US" altLang="zh-CN"/>
              <a:pPr>
                <a:defRPr/>
              </a:pPr>
              <a:t>‹#›</a:t>
            </a:fld>
            <a:endParaRPr lang="en-US" altLang="zh-CN"/>
          </a:p>
        </p:txBody>
      </p:sp>
    </p:spTree>
    <p:extLst>
      <p:ext uri="{BB962C8B-B14F-4D97-AF65-F5344CB8AC3E}">
        <p14:creationId xmlns:p14="http://schemas.microsoft.com/office/powerpoint/2010/main" val="398673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5" name="Rectangle 3"/>
          <p:cNvSpPr>
            <a:spLocks noGrp="1" noChangeArrowheads="1"/>
          </p:cNvSpPr>
          <p:nvPr>
            <p:ph type="sldNum" sz="quarter" idx="11"/>
          </p:nvPr>
        </p:nvSpPr>
        <p:spPr>
          <a:ln/>
        </p:spPr>
        <p:txBody>
          <a:bodyPr/>
          <a:lstStyle>
            <a:lvl1pPr>
              <a:defRPr/>
            </a:lvl1pPr>
          </a:lstStyle>
          <a:p>
            <a:pPr>
              <a:defRPr/>
            </a:pPr>
            <a:fld id="{3BB1C9C5-19C9-4597-87A9-9FA3C12036D4}"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3346E0D8-4EB1-4B2E-BCC5-A0D112A4F2EB}" type="datetime1">
              <a:rPr lang="zh-CN" altLang="en-US"/>
              <a:pPr>
                <a:defRPr/>
              </a:pPr>
              <a:t>2020/5/19</a:t>
            </a:fld>
            <a:endParaRPr lang="en-US" altLang="zh-CN"/>
          </a:p>
        </p:txBody>
      </p:sp>
    </p:spTree>
    <p:extLst>
      <p:ext uri="{BB962C8B-B14F-4D97-AF65-F5344CB8AC3E}">
        <p14:creationId xmlns:p14="http://schemas.microsoft.com/office/powerpoint/2010/main" val="374057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5" name="Rectangle 3"/>
          <p:cNvSpPr>
            <a:spLocks noGrp="1" noChangeArrowheads="1"/>
          </p:cNvSpPr>
          <p:nvPr>
            <p:ph type="sldNum" sz="quarter" idx="11"/>
          </p:nvPr>
        </p:nvSpPr>
        <p:spPr>
          <a:ln/>
        </p:spPr>
        <p:txBody>
          <a:bodyPr/>
          <a:lstStyle>
            <a:lvl1pPr>
              <a:defRPr/>
            </a:lvl1pPr>
          </a:lstStyle>
          <a:p>
            <a:pPr>
              <a:defRPr/>
            </a:pPr>
            <a:fld id="{E14DC0B2-88B9-4ABC-B28A-156C2E6BACE7}"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E3ECF7C5-38DD-4815-AB04-46EBFFF2177B}" type="datetime1">
              <a:rPr lang="zh-CN" altLang="en-US"/>
              <a:pPr>
                <a:defRPr/>
              </a:pPr>
              <a:t>2020/5/19</a:t>
            </a:fld>
            <a:endParaRPr lang="en-US" altLang="zh-CN"/>
          </a:p>
        </p:txBody>
      </p:sp>
    </p:spTree>
    <p:extLst>
      <p:ext uri="{BB962C8B-B14F-4D97-AF65-F5344CB8AC3E}">
        <p14:creationId xmlns:p14="http://schemas.microsoft.com/office/powerpoint/2010/main" val="108434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7" name="Rectangle 3"/>
          <p:cNvSpPr>
            <a:spLocks noGrp="1" noChangeArrowheads="1"/>
          </p:cNvSpPr>
          <p:nvPr>
            <p:ph type="sldNum" sz="quarter" idx="11"/>
          </p:nvPr>
        </p:nvSpPr>
        <p:spPr>
          <a:ln/>
        </p:spPr>
        <p:txBody>
          <a:bodyPr/>
          <a:lstStyle>
            <a:lvl1pPr>
              <a:defRPr/>
            </a:lvl1pPr>
          </a:lstStyle>
          <a:p>
            <a:pPr>
              <a:defRPr/>
            </a:pPr>
            <a:fld id="{AD96E862-9D60-4469-A524-A1613889F3A2}"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fld id="{9AEF3061-F098-4626-9D92-4B07AF21066C}" type="datetime1">
              <a:rPr lang="zh-CN" altLang="en-US"/>
              <a:pPr>
                <a:defRPr/>
              </a:pPr>
              <a:t>2020/5/19</a:t>
            </a:fld>
            <a:endParaRPr lang="en-US" altLang="zh-CN"/>
          </a:p>
        </p:txBody>
      </p:sp>
    </p:spTree>
    <p:extLst>
      <p:ext uri="{BB962C8B-B14F-4D97-AF65-F5344CB8AC3E}">
        <p14:creationId xmlns:p14="http://schemas.microsoft.com/office/powerpoint/2010/main" val="1283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6" name="Rectangle 3"/>
          <p:cNvSpPr>
            <a:spLocks noGrp="1" noChangeArrowheads="1"/>
          </p:cNvSpPr>
          <p:nvPr>
            <p:ph type="sldNum" sz="quarter" idx="11"/>
          </p:nvPr>
        </p:nvSpPr>
        <p:spPr>
          <a:ln/>
        </p:spPr>
        <p:txBody>
          <a:bodyPr/>
          <a:lstStyle>
            <a:lvl1pPr>
              <a:defRPr/>
            </a:lvl1pPr>
          </a:lstStyle>
          <a:p>
            <a:pPr>
              <a:defRPr/>
            </a:pPr>
            <a:fld id="{6E11F694-C272-4656-8513-1E35ED5A4B49}"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73296C2B-CF6C-4F9A-B295-047A1DEF4A7A}" type="datetime1">
              <a:rPr lang="zh-CN" altLang="en-US"/>
              <a:pPr>
                <a:defRPr/>
              </a:pPr>
              <a:t>2020/5/19</a:t>
            </a:fld>
            <a:endParaRPr lang="en-US" altLang="zh-CN"/>
          </a:p>
        </p:txBody>
      </p:sp>
    </p:spTree>
    <p:extLst>
      <p:ext uri="{BB962C8B-B14F-4D97-AF65-F5344CB8AC3E}">
        <p14:creationId xmlns:p14="http://schemas.microsoft.com/office/powerpoint/2010/main" val="119411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8" name="Rectangle 3"/>
          <p:cNvSpPr>
            <a:spLocks noGrp="1" noChangeArrowheads="1"/>
          </p:cNvSpPr>
          <p:nvPr>
            <p:ph type="sldNum" sz="quarter" idx="11"/>
          </p:nvPr>
        </p:nvSpPr>
        <p:spPr>
          <a:ln/>
        </p:spPr>
        <p:txBody>
          <a:bodyPr/>
          <a:lstStyle>
            <a:lvl1pPr>
              <a:defRPr/>
            </a:lvl1pPr>
          </a:lstStyle>
          <a:p>
            <a:pPr>
              <a:defRPr/>
            </a:pPr>
            <a:fld id="{48B3D24E-B01D-4953-9397-8C80E8957FD5}"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FC388524-9F1C-490E-93B0-4513527F8FDC}" type="datetime1">
              <a:rPr lang="zh-CN" altLang="en-US"/>
              <a:pPr>
                <a:defRPr/>
              </a:pPr>
              <a:t>2020/5/19</a:t>
            </a:fld>
            <a:endParaRPr lang="en-US" altLang="zh-CN"/>
          </a:p>
        </p:txBody>
      </p:sp>
    </p:spTree>
    <p:extLst>
      <p:ext uri="{BB962C8B-B14F-4D97-AF65-F5344CB8AC3E}">
        <p14:creationId xmlns:p14="http://schemas.microsoft.com/office/powerpoint/2010/main" val="3879921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4" name="Rectangle 3"/>
          <p:cNvSpPr>
            <a:spLocks noGrp="1" noChangeArrowheads="1"/>
          </p:cNvSpPr>
          <p:nvPr>
            <p:ph type="sldNum" sz="quarter" idx="11"/>
          </p:nvPr>
        </p:nvSpPr>
        <p:spPr>
          <a:ln/>
        </p:spPr>
        <p:txBody>
          <a:bodyPr/>
          <a:lstStyle>
            <a:lvl1pPr>
              <a:defRPr/>
            </a:lvl1pPr>
          </a:lstStyle>
          <a:p>
            <a:pPr>
              <a:defRPr/>
            </a:pPr>
            <a:fld id="{F8D89491-1576-4605-B49A-D7ECF810B83A}"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E145FA6D-5B1D-4B5D-A87E-6F5DEEAD9F3F}" type="datetime1">
              <a:rPr lang="zh-CN" altLang="en-US"/>
              <a:pPr>
                <a:defRPr/>
              </a:pPr>
              <a:t>2020/5/19</a:t>
            </a:fld>
            <a:endParaRPr lang="en-US" altLang="zh-CN"/>
          </a:p>
        </p:txBody>
      </p:sp>
    </p:spTree>
    <p:extLst>
      <p:ext uri="{BB962C8B-B14F-4D97-AF65-F5344CB8AC3E}">
        <p14:creationId xmlns:p14="http://schemas.microsoft.com/office/powerpoint/2010/main" val="1313426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7" name="Rectangle 3"/>
          <p:cNvSpPr>
            <a:spLocks noGrp="1" noChangeArrowheads="1"/>
          </p:cNvSpPr>
          <p:nvPr>
            <p:ph type="sldNum" sz="quarter" idx="11"/>
          </p:nvPr>
        </p:nvSpPr>
        <p:spPr>
          <a:ln/>
        </p:spPr>
        <p:txBody>
          <a:bodyPr/>
          <a:lstStyle>
            <a:lvl1pPr>
              <a:defRPr/>
            </a:lvl1pPr>
          </a:lstStyle>
          <a:p>
            <a:pPr>
              <a:defRPr/>
            </a:pPr>
            <a:fld id="{42B43AAC-6AC9-4452-925C-E066D5D5CF5F}"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fld id="{365A7580-5AB0-43DE-B10D-AABD4000EC5A}" type="datetime1">
              <a:rPr lang="zh-CN" altLang="en-US"/>
              <a:pPr>
                <a:defRPr/>
              </a:pPr>
              <a:t>2020/5/19</a:t>
            </a:fld>
            <a:endParaRPr lang="en-US" altLang="zh-CN"/>
          </a:p>
        </p:txBody>
      </p:sp>
    </p:spTree>
    <p:extLst>
      <p:ext uri="{BB962C8B-B14F-4D97-AF65-F5344CB8AC3E}">
        <p14:creationId xmlns:p14="http://schemas.microsoft.com/office/powerpoint/2010/main" val="198164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5" name="Rectangle 3"/>
          <p:cNvSpPr>
            <a:spLocks noGrp="1" noChangeArrowheads="1"/>
          </p:cNvSpPr>
          <p:nvPr>
            <p:ph type="sldNum" sz="quarter" idx="11"/>
          </p:nvPr>
        </p:nvSpPr>
        <p:spPr>
          <a:ln/>
        </p:spPr>
        <p:txBody>
          <a:bodyPr/>
          <a:lstStyle>
            <a:lvl1pPr>
              <a:defRPr/>
            </a:lvl1pPr>
          </a:lstStyle>
          <a:p>
            <a:pPr>
              <a:defRPr/>
            </a:pPr>
            <a:fld id="{4B83FD1B-2D91-4E4F-B0DC-F4E101918D1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5D0D465B-B0A7-4202-BFD7-77D3EB0C06CC}" type="datetime1">
              <a:rPr lang="zh-CN" altLang="en-US"/>
              <a:pPr>
                <a:defRPr/>
              </a:pPr>
              <a:t>2020/5/19</a:t>
            </a:fld>
            <a:endParaRPr lang="en-US" altLang="zh-CN"/>
          </a:p>
        </p:txBody>
      </p:sp>
    </p:spTree>
    <p:extLst>
      <p:ext uri="{BB962C8B-B14F-4D97-AF65-F5344CB8AC3E}">
        <p14:creationId xmlns:p14="http://schemas.microsoft.com/office/powerpoint/2010/main" val="177394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5" name="Rectangle 3"/>
          <p:cNvSpPr>
            <a:spLocks noGrp="1" noChangeArrowheads="1"/>
          </p:cNvSpPr>
          <p:nvPr>
            <p:ph type="sldNum" sz="quarter" idx="11"/>
          </p:nvPr>
        </p:nvSpPr>
        <p:spPr>
          <a:ln/>
        </p:spPr>
        <p:txBody>
          <a:bodyPr/>
          <a:lstStyle>
            <a:lvl1pPr>
              <a:defRPr/>
            </a:lvl1pPr>
          </a:lstStyle>
          <a:p>
            <a:pPr>
              <a:defRPr/>
            </a:pPr>
            <a:fld id="{D5B26F1F-50C6-430E-A850-8AA675B28743}"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810CF9E7-C8B5-432E-AF8C-E53AF9160B94}" type="datetime1">
              <a:rPr lang="zh-CN" altLang="en-US"/>
              <a:pPr>
                <a:defRPr/>
              </a:pPr>
              <a:t>2020/5/19</a:t>
            </a:fld>
            <a:endParaRPr lang="en-US" altLang="zh-CN"/>
          </a:p>
        </p:txBody>
      </p:sp>
    </p:spTree>
    <p:extLst>
      <p:ext uri="{BB962C8B-B14F-4D97-AF65-F5344CB8AC3E}">
        <p14:creationId xmlns:p14="http://schemas.microsoft.com/office/powerpoint/2010/main" val="171721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6" name="Rectangle 3"/>
          <p:cNvSpPr>
            <a:spLocks noGrp="1" noChangeArrowheads="1"/>
          </p:cNvSpPr>
          <p:nvPr>
            <p:ph type="sldNum" sz="quarter" idx="11"/>
          </p:nvPr>
        </p:nvSpPr>
        <p:spPr>
          <a:ln/>
        </p:spPr>
        <p:txBody>
          <a:bodyPr/>
          <a:lstStyle>
            <a:lvl1pPr>
              <a:defRPr/>
            </a:lvl1pPr>
          </a:lstStyle>
          <a:p>
            <a:pPr>
              <a:defRPr/>
            </a:pPr>
            <a:fld id="{DE751989-8930-4F63-99B2-6F19A8809B58}"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26B82F45-338E-4FD7-AE62-411DC841CF89}" type="datetime1">
              <a:rPr lang="zh-CN" altLang="en-US"/>
              <a:pPr>
                <a:defRPr/>
              </a:pPr>
              <a:t>2020/5/19</a:t>
            </a:fld>
            <a:endParaRPr lang="en-US" altLang="zh-CN"/>
          </a:p>
        </p:txBody>
      </p:sp>
    </p:spTree>
    <p:extLst>
      <p:ext uri="{BB962C8B-B14F-4D97-AF65-F5344CB8AC3E}">
        <p14:creationId xmlns:p14="http://schemas.microsoft.com/office/powerpoint/2010/main" val="1309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8" name="Rectangle 3"/>
          <p:cNvSpPr>
            <a:spLocks noGrp="1" noChangeArrowheads="1"/>
          </p:cNvSpPr>
          <p:nvPr>
            <p:ph type="sldNum" sz="quarter" idx="11"/>
          </p:nvPr>
        </p:nvSpPr>
        <p:spPr>
          <a:ln/>
        </p:spPr>
        <p:txBody>
          <a:bodyPr/>
          <a:lstStyle>
            <a:lvl1pPr>
              <a:defRPr/>
            </a:lvl1pPr>
          </a:lstStyle>
          <a:p>
            <a:pPr>
              <a:defRPr/>
            </a:pPr>
            <a:fld id="{ECCC3F4E-13A7-4658-A631-5EDA5AB91C76}"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A5E316B4-B55E-49C0-BA66-48020A2A3E44}" type="datetime1">
              <a:rPr lang="zh-CN" altLang="en-US"/>
              <a:pPr>
                <a:defRPr/>
              </a:pPr>
              <a:t>2020/5/19</a:t>
            </a:fld>
            <a:endParaRPr lang="en-US" altLang="zh-CN"/>
          </a:p>
        </p:txBody>
      </p:sp>
    </p:spTree>
    <p:extLst>
      <p:ext uri="{BB962C8B-B14F-4D97-AF65-F5344CB8AC3E}">
        <p14:creationId xmlns:p14="http://schemas.microsoft.com/office/powerpoint/2010/main" val="371860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4" name="Rectangle 3"/>
          <p:cNvSpPr>
            <a:spLocks noGrp="1" noChangeArrowheads="1"/>
          </p:cNvSpPr>
          <p:nvPr>
            <p:ph type="sldNum" sz="quarter" idx="11"/>
          </p:nvPr>
        </p:nvSpPr>
        <p:spPr>
          <a:ln/>
        </p:spPr>
        <p:txBody>
          <a:bodyPr/>
          <a:lstStyle>
            <a:lvl1pPr>
              <a:defRPr/>
            </a:lvl1pPr>
          </a:lstStyle>
          <a:p>
            <a:pPr>
              <a:defRPr/>
            </a:pPr>
            <a:fld id="{000BFAFB-83DB-415E-8951-332935A2E7A6}"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1D60120E-C563-498C-9F65-463FD48AA7BD}" type="datetime1">
              <a:rPr lang="zh-CN" altLang="en-US"/>
              <a:pPr>
                <a:defRPr/>
              </a:pPr>
              <a:t>2020/5/19</a:t>
            </a:fld>
            <a:endParaRPr lang="en-US" altLang="zh-CN"/>
          </a:p>
        </p:txBody>
      </p:sp>
    </p:spTree>
    <p:extLst>
      <p:ext uri="{BB962C8B-B14F-4D97-AF65-F5344CB8AC3E}">
        <p14:creationId xmlns:p14="http://schemas.microsoft.com/office/powerpoint/2010/main" val="59909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3" name="Rectangle 3"/>
          <p:cNvSpPr>
            <a:spLocks noGrp="1" noChangeArrowheads="1"/>
          </p:cNvSpPr>
          <p:nvPr>
            <p:ph type="sldNum" sz="quarter" idx="11"/>
          </p:nvPr>
        </p:nvSpPr>
        <p:spPr>
          <a:ln/>
        </p:spPr>
        <p:txBody>
          <a:bodyPr/>
          <a:lstStyle>
            <a:lvl1pPr>
              <a:defRPr/>
            </a:lvl1pPr>
          </a:lstStyle>
          <a:p>
            <a:pPr>
              <a:defRPr/>
            </a:pPr>
            <a:fld id="{7688C766-E765-42E2-B4A5-83747BF9CB78}"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CB0A8F3F-FF78-4B58-B46F-BB7F9A432AB6}" type="datetime1">
              <a:rPr lang="zh-CN" altLang="en-US"/>
              <a:pPr>
                <a:defRPr/>
              </a:pPr>
              <a:t>2020/5/19</a:t>
            </a:fld>
            <a:endParaRPr lang="en-US" altLang="zh-CN"/>
          </a:p>
        </p:txBody>
      </p:sp>
    </p:spTree>
    <p:extLst>
      <p:ext uri="{BB962C8B-B14F-4D97-AF65-F5344CB8AC3E}">
        <p14:creationId xmlns:p14="http://schemas.microsoft.com/office/powerpoint/2010/main" val="245471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6" name="Rectangle 3"/>
          <p:cNvSpPr>
            <a:spLocks noGrp="1" noChangeArrowheads="1"/>
          </p:cNvSpPr>
          <p:nvPr>
            <p:ph type="sldNum" sz="quarter" idx="11"/>
          </p:nvPr>
        </p:nvSpPr>
        <p:spPr>
          <a:ln/>
        </p:spPr>
        <p:txBody>
          <a:bodyPr/>
          <a:lstStyle>
            <a:lvl1pPr>
              <a:defRPr/>
            </a:lvl1pPr>
          </a:lstStyle>
          <a:p>
            <a:pPr>
              <a:defRPr/>
            </a:pPr>
            <a:fld id="{BCCE1CED-6589-4F9F-9617-7066C5CA27CB}"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C3DBACAB-3647-4695-A2D7-5005EB5CDDAA}" type="datetime1">
              <a:rPr lang="zh-CN" altLang="en-US"/>
              <a:pPr>
                <a:defRPr/>
              </a:pPr>
              <a:t>2020/5/19</a:t>
            </a:fld>
            <a:endParaRPr lang="en-US" altLang="zh-CN"/>
          </a:p>
        </p:txBody>
      </p:sp>
    </p:spTree>
    <p:extLst>
      <p:ext uri="{BB962C8B-B14F-4D97-AF65-F5344CB8AC3E}">
        <p14:creationId xmlns:p14="http://schemas.microsoft.com/office/powerpoint/2010/main" val="47715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r>
              <a:rPr lang="zh-CN" altLang="en-US"/>
              <a:t>华南师范大学数学科学学院    谢骊玲</a:t>
            </a:r>
          </a:p>
        </p:txBody>
      </p:sp>
      <p:sp>
        <p:nvSpPr>
          <p:cNvPr id="6" name="Rectangle 3"/>
          <p:cNvSpPr>
            <a:spLocks noGrp="1" noChangeArrowheads="1"/>
          </p:cNvSpPr>
          <p:nvPr>
            <p:ph type="sldNum" sz="quarter" idx="11"/>
          </p:nvPr>
        </p:nvSpPr>
        <p:spPr>
          <a:ln/>
        </p:spPr>
        <p:txBody>
          <a:bodyPr/>
          <a:lstStyle>
            <a:lvl1pPr>
              <a:defRPr/>
            </a:lvl1pPr>
          </a:lstStyle>
          <a:p>
            <a:pPr>
              <a:defRPr/>
            </a:pPr>
            <a:fld id="{85C3C08E-FA5D-4781-8750-F4DBE28D4687}"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87587BDD-C681-401C-95CF-CA802E2F7E2D}" type="datetime1">
              <a:rPr lang="zh-CN" altLang="en-US"/>
              <a:pPr>
                <a:defRPr/>
              </a:pPr>
              <a:t>2020/5/19</a:t>
            </a:fld>
            <a:endParaRPr lang="en-US" altLang="zh-CN"/>
          </a:p>
        </p:txBody>
      </p:sp>
    </p:spTree>
    <p:extLst>
      <p:ext uri="{BB962C8B-B14F-4D97-AF65-F5344CB8AC3E}">
        <p14:creationId xmlns:p14="http://schemas.microsoft.com/office/powerpoint/2010/main" val="296444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r>
              <a:rPr lang="zh-CN" altLang="en-US"/>
              <a:t>华南师范大学数学科学学院    谢骊玲</a:t>
            </a:r>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5B477142-137F-4833-A849-88165642012F}"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fld id="{CA8C51B4-2244-4138-95B1-0DE76343924D}" type="datetime1">
              <a:rPr lang="zh-CN" altLang="en-US"/>
              <a:pPr>
                <a:defRPr/>
              </a:pPr>
              <a:t>2020/5/19</a:t>
            </a:fld>
            <a:endParaRPr lang="en-US" altLang="zh-CN"/>
          </a:p>
        </p:txBody>
      </p:sp>
      <p:pic>
        <p:nvPicPr>
          <p:cNvPr id="1032" name="Picture 17"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51825" y="0"/>
            <a:ext cx="8921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iming>
    <p:tnLst>
      <p:par>
        <p:cTn id="1" dur="indefinite" restart="never" nodeType="tmRoot"/>
      </p:par>
    </p:tnLst>
  </p:timing>
  <p:hf sldNum="0"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1"/>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1"/>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1"/>
          </a:solidFill>
          <a:latin typeface="Times New Roman" pitchFamily="18" charset="0"/>
          <a:ea typeface="宋体" pitchFamily="2" charset="-122"/>
        </a:defRPr>
      </a:lvl5pPr>
      <a:lvl6pPr marL="457200" algn="l" rtl="0" fontAlgn="base">
        <a:spcBef>
          <a:spcPct val="0"/>
        </a:spcBef>
        <a:spcAft>
          <a:spcPct val="0"/>
        </a:spcAft>
        <a:defRPr sz="4400">
          <a:solidFill>
            <a:schemeClr val="tx1"/>
          </a:solidFill>
          <a:latin typeface="Times New Roman" pitchFamily="18" charset="0"/>
          <a:ea typeface="宋体" pitchFamily="2" charset="-122"/>
        </a:defRPr>
      </a:lvl6pPr>
      <a:lvl7pPr marL="914400" algn="l" rtl="0" fontAlgn="base">
        <a:spcBef>
          <a:spcPct val="0"/>
        </a:spcBef>
        <a:spcAft>
          <a:spcPct val="0"/>
        </a:spcAft>
        <a:defRPr sz="4400">
          <a:solidFill>
            <a:schemeClr val="tx1"/>
          </a:solidFill>
          <a:latin typeface="Times New Roman" pitchFamily="18" charset="0"/>
          <a:ea typeface="宋体" pitchFamily="2" charset="-122"/>
        </a:defRPr>
      </a:lvl7pPr>
      <a:lvl8pPr marL="1371600" algn="l" rtl="0" fontAlgn="base">
        <a:spcBef>
          <a:spcPct val="0"/>
        </a:spcBef>
        <a:spcAft>
          <a:spcPct val="0"/>
        </a:spcAft>
        <a:defRPr sz="4400">
          <a:solidFill>
            <a:schemeClr val="tx1"/>
          </a:solidFill>
          <a:latin typeface="Times New Roman" pitchFamily="18" charset="0"/>
          <a:ea typeface="宋体" pitchFamily="2" charset="-122"/>
        </a:defRPr>
      </a:lvl8pPr>
      <a:lvl9pPr marL="1828800" algn="l" rtl="0" fontAlgn="base">
        <a:spcBef>
          <a:spcPct val="0"/>
        </a:spcBef>
        <a:spcAft>
          <a:spcPct val="0"/>
        </a:spcAft>
        <a:defRPr sz="4400">
          <a:solidFill>
            <a:schemeClr val="tx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0.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slideLayout" Target="../slideLayouts/slideLayout15.xml"/><Relationship Id="rId1" Type="http://schemas.openxmlformats.org/officeDocument/2006/relationships/vmlDrawing" Target="../drawings/vmlDrawing10.vml"/><Relationship Id="rId5" Type="http://schemas.openxmlformats.org/officeDocument/2006/relationships/image" Target="../media/image33.w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3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35.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39.bin"/><Relationship Id="rId4" Type="http://schemas.openxmlformats.org/officeDocument/2006/relationships/image" Target="../media/image4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42.bin"/><Relationship Id="rId4" Type="http://schemas.openxmlformats.org/officeDocument/2006/relationships/image" Target="../media/image49.wmf"/></Relationships>
</file>

<file path=ppt/slides/_rels/slide2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44.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6.wmf"/><Relationship Id="rId5" Type="http://schemas.openxmlformats.org/officeDocument/2006/relationships/oleObject" Target="../embeddings/oleObject50.bin"/><Relationship Id="rId4" Type="http://schemas.openxmlformats.org/officeDocument/2006/relationships/image" Target="../media/image49.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53.bin"/><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56.bin"/><Relationship Id="rId4" Type="http://schemas.openxmlformats.org/officeDocument/2006/relationships/image" Target="../media/image6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5.xml"/><Relationship Id="rId1" Type="http://schemas.openxmlformats.org/officeDocument/2006/relationships/vmlDrawing" Target="../drawings/vmlDrawing22.vml"/><Relationship Id="rId4" Type="http://schemas.openxmlformats.org/officeDocument/2006/relationships/image" Target="../media/image6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6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65.wmf"/></Relationships>
</file>

<file path=ppt/slides/_rels/slide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7.wmf"/><Relationship Id="rId5" Type="http://schemas.openxmlformats.org/officeDocument/2006/relationships/oleObject" Target="../embeddings/oleObject63.bin"/><Relationship Id="rId4" Type="http://schemas.openxmlformats.org/officeDocument/2006/relationships/image" Target="../media/image6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6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9.wmf"/><Relationship Id="rId5" Type="http://schemas.openxmlformats.org/officeDocument/2006/relationships/oleObject" Target="../embeddings/oleObject66.bin"/><Relationship Id="rId4" Type="http://schemas.openxmlformats.org/officeDocument/2006/relationships/image" Target="../media/image6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71.wmf"/><Relationship Id="rId5" Type="http://schemas.openxmlformats.org/officeDocument/2006/relationships/oleObject" Target="../embeddings/oleObject68.bin"/><Relationship Id="rId4" Type="http://schemas.openxmlformats.org/officeDocument/2006/relationships/image" Target="../media/image70.wmf"/></Relationships>
</file>

<file path=ppt/slides/_rels/slide4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5.xml"/><Relationship Id="rId1" Type="http://schemas.openxmlformats.org/officeDocument/2006/relationships/vmlDrawing" Target="../drawings/vmlDrawing30.vml"/><Relationship Id="rId6" Type="http://schemas.openxmlformats.org/officeDocument/2006/relationships/image" Target="../media/image72.wmf"/><Relationship Id="rId5" Type="http://schemas.openxmlformats.org/officeDocument/2006/relationships/oleObject" Target="../embeddings/oleObject70.bin"/><Relationship Id="rId4" Type="http://schemas.openxmlformats.org/officeDocument/2006/relationships/image" Target="../media/image6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7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76.wmf"/><Relationship Id="rId5" Type="http://schemas.openxmlformats.org/officeDocument/2006/relationships/oleObject" Target="../embeddings/oleObject74.bin"/><Relationship Id="rId4" Type="http://schemas.openxmlformats.org/officeDocument/2006/relationships/image" Target="../media/image7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3.xml"/><Relationship Id="rId1" Type="http://schemas.openxmlformats.org/officeDocument/2006/relationships/vmlDrawing" Target="../drawings/vmlDrawing33.vml"/><Relationship Id="rId5" Type="http://schemas.openxmlformats.org/officeDocument/2006/relationships/image" Target="../media/image75.png"/><Relationship Id="rId4" Type="http://schemas.openxmlformats.org/officeDocument/2006/relationships/image" Target="../media/image7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16.xml"/><Relationship Id="rId1" Type="http://schemas.openxmlformats.org/officeDocument/2006/relationships/vmlDrawing" Target="../drawings/vmlDrawing34.vml"/><Relationship Id="rId6" Type="http://schemas.openxmlformats.org/officeDocument/2006/relationships/image" Target="../media/image79.wmf"/><Relationship Id="rId5" Type="http://schemas.openxmlformats.org/officeDocument/2006/relationships/oleObject" Target="../embeddings/oleObject77.bin"/><Relationship Id="rId4" Type="http://schemas.openxmlformats.org/officeDocument/2006/relationships/image" Target="../media/image78.wmf"/></Relationships>
</file>

<file path=ppt/slides/_rels/slide5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5.wmf"/><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82.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2.bin"/></Relationships>
</file>

<file path=ppt/slides/_rels/slide56.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0.wmf"/><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87.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7.bin"/></Relationships>
</file>

<file path=ppt/slides/_rels/slide5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92.wmf"/><Relationship Id="rId5" Type="http://schemas.openxmlformats.org/officeDocument/2006/relationships/oleObject" Target="../embeddings/oleObject90.bin"/><Relationship Id="rId10" Type="http://schemas.openxmlformats.org/officeDocument/2006/relationships/image" Target="../media/image90.wmf"/><Relationship Id="rId4" Type="http://schemas.openxmlformats.org/officeDocument/2006/relationships/image" Target="../media/image91.wmf"/><Relationship Id="rId9" Type="http://schemas.openxmlformats.org/officeDocument/2006/relationships/oleObject" Target="../embeddings/oleObject92.bin"/></Relationships>
</file>

<file path=ppt/slides/_rels/slide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dt" sz="quarter" idx="10"/>
          </p:nvPr>
        </p:nvSpPr>
        <p:spPr/>
        <p:txBody>
          <a:bodyPr/>
          <a:lstStyle/>
          <a:p>
            <a:pPr>
              <a:defRPr/>
            </a:pPr>
            <a:fld id="{DB4A62F6-3B85-469D-B5F4-D043CEC248A1}" type="datetime1">
              <a:rPr lang="zh-CN" altLang="en-US"/>
              <a:pPr>
                <a:defRPr/>
              </a:pPr>
              <a:t>2020/5/19</a:t>
            </a:fld>
            <a:endParaRPr lang="en-US" altLang="zh-CN"/>
          </a:p>
        </p:txBody>
      </p:sp>
      <p:sp>
        <p:nvSpPr>
          <p:cNvPr id="5" name="Rectangle 17"/>
          <p:cNvSpPr>
            <a:spLocks noGrp="1" noChangeArrowheads="1"/>
          </p:cNvSpPr>
          <p:nvPr>
            <p:ph type="ftr" sz="quarter" idx="11"/>
          </p:nvPr>
        </p:nvSpPr>
        <p:spPr/>
        <p:txBody>
          <a:bodyPr/>
          <a:lstStyle/>
          <a:p>
            <a:pPr>
              <a:defRPr/>
            </a:pPr>
            <a:r>
              <a:rPr lang="zh-CN" altLang="en-US"/>
              <a:t>华南师范大学数学科学学院    谢骊玲</a:t>
            </a:r>
          </a:p>
        </p:txBody>
      </p:sp>
      <p:sp>
        <p:nvSpPr>
          <p:cNvPr id="3076" name="Rectangle 2"/>
          <p:cNvSpPr>
            <a:spLocks noGrp="1" noChangeArrowheads="1"/>
          </p:cNvSpPr>
          <p:nvPr>
            <p:ph type="ctrTitle"/>
          </p:nvPr>
        </p:nvSpPr>
        <p:spPr/>
        <p:txBody>
          <a:bodyPr/>
          <a:lstStyle/>
          <a:p>
            <a:pPr eaLnBrk="1" hangingPunct="1"/>
            <a:r>
              <a:rPr lang="zh-CN" altLang="en-US" smtClean="0"/>
              <a:t>第</a:t>
            </a:r>
            <a:r>
              <a:rPr lang="en-US" altLang="zh-CN" smtClean="0"/>
              <a:t>7</a:t>
            </a:r>
            <a:r>
              <a:rPr lang="zh-CN" altLang="en-US" smtClean="0"/>
              <a:t>章    数值积分</a:t>
            </a:r>
          </a:p>
        </p:txBody>
      </p:sp>
      <p:sp>
        <p:nvSpPr>
          <p:cNvPr id="3077" name="Rectangle 3"/>
          <p:cNvSpPr>
            <a:spLocks noGrp="1" noChangeArrowheads="1"/>
          </p:cNvSpPr>
          <p:nvPr>
            <p:ph type="subTitle"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0"/>
          </p:nvPr>
        </p:nvSpPr>
        <p:spPr/>
        <p:txBody>
          <a:bodyPr/>
          <a:lstStyle/>
          <a:p>
            <a:pPr>
              <a:defRPr/>
            </a:pPr>
            <a:r>
              <a:rPr lang="zh-CN" altLang="en-US"/>
              <a:t>华南师范大学数学科学学院    谢骊玲</a:t>
            </a:r>
          </a:p>
        </p:txBody>
      </p:sp>
      <p:sp>
        <p:nvSpPr>
          <p:cNvPr id="9"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2292" name="Rectangle 2"/>
          <p:cNvSpPr>
            <a:spLocks noGrp="1" noChangeArrowheads="1"/>
          </p:cNvSpPr>
          <p:nvPr>
            <p:ph type="title"/>
          </p:nvPr>
        </p:nvSpPr>
        <p:spPr/>
        <p:txBody>
          <a:bodyPr/>
          <a:lstStyle/>
          <a:p>
            <a:pPr eaLnBrk="1" hangingPunct="1"/>
            <a:r>
              <a:rPr lang="zh-CN" altLang="en-US" smtClean="0"/>
              <a:t>积分公式的数值精度</a:t>
            </a:r>
          </a:p>
        </p:txBody>
      </p:sp>
      <p:sp>
        <p:nvSpPr>
          <p:cNvPr id="13315" name="Rectangle 3"/>
          <p:cNvSpPr>
            <a:spLocks noGrp="1" noChangeArrowheads="1"/>
          </p:cNvSpPr>
          <p:nvPr>
            <p:ph type="body" sz="half" idx="1"/>
          </p:nvPr>
        </p:nvSpPr>
        <p:spPr>
          <a:xfrm>
            <a:off x="385763" y="1673225"/>
            <a:ext cx="8164512" cy="3886200"/>
          </a:xfrm>
        </p:spPr>
        <p:txBody>
          <a:bodyPr/>
          <a:lstStyle/>
          <a:p>
            <a:pPr eaLnBrk="1" hangingPunct="1"/>
            <a:r>
              <a:rPr lang="zh-CN" altLang="en-US" sz="2800" smtClean="0"/>
              <a:t>定义</a:t>
            </a:r>
            <a:r>
              <a:rPr lang="en-US" altLang="zh-CN" sz="2800" smtClean="0"/>
              <a:t>7.2  </a:t>
            </a:r>
            <a:r>
              <a:rPr lang="zh-CN" altLang="en-US" sz="2800" smtClean="0"/>
              <a:t>面积公式的</a:t>
            </a:r>
            <a:r>
              <a:rPr lang="zh-CN" altLang="en-US" sz="2800" b="1" smtClean="0">
                <a:solidFill>
                  <a:schemeClr val="bg2"/>
                </a:solidFill>
              </a:rPr>
              <a:t>精度</a:t>
            </a:r>
            <a:r>
              <a:rPr lang="zh-CN" altLang="en-US" sz="2800" smtClean="0"/>
              <a:t>为正整数</a:t>
            </a:r>
            <a:r>
              <a:rPr lang="en-US" altLang="zh-CN" sz="2800" b="1" i="1" smtClean="0">
                <a:solidFill>
                  <a:schemeClr val="bg2"/>
                </a:solidFill>
              </a:rPr>
              <a:t>n</a:t>
            </a:r>
            <a:r>
              <a:rPr lang="zh-CN" altLang="en-US" sz="2800" smtClean="0"/>
              <a:t>，</a:t>
            </a:r>
            <a:r>
              <a:rPr lang="en-US" altLang="zh-CN" sz="2800" i="1" smtClean="0"/>
              <a:t>n</a:t>
            </a:r>
            <a:r>
              <a:rPr lang="zh-CN" altLang="en-US" sz="2800" smtClean="0"/>
              <a:t>使得对</a:t>
            </a:r>
            <a:r>
              <a:rPr lang="zh-CN" altLang="en-US" sz="2800" b="1" smtClean="0">
                <a:solidFill>
                  <a:srgbClr val="FF0000"/>
                </a:solidFill>
              </a:rPr>
              <a:t>所有</a:t>
            </a:r>
            <a:r>
              <a:rPr lang="zh-CN" altLang="en-US" sz="2800" smtClean="0"/>
              <a:t>次数</a:t>
            </a:r>
            <a:r>
              <a:rPr lang="en-US" altLang="zh-CN" sz="2800" i="1" smtClean="0"/>
              <a:t>i</a:t>
            </a:r>
            <a:r>
              <a:rPr lang="en-US" altLang="zh-CN" sz="2800" smtClean="0"/>
              <a:t>≤</a:t>
            </a:r>
            <a:r>
              <a:rPr lang="en-US" altLang="zh-CN" sz="2800" i="1" smtClean="0"/>
              <a:t>n</a:t>
            </a:r>
            <a:r>
              <a:rPr lang="zh-CN" altLang="en-US" sz="2800" smtClean="0"/>
              <a:t>的多项式</a:t>
            </a:r>
            <a:r>
              <a:rPr lang="en-US" altLang="zh-CN" sz="2800" i="1" smtClean="0"/>
              <a:t>P</a:t>
            </a:r>
            <a:r>
              <a:rPr lang="en-US" altLang="zh-CN" sz="2800" i="1" baseline="-25000" smtClean="0"/>
              <a:t>i</a:t>
            </a:r>
            <a:r>
              <a:rPr lang="en-US" altLang="zh-CN" sz="2800" smtClean="0"/>
              <a:t>(</a:t>
            </a:r>
            <a:r>
              <a:rPr lang="en-US" altLang="zh-CN" sz="2800" i="1" smtClean="0"/>
              <a:t>x</a:t>
            </a:r>
            <a:r>
              <a:rPr lang="en-US" altLang="zh-CN" sz="2800" smtClean="0"/>
              <a:t>)</a:t>
            </a:r>
            <a:r>
              <a:rPr lang="zh-CN" altLang="en-US" sz="2800" smtClean="0"/>
              <a:t>，都满足</a:t>
            </a:r>
            <a:r>
              <a:rPr lang="en-US" altLang="zh-CN" sz="2800" i="1" smtClean="0"/>
              <a:t>E</a:t>
            </a:r>
            <a:r>
              <a:rPr lang="en-US" altLang="zh-CN" sz="2800" smtClean="0"/>
              <a:t>[</a:t>
            </a:r>
            <a:r>
              <a:rPr lang="en-US" altLang="zh-CN" sz="2800" i="1" smtClean="0"/>
              <a:t>P</a:t>
            </a:r>
            <a:r>
              <a:rPr lang="en-US" altLang="zh-CN" sz="2800" i="1" baseline="-25000" smtClean="0"/>
              <a:t>i</a:t>
            </a:r>
            <a:r>
              <a:rPr lang="en-US" altLang="zh-CN" sz="2800" smtClean="0"/>
              <a:t>]=0</a:t>
            </a:r>
            <a:r>
              <a:rPr lang="zh-CN" altLang="en-US" sz="2800" smtClean="0"/>
              <a:t>，而对</a:t>
            </a:r>
            <a:r>
              <a:rPr lang="zh-CN" altLang="en-US" sz="2800" b="1" smtClean="0">
                <a:solidFill>
                  <a:srgbClr val="FF0000"/>
                </a:solidFill>
              </a:rPr>
              <a:t>某些</a:t>
            </a:r>
            <a:r>
              <a:rPr lang="zh-CN" altLang="en-US" sz="2800" smtClean="0"/>
              <a:t>次数为</a:t>
            </a:r>
            <a:r>
              <a:rPr lang="en-US" altLang="zh-CN" sz="2800" i="1" smtClean="0"/>
              <a:t>n</a:t>
            </a:r>
            <a:r>
              <a:rPr lang="en-US" altLang="zh-CN" sz="2800" smtClean="0"/>
              <a:t>+1</a:t>
            </a:r>
            <a:r>
              <a:rPr lang="zh-CN" altLang="en-US" sz="2800" smtClean="0"/>
              <a:t>的多项式</a:t>
            </a:r>
            <a:r>
              <a:rPr lang="en-US" altLang="zh-CN" sz="2800" i="1" smtClean="0"/>
              <a:t>P</a:t>
            </a:r>
            <a:r>
              <a:rPr lang="en-US" altLang="zh-CN" sz="2800" i="1" baseline="-25000" smtClean="0"/>
              <a:t>n</a:t>
            </a:r>
            <a:r>
              <a:rPr lang="en-US" altLang="zh-CN" sz="2800" baseline="-25000" smtClean="0"/>
              <a:t>+1</a:t>
            </a:r>
            <a:r>
              <a:rPr lang="en-US" altLang="zh-CN" sz="2800" smtClean="0"/>
              <a:t>(</a:t>
            </a:r>
            <a:r>
              <a:rPr lang="en-US" altLang="zh-CN" sz="2800" i="1" smtClean="0"/>
              <a:t>x</a:t>
            </a:r>
            <a:r>
              <a:rPr lang="en-US" altLang="zh-CN" sz="2800" smtClean="0"/>
              <a:t>)</a:t>
            </a:r>
            <a:r>
              <a:rPr lang="zh-CN" altLang="en-US" sz="2800" smtClean="0"/>
              <a:t>有</a:t>
            </a:r>
            <a:r>
              <a:rPr lang="en-US" altLang="zh-CN" sz="2800" i="1" smtClean="0"/>
              <a:t>E</a:t>
            </a:r>
            <a:r>
              <a:rPr lang="en-US" altLang="zh-CN" sz="2800" smtClean="0"/>
              <a:t>[</a:t>
            </a:r>
            <a:r>
              <a:rPr lang="en-US" altLang="zh-CN" sz="2800" i="1" smtClean="0"/>
              <a:t>P</a:t>
            </a:r>
            <a:r>
              <a:rPr lang="en-US" altLang="zh-CN" sz="2800" i="1" baseline="-25000" smtClean="0"/>
              <a:t>n</a:t>
            </a:r>
            <a:r>
              <a:rPr lang="en-US" altLang="zh-CN" sz="2800" baseline="-25000" smtClean="0"/>
              <a:t>+1</a:t>
            </a:r>
            <a:r>
              <a:rPr lang="en-US" altLang="zh-CN" sz="2800" smtClean="0"/>
              <a:t>] ≠0</a:t>
            </a:r>
          </a:p>
        </p:txBody>
      </p:sp>
      <p:sp>
        <p:nvSpPr>
          <p:cNvPr id="13316" name="Text Box 4"/>
          <p:cNvSpPr txBox="1">
            <a:spLocks noChangeArrowheads="1"/>
          </p:cNvSpPr>
          <p:nvPr/>
        </p:nvSpPr>
        <p:spPr bwMode="auto">
          <a:xfrm>
            <a:off x="431800" y="3384550"/>
            <a:ext cx="8326438" cy="137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Tx/>
              <a:buSzTx/>
              <a:buFontTx/>
              <a:buNone/>
            </a:pPr>
            <a:r>
              <a:rPr lang="zh-CN" altLang="en-US" sz="2400" dirty="0">
                <a:latin typeface="楷体_GB2312" pitchFamily="49" charset="-122"/>
                <a:ea typeface="楷体_GB2312" pitchFamily="49" charset="-122"/>
              </a:rPr>
              <a:t>通过研究</a:t>
            </a:r>
            <a:r>
              <a:rPr lang="en-US" altLang="zh-CN" sz="2400" i="1" dirty="0">
                <a:ea typeface="楷体_GB2312" pitchFamily="49" charset="-122"/>
              </a:rPr>
              <a:t>f </a:t>
            </a:r>
            <a:r>
              <a:rPr lang="en-US" altLang="zh-CN" sz="2400" dirty="0">
                <a:ea typeface="楷体_GB2312" pitchFamily="49" charset="-122"/>
              </a:rPr>
              <a:t>(</a:t>
            </a:r>
            <a:r>
              <a:rPr lang="en-US" altLang="zh-CN" sz="2400" i="1" dirty="0">
                <a:ea typeface="楷体_GB2312" pitchFamily="49" charset="-122"/>
              </a:rPr>
              <a:t>x</a:t>
            </a:r>
            <a:r>
              <a:rPr lang="en-US" altLang="zh-CN" sz="2400" dirty="0">
                <a:ea typeface="楷体_GB2312" pitchFamily="49" charset="-122"/>
              </a:rPr>
              <a:t>)</a:t>
            </a:r>
            <a:r>
              <a:rPr lang="zh-CN" altLang="en-US" sz="2400" dirty="0">
                <a:latin typeface="楷体_GB2312" pitchFamily="49" charset="-122"/>
                <a:ea typeface="楷体_GB2312" pitchFamily="49" charset="-122"/>
              </a:rPr>
              <a:t>为多项式时的情形可以预测</a:t>
            </a:r>
            <a:r>
              <a:rPr lang="en-US" altLang="zh-CN" sz="2400" i="1" dirty="0">
                <a:ea typeface="楷体_GB2312" pitchFamily="49" charset="-122"/>
              </a:rPr>
              <a:t>E</a:t>
            </a:r>
            <a:r>
              <a:rPr lang="en-US" altLang="zh-CN" sz="2400" dirty="0">
                <a:ea typeface="楷体_GB2312" pitchFamily="49" charset="-122"/>
              </a:rPr>
              <a:t>[</a:t>
            </a:r>
            <a:r>
              <a:rPr lang="en-US" altLang="zh-CN" sz="2400" i="1" dirty="0">
                <a:ea typeface="楷体_GB2312" pitchFamily="49" charset="-122"/>
              </a:rPr>
              <a:t>P</a:t>
            </a:r>
            <a:r>
              <a:rPr lang="en-US" altLang="zh-CN" sz="2400" i="1" baseline="-25000" dirty="0">
                <a:ea typeface="楷体_GB2312" pitchFamily="49" charset="-122"/>
              </a:rPr>
              <a:t>i</a:t>
            </a:r>
            <a:r>
              <a:rPr lang="en-US" altLang="zh-CN" sz="2400" dirty="0">
                <a:ea typeface="楷体_GB2312" pitchFamily="49" charset="-122"/>
              </a:rPr>
              <a:t>]</a:t>
            </a:r>
            <a:r>
              <a:rPr lang="zh-CN" altLang="en-US" sz="2400" dirty="0">
                <a:latin typeface="楷体_GB2312" pitchFamily="49" charset="-122"/>
                <a:ea typeface="楷体_GB2312" pitchFamily="49" charset="-122"/>
              </a:rPr>
              <a:t>的形式。考虑任意</a:t>
            </a:r>
            <a:r>
              <a:rPr lang="en-US" altLang="zh-CN" sz="2400" i="1" dirty="0" err="1">
                <a:ea typeface="楷体_GB2312" pitchFamily="49" charset="-122"/>
              </a:rPr>
              <a:t>i</a:t>
            </a:r>
            <a:r>
              <a:rPr lang="en-US" altLang="zh-CN" sz="2400" i="1" dirty="0">
                <a:ea typeface="楷体_GB2312" pitchFamily="49" charset="-122"/>
              </a:rPr>
              <a:t> </a:t>
            </a:r>
            <a:r>
              <a:rPr lang="zh-CN" altLang="en-US" sz="2400" dirty="0">
                <a:latin typeface="楷体_GB2312" pitchFamily="49" charset="-122"/>
                <a:ea typeface="楷体_GB2312" pitchFamily="49" charset="-122"/>
              </a:rPr>
              <a:t>次多项式</a:t>
            </a:r>
            <a:r>
              <a:rPr lang="en-US" altLang="zh-CN" sz="2400" i="1" dirty="0">
                <a:ea typeface="楷体_GB2312" pitchFamily="49" charset="-122"/>
              </a:rPr>
              <a:t>P</a:t>
            </a:r>
            <a:r>
              <a:rPr lang="en-US" altLang="zh-CN" sz="2400" i="1" baseline="-25000"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x</a:t>
            </a:r>
            <a:r>
              <a:rPr lang="en-US" altLang="zh-CN" sz="2400" dirty="0">
                <a:ea typeface="楷体_GB2312" pitchFamily="49" charset="-122"/>
              </a:rPr>
              <a:t>)=</a:t>
            </a:r>
            <a:r>
              <a:rPr lang="en-US" altLang="zh-CN" sz="2400" i="1" dirty="0">
                <a:ea typeface="楷体_GB2312" pitchFamily="49" charset="-122"/>
              </a:rPr>
              <a:t>a</a:t>
            </a:r>
            <a:r>
              <a:rPr lang="en-US" altLang="zh-CN" sz="2400" i="1" baseline="-25000" dirty="0">
                <a:ea typeface="楷体_GB2312" pitchFamily="49" charset="-122"/>
              </a:rPr>
              <a:t>i</a:t>
            </a:r>
            <a:r>
              <a:rPr lang="en-US" altLang="zh-CN" sz="2400" i="1" dirty="0">
                <a:ea typeface="楷体_GB2312" pitchFamily="49" charset="-122"/>
              </a:rPr>
              <a:t>x</a:t>
            </a:r>
            <a:r>
              <a:rPr lang="en-US" altLang="zh-CN" sz="2400" i="1" baseline="30000"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a</a:t>
            </a:r>
            <a:r>
              <a:rPr lang="en-US" altLang="zh-CN" sz="2400" i="1" baseline="-25000" dirty="0">
                <a:ea typeface="楷体_GB2312" pitchFamily="49" charset="-122"/>
              </a:rPr>
              <a:t>i</a:t>
            </a:r>
            <a:r>
              <a:rPr lang="en-US" altLang="zh-CN" sz="2400" baseline="-25000" dirty="0">
                <a:ea typeface="楷体_GB2312" pitchFamily="49" charset="-122"/>
              </a:rPr>
              <a:t>-1</a:t>
            </a:r>
            <a:r>
              <a:rPr lang="en-US" altLang="zh-CN" sz="2400" i="1" dirty="0">
                <a:ea typeface="楷体_GB2312" pitchFamily="49" charset="-122"/>
              </a:rPr>
              <a:t>x</a:t>
            </a:r>
            <a:r>
              <a:rPr lang="en-US" altLang="zh-CN" sz="2400" i="1" baseline="30000" dirty="0">
                <a:ea typeface="楷体_GB2312" pitchFamily="49" charset="-122"/>
              </a:rPr>
              <a:t>i</a:t>
            </a:r>
            <a:r>
              <a:rPr lang="en-US" altLang="zh-CN" sz="2400" baseline="30000" dirty="0">
                <a:ea typeface="楷体_GB2312" pitchFamily="49" charset="-122"/>
              </a:rPr>
              <a:t>-1</a:t>
            </a:r>
            <a:r>
              <a:rPr lang="en-US" altLang="zh-CN" sz="2400" dirty="0">
                <a:ea typeface="楷体_GB2312" pitchFamily="49" charset="-122"/>
              </a:rPr>
              <a:t>+…+</a:t>
            </a:r>
            <a:r>
              <a:rPr lang="en-US" altLang="zh-CN" sz="2400" i="1" dirty="0">
                <a:ea typeface="楷体_GB2312" pitchFamily="49" charset="-122"/>
              </a:rPr>
              <a:t>a</a:t>
            </a:r>
            <a:r>
              <a:rPr lang="en-US" altLang="zh-CN" sz="2400" baseline="-25000" dirty="0">
                <a:ea typeface="楷体_GB2312" pitchFamily="49" charset="-122"/>
              </a:rPr>
              <a:t>1</a:t>
            </a:r>
            <a:r>
              <a:rPr lang="en-US" altLang="zh-CN" sz="2400" i="1" dirty="0">
                <a:ea typeface="楷体_GB2312" pitchFamily="49" charset="-122"/>
              </a:rPr>
              <a:t>x</a:t>
            </a:r>
            <a:r>
              <a:rPr lang="en-US" altLang="zh-CN" sz="2400" dirty="0">
                <a:ea typeface="楷体_GB2312" pitchFamily="49" charset="-122"/>
              </a:rPr>
              <a:t>+</a:t>
            </a:r>
            <a:r>
              <a:rPr lang="en-US" altLang="zh-CN" sz="2400" i="1" dirty="0">
                <a:ea typeface="楷体_GB2312" pitchFamily="49" charset="-122"/>
              </a:rPr>
              <a:t>a</a:t>
            </a:r>
            <a:r>
              <a:rPr lang="en-US" altLang="zh-CN" sz="2400" baseline="-25000" dirty="0">
                <a:ea typeface="楷体_GB2312" pitchFamily="49" charset="-122"/>
              </a:rPr>
              <a:t>0</a:t>
            </a:r>
            <a:r>
              <a:rPr lang="zh-CN" altLang="en-US" sz="2400" dirty="0">
                <a:ea typeface="楷体_GB2312" pitchFamily="49" charset="-122"/>
              </a:rPr>
              <a:t>，如果</a:t>
            </a:r>
            <a:r>
              <a:rPr lang="en-US" altLang="zh-CN" sz="2400" i="1" dirty="0" err="1">
                <a:ea typeface="楷体_GB2312" pitchFamily="49" charset="-122"/>
              </a:rPr>
              <a:t>i</a:t>
            </a:r>
            <a:r>
              <a:rPr lang="en-US" altLang="zh-CN" sz="2400" dirty="0" err="1"/>
              <a:t>≤</a:t>
            </a:r>
            <a:r>
              <a:rPr lang="en-US" altLang="zh-CN" sz="2400" i="1" dirty="0" err="1">
                <a:ea typeface="楷体_GB2312" pitchFamily="49" charset="-122"/>
              </a:rPr>
              <a:t>n</a:t>
            </a:r>
            <a:r>
              <a:rPr lang="zh-CN" altLang="en-US" sz="2400" dirty="0">
                <a:ea typeface="楷体_GB2312" pitchFamily="49" charset="-122"/>
              </a:rPr>
              <a:t>，则对所有</a:t>
            </a:r>
            <a:r>
              <a:rPr lang="en-US" altLang="zh-CN" sz="2400" i="1" dirty="0">
                <a:ea typeface="楷体_GB2312" pitchFamily="49" charset="-122"/>
              </a:rPr>
              <a:t>x</a:t>
            </a:r>
            <a:r>
              <a:rPr lang="zh-CN" altLang="en-US" sz="2400" dirty="0">
                <a:ea typeface="楷体_GB2312" pitchFamily="49" charset="-122"/>
              </a:rPr>
              <a:t>，有</a:t>
            </a:r>
            <a:r>
              <a:rPr lang="en-US" altLang="zh-CN" sz="2400" i="1" dirty="0">
                <a:ea typeface="楷体_GB2312" pitchFamily="49" charset="-122"/>
              </a:rPr>
              <a:t>P</a:t>
            </a:r>
            <a:r>
              <a:rPr lang="en-US" altLang="zh-CN" sz="2400" i="1" baseline="-25000" dirty="0">
                <a:ea typeface="楷体_GB2312" pitchFamily="49" charset="-122"/>
              </a:rPr>
              <a:t>i</a:t>
            </a:r>
            <a:r>
              <a:rPr lang="en-US" altLang="zh-CN" sz="2400" baseline="30000" dirty="0">
                <a:ea typeface="楷体_GB2312" pitchFamily="49" charset="-122"/>
              </a:rPr>
              <a:t>(</a:t>
            </a:r>
            <a:r>
              <a:rPr lang="en-US" altLang="zh-CN" sz="2400" i="1" baseline="30000" dirty="0">
                <a:ea typeface="楷体_GB2312" pitchFamily="49" charset="-122"/>
              </a:rPr>
              <a:t>n</a:t>
            </a:r>
            <a:r>
              <a:rPr lang="en-US" altLang="zh-CN" sz="2400" baseline="30000" dirty="0">
                <a:ea typeface="楷体_GB2312" pitchFamily="49" charset="-122"/>
              </a:rPr>
              <a:t>+1)</a:t>
            </a:r>
            <a:r>
              <a:rPr lang="en-US" altLang="zh-CN" sz="2400" dirty="0">
                <a:ea typeface="楷体_GB2312" pitchFamily="49" charset="-122"/>
              </a:rPr>
              <a:t>(</a:t>
            </a:r>
            <a:r>
              <a:rPr lang="en-US" altLang="zh-CN" sz="2400" i="1" dirty="0">
                <a:ea typeface="楷体_GB2312" pitchFamily="49" charset="-122"/>
              </a:rPr>
              <a:t>x</a:t>
            </a:r>
            <a:r>
              <a:rPr lang="en-US" altLang="zh-CN" sz="2400" dirty="0">
                <a:ea typeface="楷体_GB2312" pitchFamily="49" charset="-122"/>
              </a:rPr>
              <a:t>)≡0</a:t>
            </a:r>
            <a:r>
              <a:rPr lang="zh-CN" altLang="en-US" sz="2400" dirty="0">
                <a:ea typeface="楷体_GB2312" pitchFamily="49" charset="-122"/>
              </a:rPr>
              <a:t>，</a:t>
            </a:r>
            <a:r>
              <a:rPr lang="zh-CN" altLang="en-US" sz="2400" dirty="0">
                <a:latin typeface="楷体_GB2312" pitchFamily="49" charset="-122"/>
                <a:ea typeface="楷体_GB2312" pitchFamily="49" charset="-122"/>
              </a:rPr>
              <a:t>并且对所有的</a:t>
            </a:r>
            <a:r>
              <a:rPr lang="en-US" altLang="zh-CN" sz="2400" i="1" dirty="0">
                <a:ea typeface="楷体_GB2312" pitchFamily="49" charset="-122"/>
              </a:rPr>
              <a:t>x</a:t>
            </a:r>
            <a:r>
              <a:rPr lang="zh-CN" altLang="en-US" sz="2400" dirty="0">
                <a:latin typeface="楷体_GB2312" pitchFamily="49" charset="-122"/>
                <a:ea typeface="楷体_GB2312" pitchFamily="49" charset="-122"/>
              </a:rPr>
              <a:t>，式              成立</a:t>
            </a:r>
            <a:r>
              <a:rPr lang="zh-CN" altLang="en-US" sz="2400" b="1" dirty="0">
                <a:latin typeface="楷体_GB2312" pitchFamily="49" charset="-122"/>
                <a:ea typeface="楷体_GB2312" pitchFamily="49" charset="-122"/>
              </a:rPr>
              <a:t>  </a:t>
            </a:r>
          </a:p>
        </p:txBody>
      </p:sp>
      <p:graphicFrame>
        <p:nvGraphicFramePr>
          <p:cNvPr id="13317" name="Object 5"/>
          <p:cNvGraphicFramePr>
            <a:graphicFrameLocks noGrp="1" noChangeAspect="1"/>
          </p:cNvGraphicFramePr>
          <p:nvPr>
            <p:ph sz="half" idx="2"/>
            <p:extLst>
              <p:ext uri="{D42A27DB-BD31-4B8C-83A1-F6EECF244321}">
                <p14:modId xmlns:p14="http://schemas.microsoft.com/office/powerpoint/2010/main" val="1370036348"/>
              </p:ext>
            </p:extLst>
          </p:nvPr>
        </p:nvGraphicFramePr>
        <p:xfrm>
          <a:off x="5544108" y="4372719"/>
          <a:ext cx="2116137" cy="352425"/>
        </p:xfrm>
        <a:graphic>
          <a:graphicData uri="http://schemas.openxmlformats.org/presentationml/2006/ole">
            <mc:AlternateContent xmlns:mc="http://schemas.openxmlformats.org/markup-compatibility/2006">
              <mc:Choice xmlns:v="urn:schemas-microsoft-com:vml" Requires="v">
                <p:oleObj spid="_x0000_s12328" name="Equation" r:id="rId3" imgW="1447800" imgH="241300" progId="Equation.DSMT4">
                  <p:embed/>
                </p:oleObj>
              </mc:Choice>
              <mc:Fallback>
                <p:oleObj name="Equation" r:id="rId3" imgW="14478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4108" y="4372719"/>
                        <a:ext cx="2116137"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7"/>
          <p:cNvSpPr txBox="1">
            <a:spLocks noChangeArrowheads="1"/>
          </p:cNvSpPr>
          <p:nvPr/>
        </p:nvSpPr>
        <p:spPr bwMode="auto">
          <a:xfrm>
            <a:off x="476250" y="5094288"/>
            <a:ext cx="7786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故</a:t>
            </a:r>
            <a:r>
              <a:rPr lang="zh-CN" altLang="en-US" sz="2400" b="1">
                <a:solidFill>
                  <a:schemeClr val="bg2"/>
                </a:solidFill>
              </a:rPr>
              <a:t>截断误差</a:t>
            </a:r>
            <a:r>
              <a:rPr lang="zh-CN" altLang="en-US" sz="2400"/>
              <a:t>的一般形式为</a:t>
            </a:r>
            <a:r>
              <a:rPr lang="en-US" altLang="zh-CN" sz="2400" i="1"/>
              <a:t>E</a:t>
            </a:r>
            <a:r>
              <a:rPr lang="en-US" altLang="zh-CN" sz="2400"/>
              <a:t>[ </a:t>
            </a:r>
            <a:r>
              <a:rPr lang="en-US" altLang="zh-CN" sz="2400" i="1"/>
              <a:t>f </a:t>
            </a:r>
            <a:r>
              <a:rPr lang="en-US" altLang="zh-CN" sz="2400"/>
              <a:t>]=</a:t>
            </a:r>
            <a:r>
              <a:rPr lang="en-US" altLang="zh-CN" sz="2400" i="1"/>
              <a:t>K f </a:t>
            </a:r>
            <a:r>
              <a:rPr lang="en-US" altLang="zh-CN" sz="2400" baseline="30000"/>
              <a:t>(</a:t>
            </a:r>
            <a:r>
              <a:rPr lang="en-US" altLang="zh-CN" sz="2400" i="1" baseline="30000"/>
              <a:t>n</a:t>
            </a:r>
            <a:r>
              <a:rPr lang="en-US" altLang="zh-CN" sz="2400" baseline="30000"/>
              <a:t>+1)</a:t>
            </a:r>
            <a:r>
              <a:rPr lang="en-US" altLang="zh-CN" sz="2400"/>
              <a:t>(</a:t>
            </a:r>
            <a:r>
              <a:rPr lang="en-US" altLang="zh-CN" sz="2400" i="1"/>
              <a:t>c</a:t>
            </a:r>
            <a:r>
              <a:rPr lang="en-US" altLang="zh-CN" sz="2400"/>
              <a:t>)</a:t>
            </a:r>
            <a:r>
              <a:rPr lang="zh-CN" altLang="en-US" sz="2400"/>
              <a:t>，其中</a:t>
            </a:r>
            <a:r>
              <a:rPr lang="en-US" altLang="zh-CN" sz="2400" i="1">
                <a:solidFill>
                  <a:schemeClr val="bg2"/>
                </a:solidFill>
              </a:rPr>
              <a:t>K</a:t>
            </a:r>
            <a:r>
              <a:rPr lang="zh-CN" altLang="en-US" sz="2400"/>
              <a:t>是一个合理选择的</a:t>
            </a:r>
            <a:r>
              <a:rPr lang="zh-CN" altLang="en-US" sz="2400">
                <a:solidFill>
                  <a:schemeClr val="bg2"/>
                </a:solidFill>
              </a:rPr>
              <a:t>常数</a:t>
            </a:r>
            <a:r>
              <a:rPr lang="zh-CN" altLang="en-US" sz="2400"/>
              <a:t>，</a:t>
            </a:r>
            <a:r>
              <a:rPr lang="en-US" altLang="zh-CN" sz="2400" i="1">
                <a:solidFill>
                  <a:schemeClr val="bg2"/>
                </a:solidFill>
              </a:rPr>
              <a:t>n</a:t>
            </a:r>
            <a:r>
              <a:rPr lang="zh-CN" altLang="en-US" sz="2400"/>
              <a:t>为</a:t>
            </a:r>
            <a:r>
              <a:rPr lang="zh-CN" altLang="en-US" sz="2400">
                <a:solidFill>
                  <a:schemeClr val="bg2"/>
                </a:solidFill>
              </a:rPr>
              <a:t>精度</a:t>
            </a:r>
          </a:p>
        </p:txBody>
      </p:sp>
      <p:sp>
        <p:nvSpPr>
          <p:cNvPr id="13320" name="Text Box 8"/>
          <p:cNvSpPr txBox="1">
            <a:spLocks noChangeArrowheads="1"/>
          </p:cNvSpPr>
          <p:nvPr/>
        </p:nvSpPr>
        <p:spPr bwMode="auto">
          <a:xfrm>
            <a:off x="503238" y="6212160"/>
            <a:ext cx="7705725"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b="1">
                <a:solidFill>
                  <a:srgbClr val="FF0000"/>
                </a:solidFill>
                <a:latin typeface="Arial" panose="020B0604020202020204" pitchFamily="34" charset="0"/>
              </a:rPr>
              <a:t>注意：积分公式的数值精度定义没有指定积分区间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dissolve">
                                      <p:cBhvr>
                                        <p:cTn id="12" dur="500"/>
                                        <p:tgtEl>
                                          <p:spTgt spid="1331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dissolve">
                                      <p:cBhvr>
                                        <p:cTn id="15" dur="500"/>
                                        <p:tgtEl>
                                          <p:spTgt spid="133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319"/>
                                        </p:tgtEl>
                                        <p:attrNameLst>
                                          <p:attrName>style.visibility</p:attrName>
                                        </p:attrNameLst>
                                      </p:cBhvr>
                                      <p:to>
                                        <p:strVal val="visible"/>
                                      </p:to>
                                    </p:set>
                                    <p:animEffect transition="in" filter="dissolve">
                                      <p:cBhvr>
                                        <p:cTn id="20" dur="500"/>
                                        <p:tgtEl>
                                          <p:spTgt spid="133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20"/>
                                        </p:tgtEl>
                                        <p:attrNameLst>
                                          <p:attrName>style.visibility</p:attrName>
                                        </p:attrNameLst>
                                      </p:cBhvr>
                                      <p:to>
                                        <p:strVal val="visible"/>
                                      </p:to>
                                    </p:set>
                                    <p:anim calcmode="lin" valueType="num">
                                      <p:cBhvr additive="base">
                                        <p:cTn id="25" dur="500" fill="hold"/>
                                        <p:tgtEl>
                                          <p:spTgt spid="13320"/>
                                        </p:tgtEl>
                                        <p:attrNameLst>
                                          <p:attrName>ppt_x</p:attrName>
                                        </p:attrNameLst>
                                      </p:cBhvr>
                                      <p:tavLst>
                                        <p:tav tm="0">
                                          <p:val>
                                            <p:strVal val="#ppt_x"/>
                                          </p:val>
                                        </p:tav>
                                        <p:tav tm="100000">
                                          <p:val>
                                            <p:strVal val="#ppt_x"/>
                                          </p:val>
                                        </p:tav>
                                      </p:tavLst>
                                    </p:anim>
                                    <p:anim calcmode="lin" valueType="num">
                                      <p:cBhvr additive="base">
                                        <p:cTn id="26"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mph" presetSubtype="0" fill="hold" grpId="1" nodeType="clickEffect">
                                  <p:stCondLst>
                                    <p:cond delay="0"/>
                                  </p:stCondLst>
                                  <p:childTnLst>
                                    <p:anim calcmode="discrete" valueType="str">
                                      <p:cBhvr>
                                        <p:cTn id="30" dur="1000" fill="hold"/>
                                        <p:tgtEl>
                                          <p:spTgt spid="133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9" grpId="0"/>
      <p:bldP spid="13320" grpId="0" animBg="1"/>
      <p:bldP spid="133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zh-CN" altLang="en-US"/>
              <a:t>华南师范大学数学科学学院    谢骊玲</a:t>
            </a:r>
          </a:p>
        </p:txBody>
      </p:sp>
      <p:sp>
        <p:nvSpPr>
          <p:cNvPr id="6"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3316" name="Rectangle 2"/>
          <p:cNvSpPr>
            <a:spLocks noGrp="1" noChangeArrowheads="1"/>
          </p:cNvSpPr>
          <p:nvPr>
            <p:ph type="title"/>
          </p:nvPr>
        </p:nvSpPr>
        <p:spPr/>
        <p:txBody>
          <a:bodyPr/>
          <a:lstStyle/>
          <a:p>
            <a:pPr eaLnBrk="1" hangingPunct="1"/>
            <a:r>
              <a:rPr lang="zh-CN" altLang="en-US" smtClean="0"/>
              <a:t>验证面积公式的精度</a:t>
            </a:r>
          </a:p>
        </p:txBody>
      </p:sp>
      <p:sp>
        <p:nvSpPr>
          <p:cNvPr id="51203" name="Rectangle 3"/>
          <p:cNvSpPr>
            <a:spLocks noGrp="1" noChangeArrowheads="1"/>
          </p:cNvSpPr>
          <p:nvPr>
            <p:ph type="body" idx="1"/>
          </p:nvPr>
        </p:nvSpPr>
        <p:spPr/>
        <p:txBody>
          <a:bodyPr/>
          <a:lstStyle/>
          <a:p>
            <a:pPr eaLnBrk="1" hangingPunct="1"/>
            <a:r>
              <a:rPr lang="zh-CN" altLang="en-US" smtClean="0"/>
              <a:t>面积公式的定义中没指定积分区间</a:t>
            </a:r>
          </a:p>
          <a:p>
            <a:pPr eaLnBrk="1" hangingPunct="1"/>
            <a:r>
              <a:rPr lang="zh-CN" altLang="en-US" smtClean="0"/>
              <a:t>一切次数</a:t>
            </a:r>
            <a:r>
              <a:rPr lang="en-US" altLang="zh-CN" i="1" smtClean="0"/>
              <a:t>i</a:t>
            </a:r>
            <a:r>
              <a:rPr lang="en-US" altLang="zh-CN" smtClean="0"/>
              <a:t>≤</a:t>
            </a:r>
            <a:r>
              <a:rPr lang="en-US" altLang="zh-CN" i="1" smtClean="0"/>
              <a:t>n</a:t>
            </a:r>
            <a:r>
              <a:rPr lang="zh-CN" altLang="en-US" smtClean="0"/>
              <a:t>的多项式</a:t>
            </a:r>
            <a:r>
              <a:rPr lang="en-US" altLang="zh-CN" i="1" smtClean="0"/>
              <a:t>P</a:t>
            </a:r>
            <a:r>
              <a:rPr lang="en-US" altLang="zh-CN" i="1" baseline="-25000" smtClean="0"/>
              <a:t>i</a:t>
            </a:r>
            <a:r>
              <a:rPr lang="en-US" altLang="zh-CN" smtClean="0"/>
              <a:t>(</a:t>
            </a:r>
            <a:r>
              <a:rPr lang="en-US" altLang="zh-CN" i="1" smtClean="0"/>
              <a:t>x</a:t>
            </a:r>
            <a:r>
              <a:rPr lang="en-US" altLang="zh-CN" smtClean="0"/>
              <a:t>)</a:t>
            </a:r>
            <a:r>
              <a:rPr lang="zh-CN" altLang="en-US" smtClean="0"/>
              <a:t>都可用函数族</a:t>
            </a:r>
            <a:r>
              <a:rPr lang="en-US" altLang="zh-CN" smtClean="0"/>
              <a:t>{1,</a:t>
            </a:r>
            <a:r>
              <a:rPr lang="en-US" altLang="zh-CN" i="1" smtClean="0"/>
              <a:t>x</a:t>
            </a:r>
            <a:r>
              <a:rPr lang="en-US" altLang="zh-CN" smtClean="0"/>
              <a:t>,</a:t>
            </a:r>
            <a:r>
              <a:rPr lang="en-US" altLang="zh-CN" i="1" smtClean="0"/>
              <a:t>x</a:t>
            </a:r>
            <a:r>
              <a:rPr lang="en-US" altLang="zh-CN" baseline="30000" smtClean="0"/>
              <a:t>2</a:t>
            </a:r>
            <a:r>
              <a:rPr lang="en-US" altLang="zh-CN" smtClean="0"/>
              <a:t>,</a:t>
            </a:r>
            <a:r>
              <a:rPr lang="en-US" altLang="zh-CN" i="1" smtClean="0"/>
              <a:t>x</a:t>
            </a:r>
            <a:r>
              <a:rPr lang="en-US" altLang="zh-CN" baseline="30000" smtClean="0"/>
              <a:t>3</a:t>
            </a:r>
            <a:r>
              <a:rPr lang="en-US" altLang="zh-CN" smtClean="0"/>
              <a:t>,…,</a:t>
            </a:r>
            <a:r>
              <a:rPr lang="en-US" altLang="zh-CN" i="1" smtClean="0"/>
              <a:t>x</a:t>
            </a:r>
            <a:r>
              <a:rPr lang="en-US" altLang="zh-CN" i="1" baseline="30000" smtClean="0"/>
              <a:t>n</a:t>
            </a:r>
            <a:r>
              <a:rPr lang="en-US" altLang="zh-CN" smtClean="0"/>
              <a:t>}</a:t>
            </a:r>
            <a:r>
              <a:rPr lang="zh-CN" altLang="en-US" smtClean="0"/>
              <a:t>的线性组合来表示</a:t>
            </a:r>
          </a:p>
          <a:p>
            <a:pPr eaLnBrk="1" hangingPunct="1"/>
            <a:r>
              <a:rPr lang="zh-CN" altLang="en-US" smtClean="0"/>
              <a:t>可以在任意容易计算定积分的区间上计算各个次数 </a:t>
            </a:r>
            <a:r>
              <a:rPr lang="en-US" altLang="zh-CN" i="1" smtClean="0"/>
              <a:t>i </a:t>
            </a:r>
            <a:r>
              <a:rPr lang="zh-CN" altLang="en-US" smtClean="0"/>
              <a:t>不高于</a:t>
            </a:r>
            <a:r>
              <a:rPr lang="en-US" altLang="zh-CN" i="1" smtClean="0"/>
              <a:t>n</a:t>
            </a:r>
            <a:r>
              <a:rPr lang="zh-CN" altLang="en-US" smtClean="0"/>
              <a:t>的幂函数</a:t>
            </a:r>
            <a:r>
              <a:rPr lang="en-US" altLang="zh-CN" i="1" smtClean="0"/>
              <a:t>x</a:t>
            </a:r>
            <a:r>
              <a:rPr lang="en-US" altLang="zh-CN" i="1" baseline="30000" smtClean="0"/>
              <a:t>i</a:t>
            </a:r>
            <a:r>
              <a:rPr lang="zh-CN" altLang="en-US" smtClean="0"/>
              <a:t>的定积分，并与面积公式求得的结果相比较，从而确定面积公式的精度</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strips(downRight)">
                                      <p:cBhvr>
                                        <p:cTn id="17"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5" name="日期占位符 4"/>
          <p:cNvSpPr>
            <a:spLocks noGrp="1"/>
          </p:cNvSpPr>
          <p:nvPr>
            <p:ph type="dt" sz="half" idx="12"/>
          </p:nvPr>
        </p:nvSpPr>
        <p:spPr/>
        <p:txBody>
          <a:bodyPr/>
          <a:lstStyle/>
          <a:p>
            <a:pPr>
              <a:defRPr/>
            </a:pPr>
            <a:fld id="{5D0D465B-B0A7-4202-BFD7-77D3EB0C06CC}" type="datetime1">
              <a:rPr lang="zh-CN" altLang="en-US" smtClean="0"/>
              <a:pPr>
                <a:defRPr/>
              </a:pPr>
              <a:t>2020/5/19</a:t>
            </a:fld>
            <a:endParaRPr lang="en-US" altLang="zh-CN"/>
          </a:p>
        </p:txBody>
      </p:sp>
      <mc:AlternateContent xmlns:mc="http://schemas.openxmlformats.org/markup-compatibility/2006">
        <mc:Choice xmlns:a14="http://schemas.microsoft.com/office/drawing/2010/main" Requires="a14">
          <p:sp>
            <p:nvSpPr>
              <p:cNvPr id="6" name="文本框 5"/>
              <p:cNvSpPr txBox="1"/>
              <p:nvPr/>
            </p:nvSpPr>
            <p:spPr>
              <a:xfrm>
                <a:off x="1512277" y="944724"/>
                <a:ext cx="6878678" cy="8917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𝑑𝑥</m:t>
                              </m:r>
                            </m:e>
                          </m:nary>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𝑑𝑥</m:t>
                              </m:r>
                            </m:e>
                          </m:nary>
                        </m:e>
                      </m:nary>
                      <m:d>
                        <m:dPr>
                          <m:ctrlPr>
                            <a:rPr lang="en-US" altLang="zh-CN" b="0" i="1" smtClean="0">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m:t>
                          </m:r>
                          <m:nary>
                            <m:naryPr>
                              <m:chr m:val="∑"/>
                              <m:ctrlPr>
                                <a:rPr lang="en-US" altLang="zh-CN" i="1">
                                  <a:solidFill>
                                    <a:srgbClr val="FF0000"/>
                                  </a:solidFill>
                                  <a:latin typeface="Cambria Math" panose="02040503050406030204" pitchFamily="18" charset="0"/>
                                </a:rPr>
                              </m:ctrlPr>
                            </m:naryPr>
                            <m:sub>
                              <m:r>
                                <m:rPr>
                                  <m:brk m:alnAt="23"/>
                                </m:rPr>
                                <a:rPr lang="en-US" altLang="zh-CN" i="1">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=0</m:t>
                              </m:r>
                            </m:sub>
                            <m:sup>
                              <m:r>
                                <a:rPr lang="en-US" altLang="zh-CN" i="1">
                                  <a:solidFill>
                                    <a:srgbClr val="FF0000"/>
                                  </a:solidFill>
                                  <a:latin typeface="Cambria Math" panose="02040503050406030204" pitchFamily="18" charset="0"/>
                                </a:rPr>
                                <m:t>𝑖</m:t>
                              </m:r>
                            </m:sup>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𝑎</m:t>
                                  </m:r>
                                </m:e>
                                <m:sub>
                                  <m:r>
                                    <a:rPr lang="en-US" altLang="zh-CN" i="1">
                                      <a:solidFill>
                                        <a:srgbClr val="FF0000"/>
                                      </a:solidFill>
                                      <a:latin typeface="Cambria Math" panose="02040503050406030204" pitchFamily="18" charset="0"/>
                                    </a:rPr>
                                    <m:t>𝑗</m:t>
                                  </m:r>
                                </m:sub>
                              </m:sSub>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1</m:t>
                                  </m:r>
                                </m:num>
                                <m:den>
                                  <m:r>
                                    <a:rPr lang="en-US" altLang="zh-CN" i="1">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den>
                              </m:f>
                              <m:sSubSup>
                                <m:sSubSupPr>
                                  <m:ctrlPr>
                                    <a:rPr lang="en-US" altLang="zh-CN" i="1">
                                      <a:solidFill>
                                        <a:srgbClr val="FF0000"/>
                                      </a:solidFill>
                                      <a:latin typeface="Cambria Math" panose="02040503050406030204" pitchFamily="18" charset="0"/>
                                    </a:rPr>
                                  </m:ctrlPr>
                                </m:sSubSupPr>
                                <m:e>
                                  <m:d>
                                    <m:dPr>
                                      <m:begChr m:val=""/>
                                      <m:endChr m:val="|"/>
                                      <m:ctrlPr>
                                        <a:rPr lang="en-US" altLang="zh-CN" i="1">
                                          <a:solidFill>
                                            <a:srgbClr val="FF0000"/>
                                          </a:solidFill>
                                          <a:latin typeface="Cambria Math" panose="02040503050406030204" pitchFamily="18" charset="0"/>
                                        </a:rPr>
                                      </m:ctrlPr>
                                    </m:dPr>
                                    <m:e>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𝑥</m:t>
                                          </m:r>
                                        </m:e>
                                        <m:sup>
                                          <m:r>
                                            <a:rPr lang="en-US" altLang="zh-CN" i="1">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sup>
                                      </m:sSup>
                                    </m:e>
                                  </m:d>
                                </m:e>
                                <m:sub>
                                  <m:r>
                                    <a:rPr lang="en-US" altLang="zh-CN" i="1">
                                      <a:solidFill>
                                        <a:srgbClr val="FF0000"/>
                                      </a:solidFill>
                                      <a:latin typeface="Cambria Math" panose="02040503050406030204" pitchFamily="18" charset="0"/>
                                    </a:rPr>
                                    <m:t>𝑎</m:t>
                                  </m:r>
                                </m:sub>
                                <m:sup>
                                  <m:r>
                                    <a:rPr lang="en-US" altLang="zh-CN" i="1">
                                      <a:solidFill>
                                        <a:srgbClr val="FF0000"/>
                                      </a:solidFill>
                                      <a:latin typeface="Cambria Math" panose="02040503050406030204" pitchFamily="18" charset="0"/>
                                    </a:rPr>
                                    <m:t>𝑏</m:t>
                                  </m:r>
                                </m:sup>
                              </m:sSubSup>
                            </m:e>
                          </m:nary>
                        </m:e>
                      </m:d>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1512277" y="944724"/>
                <a:ext cx="6878678" cy="891719"/>
              </a:xfrm>
              <a:prstGeom prst="rect">
                <a:avLst/>
              </a:prstGeom>
              <a:blipFill>
                <a:blip r:embed="rId2"/>
                <a:stretch>
                  <a:fillRect/>
                </a:stretch>
              </a:blipFill>
            </p:spPr>
            <p:txBody>
              <a:bodyPr/>
              <a:lstStyle/>
              <a:p>
                <a:r>
                  <a:rPr lang="zh-CN" altLang="en-US">
                    <a:noFill/>
                  </a:rPr>
                  <a:t> </a:t>
                </a:r>
              </a:p>
            </p:txBody>
          </p:sp>
        </mc:Fallback>
      </mc:AlternateContent>
      <p:sp>
        <p:nvSpPr>
          <p:cNvPr id="7" name="文本框 6"/>
          <p:cNvSpPr txBox="1"/>
          <p:nvPr/>
        </p:nvSpPr>
        <p:spPr>
          <a:xfrm>
            <a:off x="539552" y="1123811"/>
            <a:ext cx="984448" cy="461665"/>
          </a:xfrm>
          <a:prstGeom prst="rect">
            <a:avLst/>
          </a:prstGeom>
          <a:noFill/>
        </p:spPr>
        <p:txBody>
          <a:bodyPr wrap="square" rtlCol="0">
            <a:spAutoFit/>
          </a:bodyPr>
          <a:lstStyle/>
          <a:p>
            <a:r>
              <a:rPr lang="zh-CN" altLang="en-US" sz="2400" dirty="0" smtClean="0"/>
              <a:t>因为</a:t>
            </a:r>
            <a:endParaRPr lang="zh-CN" altLang="en-US" sz="2400" dirty="0"/>
          </a:p>
        </p:txBody>
      </p:sp>
      <p:sp>
        <p:nvSpPr>
          <p:cNvPr id="8" name="文本框 7"/>
          <p:cNvSpPr txBox="1"/>
          <p:nvPr/>
        </p:nvSpPr>
        <p:spPr>
          <a:xfrm>
            <a:off x="548190" y="1946319"/>
            <a:ext cx="984448" cy="461665"/>
          </a:xfrm>
          <a:prstGeom prst="rect">
            <a:avLst/>
          </a:prstGeom>
          <a:noFill/>
        </p:spPr>
        <p:txBody>
          <a:bodyPr wrap="square" rtlCol="0">
            <a:spAutoFit/>
          </a:bodyPr>
          <a:lstStyle/>
          <a:p>
            <a:r>
              <a:rPr lang="zh-CN" altLang="en-US" sz="2400" dirty="0" smtClean="0"/>
              <a:t>而</a:t>
            </a:r>
            <a:endParaRPr lang="zh-CN" altLang="en-US" sz="2400" dirty="0"/>
          </a:p>
        </p:txBody>
      </p:sp>
      <mc:AlternateContent xmlns:mc="http://schemas.openxmlformats.org/markup-compatibility/2006">
        <mc:Choice xmlns:a14="http://schemas.microsoft.com/office/drawing/2010/main" Requires="a14">
          <p:sp>
            <p:nvSpPr>
              <p:cNvPr id="9" name="文本框 8"/>
              <p:cNvSpPr txBox="1"/>
              <p:nvPr/>
            </p:nvSpPr>
            <p:spPr>
              <a:xfrm>
                <a:off x="791580" y="2345606"/>
                <a:ext cx="8224431" cy="8917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𝑀</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𝑘</m:t>
                              </m:r>
                            </m:sub>
                          </m:sSub>
                          <m:d>
                            <m:dPr>
                              <m:ctrlPr>
                                <a:rPr lang="en-US" altLang="zh-CN" i="1" smtClean="0">
                                  <a:latin typeface="Cambria Math" panose="02040503050406030204" pitchFamily="18" charset="0"/>
                                </a:rPr>
                              </m:ctrlPr>
                            </m:dPr>
                            <m:e>
                              <m:nary>
                                <m:naryPr>
                                  <m:chr m:val="∑"/>
                                  <m:ctrlPr>
                                    <a:rPr lang="en-US" altLang="zh-CN" i="1">
                                      <a:solidFill>
                                        <a:srgbClr val="000000"/>
                                      </a:solidFill>
                                      <a:latin typeface="Cambria Math" panose="02040503050406030204" pitchFamily="18" charset="0"/>
                                    </a:rPr>
                                  </m:ctrlPr>
                                </m:naryPr>
                                <m:sub>
                                  <m:r>
                                    <m:rPr>
                                      <m:brk m:alnAt="23"/>
                                    </m:rPr>
                                    <a:rPr lang="en-US" altLang="zh-CN" i="1">
                                      <a:solidFill>
                                        <a:srgbClr val="000000"/>
                                      </a:solidFill>
                                      <a:latin typeface="Cambria Math" panose="02040503050406030204" pitchFamily="18" charset="0"/>
                                    </a:rPr>
                                    <m:t>𝑗</m:t>
                                  </m:r>
                                  <m:r>
                                    <a:rPr lang="en-US" altLang="zh-CN" i="1">
                                      <a:solidFill>
                                        <a:srgbClr val="000000"/>
                                      </a:solidFill>
                                      <a:latin typeface="Cambria Math" panose="02040503050406030204" pitchFamily="18" charset="0"/>
                                    </a:rPr>
                                    <m:t>=0</m:t>
                                  </m:r>
                                </m:sub>
                                <m:sup>
                                  <m:r>
                                    <a:rPr lang="en-US" altLang="zh-CN" i="1">
                                      <a:solidFill>
                                        <a:srgbClr val="000000"/>
                                      </a:solidFill>
                                      <a:latin typeface="Cambria Math" panose="02040503050406030204" pitchFamily="18" charset="0"/>
                                    </a:rPr>
                                    <m:t>𝑖</m:t>
                                  </m:r>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𝑎</m:t>
                                      </m:r>
                                    </m:e>
                                    <m:sub>
                                      <m:r>
                                        <a:rPr lang="en-US" altLang="zh-CN" i="1">
                                          <a:solidFill>
                                            <a:srgbClr val="000000"/>
                                          </a:solidFill>
                                          <a:latin typeface="Cambria Math" panose="02040503050406030204" pitchFamily="18" charset="0"/>
                                        </a:rPr>
                                        <m:t>𝑗</m:t>
                                      </m:r>
                                    </m:sub>
                                  </m:sSub>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𝑘</m:t>
                                      </m:r>
                                    </m:sub>
                                    <m:sup>
                                      <m:r>
                                        <a:rPr lang="en-US" altLang="zh-CN" i="1">
                                          <a:solidFill>
                                            <a:srgbClr val="000000"/>
                                          </a:solidFill>
                                          <a:latin typeface="Cambria Math" panose="02040503050406030204" pitchFamily="18" charset="0"/>
                                        </a:rPr>
                                        <m:t>𝑗</m:t>
                                      </m:r>
                                    </m:sup>
                                  </m:sSubSup>
                                </m:e>
                              </m:nary>
                            </m:e>
                          </m:d>
                        </m:e>
                      </m:nary>
                      <m:r>
                        <a:rPr lang="en-US" altLang="zh-CN" i="1">
                          <a:latin typeface="Cambria Math" panose="02040503050406030204" pitchFamily="18" charset="0"/>
                        </a:rPr>
                        <m:t>=</m:t>
                      </m:r>
                      <m:nary>
                        <m:naryPr>
                          <m:chr m:val="∑"/>
                          <m:ctrlPr>
                            <a:rPr lang="en-US" altLang="zh-CN" i="1">
                              <a:solidFill>
                                <a:srgbClr val="000000"/>
                              </a:solidFill>
                              <a:latin typeface="Cambria Math" panose="02040503050406030204" pitchFamily="18" charset="0"/>
                            </a:rPr>
                          </m:ctrlPr>
                        </m:naryPr>
                        <m:sub>
                          <m:r>
                            <m:rPr>
                              <m:brk m:alnAt="23"/>
                            </m:rPr>
                            <a:rPr lang="en-US" altLang="zh-CN" i="1">
                              <a:solidFill>
                                <a:srgbClr val="000000"/>
                              </a:solidFill>
                              <a:latin typeface="Cambria Math" panose="02040503050406030204" pitchFamily="18" charset="0"/>
                            </a:rPr>
                            <m:t>𝑗</m:t>
                          </m:r>
                          <m:r>
                            <a:rPr lang="en-US" altLang="zh-CN" i="1">
                              <a:solidFill>
                                <a:srgbClr val="000000"/>
                              </a:solidFill>
                              <a:latin typeface="Cambria Math" panose="02040503050406030204" pitchFamily="18" charset="0"/>
                            </a:rPr>
                            <m:t>=0</m:t>
                          </m:r>
                        </m:sub>
                        <m:sup>
                          <m:r>
                            <a:rPr lang="en-US" altLang="zh-CN" i="1">
                              <a:solidFill>
                                <a:srgbClr val="000000"/>
                              </a:solidFill>
                              <a:latin typeface="Cambria Math" panose="02040503050406030204" pitchFamily="18" charset="0"/>
                            </a:rPr>
                            <m:t>𝑖</m:t>
                          </m:r>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𝑎</m:t>
                              </m:r>
                            </m:e>
                            <m:sub>
                              <m:r>
                                <a:rPr lang="en-US" altLang="zh-CN" i="1">
                                  <a:solidFill>
                                    <a:srgbClr val="000000"/>
                                  </a:solidFill>
                                  <a:latin typeface="Cambria Math" panose="02040503050406030204" pitchFamily="18" charset="0"/>
                                </a:rPr>
                                <m:t>𝑗</m:t>
                              </m:r>
                            </m:sub>
                          </m:sSub>
                          <m:d>
                            <m:dPr>
                              <m:ctrlPr>
                                <a:rPr lang="en-US" altLang="zh-CN" i="1">
                                  <a:solidFill>
                                    <a:srgbClr val="000000"/>
                                  </a:solidFill>
                                  <a:latin typeface="Cambria Math" panose="02040503050406030204" pitchFamily="18" charset="0"/>
                                </a:rPr>
                              </m:ctrlPr>
                            </m:dPr>
                            <m:e>
                              <m:nary>
                                <m:naryPr>
                                  <m:chr m:val="∑"/>
                                  <m:ctrlPr>
                                    <a:rPr lang="en-US" altLang="zh-CN" i="1">
                                      <a:solidFill>
                                        <a:srgbClr val="000000"/>
                                      </a:solidFill>
                                      <a:latin typeface="Cambria Math" panose="02040503050406030204" pitchFamily="18" charset="0"/>
                                    </a:rPr>
                                  </m:ctrlPr>
                                </m:naryPr>
                                <m:sub>
                                  <m:r>
                                    <m:rPr>
                                      <m:brk m:alnAt="23"/>
                                    </m:rPr>
                                    <a:rPr lang="en-US" altLang="zh-CN" i="1">
                                      <a:solidFill>
                                        <a:srgbClr val="000000"/>
                                      </a:solidFill>
                                      <a:latin typeface="Cambria Math" panose="02040503050406030204" pitchFamily="18" charset="0"/>
                                    </a:rPr>
                                    <m:t>𝑘</m:t>
                                  </m:r>
                                  <m:r>
                                    <a:rPr lang="en-US" altLang="zh-CN" i="1">
                                      <a:solidFill>
                                        <a:srgbClr val="000000"/>
                                      </a:solidFill>
                                      <a:latin typeface="Cambria Math" panose="02040503050406030204" pitchFamily="18" charset="0"/>
                                    </a:rPr>
                                    <m:t>=0</m:t>
                                  </m:r>
                                </m:sub>
                                <m:sup>
                                  <m:r>
                                    <a:rPr lang="en-US" altLang="zh-CN" i="1">
                                      <a:solidFill>
                                        <a:srgbClr val="000000"/>
                                      </a:solidFill>
                                      <a:latin typeface="Cambria Math" panose="02040503050406030204" pitchFamily="18" charset="0"/>
                                    </a:rPr>
                                    <m:t>𝑀</m:t>
                                  </m:r>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a:rPr lang="en-US" altLang="zh-CN" i="1">
                                          <a:solidFill>
                                            <a:srgbClr val="000000"/>
                                          </a:solidFill>
                                          <a:latin typeface="Cambria Math" panose="02040503050406030204" pitchFamily="18" charset="0"/>
                                        </a:rPr>
                                        <m:t>𝑘</m:t>
                                      </m:r>
                                    </m:sub>
                                  </m:sSub>
                                </m:e>
                              </m:nary>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𝑘</m:t>
                                  </m:r>
                                </m:sub>
                                <m:sup>
                                  <m:r>
                                    <a:rPr lang="en-US" altLang="zh-CN" i="1">
                                      <a:solidFill>
                                        <a:srgbClr val="000000"/>
                                      </a:solidFill>
                                      <a:latin typeface="Cambria Math" panose="02040503050406030204" pitchFamily="18" charset="0"/>
                                    </a:rPr>
                                    <m:t>𝑗</m:t>
                                  </m:r>
                                </m:sup>
                              </m:sSubSup>
                            </m:e>
                          </m:d>
                        </m:e>
                      </m:nary>
                      <m:r>
                        <a:rPr lang="en-US" altLang="zh-CN" b="0" i="1" smtClean="0">
                          <a:solidFill>
                            <a:srgbClr val="000000"/>
                          </a:solidFill>
                          <a:latin typeface="Cambria Math" panose="02040503050406030204" pitchFamily="18" charset="0"/>
                        </a:rPr>
                        <m:t>=</m:t>
                      </m:r>
                      <m:nary>
                        <m:naryPr>
                          <m:chr m:val="∑"/>
                          <m:ctrlPr>
                            <a:rPr lang="en-US" altLang="zh-CN" i="1">
                              <a:solidFill>
                                <a:srgbClr val="000000"/>
                              </a:solidFill>
                              <a:latin typeface="Cambria Math" panose="02040503050406030204" pitchFamily="18" charset="0"/>
                            </a:rPr>
                          </m:ctrlPr>
                        </m:naryPr>
                        <m:sub>
                          <m:r>
                            <m:rPr>
                              <m:brk m:alnAt="23"/>
                            </m:rPr>
                            <a:rPr lang="en-US" altLang="zh-CN" i="1">
                              <a:solidFill>
                                <a:srgbClr val="000000"/>
                              </a:solidFill>
                              <a:latin typeface="Cambria Math" panose="02040503050406030204" pitchFamily="18" charset="0"/>
                            </a:rPr>
                            <m:t>𝑗</m:t>
                          </m:r>
                          <m:r>
                            <a:rPr lang="en-US" altLang="zh-CN" i="1">
                              <a:solidFill>
                                <a:srgbClr val="000000"/>
                              </a:solidFill>
                              <a:latin typeface="Cambria Math" panose="02040503050406030204" pitchFamily="18" charset="0"/>
                            </a:rPr>
                            <m:t>=0</m:t>
                          </m:r>
                        </m:sub>
                        <m:sup>
                          <m:r>
                            <a:rPr lang="en-US" altLang="zh-CN" i="1">
                              <a:solidFill>
                                <a:srgbClr val="000000"/>
                              </a:solidFill>
                              <a:latin typeface="Cambria Math" panose="02040503050406030204" pitchFamily="18" charset="0"/>
                            </a:rPr>
                            <m:t>𝑖</m:t>
                          </m:r>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𝑎</m:t>
                              </m:r>
                            </m:e>
                            <m:sub>
                              <m:r>
                                <a:rPr lang="en-US" altLang="zh-CN" i="1">
                                  <a:solidFill>
                                    <a:srgbClr val="000000"/>
                                  </a:solidFill>
                                  <a:latin typeface="Cambria Math" panose="02040503050406030204" pitchFamily="18" charset="0"/>
                                </a:rPr>
                                <m:t>𝑗</m:t>
                              </m:r>
                            </m:sub>
                          </m:sSub>
                          <m:r>
                            <a:rPr lang="en-US" altLang="zh-CN" b="0" i="1" smtClean="0">
                              <a:solidFill>
                                <a:srgbClr val="000000"/>
                              </a:solidFill>
                              <a:latin typeface="Cambria Math" panose="02040503050406030204" pitchFamily="18" charset="0"/>
                            </a:rPr>
                            <m:t>𝑄</m:t>
                          </m:r>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𝑥</m:t>
                              </m:r>
                            </m:e>
                            <m:sup>
                              <m:r>
                                <a:rPr lang="en-US" altLang="zh-CN" b="0" i="1" smtClean="0">
                                  <a:solidFill>
                                    <a:srgbClr val="000000"/>
                                  </a:solidFill>
                                  <a:latin typeface="Cambria Math" panose="02040503050406030204" pitchFamily="18" charset="0"/>
                                </a:rPr>
                                <m:t>𝑗</m:t>
                              </m:r>
                            </m:sup>
                          </m:sSup>
                          <m:r>
                            <a:rPr lang="en-US" altLang="zh-CN" b="0" i="1" smtClean="0">
                              <a:solidFill>
                                <a:srgbClr val="000000"/>
                              </a:solidFill>
                              <a:latin typeface="Cambria Math" panose="02040503050406030204" pitchFamily="18" charset="0"/>
                            </a:rPr>
                            <m:t>]</m:t>
                          </m:r>
                        </m:e>
                      </m:nary>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791580" y="2345606"/>
                <a:ext cx="8224431" cy="891719"/>
              </a:xfrm>
              <a:prstGeom prst="rect">
                <a:avLst/>
              </a:prstGeom>
              <a:blipFill>
                <a:blip r:embed="rId3"/>
                <a:stretch>
                  <a:fillRect/>
                </a:stretch>
              </a:blipFill>
            </p:spPr>
            <p:txBody>
              <a:bodyPr/>
              <a:lstStyle/>
              <a:p>
                <a:r>
                  <a:rPr lang="zh-CN" altLang="en-US">
                    <a:noFill/>
                  </a:rPr>
                  <a:t> </a:t>
                </a:r>
              </a:p>
            </p:txBody>
          </p:sp>
        </mc:Fallback>
      </mc:AlternateContent>
      <p:sp>
        <p:nvSpPr>
          <p:cNvPr id="10" name="文本框 9"/>
          <p:cNvSpPr txBox="1"/>
          <p:nvPr/>
        </p:nvSpPr>
        <p:spPr>
          <a:xfrm>
            <a:off x="457200" y="3579403"/>
            <a:ext cx="1450504" cy="461665"/>
          </a:xfrm>
          <a:prstGeom prst="rect">
            <a:avLst/>
          </a:prstGeom>
          <a:noFill/>
        </p:spPr>
        <p:txBody>
          <a:bodyPr wrap="square" rtlCol="0">
            <a:spAutoFit/>
          </a:bodyPr>
          <a:lstStyle/>
          <a:p>
            <a:r>
              <a:rPr lang="zh-CN" altLang="en-US" sz="2400" dirty="0" smtClean="0"/>
              <a:t>所以要证</a:t>
            </a:r>
            <a:endParaRPr lang="zh-CN" altLang="en-US" sz="2400" dirty="0"/>
          </a:p>
        </p:txBody>
      </p:sp>
      <mc:AlternateContent xmlns:mc="http://schemas.openxmlformats.org/markup-compatibility/2006">
        <mc:Choice xmlns:a14="http://schemas.microsoft.com/office/drawing/2010/main" Requires="a14">
          <p:sp>
            <p:nvSpPr>
              <p:cNvPr id="11" name="文本框 10"/>
              <p:cNvSpPr txBox="1"/>
              <p:nvPr/>
            </p:nvSpPr>
            <p:spPr>
              <a:xfrm>
                <a:off x="1827268" y="3484762"/>
                <a:ext cx="2312684" cy="6283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𝑄</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b="0" i="1" smtClean="0">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m:rPr>
                              <m:brk m:alnAt="23"/>
                            </m:rPr>
                            <a:rPr lang="en-US" altLang="zh-CN" i="1">
                              <a:solidFill>
                                <a:srgbClr val="000000"/>
                              </a:solidFill>
                              <a:latin typeface="Cambria Math" panose="02040503050406030204" pitchFamily="18" charset="0"/>
                            </a:rPr>
                            <m:t>𝑎</m:t>
                          </m:r>
                        </m:sub>
                        <m:sup>
                          <m:r>
                            <a:rPr lang="en-US" altLang="zh-CN" i="1">
                              <a:solidFill>
                                <a:srgbClr val="000000"/>
                              </a:solidFill>
                              <a:latin typeface="Cambria Math" panose="02040503050406030204" pitchFamily="18" charset="0"/>
                            </a:rPr>
                            <m:t>𝑏</m:t>
                          </m:r>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𝑃</m:t>
                              </m:r>
                            </m:e>
                            <m:sub>
                              <m:r>
                                <a:rPr lang="en-US" altLang="zh-CN" i="1">
                                  <a:solidFill>
                                    <a:srgbClr val="000000"/>
                                  </a:solidFill>
                                  <a:latin typeface="Cambria Math" panose="02040503050406030204" pitchFamily="18" charset="0"/>
                                </a:rPr>
                                <m:t>𝑖</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e>
                      </m:nary>
                      <m:r>
                        <a:rPr lang="en-US" altLang="zh-CN" i="1">
                          <a:solidFill>
                            <a:srgbClr val="000000"/>
                          </a:solidFill>
                          <a:latin typeface="Cambria Math" panose="02040503050406030204" pitchFamily="18" charset="0"/>
                        </a:rPr>
                        <m:t>𝑑𝑥</m:t>
                      </m:r>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1827268" y="3484762"/>
                <a:ext cx="2312684" cy="628314"/>
              </a:xfrm>
              <a:prstGeom prst="rect">
                <a:avLst/>
              </a:prstGeom>
              <a:blipFill>
                <a:blip r:embed="rId4"/>
                <a:stretch>
                  <a:fillRect/>
                </a:stretch>
              </a:blipFill>
            </p:spPr>
            <p:txBody>
              <a:bodyPr/>
              <a:lstStyle/>
              <a:p>
                <a:r>
                  <a:rPr lang="zh-CN" altLang="en-US">
                    <a:noFill/>
                  </a:rPr>
                  <a:t> </a:t>
                </a:r>
              </a:p>
            </p:txBody>
          </p:sp>
        </mc:Fallback>
      </mc:AlternateContent>
      <p:sp>
        <p:nvSpPr>
          <p:cNvPr id="12" name="文本框 11"/>
          <p:cNvSpPr txBox="1"/>
          <p:nvPr/>
        </p:nvSpPr>
        <p:spPr>
          <a:xfrm>
            <a:off x="457200" y="4371491"/>
            <a:ext cx="8219256" cy="461665"/>
          </a:xfrm>
          <a:prstGeom prst="rect">
            <a:avLst/>
          </a:prstGeom>
          <a:noFill/>
        </p:spPr>
        <p:txBody>
          <a:bodyPr wrap="square" rtlCol="0">
            <a:spAutoFit/>
          </a:bodyPr>
          <a:lstStyle/>
          <a:p>
            <a:r>
              <a:rPr lang="zh-CN" altLang="en-US" sz="2400" dirty="0" smtClean="0"/>
              <a:t>只须</a:t>
            </a:r>
            <a:r>
              <a:rPr lang="zh-CN" altLang="en-US" sz="2400" dirty="0" smtClean="0">
                <a:latin typeface="+mn-lt"/>
              </a:rPr>
              <a:t>证                        </a:t>
            </a:r>
            <a:r>
              <a:rPr lang="en-US" altLang="zh-CN" sz="2400" dirty="0" smtClean="0">
                <a:latin typeface="+mn-lt"/>
              </a:rPr>
              <a:t>, </a:t>
            </a:r>
            <a:r>
              <a:rPr lang="en-US" altLang="zh-CN" sz="2400" i="1" dirty="0" smtClean="0">
                <a:latin typeface="+mn-lt"/>
              </a:rPr>
              <a:t>j </a:t>
            </a:r>
            <a:r>
              <a:rPr lang="en-US" altLang="zh-CN" sz="2400" dirty="0" smtClean="0">
                <a:latin typeface="+mn-lt"/>
              </a:rPr>
              <a:t>= 0,1, …, </a:t>
            </a:r>
            <a:r>
              <a:rPr lang="en-US" altLang="zh-CN" sz="2400" i="1" dirty="0" err="1" smtClean="0">
                <a:latin typeface="+mn-lt"/>
              </a:rPr>
              <a:t>i</a:t>
            </a:r>
            <a:r>
              <a:rPr lang="en-US" altLang="zh-CN" sz="2400" dirty="0" smtClean="0">
                <a:latin typeface="+mn-lt"/>
              </a:rPr>
              <a:t>.</a:t>
            </a:r>
            <a:r>
              <a:rPr lang="zh-CN" altLang="en-US" sz="2400" dirty="0" smtClean="0">
                <a:latin typeface="+mn-lt"/>
              </a:rPr>
              <a:t>     </a:t>
            </a:r>
            <a:endParaRPr lang="zh-CN" altLang="en-US" sz="2400" dirty="0">
              <a:latin typeface="+mn-lt"/>
            </a:endParaRPr>
          </a:p>
        </p:txBody>
      </p:sp>
      <mc:AlternateContent xmlns:mc="http://schemas.openxmlformats.org/markup-compatibility/2006">
        <mc:Choice xmlns:a14="http://schemas.microsoft.com/office/drawing/2010/main" Requires="a14">
          <p:sp>
            <p:nvSpPr>
              <p:cNvPr id="13" name="矩形 12"/>
              <p:cNvSpPr/>
              <p:nvPr/>
            </p:nvSpPr>
            <p:spPr>
              <a:xfrm>
                <a:off x="1532638" y="4256525"/>
                <a:ext cx="1902316" cy="7206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0000"/>
                          </a:solidFill>
                          <a:latin typeface="Cambria Math" panose="02040503050406030204" pitchFamily="18" charset="0"/>
                        </a:rPr>
                        <m:t>𝑄</m:t>
                      </m:r>
                      <m:d>
                        <m:dPr>
                          <m:begChr m:val="["/>
                          <m:endChr m:val="]"/>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𝑥</m:t>
                              </m:r>
                            </m:e>
                            <m:sup>
                              <m:r>
                                <a:rPr lang="en-US" altLang="zh-CN" i="1">
                                  <a:solidFill>
                                    <a:srgbClr val="000000"/>
                                  </a:solidFill>
                                  <a:latin typeface="Cambria Math" panose="02040503050406030204" pitchFamily="18" charset="0"/>
                                </a:rPr>
                                <m:t>𝑗</m:t>
                              </m:r>
                            </m:sup>
                          </m:sSup>
                        </m:e>
                      </m:d>
                      <m:r>
                        <a:rPr lang="en-US" altLang="zh-CN" b="0" i="0" smtClean="0">
                          <a:solidFill>
                            <a:srgbClr val="000000"/>
                          </a:solidFill>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𝑎</m:t>
                          </m:r>
                        </m:sub>
                        <m:sup>
                          <m:r>
                            <a:rPr lang="en-US" altLang="zh-CN" i="1">
                              <a:latin typeface="Cambria Math" panose="02040503050406030204" pitchFamily="18" charset="0"/>
                            </a:rPr>
                            <m:t>𝑏</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𝑗</m:t>
                              </m:r>
                            </m:sup>
                          </m:sSup>
                          <m:r>
                            <a:rPr lang="en-US" altLang="zh-CN" i="1">
                              <a:latin typeface="Cambria Math" panose="02040503050406030204" pitchFamily="18" charset="0"/>
                            </a:rPr>
                            <m:t>𝑑𝑥</m:t>
                          </m:r>
                        </m:e>
                      </m:nary>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1532638" y="4256525"/>
                <a:ext cx="1902316" cy="720647"/>
              </a:xfrm>
              <a:prstGeom prst="rect">
                <a:avLst/>
              </a:prstGeom>
              <a:blipFill>
                <a:blip r:embed="rId5"/>
                <a:stretch>
                  <a:fillRect/>
                </a:stretch>
              </a:blipFill>
            </p:spPr>
            <p:txBody>
              <a:bodyPr/>
              <a:lstStyle/>
              <a:p>
                <a:r>
                  <a:rPr lang="zh-CN" altLang="en-US">
                    <a:noFill/>
                  </a:rPr>
                  <a:t> </a:t>
                </a:r>
              </a:p>
            </p:txBody>
          </p:sp>
        </mc:Fallback>
      </mc:AlternateContent>
      <p:sp>
        <p:nvSpPr>
          <p:cNvPr id="14" name="文本框 13"/>
          <p:cNvSpPr txBox="1"/>
          <p:nvPr/>
        </p:nvSpPr>
        <p:spPr>
          <a:xfrm>
            <a:off x="457199" y="5121188"/>
            <a:ext cx="8558811" cy="461665"/>
          </a:xfrm>
          <a:prstGeom prst="rect">
            <a:avLst/>
          </a:prstGeom>
          <a:noFill/>
        </p:spPr>
        <p:txBody>
          <a:bodyPr wrap="square" rtlCol="0">
            <a:spAutoFit/>
          </a:bodyPr>
          <a:lstStyle/>
          <a:p>
            <a:r>
              <a:rPr lang="zh-CN" altLang="en-US" sz="2400" dirty="0" smtClean="0">
                <a:latin typeface="+mn-lt"/>
              </a:rPr>
              <a:t>即要证</a:t>
            </a:r>
            <a:r>
              <a:rPr lang="en-US" altLang="zh-CN" sz="2400" i="1" dirty="0" smtClean="0">
                <a:latin typeface="+mn-lt"/>
              </a:rPr>
              <a:t>Q</a:t>
            </a:r>
            <a:r>
              <a:rPr lang="en-US" altLang="zh-CN" sz="2400" dirty="0" smtClean="0">
                <a:latin typeface="+mn-lt"/>
              </a:rPr>
              <a:t>[ </a:t>
            </a:r>
            <a:r>
              <a:rPr lang="en-US" altLang="zh-CN" sz="2400" i="1" dirty="0" smtClean="0">
                <a:latin typeface="+mn-lt"/>
              </a:rPr>
              <a:t>f </a:t>
            </a:r>
            <a:r>
              <a:rPr lang="en-US" altLang="zh-CN" sz="2400" dirty="0" smtClean="0">
                <a:latin typeface="+mn-lt"/>
              </a:rPr>
              <a:t>]</a:t>
            </a:r>
            <a:r>
              <a:rPr lang="zh-CN" altLang="en-US" sz="2400" dirty="0" smtClean="0">
                <a:latin typeface="+mn-lt"/>
              </a:rPr>
              <a:t>的精度为</a:t>
            </a:r>
            <a:r>
              <a:rPr lang="en-US" altLang="zh-CN" sz="2400" i="1" dirty="0" smtClean="0">
                <a:latin typeface="+mn-lt"/>
              </a:rPr>
              <a:t>n</a:t>
            </a:r>
            <a:r>
              <a:rPr lang="zh-CN" altLang="en-US" sz="2400" dirty="0" smtClean="0">
                <a:latin typeface="+mn-lt"/>
              </a:rPr>
              <a:t>，只须证</a:t>
            </a:r>
            <a:r>
              <a:rPr lang="en-US" altLang="zh-CN" sz="2400" i="1" dirty="0">
                <a:solidFill>
                  <a:srgbClr val="000000"/>
                </a:solidFill>
                <a:latin typeface="Times New Roman"/>
              </a:rPr>
              <a:t>Q</a:t>
            </a:r>
            <a:r>
              <a:rPr lang="en-US" altLang="zh-CN" sz="2400" dirty="0">
                <a:solidFill>
                  <a:srgbClr val="000000"/>
                </a:solidFill>
                <a:latin typeface="Times New Roman"/>
              </a:rPr>
              <a:t>[ </a:t>
            </a:r>
            <a:r>
              <a:rPr lang="en-US" altLang="zh-CN" sz="2400" i="1" dirty="0">
                <a:solidFill>
                  <a:srgbClr val="000000"/>
                </a:solidFill>
                <a:latin typeface="Times New Roman"/>
              </a:rPr>
              <a:t>f </a:t>
            </a:r>
            <a:r>
              <a:rPr lang="en-US" altLang="zh-CN" sz="2400" dirty="0">
                <a:solidFill>
                  <a:srgbClr val="000000"/>
                </a:solidFill>
                <a:latin typeface="Times New Roman"/>
              </a:rPr>
              <a:t>]</a:t>
            </a:r>
            <a:r>
              <a:rPr lang="zh-CN" altLang="en-US" sz="2400" dirty="0" smtClean="0">
                <a:latin typeface="+mn-lt"/>
              </a:rPr>
              <a:t>对</a:t>
            </a:r>
            <a:r>
              <a:rPr lang="en-US" altLang="zh-CN" sz="2400" i="1" dirty="0" smtClean="0">
                <a:latin typeface="+mn-lt"/>
              </a:rPr>
              <a:t>x </a:t>
            </a:r>
            <a:r>
              <a:rPr lang="en-US" altLang="zh-CN" sz="2400" i="1" baseline="30000" dirty="0" smtClean="0">
                <a:latin typeface="+mn-lt"/>
              </a:rPr>
              <a:t>j</a:t>
            </a:r>
            <a:r>
              <a:rPr lang="en-US" altLang="zh-CN" sz="2400" dirty="0" smtClean="0">
                <a:latin typeface="+mn-lt"/>
              </a:rPr>
              <a:t>, </a:t>
            </a:r>
            <a:r>
              <a:rPr lang="en-US" altLang="zh-CN" sz="2400" i="1" dirty="0" smtClean="0">
                <a:latin typeface="+mn-lt"/>
              </a:rPr>
              <a:t>j</a:t>
            </a:r>
            <a:r>
              <a:rPr lang="en-US" altLang="zh-CN" sz="2400" dirty="0" smtClean="0">
                <a:latin typeface="+mn-lt"/>
              </a:rPr>
              <a:t>=0,1,…,</a:t>
            </a:r>
            <a:r>
              <a:rPr lang="en-US" altLang="zh-CN" sz="2400" i="1" dirty="0" smtClean="0">
                <a:latin typeface="+mn-lt"/>
              </a:rPr>
              <a:t>n</a:t>
            </a:r>
            <a:r>
              <a:rPr lang="zh-CN" altLang="en-US" sz="2400" dirty="0" smtClean="0">
                <a:latin typeface="+mn-lt"/>
              </a:rPr>
              <a:t>精确成立。</a:t>
            </a:r>
            <a:endParaRPr lang="zh-CN" altLang="en-US" sz="2400" dirty="0">
              <a:latin typeface="+mn-lt"/>
            </a:endParaRPr>
          </a:p>
        </p:txBody>
      </p:sp>
      <p:sp>
        <p:nvSpPr>
          <p:cNvPr id="15" name="Text Box 4"/>
          <p:cNvSpPr txBox="1">
            <a:spLocks noChangeArrowheads="1"/>
          </p:cNvSpPr>
          <p:nvPr/>
        </p:nvSpPr>
        <p:spPr bwMode="auto">
          <a:xfrm>
            <a:off x="7128284" y="5777808"/>
            <a:ext cx="15481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latin typeface="Arial" panose="020B0604020202020204" pitchFamily="34" charset="0"/>
              </a:rPr>
              <a:t>例</a:t>
            </a:r>
            <a:r>
              <a:rPr lang="en-US" altLang="zh-CN" sz="2400" dirty="0">
                <a:latin typeface="Arial" panose="020B0604020202020204" pitchFamily="34" charset="0"/>
              </a:rPr>
              <a:t>7.4</a:t>
            </a:r>
          </a:p>
        </p:txBody>
      </p:sp>
    </p:spTree>
    <p:extLst>
      <p:ext uri="{BB962C8B-B14F-4D97-AF65-F5344CB8AC3E}">
        <p14:creationId xmlns:p14="http://schemas.microsoft.com/office/powerpoint/2010/main" val="312172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5" name="日期占位符 4"/>
          <p:cNvSpPr>
            <a:spLocks noGrp="1"/>
          </p:cNvSpPr>
          <p:nvPr>
            <p:ph type="dt" sz="half" idx="12"/>
          </p:nvPr>
        </p:nvSpPr>
        <p:spPr/>
        <p:txBody>
          <a:bodyPr/>
          <a:lstStyle/>
          <a:p>
            <a:pPr>
              <a:defRPr/>
            </a:pPr>
            <a:fld id="{5D0D465B-B0A7-4202-BFD7-77D3EB0C06CC}" type="datetime1">
              <a:rPr lang="zh-CN" altLang="en-US" smtClean="0"/>
              <a:pPr>
                <a:defRPr/>
              </a:pPr>
              <a:t>2020/5/19</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390364" y="368660"/>
                <a:ext cx="8363272" cy="5860900"/>
              </a:xfrm>
              <a:prstGeom prst="rect">
                <a:avLst/>
              </a:prstGeom>
              <a:noFill/>
            </p:spPr>
            <p:txBody>
              <a:bodyPr wrap="square" rtlCol="0">
                <a:spAutoFit/>
              </a:bodyPr>
              <a:lstStyle/>
              <a:p>
                <a:pPr>
                  <a:lnSpc>
                    <a:spcPct val="150000"/>
                  </a:lnSpc>
                </a:pPr>
                <a:r>
                  <a:rPr lang="zh-CN" altLang="en-US" sz="2000" dirty="0" smtClean="0">
                    <a:latin typeface="+mn-lt"/>
                  </a:rPr>
                  <a:t>例</a:t>
                </a:r>
                <a:r>
                  <a:rPr lang="en-US" altLang="zh-CN" sz="2000" dirty="0" smtClean="0">
                    <a:latin typeface="+mn-lt"/>
                  </a:rPr>
                  <a:t>7.4  </a:t>
                </a:r>
                <a:r>
                  <a:rPr lang="zh-CN" altLang="en-US" sz="2000" dirty="0" smtClean="0">
                    <a:latin typeface="+mn-lt"/>
                  </a:rPr>
                  <a:t>求辛普森</a:t>
                </a:r>
                <a:r>
                  <a:rPr lang="en-US" altLang="zh-CN" sz="2000" dirty="0" smtClean="0">
                    <a:latin typeface="+mn-lt"/>
                  </a:rPr>
                  <a:t>3/8</a:t>
                </a:r>
                <a:r>
                  <a:rPr lang="zh-CN" altLang="en-US" sz="2000" dirty="0" smtClean="0">
                    <a:latin typeface="+mn-lt"/>
                  </a:rPr>
                  <a:t>公式的精度。</a:t>
                </a:r>
                <a:endParaRPr lang="en-US" altLang="zh-CN" sz="2000" dirty="0" smtClean="0">
                  <a:latin typeface="+mn-lt"/>
                </a:endParaRPr>
              </a:p>
              <a:p>
                <a:pPr>
                  <a:lnSpc>
                    <a:spcPct val="150000"/>
                  </a:lnSpc>
                </a:pPr>
                <a:r>
                  <a:rPr lang="zh-CN" altLang="en-US" sz="2000" dirty="0" smtClean="0">
                    <a:latin typeface="+mn-lt"/>
                  </a:rPr>
                  <a:t>解：在区间</a:t>
                </a:r>
                <a:r>
                  <a:rPr lang="en-US" altLang="zh-CN" sz="2000" dirty="0" smtClean="0">
                    <a:latin typeface="+mn-lt"/>
                  </a:rPr>
                  <a:t>[0, 3]</a:t>
                </a:r>
                <a:r>
                  <a:rPr lang="zh-CN" altLang="en-US" sz="2000" dirty="0" smtClean="0">
                    <a:latin typeface="+mn-lt"/>
                  </a:rPr>
                  <a:t>上对</a:t>
                </a:r>
                <a:r>
                  <a:rPr lang="en-US" altLang="zh-CN" sz="2000" dirty="0" smtClean="0">
                    <a:latin typeface="+mn-lt"/>
                  </a:rPr>
                  <a:t>5</a:t>
                </a:r>
                <a:r>
                  <a:rPr lang="zh-CN" altLang="en-US" sz="2000" dirty="0" smtClean="0">
                    <a:latin typeface="+mn-lt"/>
                  </a:rPr>
                  <a:t>个测试函数</a:t>
                </a:r>
                <a:r>
                  <a:rPr lang="en-US" altLang="zh-CN" sz="2000" i="1" dirty="0" smtClean="0">
                    <a:latin typeface="+mn-lt"/>
                  </a:rPr>
                  <a:t>f</a:t>
                </a:r>
                <a:r>
                  <a:rPr lang="en-US" altLang="zh-CN" sz="2000" dirty="0" smtClean="0">
                    <a:latin typeface="+mn-lt"/>
                  </a:rPr>
                  <a:t>(</a:t>
                </a:r>
                <a:r>
                  <a:rPr lang="en-US" altLang="zh-CN" sz="2000" i="1" dirty="0">
                    <a:latin typeface="+mn-lt"/>
                  </a:rPr>
                  <a:t>x</a:t>
                </a:r>
                <a:r>
                  <a:rPr lang="en-US" altLang="zh-CN" sz="2000" dirty="0" smtClean="0">
                    <a:latin typeface="+mn-lt"/>
                  </a:rPr>
                  <a:t>)=1, </a:t>
                </a:r>
                <a:r>
                  <a:rPr lang="en-US" altLang="zh-CN" sz="2000" i="1" dirty="0">
                    <a:solidFill>
                      <a:srgbClr val="000000"/>
                    </a:solidFill>
                    <a:latin typeface="Times New Roman"/>
                  </a:rPr>
                  <a:t>f</a:t>
                </a:r>
                <a:r>
                  <a:rPr lang="en-US" altLang="zh-CN" sz="2000" dirty="0">
                    <a:solidFill>
                      <a:srgbClr val="000000"/>
                    </a:solidFill>
                    <a:latin typeface="Times New Roman"/>
                  </a:rPr>
                  <a:t>(</a:t>
                </a:r>
                <a:r>
                  <a:rPr lang="en-US" altLang="zh-CN" sz="2000" i="1" dirty="0">
                    <a:solidFill>
                      <a:srgbClr val="000000"/>
                    </a:solidFill>
                    <a:latin typeface="Times New Roman"/>
                  </a:rPr>
                  <a:t>x</a:t>
                </a:r>
                <a:r>
                  <a:rPr lang="en-US" altLang="zh-CN" sz="2000" dirty="0" smtClean="0">
                    <a:solidFill>
                      <a:srgbClr val="000000"/>
                    </a:solidFill>
                    <a:latin typeface="Times New Roman"/>
                  </a:rPr>
                  <a:t>)=</a:t>
                </a:r>
                <a:r>
                  <a:rPr lang="en-US" altLang="zh-CN" sz="2000" i="1" dirty="0" smtClean="0">
                    <a:solidFill>
                      <a:srgbClr val="000000"/>
                    </a:solidFill>
                    <a:latin typeface="Times New Roman"/>
                  </a:rPr>
                  <a:t>x</a:t>
                </a:r>
                <a:r>
                  <a:rPr lang="en-US" altLang="zh-CN" sz="2000" dirty="0" smtClean="0">
                    <a:latin typeface="+mn-lt"/>
                  </a:rPr>
                  <a:t>, </a:t>
                </a:r>
                <a:r>
                  <a:rPr lang="en-US" altLang="zh-CN" sz="2000" i="1" dirty="0">
                    <a:solidFill>
                      <a:srgbClr val="000000"/>
                    </a:solidFill>
                    <a:latin typeface="Times New Roman"/>
                  </a:rPr>
                  <a:t>f</a:t>
                </a:r>
                <a:r>
                  <a:rPr lang="en-US" altLang="zh-CN" sz="2000" dirty="0">
                    <a:solidFill>
                      <a:srgbClr val="000000"/>
                    </a:solidFill>
                    <a:latin typeface="Times New Roman"/>
                  </a:rPr>
                  <a:t>(</a:t>
                </a:r>
                <a:r>
                  <a:rPr lang="en-US" altLang="zh-CN" sz="2000" i="1" dirty="0">
                    <a:solidFill>
                      <a:srgbClr val="000000"/>
                    </a:solidFill>
                    <a:latin typeface="Times New Roman"/>
                  </a:rPr>
                  <a:t>x</a:t>
                </a:r>
                <a:r>
                  <a:rPr lang="en-US" altLang="zh-CN" sz="2000" dirty="0">
                    <a:solidFill>
                      <a:srgbClr val="000000"/>
                    </a:solidFill>
                    <a:latin typeface="Times New Roman"/>
                  </a:rPr>
                  <a:t>)=</a:t>
                </a:r>
                <a:r>
                  <a:rPr lang="en-US" altLang="zh-CN" sz="2000" i="1" dirty="0" smtClean="0">
                    <a:solidFill>
                      <a:srgbClr val="000000"/>
                    </a:solidFill>
                    <a:latin typeface="Times New Roman"/>
                  </a:rPr>
                  <a:t>x</a:t>
                </a:r>
                <a:r>
                  <a:rPr lang="en-US" altLang="zh-CN" sz="2000" baseline="30000" dirty="0" smtClean="0">
                    <a:solidFill>
                      <a:srgbClr val="000000"/>
                    </a:solidFill>
                    <a:latin typeface="Times New Roman"/>
                  </a:rPr>
                  <a:t>2</a:t>
                </a:r>
                <a:r>
                  <a:rPr lang="en-US" altLang="zh-CN" sz="2000" dirty="0" smtClean="0">
                    <a:latin typeface="+mn-lt"/>
                  </a:rPr>
                  <a:t>, </a:t>
                </a:r>
                <a:r>
                  <a:rPr lang="en-US" altLang="zh-CN" sz="2000" i="1" dirty="0">
                    <a:solidFill>
                      <a:srgbClr val="000000"/>
                    </a:solidFill>
                    <a:latin typeface="Times New Roman"/>
                  </a:rPr>
                  <a:t>f</a:t>
                </a:r>
                <a:r>
                  <a:rPr lang="en-US" altLang="zh-CN" sz="2000" dirty="0">
                    <a:solidFill>
                      <a:srgbClr val="000000"/>
                    </a:solidFill>
                    <a:latin typeface="Times New Roman"/>
                  </a:rPr>
                  <a:t>(</a:t>
                </a:r>
                <a:r>
                  <a:rPr lang="en-US" altLang="zh-CN" sz="2000" i="1" dirty="0">
                    <a:solidFill>
                      <a:srgbClr val="000000"/>
                    </a:solidFill>
                    <a:latin typeface="Times New Roman"/>
                  </a:rPr>
                  <a:t>x</a:t>
                </a:r>
                <a:r>
                  <a:rPr lang="en-US" altLang="zh-CN" sz="2000" dirty="0">
                    <a:solidFill>
                      <a:srgbClr val="000000"/>
                    </a:solidFill>
                    <a:latin typeface="Times New Roman"/>
                  </a:rPr>
                  <a:t>)=</a:t>
                </a:r>
                <a:r>
                  <a:rPr lang="en-US" altLang="zh-CN" sz="2000" i="1" dirty="0" smtClean="0">
                    <a:solidFill>
                      <a:srgbClr val="000000"/>
                    </a:solidFill>
                    <a:latin typeface="Times New Roman"/>
                  </a:rPr>
                  <a:t>x</a:t>
                </a:r>
                <a:r>
                  <a:rPr lang="en-US" altLang="zh-CN" sz="2000" baseline="30000" dirty="0" smtClean="0">
                    <a:latin typeface="+mn-lt"/>
                  </a:rPr>
                  <a:t>3</a:t>
                </a:r>
                <a:r>
                  <a:rPr lang="zh-CN" altLang="en-US" sz="2000" dirty="0" smtClean="0">
                    <a:latin typeface="+mn-lt"/>
                  </a:rPr>
                  <a:t>和</a:t>
                </a:r>
                <a:r>
                  <a:rPr lang="en-US" altLang="zh-CN" sz="2000" i="1" dirty="0">
                    <a:solidFill>
                      <a:srgbClr val="000000"/>
                    </a:solidFill>
                    <a:latin typeface="Times New Roman"/>
                  </a:rPr>
                  <a:t>f</a:t>
                </a:r>
                <a:r>
                  <a:rPr lang="en-US" altLang="zh-CN" sz="2000" dirty="0">
                    <a:solidFill>
                      <a:srgbClr val="000000"/>
                    </a:solidFill>
                    <a:latin typeface="Times New Roman"/>
                  </a:rPr>
                  <a:t>(</a:t>
                </a:r>
                <a:r>
                  <a:rPr lang="en-US" altLang="zh-CN" sz="2000" i="1" dirty="0">
                    <a:solidFill>
                      <a:srgbClr val="000000"/>
                    </a:solidFill>
                    <a:latin typeface="Times New Roman"/>
                  </a:rPr>
                  <a:t>x</a:t>
                </a:r>
                <a:r>
                  <a:rPr lang="en-US" altLang="zh-CN" sz="2000" dirty="0">
                    <a:solidFill>
                      <a:srgbClr val="000000"/>
                    </a:solidFill>
                    <a:latin typeface="Times New Roman"/>
                  </a:rPr>
                  <a:t>)=</a:t>
                </a:r>
                <a:r>
                  <a:rPr lang="en-US" altLang="zh-CN" sz="2000" i="1" dirty="0" smtClean="0">
                    <a:solidFill>
                      <a:srgbClr val="000000"/>
                    </a:solidFill>
                    <a:latin typeface="Times New Roman"/>
                  </a:rPr>
                  <a:t>x</a:t>
                </a:r>
                <a:r>
                  <a:rPr lang="en-US" altLang="zh-CN" sz="2000" baseline="30000" dirty="0" smtClean="0">
                    <a:latin typeface="+mn-lt"/>
                  </a:rPr>
                  <a:t>4 </a:t>
                </a:r>
                <a:r>
                  <a:rPr lang="zh-CN" altLang="en-US" sz="2000" dirty="0" smtClean="0">
                    <a:latin typeface="+mn-lt"/>
                  </a:rPr>
                  <a:t>应用辛普森</a:t>
                </a:r>
                <a:r>
                  <a:rPr lang="en-US" altLang="zh-CN" sz="2000" dirty="0" smtClean="0">
                    <a:latin typeface="+mn-lt"/>
                  </a:rPr>
                  <a:t>3/8</a:t>
                </a:r>
                <a:r>
                  <a:rPr lang="zh-CN" altLang="en-US" sz="2000" dirty="0" smtClean="0">
                    <a:latin typeface="+mn-lt"/>
                  </a:rPr>
                  <a:t>公式足以说明问题。对前</a:t>
                </a:r>
                <a:r>
                  <a:rPr lang="en-US" altLang="zh-CN" sz="2000" dirty="0" smtClean="0">
                    <a:latin typeface="+mn-lt"/>
                  </a:rPr>
                  <a:t>4</a:t>
                </a:r>
                <a:r>
                  <a:rPr lang="zh-CN" altLang="en-US" sz="2000" dirty="0" smtClean="0">
                    <a:latin typeface="+mn-lt"/>
                  </a:rPr>
                  <a:t>个函数，辛普森</a:t>
                </a:r>
                <a:r>
                  <a:rPr lang="en-US" altLang="zh-CN" sz="2000" dirty="0" smtClean="0">
                    <a:latin typeface="+mn-lt"/>
                  </a:rPr>
                  <a:t>3/8</a:t>
                </a:r>
                <a:r>
                  <a:rPr lang="zh-CN" altLang="en-US" sz="2000" dirty="0" smtClean="0">
                    <a:latin typeface="+mn-lt"/>
                  </a:rPr>
                  <a:t>公式是精确的。</a:t>
                </a:r>
                <a:endParaRPr lang="en-US" altLang="zh-CN" sz="2000" dirty="0" smtClean="0">
                  <a:latin typeface="+mn-lt"/>
                </a:endParaRPr>
              </a:p>
              <a:p>
                <a:pPr/>
                <a14:m>
                  <m:oMathPara xmlns:m="http://schemas.openxmlformats.org/officeDocument/2006/math">
                    <m:oMathParaPr>
                      <m:jc m:val="centerGroup"/>
                    </m:oMathParaPr>
                    <m:oMath xmlns:m="http://schemas.openxmlformats.org/officeDocument/2006/math">
                      <m:nary>
                        <m:naryPr>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3</m:t>
                          </m:r>
                        </m:sup>
                        <m:e>
                          <m:r>
                            <a:rPr lang="en-US" altLang="zh-CN" sz="2000" b="0" i="1" smtClean="0">
                              <a:latin typeface="Cambria Math" panose="02040503050406030204" pitchFamily="18" charset="0"/>
                            </a:rPr>
                            <m:t>1</m:t>
                          </m:r>
                        </m:e>
                      </m:nary>
                      <m:r>
                        <a:rPr lang="en-US" altLang="zh-CN" sz="2000" b="0" i="1" smtClean="0">
                          <a:latin typeface="Cambria Math" panose="02040503050406030204" pitchFamily="18" charset="0"/>
                        </a:rPr>
                        <m:t>𝑑𝑥</m:t>
                      </m:r>
                      <m:r>
                        <a:rPr lang="en-US" altLang="zh-CN" sz="2000" b="0" i="1" smtClean="0">
                          <a:latin typeface="Cambria Math" panose="02040503050406030204" pitchFamily="18" charset="0"/>
                        </a:rPr>
                        <m:t>=3=</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8</m:t>
                          </m:r>
                        </m:den>
                      </m:f>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+1</m:t>
                          </m:r>
                        </m:e>
                      </m:d>
                    </m:oMath>
                  </m:oMathPara>
                </a14:m>
                <a:endParaRPr lang="en-US" altLang="zh-CN" sz="2000" b="0" dirty="0" smtClean="0">
                  <a:latin typeface="+mn-lt"/>
                </a:endParaRPr>
              </a:p>
              <a:p>
                <a:pPr/>
                <a14:m>
                  <m:oMathPara xmlns:m="http://schemas.openxmlformats.org/officeDocument/2006/math">
                    <m:oMathParaPr>
                      <m:jc m:val="centerGroup"/>
                    </m:oMathParaPr>
                    <m:oMath xmlns:m="http://schemas.openxmlformats.org/officeDocument/2006/math">
                      <m:nary>
                        <m:naryPr>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3</m:t>
                          </m:r>
                        </m:sup>
                        <m:e>
                          <m:r>
                            <a:rPr lang="en-US" altLang="zh-CN" sz="2000" b="0" i="1" smtClean="0">
                              <a:latin typeface="Cambria Math" panose="02040503050406030204" pitchFamily="18" charset="0"/>
                            </a:rPr>
                            <m:t>𝑥</m:t>
                          </m:r>
                        </m:e>
                      </m:nary>
                      <m:r>
                        <a:rPr lang="en-US" altLang="zh-CN" sz="2000" b="0" i="1" smtClean="0">
                          <a:latin typeface="Cambria Math" panose="02040503050406030204" pitchFamily="18" charset="0"/>
                        </a:rPr>
                        <m:t>𝑑𝑥</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9</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8</m:t>
                          </m:r>
                        </m:den>
                      </m:f>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+3</m:t>
                          </m:r>
                        </m:e>
                      </m:d>
                    </m:oMath>
                  </m:oMathPara>
                </a14:m>
                <a:endParaRPr lang="en-US" altLang="zh-CN" sz="2000" dirty="0" smtClean="0">
                  <a:latin typeface="+mn-lt"/>
                </a:endParaRPr>
              </a:p>
              <a:p>
                <a:pPr/>
                <a14:m>
                  <m:oMathPara xmlns:m="http://schemas.openxmlformats.org/officeDocument/2006/math">
                    <m:oMathParaPr>
                      <m:jc m:val="centerGroup"/>
                    </m:oMathParaPr>
                    <m:oMath xmlns:m="http://schemas.openxmlformats.org/officeDocument/2006/math">
                      <m:nary>
                        <m:naryPr>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3</m:t>
                          </m:r>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e>
                      </m:nary>
                      <m:r>
                        <a:rPr lang="en-US" altLang="zh-CN" sz="2000" b="0" i="1" smtClean="0">
                          <a:latin typeface="Cambria Math" panose="02040503050406030204" pitchFamily="18" charset="0"/>
                        </a:rPr>
                        <m:t>𝑑𝑥</m:t>
                      </m:r>
                      <m:r>
                        <a:rPr lang="en-US" altLang="zh-CN" sz="2000" b="0" i="1" smtClean="0">
                          <a:latin typeface="Cambria Math" panose="02040503050406030204" pitchFamily="18" charset="0"/>
                        </a:rPr>
                        <m:t>=9=</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8</m:t>
                          </m:r>
                        </m:den>
                      </m:f>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4</m:t>
                              </m:r>
                            </m:e>
                          </m:d>
                          <m:r>
                            <a:rPr lang="en-US" altLang="zh-CN" sz="2000" b="0" i="1" smtClean="0">
                              <a:latin typeface="Cambria Math" panose="02040503050406030204" pitchFamily="18" charset="0"/>
                            </a:rPr>
                            <m:t>+9</m:t>
                          </m:r>
                        </m:e>
                      </m:d>
                    </m:oMath>
                  </m:oMathPara>
                </a14:m>
                <a:endParaRPr lang="en-US" altLang="zh-CN" sz="2000" dirty="0" smtClean="0">
                  <a:latin typeface="+mn-lt"/>
                </a:endParaRPr>
              </a:p>
              <a:p>
                <a:pPr/>
                <a14:m>
                  <m:oMathPara xmlns:m="http://schemas.openxmlformats.org/officeDocument/2006/math">
                    <m:oMathParaPr>
                      <m:jc m:val="centerGroup"/>
                    </m:oMathParaPr>
                    <m:oMath xmlns:m="http://schemas.openxmlformats.org/officeDocument/2006/math">
                      <m:nary>
                        <m:naryPr>
                          <m:ctrlPr>
                            <a:rPr lang="zh-CN" altLang="en-US" sz="2000" i="1">
                              <a:solidFill>
                                <a:srgbClr val="000000"/>
                              </a:solidFill>
                              <a:latin typeface="Cambria Math" panose="02040503050406030204" pitchFamily="18" charset="0"/>
                            </a:rPr>
                          </m:ctrlPr>
                        </m:naryPr>
                        <m:sub>
                          <m:r>
                            <m:rPr>
                              <m:brk m:alnAt="23"/>
                            </m:rPr>
                            <a:rPr lang="en-US" altLang="zh-CN" sz="2000" i="1">
                              <a:solidFill>
                                <a:srgbClr val="000000"/>
                              </a:solidFill>
                              <a:latin typeface="Cambria Math" panose="02040503050406030204" pitchFamily="18" charset="0"/>
                            </a:rPr>
                            <m:t>0</m:t>
                          </m:r>
                        </m:sub>
                        <m:sup>
                          <m:r>
                            <a:rPr lang="en-US" altLang="zh-CN" sz="2000" i="1">
                              <a:solidFill>
                                <a:srgbClr val="000000"/>
                              </a:solidFill>
                              <a:latin typeface="Cambria Math" panose="02040503050406030204" pitchFamily="18" charset="0"/>
                            </a:rPr>
                            <m:t>3</m:t>
                          </m:r>
                        </m:sup>
                        <m:e>
                          <m:sSup>
                            <m:sSupPr>
                              <m:ctrlPr>
                                <a:rPr lang="en-US" altLang="zh-CN" sz="2000" i="1" smtClean="0">
                                  <a:solidFill>
                                    <a:srgbClr val="000000"/>
                                  </a:solidFill>
                                  <a:latin typeface="Cambria Math" panose="02040503050406030204" pitchFamily="18" charset="0"/>
                                </a:rPr>
                              </m:ctrlPr>
                            </m:sSupPr>
                            <m:e>
                              <m:r>
                                <a:rPr lang="en-US" altLang="zh-CN" sz="2000" b="0" i="1" smtClean="0">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3</m:t>
                              </m:r>
                            </m:sup>
                          </m:sSup>
                        </m:e>
                      </m:nary>
                      <m:r>
                        <a:rPr lang="en-US" altLang="zh-CN" sz="2000" i="1">
                          <a:solidFill>
                            <a:srgbClr val="000000"/>
                          </a:solidFill>
                          <a:latin typeface="Cambria Math" panose="02040503050406030204" pitchFamily="18" charset="0"/>
                        </a:rPr>
                        <m:t>𝑑𝑥</m:t>
                      </m:r>
                      <m:r>
                        <a:rPr lang="en-US" altLang="zh-CN" sz="2000" i="1">
                          <a:solidFill>
                            <a:srgbClr val="000000"/>
                          </a:solidFill>
                          <a:latin typeface="Cambria Math" panose="02040503050406030204" pitchFamily="18" charset="0"/>
                        </a:rPr>
                        <m:t>=</m:t>
                      </m:r>
                      <m:f>
                        <m:fPr>
                          <m:ctrlPr>
                            <a:rPr lang="en-US" altLang="zh-CN" sz="2000" i="1" smtClean="0">
                              <a:solidFill>
                                <a:srgbClr val="000000"/>
                              </a:solidFill>
                              <a:latin typeface="Cambria Math" panose="02040503050406030204" pitchFamily="18" charset="0"/>
                            </a:rPr>
                          </m:ctrlPr>
                        </m:fPr>
                        <m:num>
                          <m:r>
                            <a:rPr lang="en-US" altLang="zh-CN" sz="2000" b="0" i="1" smtClean="0">
                              <a:solidFill>
                                <a:srgbClr val="000000"/>
                              </a:solidFill>
                              <a:latin typeface="Cambria Math" panose="02040503050406030204" pitchFamily="18" charset="0"/>
                            </a:rPr>
                            <m:t>81</m:t>
                          </m:r>
                        </m:num>
                        <m:den>
                          <m:r>
                            <a:rPr lang="en-US" altLang="zh-CN" sz="2000" b="0" i="1" smtClean="0">
                              <a:solidFill>
                                <a:srgbClr val="000000"/>
                              </a:solidFill>
                              <a:latin typeface="Cambria Math" panose="02040503050406030204" pitchFamily="18" charset="0"/>
                            </a:rPr>
                            <m:t>4</m:t>
                          </m:r>
                        </m:den>
                      </m:f>
                      <m:r>
                        <a:rPr lang="en-US" altLang="zh-CN" sz="2000" i="1">
                          <a:solidFill>
                            <a:srgbClr val="000000"/>
                          </a:solidFill>
                          <a:latin typeface="Cambria Math" panose="02040503050406030204" pitchFamily="18" charset="0"/>
                        </a:rPr>
                        <m:t>=</m:t>
                      </m:r>
                      <m:f>
                        <m:fPr>
                          <m:ctrlPr>
                            <a:rPr lang="en-US"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3</m:t>
                          </m:r>
                        </m:num>
                        <m:den>
                          <m:r>
                            <a:rPr lang="en-US" altLang="zh-CN" sz="2000" i="1">
                              <a:solidFill>
                                <a:srgbClr val="000000"/>
                              </a:solidFill>
                              <a:latin typeface="Cambria Math" panose="02040503050406030204" pitchFamily="18" charset="0"/>
                            </a:rPr>
                            <m:t>8</m:t>
                          </m:r>
                        </m:den>
                      </m:f>
                      <m:d>
                        <m:dPr>
                          <m:ctrlPr>
                            <a:rPr lang="en-US" altLang="zh-CN"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0</m:t>
                          </m:r>
                          <m:r>
                            <a:rPr lang="en-US" altLang="zh-CN" sz="2000" i="1">
                              <a:solidFill>
                                <a:srgbClr val="000000"/>
                              </a:solidFill>
                              <a:latin typeface="Cambria Math" panose="02040503050406030204" pitchFamily="18" charset="0"/>
                            </a:rPr>
                            <m:t>+3</m:t>
                          </m:r>
                          <m:d>
                            <m:dPr>
                              <m:ctrlPr>
                                <a:rPr lang="en-US"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1</m:t>
                              </m:r>
                            </m:e>
                          </m:d>
                          <m:r>
                            <a:rPr lang="en-US" altLang="zh-CN" sz="2000" i="1">
                              <a:solidFill>
                                <a:srgbClr val="000000"/>
                              </a:solidFill>
                              <a:latin typeface="Cambria Math" panose="02040503050406030204" pitchFamily="18" charset="0"/>
                            </a:rPr>
                            <m:t>+3</m:t>
                          </m:r>
                          <m:d>
                            <m:dPr>
                              <m:ctrlPr>
                                <a:rPr lang="en-US" altLang="zh-CN"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8</m:t>
                              </m:r>
                            </m:e>
                          </m:d>
                          <m:r>
                            <a:rPr lang="en-US" altLang="zh-CN"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27</m:t>
                          </m:r>
                        </m:e>
                      </m:d>
                    </m:oMath>
                  </m:oMathPara>
                </a14:m>
                <a:endParaRPr lang="en-US" altLang="zh-CN" sz="2000" dirty="0" smtClean="0">
                  <a:latin typeface="+mn-lt"/>
                </a:endParaRPr>
              </a:p>
              <a:p>
                <a:pPr/>
                <a14:m>
                  <m:oMathPara xmlns:m="http://schemas.openxmlformats.org/officeDocument/2006/math">
                    <m:oMathParaPr>
                      <m:jc m:val="centerGroup"/>
                    </m:oMathParaPr>
                    <m:oMath xmlns:m="http://schemas.openxmlformats.org/officeDocument/2006/math">
                      <m:r>
                        <a:rPr lang="zh-CN" altLang="en-US" sz="2000" i="1" dirty="0">
                          <a:latin typeface="Cambria Math" panose="02040503050406030204" pitchFamily="18" charset="0"/>
                        </a:rPr>
                        <m:t>而</m:t>
                      </m:r>
                      <m:nary>
                        <m:naryPr>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3</m:t>
                          </m:r>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4</m:t>
                              </m:r>
                            </m:sup>
                          </m:sSup>
                        </m:e>
                      </m:nary>
                      <m:r>
                        <a:rPr lang="en-US" altLang="zh-CN" sz="2000" b="0" i="1" smtClean="0">
                          <a:latin typeface="Cambria Math" panose="02040503050406030204" pitchFamily="18" charset="0"/>
                        </a:rPr>
                        <m:t>𝑑𝑥</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243</m:t>
                          </m:r>
                        </m:num>
                        <m:den>
                          <m:r>
                            <a:rPr lang="en-US" altLang="zh-CN" sz="2000" b="0" i="1" smtClean="0">
                              <a:latin typeface="Cambria Math" panose="02040503050406030204" pitchFamily="18" charset="0"/>
                            </a:rPr>
                            <m:t>5</m:t>
                          </m:r>
                        </m:den>
                      </m:f>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99</m:t>
                          </m:r>
                        </m:num>
                        <m:den>
                          <m:r>
                            <a:rPr lang="en-US" altLang="zh-CN" sz="2000" b="0" i="1" smtClean="0">
                              <a:latin typeface="Cambria Math" panose="02040503050406030204" pitchFamily="18" charset="0"/>
                              <a:ea typeface="Cambria Math" panose="02040503050406030204" pitchFamily="18" charset="0"/>
                            </a:rPr>
                            <m:t>2</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8</m:t>
                          </m:r>
                        </m:den>
                      </m:f>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16</m:t>
                              </m:r>
                            </m:e>
                          </m:d>
                          <m:r>
                            <a:rPr lang="en-US" altLang="zh-CN" sz="2000" b="0" i="1" smtClean="0">
                              <a:latin typeface="Cambria Math" panose="02040503050406030204" pitchFamily="18" charset="0"/>
                            </a:rPr>
                            <m:t>+81</m:t>
                          </m:r>
                        </m:e>
                      </m:d>
                    </m:oMath>
                  </m:oMathPara>
                </a14:m>
                <a:endParaRPr lang="en-US" altLang="zh-CN" sz="2000" dirty="0" smtClean="0">
                  <a:latin typeface="+mn-lt"/>
                </a:endParaRPr>
              </a:p>
              <a:p>
                <a:pPr>
                  <a:lnSpc>
                    <a:spcPct val="150000"/>
                  </a:lnSpc>
                </a:pPr>
                <a:r>
                  <a:rPr lang="zh-CN" altLang="en-US" sz="2000" dirty="0" smtClean="0">
                    <a:latin typeface="+mn-lt"/>
                  </a:rPr>
                  <a:t>函数</a:t>
                </a:r>
                <a:r>
                  <a:rPr lang="en-US" altLang="zh-CN" sz="2000" i="1" dirty="0">
                    <a:solidFill>
                      <a:srgbClr val="000000"/>
                    </a:solidFill>
                    <a:latin typeface="Times New Roman"/>
                  </a:rPr>
                  <a:t>f</a:t>
                </a:r>
                <a:r>
                  <a:rPr lang="en-US" altLang="zh-CN" sz="2000" dirty="0">
                    <a:solidFill>
                      <a:srgbClr val="000000"/>
                    </a:solidFill>
                    <a:latin typeface="Times New Roman"/>
                  </a:rPr>
                  <a:t>(</a:t>
                </a:r>
                <a:r>
                  <a:rPr lang="en-US" altLang="zh-CN" sz="2000" i="1" dirty="0">
                    <a:solidFill>
                      <a:srgbClr val="000000"/>
                    </a:solidFill>
                    <a:latin typeface="Times New Roman"/>
                  </a:rPr>
                  <a:t>x</a:t>
                </a:r>
                <a:r>
                  <a:rPr lang="en-US" altLang="zh-CN" sz="2000" dirty="0">
                    <a:solidFill>
                      <a:srgbClr val="000000"/>
                    </a:solidFill>
                    <a:latin typeface="Times New Roman"/>
                  </a:rPr>
                  <a:t>)=</a:t>
                </a:r>
                <a:r>
                  <a:rPr lang="en-US" altLang="zh-CN" sz="2000" i="1" dirty="0">
                    <a:solidFill>
                      <a:srgbClr val="000000"/>
                    </a:solidFill>
                    <a:latin typeface="Times New Roman"/>
                  </a:rPr>
                  <a:t>x</a:t>
                </a:r>
                <a:r>
                  <a:rPr lang="en-US" altLang="zh-CN" sz="2000" baseline="30000" dirty="0">
                    <a:solidFill>
                      <a:srgbClr val="000000"/>
                    </a:solidFill>
                    <a:latin typeface="Times New Roman"/>
                  </a:rPr>
                  <a:t>4</a:t>
                </a:r>
                <a:r>
                  <a:rPr lang="zh-CN" altLang="en-US" sz="2000" dirty="0" smtClean="0">
                    <a:latin typeface="+mn-lt"/>
                  </a:rPr>
                  <a:t>是使得该公式不精确成立的最低次的</a:t>
                </a:r>
                <a:r>
                  <a:rPr lang="en-US" altLang="zh-CN" sz="2000" i="1" dirty="0" smtClean="0">
                    <a:latin typeface="+mn-lt"/>
                  </a:rPr>
                  <a:t>x</a:t>
                </a:r>
                <a:r>
                  <a:rPr lang="zh-CN" altLang="en-US" sz="2000" dirty="0" smtClean="0">
                    <a:latin typeface="+mn-lt"/>
                  </a:rPr>
                  <a:t>幂函数，故辛普森</a:t>
                </a:r>
                <a:r>
                  <a:rPr lang="en-US" altLang="zh-CN" sz="2000" dirty="0" smtClean="0">
                    <a:latin typeface="+mn-lt"/>
                  </a:rPr>
                  <a:t>3/8</a:t>
                </a:r>
                <a:r>
                  <a:rPr lang="zh-CN" altLang="en-US" sz="2000" dirty="0" smtClean="0">
                    <a:latin typeface="+mn-lt"/>
                  </a:rPr>
                  <a:t>公式的精度为</a:t>
                </a:r>
                <a:r>
                  <a:rPr lang="en-US" altLang="zh-CN" sz="2000" i="1" dirty="0" smtClean="0">
                    <a:latin typeface="+mn-lt"/>
                  </a:rPr>
                  <a:t>n</a:t>
                </a:r>
                <a:r>
                  <a:rPr lang="en-US" altLang="zh-CN" sz="2000" dirty="0" smtClean="0">
                    <a:latin typeface="+mn-lt"/>
                  </a:rPr>
                  <a:t>=3</a:t>
                </a:r>
                <a:r>
                  <a:rPr lang="zh-CN" altLang="en-US" sz="2000" dirty="0" smtClean="0">
                    <a:latin typeface="+mn-lt"/>
                  </a:rPr>
                  <a:t>。</a:t>
                </a:r>
                <a:endParaRPr lang="zh-CN" altLang="en-US" sz="2000" dirty="0">
                  <a:latin typeface="+mn-lt"/>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90364" y="368660"/>
                <a:ext cx="8363272" cy="5860900"/>
              </a:xfrm>
              <a:prstGeom prst="rect">
                <a:avLst/>
              </a:prstGeom>
              <a:blipFill>
                <a:blip r:embed="rId2"/>
                <a:stretch>
                  <a:fillRect l="-729" r="-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164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6"/>
          <p:cNvSpPr>
            <a:spLocks noGrp="1"/>
          </p:cNvSpPr>
          <p:nvPr>
            <p:ph type="ftr" sz="quarter" idx="10"/>
          </p:nvPr>
        </p:nvSpPr>
        <p:spPr/>
        <p:txBody>
          <a:bodyPr/>
          <a:lstStyle/>
          <a:p>
            <a:pPr>
              <a:defRPr/>
            </a:pPr>
            <a:r>
              <a:rPr lang="zh-CN" altLang="en-US"/>
              <a:t>华南师范大学数学科学学院    谢骊玲</a:t>
            </a:r>
          </a:p>
        </p:txBody>
      </p:sp>
      <p:sp>
        <p:nvSpPr>
          <p:cNvPr id="13" name="日期占位符 8"/>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4340" name="Rectangle 2"/>
          <p:cNvSpPr>
            <a:spLocks noGrp="1" noChangeArrowheads="1"/>
          </p:cNvSpPr>
          <p:nvPr>
            <p:ph type="title" sz="quarter"/>
          </p:nvPr>
        </p:nvSpPr>
        <p:spPr>
          <a:xfrm>
            <a:off x="431800" y="188913"/>
            <a:ext cx="8229600" cy="1371600"/>
          </a:xfrm>
        </p:spPr>
        <p:txBody>
          <a:bodyPr/>
          <a:lstStyle/>
          <a:p>
            <a:pPr eaLnBrk="1" hangingPunct="1"/>
            <a:r>
              <a:rPr lang="en-US" altLang="zh-CN" smtClean="0"/>
              <a:t>N</a:t>
            </a:r>
            <a:r>
              <a:rPr lang="zh-CN" altLang="en-US" smtClean="0"/>
              <a:t>－</a:t>
            </a:r>
            <a:r>
              <a:rPr lang="en-US" altLang="zh-CN" smtClean="0"/>
              <a:t>C</a:t>
            </a:r>
            <a:r>
              <a:rPr lang="zh-CN" altLang="en-US" smtClean="0"/>
              <a:t>公式的精度</a:t>
            </a:r>
          </a:p>
        </p:txBody>
      </p:sp>
      <p:graphicFrame>
        <p:nvGraphicFramePr>
          <p:cNvPr id="23566" name="Object 14"/>
          <p:cNvGraphicFramePr>
            <a:graphicFrameLocks noGrp="1" noChangeAspect="1"/>
          </p:cNvGraphicFramePr>
          <p:nvPr>
            <p:ph sz="quarter" idx="1"/>
          </p:nvPr>
        </p:nvGraphicFramePr>
        <p:xfrm>
          <a:off x="1943100" y="2744788"/>
          <a:ext cx="3168650" cy="608012"/>
        </p:xfrm>
        <a:graphic>
          <a:graphicData uri="http://schemas.openxmlformats.org/presentationml/2006/ole">
            <mc:AlternateContent xmlns:mc="http://schemas.openxmlformats.org/markup-compatibility/2006">
              <mc:Choice xmlns:v="urn:schemas-microsoft-com:vml" Requires="v">
                <p:oleObj spid="_x0000_s14470" name="Equation" r:id="rId3" imgW="2184400" imgH="419100" progId="Equation.DSMT4">
                  <p:embed/>
                </p:oleObj>
              </mc:Choice>
              <mc:Fallback>
                <p:oleObj name="Equation" r:id="rId3" imgW="2184400" imgH="4191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744788"/>
                        <a:ext cx="316865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6"/>
          <p:cNvGraphicFramePr>
            <a:graphicFrameLocks noGrp="1" noChangeAspect="1"/>
          </p:cNvGraphicFramePr>
          <p:nvPr>
            <p:ph sz="quarter" idx="2"/>
          </p:nvPr>
        </p:nvGraphicFramePr>
        <p:xfrm>
          <a:off x="1943100" y="3789363"/>
          <a:ext cx="3924300" cy="641350"/>
        </p:xfrm>
        <a:graphic>
          <a:graphicData uri="http://schemas.openxmlformats.org/presentationml/2006/ole">
            <mc:AlternateContent xmlns:mc="http://schemas.openxmlformats.org/markup-compatibility/2006">
              <mc:Choice xmlns:v="urn:schemas-microsoft-com:vml" Requires="v">
                <p:oleObj spid="_x0000_s14471" name="Equation" r:id="rId5" imgW="2565400" imgH="419100" progId="Equation.DSMT4">
                  <p:embed/>
                </p:oleObj>
              </mc:Choice>
              <mc:Fallback>
                <p:oleObj name="Equation" r:id="rId5" imgW="2565400" imgH="4191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100" y="3789363"/>
                        <a:ext cx="39243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18"/>
          <p:cNvGraphicFramePr>
            <a:graphicFrameLocks noGrp="1" noChangeAspect="1"/>
          </p:cNvGraphicFramePr>
          <p:nvPr>
            <p:ph sz="quarter" idx="3"/>
          </p:nvPr>
        </p:nvGraphicFramePr>
        <p:xfrm>
          <a:off x="1835150" y="4941888"/>
          <a:ext cx="4679950" cy="649287"/>
        </p:xfrm>
        <a:graphic>
          <a:graphicData uri="http://schemas.openxmlformats.org/presentationml/2006/ole">
            <mc:AlternateContent xmlns:mc="http://schemas.openxmlformats.org/markup-compatibility/2006">
              <mc:Choice xmlns:v="urn:schemas-microsoft-com:vml" Requires="v">
                <p:oleObj spid="_x0000_s14472" name="Equation" r:id="rId7" imgW="3022600" imgH="419100" progId="Equation.DSMT4">
                  <p:embed/>
                </p:oleObj>
              </mc:Choice>
              <mc:Fallback>
                <p:oleObj name="Equation" r:id="rId7" imgW="3022600" imgH="4191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941888"/>
                        <a:ext cx="4679950"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Text Box 9"/>
          <p:cNvSpPr txBox="1">
            <a:spLocks noChangeArrowheads="1"/>
          </p:cNvSpPr>
          <p:nvPr/>
        </p:nvSpPr>
        <p:spPr bwMode="auto">
          <a:xfrm>
            <a:off x="539750" y="1341438"/>
            <a:ext cx="8172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推论</a:t>
            </a:r>
            <a:r>
              <a:rPr lang="en-US" altLang="zh-CN" sz="2400" b="1"/>
              <a:t>7.1</a:t>
            </a:r>
            <a:r>
              <a:rPr lang="en-US" altLang="zh-CN" sz="2400"/>
              <a:t>  </a:t>
            </a:r>
            <a:r>
              <a:rPr lang="zh-CN" altLang="en-US" sz="2400"/>
              <a:t>设</a:t>
            </a:r>
            <a:r>
              <a:rPr lang="en-US" altLang="zh-CN" sz="2400" i="1"/>
              <a:t>f</a:t>
            </a:r>
            <a:r>
              <a:rPr lang="en-US" altLang="zh-CN" sz="2400"/>
              <a:t>(</a:t>
            </a:r>
            <a:r>
              <a:rPr lang="en-US" altLang="zh-CN" sz="2400" i="1"/>
              <a:t>x</a:t>
            </a:r>
            <a:r>
              <a:rPr lang="en-US" altLang="zh-CN" sz="2400"/>
              <a:t>)</a:t>
            </a:r>
            <a:r>
              <a:rPr lang="zh-CN" altLang="en-US" sz="2400" b="1">
                <a:solidFill>
                  <a:schemeClr val="bg2"/>
                </a:solidFill>
              </a:rPr>
              <a:t>充分可微</a:t>
            </a:r>
            <a:r>
              <a:rPr lang="zh-CN" altLang="en-US" sz="2400"/>
              <a:t>，则</a:t>
            </a:r>
            <a:r>
              <a:rPr lang="en-US" altLang="zh-CN" sz="2400"/>
              <a:t>N</a:t>
            </a:r>
            <a:r>
              <a:rPr lang="zh-CN" altLang="en-US" sz="2400"/>
              <a:t>－</a:t>
            </a:r>
            <a:r>
              <a:rPr lang="en-US" altLang="zh-CN" sz="2400"/>
              <a:t>C</a:t>
            </a:r>
            <a:r>
              <a:rPr lang="zh-CN" altLang="en-US" sz="2400"/>
              <a:t>面积公式的</a:t>
            </a:r>
            <a:r>
              <a:rPr lang="en-US" altLang="zh-CN" sz="2400" i="1"/>
              <a:t>E</a:t>
            </a:r>
            <a:r>
              <a:rPr lang="en-US" altLang="zh-CN" sz="2400"/>
              <a:t>[</a:t>
            </a:r>
            <a:r>
              <a:rPr lang="en-US" altLang="zh-CN" sz="2400" i="1"/>
              <a:t>f</a:t>
            </a:r>
            <a:r>
              <a:rPr lang="en-US" altLang="zh-CN" sz="2400"/>
              <a:t>]</a:t>
            </a:r>
            <a:r>
              <a:rPr lang="zh-CN" altLang="en-US" sz="2400"/>
              <a:t>包含一个高阶的导数项。</a:t>
            </a:r>
          </a:p>
        </p:txBody>
      </p:sp>
      <p:sp>
        <p:nvSpPr>
          <p:cNvPr id="23562" name="Text Box 10"/>
          <p:cNvSpPr txBox="1">
            <a:spLocks noChangeArrowheads="1"/>
          </p:cNvSpPr>
          <p:nvPr/>
        </p:nvSpPr>
        <p:spPr bwMode="auto">
          <a:xfrm>
            <a:off x="647700" y="2276475"/>
            <a:ext cx="792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梯形公式的精度为</a:t>
            </a:r>
            <a:r>
              <a:rPr lang="en-US" altLang="zh-CN" sz="2400" i="1"/>
              <a:t>n</a:t>
            </a:r>
            <a:r>
              <a:rPr lang="en-US" altLang="zh-CN" sz="2400"/>
              <a:t>=1</a:t>
            </a:r>
            <a:r>
              <a:rPr lang="zh-CN" altLang="en-US" sz="2400"/>
              <a:t>，如果</a:t>
            </a:r>
            <a:r>
              <a:rPr lang="en-US" altLang="zh-CN" sz="2400" i="1"/>
              <a:t>f</a:t>
            </a:r>
            <a:r>
              <a:rPr lang="en-US" altLang="zh-CN" sz="2400"/>
              <a:t>∈</a:t>
            </a:r>
            <a:r>
              <a:rPr lang="en-US" altLang="zh-CN" sz="2400" i="1"/>
              <a:t>C</a:t>
            </a:r>
            <a:r>
              <a:rPr lang="en-US" altLang="zh-CN" sz="2400" baseline="30000"/>
              <a:t>2</a:t>
            </a:r>
            <a:r>
              <a:rPr lang="en-US" altLang="zh-CN" sz="2400"/>
              <a:t>[</a:t>
            </a:r>
            <a:r>
              <a:rPr lang="en-US" altLang="zh-CN" sz="2400" i="1"/>
              <a:t>a</a:t>
            </a:r>
            <a:r>
              <a:rPr lang="en-US" altLang="zh-CN" sz="2400"/>
              <a:t>,</a:t>
            </a:r>
            <a:r>
              <a:rPr lang="en-US" altLang="zh-CN" sz="2400" i="1"/>
              <a:t>b</a:t>
            </a:r>
            <a:r>
              <a:rPr lang="en-US" altLang="zh-CN" sz="2400"/>
              <a:t>]</a:t>
            </a:r>
            <a:r>
              <a:rPr lang="zh-CN" altLang="en-US" sz="2400"/>
              <a:t>，则</a:t>
            </a:r>
          </a:p>
        </p:txBody>
      </p:sp>
      <p:sp>
        <p:nvSpPr>
          <p:cNvPr id="23563" name="Text Box 11"/>
          <p:cNvSpPr txBox="1">
            <a:spLocks noChangeArrowheads="1"/>
          </p:cNvSpPr>
          <p:nvPr/>
        </p:nvSpPr>
        <p:spPr bwMode="auto">
          <a:xfrm>
            <a:off x="684213" y="3321050"/>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辛普森公式的精度为</a:t>
            </a:r>
            <a:r>
              <a:rPr lang="en-US" altLang="zh-CN" sz="2400" i="1"/>
              <a:t>n</a:t>
            </a:r>
            <a:r>
              <a:rPr lang="en-US" altLang="zh-CN" sz="2400"/>
              <a:t>=3</a:t>
            </a:r>
            <a:r>
              <a:rPr lang="zh-CN" altLang="en-US" sz="2400"/>
              <a:t>，如果</a:t>
            </a:r>
            <a:r>
              <a:rPr lang="en-US" altLang="zh-CN" sz="2400" i="1"/>
              <a:t>f</a:t>
            </a:r>
            <a:r>
              <a:rPr lang="en-US" altLang="zh-CN" sz="2400"/>
              <a:t>∈</a:t>
            </a:r>
            <a:r>
              <a:rPr lang="en-US" altLang="zh-CN" sz="2400" i="1"/>
              <a:t>C</a:t>
            </a:r>
            <a:r>
              <a:rPr lang="en-US" altLang="zh-CN" sz="2400" baseline="30000"/>
              <a:t>4</a:t>
            </a:r>
            <a:r>
              <a:rPr lang="en-US" altLang="zh-CN" sz="2400"/>
              <a:t>[</a:t>
            </a:r>
            <a:r>
              <a:rPr lang="en-US" altLang="zh-CN" sz="2400" i="1"/>
              <a:t>a</a:t>
            </a:r>
            <a:r>
              <a:rPr lang="en-US" altLang="zh-CN" sz="2400"/>
              <a:t>,</a:t>
            </a:r>
            <a:r>
              <a:rPr lang="en-US" altLang="zh-CN" sz="2400" i="1"/>
              <a:t>b</a:t>
            </a:r>
            <a:r>
              <a:rPr lang="en-US" altLang="zh-CN" sz="2400"/>
              <a:t>]</a:t>
            </a:r>
            <a:r>
              <a:rPr lang="zh-CN" altLang="en-US" sz="2400"/>
              <a:t>，则</a:t>
            </a:r>
          </a:p>
        </p:txBody>
      </p:sp>
      <p:sp>
        <p:nvSpPr>
          <p:cNvPr id="23564" name="Text Box 12"/>
          <p:cNvSpPr txBox="1">
            <a:spLocks noChangeArrowheads="1"/>
          </p:cNvSpPr>
          <p:nvPr/>
        </p:nvSpPr>
        <p:spPr bwMode="auto">
          <a:xfrm>
            <a:off x="684213" y="4473575"/>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辛普森</a:t>
            </a:r>
            <a:r>
              <a:rPr lang="en-US" altLang="zh-CN" sz="2400"/>
              <a:t>3/8</a:t>
            </a:r>
            <a:r>
              <a:rPr lang="zh-CN" altLang="en-US" sz="2400"/>
              <a:t>公式的精度为</a:t>
            </a:r>
            <a:r>
              <a:rPr lang="en-US" altLang="zh-CN" sz="2400" i="1"/>
              <a:t>n</a:t>
            </a:r>
            <a:r>
              <a:rPr lang="en-US" altLang="zh-CN" sz="2400"/>
              <a:t>=3</a:t>
            </a:r>
            <a:r>
              <a:rPr lang="zh-CN" altLang="en-US" sz="2400"/>
              <a:t>，如果</a:t>
            </a:r>
            <a:r>
              <a:rPr lang="en-US" altLang="zh-CN" sz="2400" i="1"/>
              <a:t>f</a:t>
            </a:r>
            <a:r>
              <a:rPr lang="en-US" altLang="zh-CN" sz="2400"/>
              <a:t>∈</a:t>
            </a:r>
            <a:r>
              <a:rPr lang="en-US" altLang="zh-CN" sz="2400" i="1"/>
              <a:t>C</a:t>
            </a:r>
            <a:r>
              <a:rPr lang="en-US" altLang="zh-CN" sz="2400" baseline="30000"/>
              <a:t>4</a:t>
            </a:r>
            <a:r>
              <a:rPr lang="en-US" altLang="zh-CN" sz="2400"/>
              <a:t>[</a:t>
            </a:r>
            <a:r>
              <a:rPr lang="en-US" altLang="zh-CN" sz="2400" i="1"/>
              <a:t>a</a:t>
            </a:r>
            <a:r>
              <a:rPr lang="en-US" altLang="zh-CN" sz="2400"/>
              <a:t>,</a:t>
            </a:r>
            <a:r>
              <a:rPr lang="en-US" altLang="zh-CN" sz="2400" i="1"/>
              <a:t>b</a:t>
            </a:r>
            <a:r>
              <a:rPr lang="en-US" altLang="zh-CN" sz="2400"/>
              <a:t>]</a:t>
            </a:r>
            <a:r>
              <a:rPr lang="zh-CN" altLang="en-US" sz="2400"/>
              <a:t>，则</a:t>
            </a:r>
          </a:p>
        </p:txBody>
      </p:sp>
      <p:sp>
        <p:nvSpPr>
          <p:cNvPr id="23565" name="Text Box 13"/>
          <p:cNvSpPr txBox="1">
            <a:spLocks noChangeArrowheads="1"/>
          </p:cNvSpPr>
          <p:nvPr/>
        </p:nvSpPr>
        <p:spPr bwMode="auto">
          <a:xfrm>
            <a:off x="684213" y="5624513"/>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布尔公式的精度为</a:t>
            </a:r>
            <a:r>
              <a:rPr lang="en-US" altLang="zh-CN" sz="2400" i="1"/>
              <a:t>n</a:t>
            </a:r>
            <a:r>
              <a:rPr lang="en-US" altLang="zh-CN" sz="2400"/>
              <a:t>=5</a:t>
            </a:r>
            <a:r>
              <a:rPr lang="zh-CN" altLang="en-US" sz="2400"/>
              <a:t>，如果</a:t>
            </a:r>
            <a:r>
              <a:rPr lang="en-US" altLang="zh-CN" sz="2400" i="1"/>
              <a:t>f</a:t>
            </a:r>
            <a:r>
              <a:rPr lang="en-US" altLang="zh-CN" sz="2400"/>
              <a:t>∈</a:t>
            </a:r>
            <a:r>
              <a:rPr lang="en-US" altLang="zh-CN" sz="2400" i="1"/>
              <a:t>C</a:t>
            </a:r>
            <a:r>
              <a:rPr lang="en-US" altLang="zh-CN" sz="2400" baseline="30000"/>
              <a:t>6</a:t>
            </a:r>
            <a:r>
              <a:rPr lang="en-US" altLang="zh-CN" sz="2400"/>
              <a:t>[</a:t>
            </a:r>
            <a:r>
              <a:rPr lang="en-US" altLang="zh-CN" sz="2400" i="1"/>
              <a:t>a</a:t>
            </a:r>
            <a:r>
              <a:rPr lang="en-US" altLang="zh-CN" sz="2400"/>
              <a:t>,</a:t>
            </a:r>
            <a:r>
              <a:rPr lang="en-US" altLang="zh-CN" sz="2400" i="1"/>
              <a:t>b</a:t>
            </a:r>
            <a:r>
              <a:rPr lang="en-US" altLang="zh-CN" sz="2400"/>
              <a:t>]</a:t>
            </a:r>
            <a:r>
              <a:rPr lang="zh-CN" altLang="en-US" sz="2400"/>
              <a:t>，则</a:t>
            </a:r>
          </a:p>
        </p:txBody>
      </p:sp>
      <p:graphicFrame>
        <p:nvGraphicFramePr>
          <p:cNvPr id="23572" name="Object 20"/>
          <p:cNvGraphicFramePr>
            <a:graphicFrameLocks noGrp="1" noChangeAspect="1"/>
          </p:cNvGraphicFramePr>
          <p:nvPr>
            <p:ph sz="quarter" idx="4"/>
          </p:nvPr>
        </p:nvGraphicFramePr>
        <p:xfrm>
          <a:off x="1403350" y="6165850"/>
          <a:ext cx="5903913" cy="655638"/>
        </p:xfrm>
        <a:graphic>
          <a:graphicData uri="http://schemas.openxmlformats.org/presentationml/2006/ole">
            <mc:AlternateContent xmlns:mc="http://schemas.openxmlformats.org/markup-compatibility/2006">
              <mc:Choice xmlns:v="urn:schemas-microsoft-com:vml" Requires="v">
                <p:oleObj spid="_x0000_s14473" name="Equation" r:id="rId9" imgW="3771900" imgH="419100" progId="Equation.DSMT4">
                  <p:embed/>
                </p:oleObj>
              </mc:Choice>
              <mc:Fallback>
                <p:oleObj name="Equation" r:id="rId9" imgW="3771900" imgH="4191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6165850"/>
                        <a:ext cx="5903913" cy="6556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dissolve">
                                      <p:cBhvr>
                                        <p:cTn id="7" dur="500"/>
                                        <p:tgtEl>
                                          <p:spTgt spid="23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62"/>
                                        </p:tgtEl>
                                        <p:attrNameLst>
                                          <p:attrName>style.visibility</p:attrName>
                                        </p:attrNameLst>
                                      </p:cBhvr>
                                      <p:to>
                                        <p:strVal val="visible"/>
                                      </p:to>
                                    </p:set>
                                    <p:animEffect transition="in" filter="wipe(left)">
                                      <p:cBhvr>
                                        <p:cTn id="12" dur="500"/>
                                        <p:tgtEl>
                                          <p:spTgt spid="23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566"/>
                                        </p:tgtEl>
                                        <p:attrNameLst>
                                          <p:attrName>style.visibility</p:attrName>
                                        </p:attrNameLst>
                                      </p:cBhvr>
                                      <p:to>
                                        <p:strVal val="visible"/>
                                      </p:to>
                                    </p:set>
                                    <p:animEffect transition="in" filter="wipe(left)">
                                      <p:cBhvr>
                                        <p:cTn id="17" dur="500"/>
                                        <p:tgtEl>
                                          <p:spTgt spid="23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63"/>
                                        </p:tgtEl>
                                        <p:attrNameLst>
                                          <p:attrName>style.visibility</p:attrName>
                                        </p:attrNameLst>
                                      </p:cBhvr>
                                      <p:to>
                                        <p:strVal val="visible"/>
                                      </p:to>
                                    </p:set>
                                    <p:animEffect transition="in" filter="wipe(left)">
                                      <p:cBhvr>
                                        <p:cTn id="22" dur="500"/>
                                        <p:tgtEl>
                                          <p:spTgt spid="235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568"/>
                                        </p:tgtEl>
                                        <p:attrNameLst>
                                          <p:attrName>style.visibility</p:attrName>
                                        </p:attrNameLst>
                                      </p:cBhvr>
                                      <p:to>
                                        <p:strVal val="visible"/>
                                      </p:to>
                                    </p:set>
                                    <p:animEffect transition="in" filter="wipe(left)">
                                      <p:cBhvr>
                                        <p:cTn id="27" dur="500"/>
                                        <p:tgtEl>
                                          <p:spTgt spid="235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564">
                                            <p:txEl>
                                              <p:pRg st="0" end="0"/>
                                            </p:txEl>
                                          </p:spTgt>
                                        </p:tgtEl>
                                        <p:attrNameLst>
                                          <p:attrName>style.visibility</p:attrName>
                                        </p:attrNameLst>
                                      </p:cBhvr>
                                      <p:to>
                                        <p:strVal val="visible"/>
                                      </p:to>
                                    </p:set>
                                    <p:animEffect transition="in" filter="wipe(left)">
                                      <p:cBhvr>
                                        <p:cTn id="32" dur="500"/>
                                        <p:tgtEl>
                                          <p:spTgt spid="2356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570"/>
                                        </p:tgtEl>
                                        <p:attrNameLst>
                                          <p:attrName>style.visibility</p:attrName>
                                        </p:attrNameLst>
                                      </p:cBhvr>
                                      <p:to>
                                        <p:strVal val="visible"/>
                                      </p:to>
                                    </p:set>
                                    <p:animEffect transition="in" filter="wipe(left)">
                                      <p:cBhvr>
                                        <p:cTn id="37" dur="500"/>
                                        <p:tgtEl>
                                          <p:spTgt spid="235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65"/>
                                        </p:tgtEl>
                                        <p:attrNameLst>
                                          <p:attrName>style.visibility</p:attrName>
                                        </p:attrNameLst>
                                      </p:cBhvr>
                                      <p:to>
                                        <p:strVal val="visible"/>
                                      </p:to>
                                    </p:set>
                                    <p:animEffect transition="in" filter="wipe(left)">
                                      <p:cBhvr>
                                        <p:cTn id="42" dur="500"/>
                                        <p:tgtEl>
                                          <p:spTgt spid="235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572"/>
                                        </p:tgtEl>
                                        <p:attrNameLst>
                                          <p:attrName>style.visibility</p:attrName>
                                        </p:attrNameLst>
                                      </p:cBhvr>
                                      <p:to>
                                        <p:strVal val="visible"/>
                                      </p:to>
                                    </p:set>
                                    <p:animEffect transition="in" filter="wipe(left)">
                                      <p:cBhvr>
                                        <p:cTn id="47" dur="500"/>
                                        <p:tgtEl>
                                          <p:spTgt spid="23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235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zh-CN" altLang="en-US"/>
              <a:t>华南师范大学数学科学学院    谢骊玲</a:t>
            </a:r>
          </a:p>
        </p:txBody>
      </p:sp>
      <p:sp>
        <p:nvSpPr>
          <p:cNvPr id="6"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5364" name="Rectangle 2"/>
          <p:cNvSpPr>
            <a:spLocks noGrp="1" noChangeArrowheads="1"/>
          </p:cNvSpPr>
          <p:nvPr>
            <p:ph type="title"/>
          </p:nvPr>
        </p:nvSpPr>
        <p:spPr/>
        <p:txBody>
          <a:bodyPr/>
          <a:lstStyle/>
          <a:p>
            <a:pPr eaLnBrk="1" hangingPunct="1"/>
            <a:r>
              <a:rPr lang="zh-CN" altLang="en-US" smtClean="0"/>
              <a:t>步长的选择</a:t>
            </a:r>
          </a:p>
        </p:txBody>
      </p:sp>
      <p:sp>
        <p:nvSpPr>
          <p:cNvPr id="35843" name="Rectangle 3"/>
          <p:cNvSpPr>
            <a:spLocks noGrp="1" noChangeArrowheads="1"/>
          </p:cNvSpPr>
          <p:nvPr>
            <p:ph type="body" idx="1"/>
          </p:nvPr>
        </p:nvSpPr>
        <p:spPr/>
        <p:txBody>
          <a:bodyPr/>
          <a:lstStyle/>
          <a:p>
            <a:pPr eaLnBrk="1" hangingPunct="1"/>
            <a:r>
              <a:rPr lang="zh-CN" altLang="en-US" smtClean="0"/>
              <a:t>因为各个公式所需节点个数不同，如果</a:t>
            </a:r>
            <a:r>
              <a:rPr lang="zh-CN" altLang="en-US" b="1" smtClean="0">
                <a:solidFill>
                  <a:schemeClr val="bg2"/>
                </a:solidFill>
              </a:rPr>
              <a:t>固定求积区间</a:t>
            </a:r>
            <a:r>
              <a:rPr lang="en-US" altLang="zh-CN" b="1" smtClean="0">
                <a:solidFill>
                  <a:schemeClr val="bg2"/>
                </a:solidFill>
              </a:rPr>
              <a:t>[</a:t>
            </a:r>
            <a:r>
              <a:rPr lang="en-US" altLang="zh-CN" b="1" i="1" smtClean="0">
                <a:solidFill>
                  <a:schemeClr val="bg2"/>
                </a:solidFill>
              </a:rPr>
              <a:t>a</a:t>
            </a:r>
            <a:r>
              <a:rPr lang="en-US" altLang="zh-CN" b="1" smtClean="0">
                <a:solidFill>
                  <a:schemeClr val="bg2"/>
                </a:solidFill>
              </a:rPr>
              <a:t>,</a:t>
            </a:r>
            <a:r>
              <a:rPr lang="en-US" altLang="zh-CN" b="1" i="1" smtClean="0">
                <a:solidFill>
                  <a:schemeClr val="bg2"/>
                </a:solidFill>
              </a:rPr>
              <a:t>b</a:t>
            </a:r>
            <a:r>
              <a:rPr lang="en-US" altLang="zh-CN" b="1" smtClean="0">
                <a:solidFill>
                  <a:schemeClr val="bg2"/>
                </a:solidFill>
              </a:rPr>
              <a:t>]</a:t>
            </a:r>
            <a:r>
              <a:rPr lang="zh-CN" altLang="en-US" b="1" smtClean="0">
                <a:solidFill>
                  <a:schemeClr val="bg2"/>
                </a:solidFill>
              </a:rPr>
              <a:t>的端点</a:t>
            </a:r>
            <a:r>
              <a:rPr lang="zh-CN" altLang="en-US" smtClean="0"/>
              <a:t>，则对</a:t>
            </a:r>
            <a:r>
              <a:rPr lang="zh-CN" altLang="en-US" b="1" smtClean="0">
                <a:solidFill>
                  <a:schemeClr val="bg2"/>
                </a:solidFill>
              </a:rPr>
              <a:t>不同公式要采用不同的步长</a:t>
            </a:r>
            <a:r>
              <a:rPr lang="zh-CN" altLang="en-US" smtClean="0"/>
              <a:t>。梯形公式、辛普森公式、辛普森</a:t>
            </a:r>
            <a:r>
              <a:rPr lang="en-US" altLang="zh-CN" smtClean="0"/>
              <a:t>3/8</a:t>
            </a:r>
            <a:r>
              <a:rPr lang="zh-CN" altLang="en-US" smtClean="0"/>
              <a:t>公式和布尔公式的步长分别为</a:t>
            </a:r>
            <a:r>
              <a:rPr lang="en-US" altLang="zh-CN" i="1" smtClean="0"/>
              <a:t>h</a:t>
            </a:r>
            <a:r>
              <a:rPr lang="en-US" altLang="zh-CN" smtClean="0"/>
              <a:t>=</a:t>
            </a:r>
            <a:r>
              <a:rPr lang="en-US" altLang="zh-CN" i="1" smtClean="0"/>
              <a:t>b</a:t>
            </a:r>
            <a:r>
              <a:rPr lang="en-US" altLang="zh-CN" smtClean="0"/>
              <a:t>-</a:t>
            </a:r>
            <a:r>
              <a:rPr lang="en-US" altLang="zh-CN" i="1" smtClean="0"/>
              <a:t>a</a:t>
            </a:r>
            <a:r>
              <a:rPr lang="en-US" altLang="zh-CN" smtClean="0"/>
              <a:t>,</a:t>
            </a:r>
            <a:r>
              <a:rPr lang="en-US" altLang="zh-CN" i="1" smtClean="0"/>
              <a:t>h</a:t>
            </a:r>
            <a:r>
              <a:rPr lang="en-US" altLang="zh-CN" smtClean="0"/>
              <a:t>=(</a:t>
            </a:r>
            <a:r>
              <a:rPr lang="en-US" altLang="zh-CN" i="1" smtClean="0"/>
              <a:t>b</a:t>
            </a:r>
            <a:r>
              <a:rPr lang="en-US" altLang="zh-CN" smtClean="0"/>
              <a:t>-</a:t>
            </a:r>
            <a:r>
              <a:rPr lang="en-US" altLang="zh-CN" i="1" smtClean="0"/>
              <a:t>a</a:t>
            </a:r>
            <a:r>
              <a:rPr lang="en-US" altLang="zh-CN" smtClean="0"/>
              <a:t>)/2,</a:t>
            </a:r>
            <a:r>
              <a:rPr lang="en-US" altLang="zh-CN" i="1" smtClean="0"/>
              <a:t>h</a:t>
            </a:r>
            <a:r>
              <a:rPr lang="en-US" altLang="zh-CN" smtClean="0"/>
              <a:t>=(</a:t>
            </a:r>
            <a:r>
              <a:rPr lang="en-US" altLang="zh-CN" i="1" smtClean="0"/>
              <a:t>b</a:t>
            </a:r>
            <a:r>
              <a:rPr lang="en-US" altLang="zh-CN" smtClean="0"/>
              <a:t>-</a:t>
            </a:r>
            <a:r>
              <a:rPr lang="en-US" altLang="zh-CN" i="1" smtClean="0"/>
              <a:t>a</a:t>
            </a:r>
            <a:r>
              <a:rPr lang="en-US" altLang="zh-CN" smtClean="0"/>
              <a:t>)/3</a:t>
            </a:r>
            <a:r>
              <a:rPr lang="zh-CN" altLang="en-US" smtClean="0"/>
              <a:t>和</a:t>
            </a:r>
            <a:r>
              <a:rPr lang="en-US" altLang="zh-CN" i="1" smtClean="0"/>
              <a:t>h</a:t>
            </a:r>
            <a:r>
              <a:rPr lang="en-US" altLang="zh-CN" smtClean="0"/>
              <a:t>=(</a:t>
            </a:r>
            <a:r>
              <a:rPr lang="en-US" altLang="zh-CN" i="1" smtClean="0"/>
              <a:t>b</a:t>
            </a:r>
            <a:r>
              <a:rPr lang="en-US" altLang="zh-CN" smtClean="0"/>
              <a:t>-</a:t>
            </a:r>
            <a:r>
              <a:rPr lang="en-US" altLang="zh-CN" i="1" smtClean="0"/>
              <a:t>a</a:t>
            </a:r>
            <a:r>
              <a:rPr lang="en-US" altLang="zh-CN" smtClean="0"/>
              <a:t>)/4</a:t>
            </a:r>
          </a:p>
        </p:txBody>
      </p:sp>
      <p:sp>
        <p:nvSpPr>
          <p:cNvPr id="35844" name="Text Box 4"/>
          <p:cNvSpPr txBox="1">
            <a:spLocks noChangeArrowheads="1"/>
          </p:cNvSpPr>
          <p:nvPr/>
        </p:nvSpPr>
        <p:spPr bwMode="auto">
          <a:xfrm>
            <a:off x="755650" y="5049838"/>
            <a:ext cx="7129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例</a:t>
            </a:r>
            <a:r>
              <a:rPr lang="en-US" altLang="zh-CN" sz="2800">
                <a:latin typeface="Arial" panose="020B0604020202020204" pitchFamily="34" charset="0"/>
              </a:rPr>
              <a:t>7.2    </a:t>
            </a:r>
            <a:r>
              <a:rPr lang="zh-CN" altLang="en-US" sz="2800">
                <a:latin typeface="Arial" panose="020B0604020202020204" pitchFamily="34" charset="0"/>
              </a:rPr>
              <a:t>分别将区间</a:t>
            </a:r>
            <a:r>
              <a:rPr lang="en-US" altLang="zh-CN" sz="2800"/>
              <a:t>[0,1]</a:t>
            </a:r>
            <a:r>
              <a:rPr lang="zh-CN" altLang="en-US" sz="2800">
                <a:latin typeface="Arial" panose="020B0604020202020204" pitchFamily="34" charset="0"/>
              </a:rPr>
              <a:t>作</a:t>
            </a:r>
            <a:r>
              <a:rPr lang="en-US" altLang="zh-CN" sz="2800">
                <a:latin typeface="Arial" panose="020B0604020202020204" pitchFamily="34" charset="0"/>
              </a:rPr>
              <a:t>1</a:t>
            </a:r>
            <a:r>
              <a:rPr lang="zh-CN" altLang="en-US" sz="2800">
                <a:latin typeface="Arial" panose="020B0604020202020204" pitchFamily="34" charset="0"/>
              </a:rPr>
              <a:t>、</a:t>
            </a:r>
            <a:r>
              <a:rPr lang="en-US" altLang="zh-CN" sz="2800">
                <a:latin typeface="Arial" panose="020B0604020202020204" pitchFamily="34" charset="0"/>
              </a:rPr>
              <a:t>2</a:t>
            </a:r>
            <a:r>
              <a:rPr lang="zh-CN" altLang="en-US" sz="2800">
                <a:latin typeface="Arial" panose="020B0604020202020204" pitchFamily="34" charset="0"/>
              </a:rPr>
              <a:t>、</a:t>
            </a:r>
            <a:r>
              <a:rPr lang="en-US" altLang="zh-CN" sz="2800">
                <a:latin typeface="Arial" panose="020B0604020202020204" pitchFamily="34" charset="0"/>
              </a:rPr>
              <a:t>3</a:t>
            </a:r>
            <a:r>
              <a:rPr lang="zh-CN" altLang="en-US" sz="2800">
                <a:latin typeface="Arial" panose="020B0604020202020204" pitchFamily="34" charset="0"/>
              </a:rPr>
              <a:t>、</a:t>
            </a:r>
            <a:r>
              <a:rPr lang="en-US" altLang="zh-CN" sz="2800">
                <a:latin typeface="Arial" panose="020B0604020202020204" pitchFamily="34" charset="0"/>
              </a:rPr>
              <a:t>4</a:t>
            </a:r>
            <a:r>
              <a:rPr lang="zh-CN" altLang="en-US" sz="2800">
                <a:latin typeface="Arial" panose="020B0604020202020204" pitchFamily="34" charset="0"/>
              </a:rPr>
              <a:t>等分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left)">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6"/>
          <p:cNvSpPr>
            <a:spLocks noGrp="1"/>
          </p:cNvSpPr>
          <p:nvPr>
            <p:ph type="ftr" sz="quarter" idx="10"/>
          </p:nvPr>
        </p:nvSpPr>
        <p:spPr/>
        <p:txBody>
          <a:bodyPr/>
          <a:lstStyle/>
          <a:p>
            <a:pPr>
              <a:defRPr/>
            </a:pPr>
            <a:r>
              <a:rPr lang="zh-CN" altLang="en-US"/>
              <a:t>华南师范大学数学科学学院    谢骊玲</a:t>
            </a:r>
          </a:p>
        </p:txBody>
      </p:sp>
      <p:sp>
        <p:nvSpPr>
          <p:cNvPr id="12" name="日期占位符 8"/>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6388" name="Text Box 4"/>
          <p:cNvSpPr txBox="1">
            <a:spLocks noChangeArrowheads="1"/>
          </p:cNvSpPr>
          <p:nvPr/>
        </p:nvSpPr>
        <p:spPr bwMode="auto">
          <a:xfrm>
            <a:off x="431800" y="584200"/>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例</a:t>
            </a:r>
            <a:r>
              <a:rPr lang="en-US" altLang="zh-CN" sz="2400" b="1">
                <a:latin typeface="Arial" panose="020B0604020202020204" pitchFamily="34" charset="0"/>
              </a:rPr>
              <a:t>7.2</a:t>
            </a:r>
          </a:p>
        </p:txBody>
      </p:sp>
      <p:sp>
        <p:nvSpPr>
          <p:cNvPr id="41989" name="Text Box 5"/>
          <p:cNvSpPr txBox="1">
            <a:spLocks noChangeArrowheads="1"/>
          </p:cNvSpPr>
          <p:nvPr/>
        </p:nvSpPr>
        <p:spPr bwMode="auto">
          <a:xfrm>
            <a:off x="1439863" y="5842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对于梯形公式，</a:t>
            </a:r>
            <a:r>
              <a:rPr lang="en-US" altLang="zh-CN" sz="2400" i="1"/>
              <a:t>h</a:t>
            </a:r>
            <a:r>
              <a:rPr lang="en-US" altLang="zh-CN" sz="2400"/>
              <a:t>=1</a:t>
            </a:r>
          </a:p>
        </p:txBody>
      </p:sp>
      <p:sp>
        <p:nvSpPr>
          <p:cNvPr id="41990" name="Text Box 6"/>
          <p:cNvSpPr txBox="1">
            <a:spLocks noChangeArrowheads="1"/>
          </p:cNvSpPr>
          <p:nvPr/>
        </p:nvSpPr>
        <p:spPr bwMode="auto">
          <a:xfrm>
            <a:off x="576263" y="1665288"/>
            <a:ext cx="442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对于辛普森公式，</a:t>
            </a:r>
            <a:r>
              <a:rPr lang="en-US" altLang="zh-CN" sz="2400" i="1"/>
              <a:t>h</a:t>
            </a:r>
            <a:r>
              <a:rPr lang="en-US" altLang="zh-CN" sz="2400"/>
              <a:t>=1/2</a:t>
            </a:r>
          </a:p>
        </p:txBody>
      </p:sp>
      <p:sp>
        <p:nvSpPr>
          <p:cNvPr id="41991" name="Text Box 7"/>
          <p:cNvSpPr txBox="1">
            <a:spLocks noChangeArrowheads="1"/>
          </p:cNvSpPr>
          <p:nvPr/>
        </p:nvSpPr>
        <p:spPr bwMode="auto">
          <a:xfrm>
            <a:off x="647700" y="4581525"/>
            <a:ext cx="428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对于布尔公式，</a:t>
            </a:r>
            <a:r>
              <a:rPr lang="en-US" altLang="zh-CN" sz="2400" i="1"/>
              <a:t>h</a:t>
            </a:r>
            <a:r>
              <a:rPr lang="en-US" altLang="zh-CN" sz="2400"/>
              <a:t>=1/4</a:t>
            </a:r>
          </a:p>
        </p:txBody>
      </p:sp>
      <p:sp>
        <p:nvSpPr>
          <p:cNvPr id="41992" name="Text Box 8"/>
          <p:cNvSpPr txBox="1">
            <a:spLocks noChangeArrowheads="1"/>
          </p:cNvSpPr>
          <p:nvPr/>
        </p:nvSpPr>
        <p:spPr bwMode="auto">
          <a:xfrm>
            <a:off x="576263" y="2852738"/>
            <a:ext cx="4465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对于辛普森</a:t>
            </a:r>
            <a:r>
              <a:rPr lang="en-US" altLang="zh-CN" sz="2400"/>
              <a:t>3/8</a:t>
            </a:r>
            <a:r>
              <a:rPr lang="zh-CN" altLang="en-US" sz="2400">
                <a:latin typeface="Arial" panose="020B0604020202020204" pitchFamily="34" charset="0"/>
              </a:rPr>
              <a:t>公式，</a:t>
            </a:r>
            <a:r>
              <a:rPr lang="en-US" altLang="zh-CN" sz="2400" i="1"/>
              <a:t>h</a:t>
            </a:r>
            <a:r>
              <a:rPr lang="en-US" altLang="zh-CN" sz="2400"/>
              <a:t>=1/3</a:t>
            </a:r>
          </a:p>
        </p:txBody>
      </p:sp>
      <p:graphicFrame>
        <p:nvGraphicFramePr>
          <p:cNvPr id="41993" name="Object 9"/>
          <p:cNvGraphicFramePr>
            <a:graphicFrameLocks noGrp="1" noChangeAspect="1"/>
          </p:cNvGraphicFramePr>
          <p:nvPr>
            <p:ph sz="quarter" idx="1"/>
          </p:nvPr>
        </p:nvGraphicFramePr>
        <p:xfrm>
          <a:off x="1584325" y="1089025"/>
          <a:ext cx="5472113" cy="565150"/>
        </p:xfrm>
        <a:graphic>
          <a:graphicData uri="http://schemas.openxmlformats.org/presentationml/2006/ole">
            <mc:AlternateContent xmlns:mc="http://schemas.openxmlformats.org/markup-compatibility/2006">
              <mc:Choice xmlns:v="urn:schemas-microsoft-com:vml" Requires="v">
                <p:oleObj spid="_x0000_s16517" name="Equation" r:id="rId3" imgW="3810000" imgH="393700" progId="Equation.DSMT4">
                  <p:embed/>
                </p:oleObj>
              </mc:Choice>
              <mc:Fallback>
                <p:oleObj name="Equation" r:id="rId3" imgW="3810000" imgH="3937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5" y="1089025"/>
                        <a:ext cx="547211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5" name="Object 11"/>
          <p:cNvGraphicFramePr>
            <a:graphicFrameLocks noGrp="1" noChangeAspect="1"/>
          </p:cNvGraphicFramePr>
          <p:nvPr>
            <p:ph sz="quarter" idx="2"/>
          </p:nvPr>
        </p:nvGraphicFramePr>
        <p:xfrm>
          <a:off x="719138" y="2241550"/>
          <a:ext cx="7597775" cy="569913"/>
        </p:xfrm>
        <a:graphic>
          <a:graphicData uri="http://schemas.openxmlformats.org/presentationml/2006/ole">
            <mc:AlternateContent xmlns:mc="http://schemas.openxmlformats.org/markup-compatibility/2006">
              <mc:Choice xmlns:v="urn:schemas-microsoft-com:vml" Requires="v">
                <p:oleObj spid="_x0000_s16518" name="Equation" r:id="rId5" imgW="5257800" imgH="393700" progId="Equation.DSMT4">
                  <p:embed/>
                </p:oleObj>
              </mc:Choice>
              <mc:Fallback>
                <p:oleObj name="Equation" r:id="rId5" imgW="5257800" imgH="3937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2241550"/>
                        <a:ext cx="7597775"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8" name="Object 14"/>
          <p:cNvGraphicFramePr>
            <a:graphicFrameLocks noGrp="1" noChangeAspect="1"/>
          </p:cNvGraphicFramePr>
          <p:nvPr>
            <p:ph sz="quarter" idx="3"/>
          </p:nvPr>
        </p:nvGraphicFramePr>
        <p:xfrm>
          <a:off x="719138" y="3357563"/>
          <a:ext cx="6481762" cy="1216025"/>
        </p:xfrm>
        <a:graphic>
          <a:graphicData uri="http://schemas.openxmlformats.org/presentationml/2006/ole">
            <mc:AlternateContent xmlns:mc="http://schemas.openxmlformats.org/markup-compatibility/2006">
              <mc:Choice xmlns:v="urn:schemas-microsoft-com:vml" Requires="v">
                <p:oleObj spid="_x0000_s16519" name="Equation" r:id="rId7" imgW="4330700" imgH="812800" progId="Equation.DSMT4">
                  <p:embed/>
                </p:oleObj>
              </mc:Choice>
              <mc:Fallback>
                <p:oleObj name="Equation" r:id="rId7" imgW="4330700" imgH="8128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138" y="3357563"/>
                        <a:ext cx="6481762"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1" name="Object 17"/>
          <p:cNvGraphicFramePr>
            <a:graphicFrameLocks noGrp="1" noChangeAspect="1"/>
          </p:cNvGraphicFramePr>
          <p:nvPr>
            <p:ph sz="quarter" idx="4"/>
          </p:nvPr>
        </p:nvGraphicFramePr>
        <p:xfrm>
          <a:off x="792163" y="5157788"/>
          <a:ext cx="8101012" cy="1135062"/>
        </p:xfrm>
        <a:graphic>
          <a:graphicData uri="http://schemas.openxmlformats.org/presentationml/2006/ole">
            <mc:AlternateContent xmlns:mc="http://schemas.openxmlformats.org/markup-compatibility/2006">
              <mc:Choice xmlns:v="urn:schemas-microsoft-com:vml" Requires="v">
                <p:oleObj spid="_x0000_s16520" name="Equation" r:id="rId9" imgW="5803900" imgH="812800" progId="Equation.DSMT4">
                  <p:embed/>
                </p:oleObj>
              </mc:Choice>
              <mc:Fallback>
                <p:oleObj name="Equation" r:id="rId9" imgW="5803900" imgH="8128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163" y="5157788"/>
                        <a:ext cx="8101012"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wipe(left)">
                                      <p:cBhvr>
                                        <p:cTn id="7" dur="500"/>
                                        <p:tgtEl>
                                          <p:spTgt spid="41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wipe(left)">
                                      <p:cBhvr>
                                        <p:cTn id="12" dur="500"/>
                                        <p:tgtEl>
                                          <p:spTgt spid="41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wipe(left)">
                                      <p:cBhvr>
                                        <p:cTn id="17" dur="500"/>
                                        <p:tgtEl>
                                          <p:spTgt spid="4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95"/>
                                        </p:tgtEl>
                                        <p:attrNameLst>
                                          <p:attrName>style.visibility</p:attrName>
                                        </p:attrNameLst>
                                      </p:cBhvr>
                                      <p:to>
                                        <p:strVal val="visible"/>
                                      </p:to>
                                    </p:set>
                                    <p:animEffect transition="in" filter="wipe(left)">
                                      <p:cBhvr>
                                        <p:cTn id="22" dur="500"/>
                                        <p:tgtEl>
                                          <p:spTgt spid="419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2"/>
                                        </p:tgtEl>
                                        <p:attrNameLst>
                                          <p:attrName>style.visibility</p:attrName>
                                        </p:attrNameLst>
                                      </p:cBhvr>
                                      <p:to>
                                        <p:strVal val="visible"/>
                                      </p:to>
                                    </p:set>
                                    <p:animEffect transition="in" filter="wipe(left)">
                                      <p:cBhvr>
                                        <p:cTn id="27" dur="500"/>
                                        <p:tgtEl>
                                          <p:spTgt spid="419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1998"/>
                                        </p:tgtEl>
                                        <p:attrNameLst>
                                          <p:attrName>style.visibility</p:attrName>
                                        </p:attrNameLst>
                                      </p:cBhvr>
                                      <p:to>
                                        <p:strVal val="visible"/>
                                      </p:to>
                                    </p:set>
                                    <p:animEffect transition="in" filter="dissolve">
                                      <p:cBhvr>
                                        <p:cTn id="32" dur="500"/>
                                        <p:tgtEl>
                                          <p:spTgt spid="419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91"/>
                                        </p:tgtEl>
                                        <p:attrNameLst>
                                          <p:attrName>style.visibility</p:attrName>
                                        </p:attrNameLst>
                                      </p:cBhvr>
                                      <p:to>
                                        <p:strVal val="visible"/>
                                      </p:to>
                                    </p:set>
                                    <p:animEffect transition="in" filter="wipe(left)">
                                      <p:cBhvr>
                                        <p:cTn id="37" dur="500"/>
                                        <p:tgtEl>
                                          <p:spTgt spid="419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2001"/>
                                        </p:tgtEl>
                                        <p:attrNameLst>
                                          <p:attrName>style.visibility</p:attrName>
                                        </p:attrNameLst>
                                      </p:cBhvr>
                                      <p:to>
                                        <p:strVal val="visible"/>
                                      </p:to>
                                    </p:set>
                                    <p:animEffect transition="in" filter="dissolve">
                                      <p:cBhvr>
                                        <p:cTn id="42" dur="500"/>
                                        <p:tgtEl>
                                          <p:spTgt spid="42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0" grpId="0"/>
      <p:bldP spid="41991" grpId="0"/>
      <p:bldP spid="419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2"/>
          <p:cNvSpPr>
            <a:spLocks noGrp="1"/>
          </p:cNvSpPr>
          <p:nvPr>
            <p:ph type="ftr" sz="quarter" idx="10"/>
          </p:nvPr>
        </p:nvSpPr>
        <p:spPr/>
        <p:txBody>
          <a:bodyPr/>
          <a:lstStyle/>
          <a:p>
            <a:pPr>
              <a:defRPr/>
            </a:pPr>
            <a:r>
              <a:rPr lang="zh-CN" altLang="en-US"/>
              <a:t>华南师范大学数学科学学院    谢骊玲</a:t>
            </a:r>
          </a:p>
        </p:txBody>
      </p:sp>
      <p:sp>
        <p:nvSpPr>
          <p:cNvPr id="28" name="日期占位符 4"/>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3804" name="Freeform 12"/>
          <p:cNvSpPr>
            <a:spLocks/>
          </p:cNvSpPr>
          <p:nvPr/>
        </p:nvSpPr>
        <p:spPr bwMode="auto">
          <a:xfrm>
            <a:off x="5443538" y="1997075"/>
            <a:ext cx="2719387" cy="895350"/>
          </a:xfrm>
          <a:custGeom>
            <a:avLst/>
            <a:gdLst>
              <a:gd name="T0" fmla="*/ 2147483646 w 1713"/>
              <a:gd name="T1" fmla="*/ 2147483646 h 564"/>
              <a:gd name="T2" fmla="*/ 2147483646 w 1713"/>
              <a:gd name="T3" fmla="*/ 2147483646 h 564"/>
              <a:gd name="T4" fmla="*/ 0 w 1713"/>
              <a:gd name="T5" fmla="*/ 2147483646 h 564"/>
              <a:gd name="T6" fmla="*/ 0 w 1713"/>
              <a:gd name="T7" fmla="*/ 2147483646 h 564"/>
              <a:gd name="T8" fmla="*/ 2147483646 w 1713"/>
              <a:gd name="T9" fmla="*/ 2147483646 h 564"/>
              <a:gd name="T10" fmla="*/ 2147483646 w 1713"/>
              <a:gd name="T11" fmla="*/ 2147483646 h 564"/>
              <a:gd name="T12" fmla="*/ 2147483646 w 1713"/>
              <a:gd name="T13" fmla="*/ 2147483646 h 564"/>
              <a:gd name="T14" fmla="*/ 2147483646 w 1713"/>
              <a:gd name="T15" fmla="*/ 2147483646 h 564"/>
              <a:gd name="T16" fmla="*/ 2147483646 w 1713"/>
              <a:gd name="T17" fmla="*/ 2147483646 h 564"/>
              <a:gd name="T18" fmla="*/ 2147483646 w 1713"/>
              <a:gd name="T19" fmla="*/ 2147483646 h 564"/>
              <a:gd name="T20" fmla="*/ 2147483646 w 1713"/>
              <a:gd name="T21" fmla="*/ 0 h 564"/>
              <a:gd name="T22" fmla="*/ 2147483646 w 1713"/>
              <a:gd name="T23" fmla="*/ 2147483646 h 564"/>
              <a:gd name="T24" fmla="*/ 2147483646 w 1713"/>
              <a:gd name="T25" fmla="*/ 2147483646 h 564"/>
              <a:gd name="T26" fmla="*/ 2147483646 w 1713"/>
              <a:gd name="T27" fmla="*/ 2147483646 h 564"/>
              <a:gd name="T28" fmla="*/ 2147483646 w 1713"/>
              <a:gd name="T29" fmla="*/ 2147483646 h 564"/>
              <a:gd name="T30" fmla="*/ 2147483646 w 1713"/>
              <a:gd name="T31" fmla="*/ 2147483646 h 564"/>
              <a:gd name="T32" fmla="*/ 2147483646 w 1713"/>
              <a:gd name="T33" fmla="*/ 2147483646 h 5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13"/>
              <a:gd name="T52" fmla="*/ 0 h 564"/>
              <a:gd name="T53" fmla="*/ 1713 w 1713"/>
              <a:gd name="T54" fmla="*/ 564 h 5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13" h="564">
                <a:moveTo>
                  <a:pt x="1713" y="305"/>
                </a:moveTo>
                <a:lnTo>
                  <a:pt x="1710" y="563"/>
                </a:lnTo>
                <a:lnTo>
                  <a:pt x="0" y="564"/>
                </a:lnTo>
                <a:lnTo>
                  <a:pt x="0" y="204"/>
                </a:lnTo>
                <a:lnTo>
                  <a:pt x="84" y="159"/>
                </a:lnTo>
                <a:lnTo>
                  <a:pt x="219" y="108"/>
                </a:lnTo>
                <a:lnTo>
                  <a:pt x="390" y="60"/>
                </a:lnTo>
                <a:lnTo>
                  <a:pt x="561" y="27"/>
                </a:lnTo>
                <a:lnTo>
                  <a:pt x="663" y="12"/>
                </a:lnTo>
                <a:lnTo>
                  <a:pt x="747" y="3"/>
                </a:lnTo>
                <a:lnTo>
                  <a:pt x="852" y="0"/>
                </a:lnTo>
                <a:lnTo>
                  <a:pt x="960" y="6"/>
                </a:lnTo>
                <a:lnTo>
                  <a:pt x="1047" y="21"/>
                </a:lnTo>
                <a:lnTo>
                  <a:pt x="1143" y="48"/>
                </a:lnTo>
                <a:lnTo>
                  <a:pt x="1243" y="86"/>
                </a:lnTo>
                <a:lnTo>
                  <a:pt x="1538" y="222"/>
                </a:lnTo>
                <a:lnTo>
                  <a:pt x="1713" y="305"/>
                </a:lnTo>
                <a:close/>
              </a:path>
            </a:pathLst>
          </a:custGeom>
          <a:solidFill>
            <a:schemeClr val="accent1"/>
          </a:solidFill>
          <a:ln w="9525">
            <a:solidFill>
              <a:schemeClr val="tx1"/>
            </a:solidFill>
            <a:round/>
            <a:headEnd/>
            <a:tailEnd/>
          </a:ln>
        </p:spPr>
        <p:txBody>
          <a:bodyPr/>
          <a:lstStyle/>
          <a:p>
            <a:endParaRPr lang="zh-CN" altLang="en-US"/>
          </a:p>
        </p:txBody>
      </p:sp>
      <p:pic>
        <p:nvPicPr>
          <p:cNvPr id="33799" name="Picture 7"/>
          <p:cNvPicPr>
            <a:picLocks noChangeAspect="1" noChangeArrowheads="1"/>
          </p:cNvPicPr>
          <p:nvPr/>
        </p:nvPicPr>
        <p:blipFill>
          <a:blip r:embed="rId3">
            <a:extLst>
              <a:ext uri="{28A0092B-C50C-407E-A947-70E740481C1C}">
                <a14:useLocalDpi xmlns:a14="http://schemas.microsoft.com/office/drawing/2010/main" val="0"/>
              </a:ext>
            </a:extLst>
          </a:blip>
          <a:srcRect l="11693" t="26505" r="50835" b="45242"/>
          <a:stretch>
            <a:fillRect/>
          </a:stretch>
        </p:blipFill>
        <p:spPr bwMode="auto">
          <a:xfrm>
            <a:off x="5292725" y="1484313"/>
            <a:ext cx="32051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Freeform 9"/>
          <p:cNvSpPr>
            <a:spLocks/>
          </p:cNvSpPr>
          <p:nvPr/>
        </p:nvSpPr>
        <p:spPr bwMode="auto">
          <a:xfrm>
            <a:off x="800100" y="2316163"/>
            <a:ext cx="2714625" cy="574675"/>
          </a:xfrm>
          <a:custGeom>
            <a:avLst/>
            <a:gdLst>
              <a:gd name="T0" fmla="*/ 2147483646 w 1710"/>
              <a:gd name="T1" fmla="*/ 0 h 362"/>
              <a:gd name="T2" fmla="*/ 0 w 1710"/>
              <a:gd name="T3" fmla="*/ 2147483646 h 362"/>
              <a:gd name="T4" fmla="*/ 2147483646 w 1710"/>
              <a:gd name="T5" fmla="*/ 2147483646 h 362"/>
              <a:gd name="T6" fmla="*/ 2147483646 w 1710"/>
              <a:gd name="T7" fmla="*/ 2147483646 h 362"/>
              <a:gd name="T8" fmla="*/ 2147483646 w 1710"/>
              <a:gd name="T9" fmla="*/ 0 h 362"/>
              <a:gd name="T10" fmla="*/ 0 60000 65536"/>
              <a:gd name="T11" fmla="*/ 0 60000 65536"/>
              <a:gd name="T12" fmla="*/ 0 60000 65536"/>
              <a:gd name="T13" fmla="*/ 0 60000 65536"/>
              <a:gd name="T14" fmla="*/ 0 60000 65536"/>
              <a:gd name="T15" fmla="*/ 0 w 1710"/>
              <a:gd name="T16" fmla="*/ 0 h 362"/>
              <a:gd name="T17" fmla="*/ 1710 w 1710"/>
              <a:gd name="T18" fmla="*/ 362 h 362"/>
            </a:gdLst>
            <a:ahLst/>
            <a:cxnLst>
              <a:cxn ang="T10">
                <a:pos x="T0" y="T1"/>
              </a:cxn>
              <a:cxn ang="T11">
                <a:pos x="T2" y="T3"/>
              </a:cxn>
              <a:cxn ang="T12">
                <a:pos x="T4" y="T5"/>
              </a:cxn>
              <a:cxn ang="T13">
                <a:pos x="T6" y="T7"/>
              </a:cxn>
              <a:cxn ang="T14">
                <a:pos x="T8" y="T9"/>
              </a:cxn>
            </a:cxnLst>
            <a:rect l="T15" t="T16" r="T17" b="T18"/>
            <a:pathLst>
              <a:path w="1710" h="362">
                <a:moveTo>
                  <a:pt x="2" y="0"/>
                </a:moveTo>
                <a:lnTo>
                  <a:pt x="0" y="362"/>
                </a:lnTo>
                <a:lnTo>
                  <a:pt x="1710" y="362"/>
                </a:lnTo>
                <a:lnTo>
                  <a:pt x="1707" y="98"/>
                </a:lnTo>
                <a:lnTo>
                  <a:pt x="2" y="0"/>
                </a:lnTo>
                <a:close/>
              </a:path>
            </a:pathLst>
          </a:custGeom>
          <a:solidFill>
            <a:schemeClr val="accent1"/>
          </a:solidFill>
          <a:ln w="9525">
            <a:solidFill>
              <a:schemeClr val="tx1"/>
            </a:solidFill>
            <a:round/>
            <a:headEnd/>
            <a:tailEnd/>
          </a:ln>
        </p:spPr>
        <p:txBody>
          <a:bodyPr/>
          <a:lstStyle/>
          <a:p>
            <a:endParaRPr lang="zh-CN" altLang="en-US"/>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l="11693" t="26505" r="50835" b="45242"/>
          <a:stretch>
            <a:fillRect/>
          </a:stretch>
        </p:blipFill>
        <p:spPr bwMode="auto">
          <a:xfrm>
            <a:off x="647700" y="1484313"/>
            <a:ext cx="32051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4" name="Freeform 22"/>
          <p:cNvSpPr>
            <a:spLocks/>
          </p:cNvSpPr>
          <p:nvPr/>
        </p:nvSpPr>
        <p:spPr bwMode="auto">
          <a:xfrm>
            <a:off x="5448300" y="4473575"/>
            <a:ext cx="2705100" cy="976313"/>
          </a:xfrm>
          <a:custGeom>
            <a:avLst/>
            <a:gdLst>
              <a:gd name="T0" fmla="*/ 2147483646 w 1704"/>
              <a:gd name="T1" fmla="*/ 2147483646 h 615"/>
              <a:gd name="T2" fmla="*/ 2147483646 w 1704"/>
              <a:gd name="T3" fmla="*/ 2147483646 h 615"/>
              <a:gd name="T4" fmla="*/ 0 w 1704"/>
              <a:gd name="T5" fmla="*/ 2147483646 h 615"/>
              <a:gd name="T6" fmla="*/ 0 w 1704"/>
              <a:gd name="T7" fmla="*/ 2147483646 h 615"/>
              <a:gd name="T8" fmla="*/ 2147483646 w 1704"/>
              <a:gd name="T9" fmla="*/ 2147483646 h 615"/>
              <a:gd name="T10" fmla="*/ 2147483646 w 1704"/>
              <a:gd name="T11" fmla="*/ 2147483646 h 615"/>
              <a:gd name="T12" fmla="*/ 2147483646 w 1704"/>
              <a:gd name="T13" fmla="*/ 2147483646 h 615"/>
              <a:gd name="T14" fmla="*/ 2147483646 w 1704"/>
              <a:gd name="T15" fmla="*/ 2147483646 h 615"/>
              <a:gd name="T16" fmla="*/ 2147483646 w 1704"/>
              <a:gd name="T17" fmla="*/ 2147483646 h 615"/>
              <a:gd name="T18" fmla="*/ 2147483646 w 1704"/>
              <a:gd name="T19" fmla="*/ 2147483646 h 615"/>
              <a:gd name="T20" fmla="*/ 2147483646 w 1704"/>
              <a:gd name="T21" fmla="*/ 2147483646 h 615"/>
              <a:gd name="T22" fmla="*/ 2147483646 w 1704"/>
              <a:gd name="T23" fmla="*/ 2147483646 h 615"/>
              <a:gd name="T24" fmla="*/ 2147483646 w 1704"/>
              <a:gd name="T25" fmla="*/ 2147483646 h 615"/>
              <a:gd name="T26" fmla="*/ 2147483646 w 1704"/>
              <a:gd name="T27" fmla="*/ 0 h 615"/>
              <a:gd name="T28" fmla="*/ 2147483646 w 1704"/>
              <a:gd name="T29" fmla="*/ 0 h 615"/>
              <a:gd name="T30" fmla="*/ 2147483646 w 1704"/>
              <a:gd name="T31" fmla="*/ 0 h 615"/>
              <a:gd name="T32" fmla="*/ 2147483646 w 1704"/>
              <a:gd name="T33" fmla="*/ 2147483646 h 615"/>
              <a:gd name="T34" fmla="*/ 2147483646 w 1704"/>
              <a:gd name="T35" fmla="*/ 2147483646 h 615"/>
              <a:gd name="T36" fmla="*/ 2147483646 w 1704"/>
              <a:gd name="T37" fmla="*/ 2147483646 h 615"/>
              <a:gd name="T38" fmla="*/ 2147483646 w 1704"/>
              <a:gd name="T39" fmla="*/ 2147483646 h 615"/>
              <a:gd name="T40" fmla="*/ 2147483646 w 1704"/>
              <a:gd name="T41" fmla="*/ 2147483646 h 615"/>
              <a:gd name="T42" fmla="*/ 2147483646 w 1704"/>
              <a:gd name="T43" fmla="*/ 2147483646 h 615"/>
              <a:gd name="T44" fmla="*/ 2147483646 w 1704"/>
              <a:gd name="T45" fmla="*/ 2147483646 h 615"/>
              <a:gd name="T46" fmla="*/ 2147483646 w 1704"/>
              <a:gd name="T47" fmla="*/ 2147483646 h 615"/>
              <a:gd name="T48" fmla="*/ 2147483646 w 1704"/>
              <a:gd name="T49" fmla="*/ 2147483646 h 615"/>
              <a:gd name="T50" fmla="*/ 2147483646 w 1704"/>
              <a:gd name="T51" fmla="*/ 2147483646 h 615"/>
              <a:gd name="T52" fmla="*/ 2147483646 w 1704"/>
              <a:gd name="T53" fmla="*/ 2147483646 h 615"/>
              <a:gd name="T54" fmla="*/ 2147483646 w 1704"/>
              <a:gd name="T55" fmla="*/ 2147483646 h 615"/>
              <a:gd name="T56" fmla="*/ 2147483646 w 1704"/>
              <a:gd name="T57" fmla="*/ 2147483646 h 615"/>
              <a:gd name="T58" fmla="*/ 2147483646 w 1704"/>
              <a:gd name="T59" fmla="*/ 2147483646 h 615"/>
              <a:gd name="T60" fmla="*/ 2147483646 w 1704"/>
              <a:gd name="T61" fmla="*/ 2147483646 h 6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04"/>
              <a:gd name="T94" fmla="*/ 0 h 615"/>
              <a:gd name="T95" fmla="*/ 1704 w 1704"/>
              <a:gd name="T96" fmla="*/ 615 h 61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04" h="615">
                <a:moveTo>
                  <a:pt x="1704" y="354"/>
                </a:moveTo>
                <a:lnTo>
                  <a:pt x="1704" y="612"/>
                </a:lnTo>
                <a:lnTo>
                  <a:pt x="0" y="615"/>
                </a:lnTo>
                <a:lnTo>
                  <a:pt x="0" y="254"/>
                </a:lnTo>
                <a:lnTo>
                  <a:pt x="60" y="204"/>
                </a:lnTo>
                <a:lnTo>
                  <a:pt x="99" y="168"/>
                </a:lnTo>
                <a:lnTo>
                  <a:pt x="151" y="136"/>
                </a:lnTo>
                <a:lnTo>
                  <a:pt x="196" y="113"/>
                </a:lnTo>
                <a:lnTo>
                  <a:pt x="242" y="90"/>
                </a:lnTo>
                <a:lnTo>
                  <a:pt x="287" y="68"/>
                </a:lnTo>
                <a:lnTo>
                  <a:pt x="355" y="45"/>
                </a:lnTo>
                <a:lnTo>
                  <a:pt x="401" y="22"/>
                </a:lnTo>
                <a:lnTo>
                  <a:pt x="438" y="12"/>
                </a:lnTo>
                <a:lnTo>
                  <a:pt x="491" y="0"/>
                </a:lnTo>
                <a:lnTo>
                  <a:pt x="582" y="0"/>
                </a:lnTo>
                <a:lnTo>
                  <a:pt x="650" y="0"/>
                </a:lnTo>
                <a:lnTo>
                  <a:pt x="741" y="22"/>
                </a:lnTo>
                <a:lnTo>
                  <a:pt x="809" y="45"/>
                </a:lnTo>
                <a:lnTo>
                  <a:pt x="877" y="68"/>
                </a:lnTo>
                <a:lnTo>
                  <a:pt x="966" y="96"/>
                </a:lnTo>
                <a:lnTo>
                  <a:pt x="1058" y="136"/>
                </a:lnTo>
                <a:lnTo>
                  <a:pt x="1126" y="159"/>
                </a:lnTo>
                <a:lnTo>
                  <a:pt x="1194" y="195"/>
                </a:lnTo>
                <a:lnTo>
                  <a:pt x="1239" y="219"/>
                </a:lnTo>
                <a:lnTo>
                  <a:pt x="1284" y="237"/>
                </a:lnTo>
                <a:lnTo>
                  <a:pt x="1350" y="255"/>
                </a:lnTo>
                <a:lnTo>
                  <a:pt x="1419" y="282"/>
                </a:lnTo>
                <a:lnTo>
                  <a:pt x="1509" y="312"/>
                </a:lnTo>
                <a:lnTo>
                  <a:pt x="1584" y="330"/>
                </a:lnTo>
                <a:lnTo>
                  <a:pt x="1648" y="340"/>
                </a:lnTo>
                <a:lnTo>
                  <a:pt x="1704" y="354"/>
                </a:lnTo>
                <a:close/>
              </a:path>
            </a:pathLst>
          </a:custGeom>
          <a:solidFill>
            <a:schemeClr val="accent1"/>
          </a:solidFill>
          <a:ln w="9525">
            <a:solidFill>
              <a:schemeClr val="tx1"/>
            </a:solidFill>
            <a:round/>
            <a:headEnd/>
            <a:tailEnd/>
          </a:ln>
        </p:spPr>
        <p:txBody>
          <a:bodyPr/>
          <a:lstStyle/>
          <a:p>
            <a:endParaRPr lang="zh-CN" altLang="en-US"/>
          </a:p>
        </p:txBody>
      </p:sp>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l="11693" t="26505" r="50835" b="45242"/>
          <a:stretch>
            <a:fillRect/>
          </a:stretch>
        </p:blipFill>
        <p:spPr bwMode="auto">
          <a:xfrm>
            <a:off x="5292725" y="4041775"/>
            <a:ext cx="32051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9" name="Freeform 17"/>
          <p:cNvSpPr>
            <a:spLocks/>
          </p:cNvSpPr>
          <p:nvPr/>
        </p:nvSpPr>
        <p:spPr bwMode="auto">
          <a:xfrm>
            <a:off x="800100" y="4478338"/>
            <a:ext cx="2709863" cy="966787"/>
          </a:xfrm>
          <a:custGeom>
            <a:avLst/>
            <a:gdLst>
              <a:gd name="T0" fmla="*/ 2147483646 w 1707"/>
              <a:gd name="T1" fmla="*/ 2147483646 h 609"/>
              <a:gd name="T2" fmla="*/ 2147483646 w 1707"/>
              <a:gd name="T3" fmla="*/ 2147483646 h 609"/>
              <a:gd name="T4" fmla="*/ 0 w 1707"/>
              <a:gd name="T5" fmla="*/ 2147483646 h 609"/>
              <a:gd name="T6" fmla="*/ 0 w 1707"/>
              <a:gd name="T7" fmla="*/ 2147483646 h 609"/>
              <a:gd name="T8" fmla="*/ 2147483646 w 1707"/>
              <a:gd name="T9" fmla="*/ 2147483646 h 609"/>
              <a:gd name="T10" fmla="*/ 2147483646 w 1707"/>
              <a:gd name="T11" fmla="*/ 2147483646 h 609"/>
              <a:gd name="T12" fmla="*/ 2147483646 w 1707"/>
              <a:gd name="T13" fmla="*/ 2147483646 h 609"/>
              <a:gd name="T14" fmla="*/ 2147483646 w 1707"/>
              <a:gd name="T15" fmla="*/ 2147483646 h 609"/>
              <a:gd name="T16" fmla="*/ 2147483646 w 1707"/>
              <a:gd name="T17" fmla="*/ 2147483646 h 609"/>
              <a:gd name="T18" fmla="*/ 2147483646 w 1707"/>
              <a:gd name="T19" fmla="*/ 2147483646 h 609"/>
              <a:gd name="T20" fmla="*/ 2147483646 w 1707"/>
              <a:gd name="T21" fmla="*/ 2147483646 h 609"/>
              <a:gd name="T22" fmla="*/ 2147483646 w 1707"/>
              <a:gd name="T23" fmla="*/ 0 h 609"/>
              <a:gd name="T24" fmla="*/ 2147483646 w 1707"/>
              <a:gd name="T25" fmla="*/ 2147483646 h 609"/>
              <a:gd name="T26" fmla="*/ 2147483646 w 1707"/>
              <a:gd name="T27" fmla="*/ 2147483646 h 609"/>
              <a:gd name="T28" fmla="*/ 2147483646 w 1707"/>
              <a:gd name="T29" fmla="*/ 2147483646 h 609"/>
              <a:gd name="T30" fmla="*/ 2147483646 w 1707"/>
              <a:gd name="T31" fmla="*/ 2147483646 h 609"/>
              <a:gd name="T32" fmla="*/ 2147483646 w 1707"/>
              <a:gd name="T33" fmla="*/ 2147483646 h 609"/>
              <a:gd name="T34" fmla="*/ 2147483646 w 1707"/>
              <a:gd name="T35" fmla="*/ 2147483646 h 609"/>
              <a:gd name="T36" fmla="*/ 2147483646 w 1707"/>
              <a:gd name="T37" fmla="*/ 2147483646 h 609"/>
              <a:gd name="T38" fmla="*/ 2147483646 w 1707"/>
              <a:gd name="T39" fmla="*/ 2147483646 h 609"/>
              <a:gd name="T40" fmla="*/ 2147483646 w 1707"/>
              <a:gd name="T41" fmla="*/ 2147483646 h 609"/>
              <a:gd name="T42" fmla="*/ 2147483646 w 1707"/>
              <a:gd name="T43" fmla="*/ 2147483646 h 6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7"/>
              <a:gd name="T67" fmla="*/ 0 h 609"/>
              <a:gd name="T68" fmla="*/ 1707 w 1707"/>
              <a:gd name="T69" fmla="*/ 609 h 6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7" h="609">
                <a:moveTo>
                  <a:pt x="1707" y="357"/>
                </a:moveTo>
                <a:lnTo>
                  <a:pt x="1707" y="609"/>
                </a:lnTo>
                <a:lnTo>
                  <a:pt x="0" y="609"/>
                </a:lnTo>
                <a:lnTo>
                  <a:pt x="0" y="249"/>
                </a:lnTo>
                <a:lnTo>
                  <a:pt x="63" y="201"/>
                </a:lnTo>
                <a:lnTo>
                  <a:pt x="131" y="156"/>
                </a:lnTo>
                <a:lnTo>
                  <a:pt x="201" y="108"/>
                </a:lnTo>
                <a:lnTo>
                  <a:pt x="282" y="72"/>
                </a:lnTo>
                <a:lnTo>
                  <a:pt x="335" y="42"/>
                </a:lnTo>
                <a:lnTo>
                  <a:pt x="402" y="21"/>
                </a:lnTo>
                <a:lnTo>
                  <a:pt x="480" y="9"/>
                </a:lnTo>
                <a:lnTo>
                  <a:pt x="558" y="0"/>
                </a:lnTo>
                <a:lnTo>
                  <a:pt x="669" y="9"/>
                </a:lnTo>
                <a:lnTo>
                  <a:pt x="811" y="42"/>
                </a:lnTo>
                <a:lnTo>
                  <a:pt x="993" y="110"/>
                </a:lnTo>
                <a:lnTo>
                  <a:pt x="1129" y="156"/>
                </a:lnTo>
                <a:lnTo>
                  <a:pt x="1174" y="178"/>
                </a:lnTo>
                <a:lnTo>
                  <a:pt x="1310" y="246"/>
                </a:lnTo>
                <a:lnTo>
                  <a:pt x="1491" y="314"/>
                </a:lnTo>
                <a:lnTo>
                  <a:pt x="1582" y="337"/>
                </a:lnTo>
                <a:lnTo>
                  <a:pt x="1673" y="360"/>
                </a:lnTo>
                <a:lnTo>
                  <a:pt x="1707" y="357"/>
                </a:lnTo>
                <a:close/>
              </a:path>
            </a:pathLst>
          </a:custGeom>
          <a:solidFill>
            <a:schemeClr val="accent1"/>
          </a:solidFill>
          <a:ln w="9525">
            <a:solidFill>
              <a:schemeClr val="tx1"/>
            </a:solidFill>
            <a:round/>
            <a:headEnd/>
            <a:tailEnd/>
          </a:ln>
        </p:spPr>
        <p:txBody>
          <a:bodyPr/>
          <a:lstStyle/>
          <a:p>
            <a:endParaRPr lang="zh-CN" altLang="en-US"/>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l="11693" t="26505" r="50835" b="45242"/>
          <a:stretch>
            <a:fillRect/>
          </a:stretch>
        </p:blipFill>
        <p:spPr bwMode="auto">
          <a:xfrm>
            <a:off x="647700" y="4041775"/>
            <a:ext cx="32051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Freeform 8"/>
          <p:cNvSpPr>
            <a:spLocks/>
          </p:cNvSpPr>
          <p:nvPr/>
        </p:nvSpPr>
        <p:spPr bwMode="auto">
          <a:xfrm>
            <a:off x="3514725" y="2481263"/>
            <a:ext cx="1588" cy="409575"/>
          </a:xfrm>
          <a:custGeom>
            <a:avLst/>
            <a:gdLst>
              <a:gd name="T0" fmla="*/ 0 w 1"/>
              <a:gd name="T1" fmla="*/ 2147483646 h 258"/>
              <a:gd name="T2" fmla="*/ 0 w 1"/>
              <a:gd name="T3" fmla="*/ 0 h 258"/>
              <a:gd name="T4" fmla="*/ 0 60000 65536"/>
              <a:gd name="T5" fmla="*/ 0 60000 65536"/>
              <a:gd name="T6" fmla="*/ 0 w 1"/>
              <a:gd name="T7" fmla="*/ 0 h 258"/>
              <a:gd name="T8" fmla="*/ 1 w 1"/>
              <a:gd name="T9" fmla="*/ 258 h 258"/>
            </a:gdLst>
            <a:ahLst/>
            <a:cxnLst>
              <a:cxn ang="T4">
                <a:pos x="T0" y="T1"/>
              </a:cxn>
              <a:cxn ang="T5">
                <a:pos x="T2" y="T3"/>
              </a:cxn>
            </a:cxnLst>
            <a:rect l="T6" t="T7" r="T8" b="T9"/>
            <a:pathLst>
              <a:path w="1" h="258">
                <a:moveTo>
                  <a:pt x="0" y="258"/>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2" name="Freeform 10"/>
          <p:cNvSpPr>
            <a:spLocks/>
          </p:cNvSpPr>
          <p:nvPr/>
        </p:nvSpPr>
        <p:spPr bwMode="auto">
          <a:xfrm>
            <a:off x="8158163" y="2471738"/>
            <a:ext cx="4762" cy="414337"/>
          </a:xfrm>
          <a:custGeom>
            <a:avLst/>
            <a:gdLst>
              <a:gd name="T0" fmla="*/ 0 w 3"/>
              <a:gd name="T1" fmla="*/ 2147483646 h 261"/>
              <a:gd name="T2" fmla="*/ 2147483646 w 3"/>
              <a:gd name="T3" fmla="*/ 0 h 261"/>
              <a:gd name="T4" fmla="*/ 0 60000 65536"/>
              <a:gd name="T5" fmla="*/ 0 60000 65536"/>
              <a:gd name="T6" fmla="*/ 0 w 3"/>
              <a:gd name="T7" fmla="*/ 0 h 261"/>
              <a:gd name="T8" fmla="*/ 3 w 3"/>
              <a:gd name="T9" fmla="*/ 261 h 261"/>
            </a:gdLst>
            <a:ahLst/>
            <a:cxnLst>
              <a:cxn ang="T4">
                <a:pos x="T0" y="T1"/>
              </a:cxn>
              <a:cxn ang="T5">
                <a:pos x="T2" y="T3"/>
              </a:cxn>
            </a:cxnLst>
            <a:rect l="T6" t="T7" r="T8" b="T9"/>
            <a:pathLst>
              <a:path w="3" h="261">
                <a:moveTo>
                  <a:pt x="0" y="261"/>
                </a:moveTo>
                <a:lnTo>
                  <a:pt x="3"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3" name="Freeform 11"/>
          <p:cNvSpPr>
            <a:spLocks/>
          </p:cNvSpPr>
          <p:nvPr/>
        </p:nvSpPr>
        <p:spPr bwMode="auto">
          <a:xfrm>
            <a:off x="6796088" y="2005013"/>
            <a:ext cx="1587" cy="885825"/>
          </a:xfrm>
          <a:custGeom>
            <a:avLst/>
            <a:gdLst>
              <a:gd name="T0" fmla="*/ 0 w 1"/>
              <a:gd name="T1" fmla="*/ 2147483646 h 558"/>
              <a:gd name="T2" fmla="*/ 0 w 1"/>
              <a:gd name="T3" fmla="*/ 0 h 558"/>
              <a:gd name="T4" fmla="*/ 0 60000 65536"/>
              <a:gd name="T5" fmla="*/ 0 60000 65536"/>
              <a:gd name="T6" fmla="*/ 0 w 1"/>
              <a:gd name="T7" fmla="*/ 0 h 558"/>
              <a:gd name="T8" fmla="*/ 1 w 1"/>
              <a:gd name="T9" fmla="*/ 558 h 558"/>
            </a:gdLst>
            <a:ahLst/>
            <a:cxnLst>
              <a:cxn ang="T4">
                <a:pos x="T0" y="T1"/>
              </a:cxn>
              <a:cxn ang="T5">
                <a:pos x="T2" y="T3"/>
              </a:cxn>
            </a:cxnLst>
            <a:rect l="T6" t="T7" r="T8" b="T9"/>
            <a:pathLst>
              <a:path w="1" h="558">
                <a:moveTo>
                  <a:pt x="0" y="558"/>
                </a:moveTo>
                <a:lnTo>
                  <a:pt x="0"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5" name="Freeform 13"/>
          <p:cNvSpPr>
            <a:spLocks/>
          </p:cNvSpPr>
          <p:nvPr/>
        </p:nvSpPr>
        <p:spPr bwMode="auto">
          <a:xfrm>
            <a:off x="3514725" y="5045075"/>
            <a:ext cx="1588" cy="404813"/>
          </a:xfrm>
          <a:custGeom>
            <a:avLst/>
            <a:gdLst>
              <a:gd name="T0" fmla="*/ 0 w 1"/>
              <a:gd name="T1" fmla="*/ 2147483646 h 255"/>
              <a:gd name="T2" fmla="*/ 0 w 1"/>
              <a:gd name="T3" fmla="*/ 0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255"/>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6" name="Freeform 14"/>
          <p:cNvSpPr>
            <a:spLocks/>
          </p:cNvSpPr>
          <p:nvPr/>
        </p:nvSpPr>
        <p:spPr bwMode="auto">
          <a:xfrm>
            <a:off x="1685925" y="4487863"/>
            <a:ext cx="6350" cy="957262"/>
          </a:xfrm>
          <a:custGeom>
            <a:avLst/>
            <a:gdLst>
              <a:gd name="T0" fmla="*/ 2147483646 w 4"/>
              <a:gd name="T1" fmla="*/ 2147483646 h 603"/>
              <a:gd name="T2" fmla="*/ 0 w 4"/>
              <a:gd name="T3" fmla="*/ 0 h 603"/>
              <a:gd name="T4" fmla="*/ 0 60000 65536"/>
              <a:gd name="T5" fmla="*/ 0 60000 65536"/>
              <a:gd name="T6" fmla="*/ 0 w 4"/>
              <a:gd name="T7" fmla="*/ 0 h 603"/>
              <a:gd name="T8" fmla="*/ 4 w 4"/>
              <a:gd name="T9" fmla="*/ 603 h 603"/>
            </a:gdLst>
            <a:ahLst/>
            <a:cxnLst>
              <a:cxn ang="T4">
                <a:pos x="T0" y="T1"/>
              </a:cxn>
              <a:cxn ang="T5">
                <a:pos x="T2" y="T3"/>
              </a:cxn>
            </a:cxnLst>
            <a:rect l="T6" t="T7" r="T8" b="T9"/>
            <a:pathLst>
              <a:path w="4" h="603">
                <a:moveTo>
                  <a:pt x="4" y="603"/>
                </a:moveTo>
                <a:lnTo>
                  <a:pt x="0"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7" name="Freeform 15"/>
          <p:cNvSpPr>
            <a:spLocks/>
          </p:cNvSpPr>
          <p:nvPr/>
        </p:nvSpPr>
        <p:spPr bwMode="auto">
          <a:xfrm>
            <a:off x="2614613" y="4754563"/>
            <a:ext cx="4762" cy="690562"/>
          </a:xfrm>
          <a:custGeom>
            <a:avLst/>
            <a:gdLst>
              <a:gd name="T0" fmla="*/ 2147483646 w 3"/>
              <a:gd name="T1" fmla="*/ 2147483646 h 435"/>
              <a:gd name="T2" fmla="*/ 0 w 3"/>
              <a:gd name="T3" fmla="*/ 0 h 435"/>
              <a:gd name="T4" fmla="*/ 0 60000 65536"/>
              <a:gd name="T5" fmla="*/ 0 60000 65536"/>
              <a:gd name="T6" fmla="*/ 0 w 3"/>
              <a:gd name="T7" fmla="*/ 0 h 435"/>
              <a:gd name="T8" fmla="*/ 3 w 3"/>
              <a:gd name="T9" fmla="*/ 435 h 435"/>
            </a:gdLst>
            <a:ahLst/>
            <a:cxnLst>
              <a:cxn ang="T4">
                <a:pos x="T0" y="T1"/>
              </a:cxn>
              <a:cxn ang="T5">
                <a:pos x="T2" y="T3"/>
              </a:cxn>
            </a:cxnLst>
            <a:rect l="T6" t="T7" r="T8" b="T9"/>
            <a:pathLst>
              <a:path w="3" h="435">
                <a:moveTo>
                  <a:pt x="3" y="435"/>
                </a:moveTo>
                <a:lnTo>
                  <a:pt x="0"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0" name="Freeform 18"/>
          <p:cNvSpPr>
            <a:spLocks/>
          </p:cNvSpPr>
          <p:nvPr/>
        </p:nvSpPr>
        <p:spPr bwMode="auto">
          <a:xfrm>
            <a:off x="8153400" y="5035550"/>
            <a:ext cx="4763" cy="419100"/>
          </a:xfrm>
          <a:custGeom>
            <a:avLst/>
            <a:gdLst>
              <a:gd name="T0" fmla="*/ 2147483646 w 3"/>
              <a:gd name="T1" fmla="*/ 2147483646 h 264"/>
              <a:gd name="T2" fmla="*/ 0 w 3"/>
              <a:gd name="T3" fmla="*/ 0 h 264"/>
              <a:gd name="T4" fmla="*/ 0 60000 65536"/>
              <a:gd name="T5" fmla="*/ 0 60000 65536"/>
              <a:gd name="T6" fmla="*/ 0 w 3"/>
              <a:gd name="T7" fmla="*/ 0 h 264"/>
              <a:gd name="T8" fmla="*/ 3 w 3"/>
              <a:gd name="T9" fmla="*/ 264 h 264"/>
            </a:gdLst>
            <a:ahLst/>
            <a:cxnLst>
              <a:cxn ang="T4">
                <a:pos x="T0" y="T1"/>
              </a:cxn>
              <a:cxn ang="T5">
                <a:pos x="T2" y="T3"/>
              </a:cxn>
            </a:cxnLst>
            <a:rect l="T6" t="T7" r="T8" b="T9"/>
            <a:pathLst>
              <a:path w="3" h="264">
                <a:moveTo>
                  <a:pt x="3" y="264"/>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1" name="Freeform 19"/>
          <p:cNvSpPr>
            <a:spLocks/>
          </p:cNvSpPr>
          <p:nvPr/>
        </p:nvSpPr>
        <p:spPr bwMode="auto">
          <a:xfrm>
            <a:off x="6796088" y="4559300"/>
            <a:ext cx="4762" cy="890588"/>
          </a:xfrm>
          <a:custGeom>
            <a:avLst/>
            <a:gdLst>
              <a:gd name="T0" fmla="*/ 0 w 3"/>
              <a:gd name="T1" fmla="*/ 2147483646 h 561"/>
              <a:gd name="T2" fmla="*/ 2147483646 w 3"/>
              <a:gd name="T3" fmla="*/ 0 h 561"/>
              <a:gd name="T4" fmla="*/ 0 60000 65536"/>
              <a:gd name="T5" fmla="*/ 0 60000 65536"/>
              <a:gd name="T6" fmla="*/ 0 w 3"/>
              <a:gd name="T7" fmla="*/ 0 h 561"/>
              <a:gd name="T8" fmla="*/ 3 w 3"/>
              <a:gd name="T9" fmla="*/ 561 h 561"/>
            </a:gdLst>
            <a:ahLst/>
            <a:cxnLst>
              <a:cxn ang="T4">
                <a:pos x="T0" y="T1"/>
              </a:cxn>
              <a:cxn ang="T5">
                <a:pos x="T2" y="T3"/>
              </a:cxn>
            </a:cxnLst>
            <a:rect l="T6" t="T7" r="T8" b="T9"/>
            <a:pathLst>
              <a:path w="3" h="561">
                <a:moveTo>
                  <a:pt x="0" y="561"/>
                </a:moveTo>
                <a:lnTo>
                  <a:pt x="3"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2" name="Line 20"/>
          <p:cNvSpPr>
            <a:spLocks noChangeShapeType="1"/>
          </p:cNvSpPr>
          <p:nvPr/>
        </p:nvSpPr>
        <p:spPr bwMode="auto">
          <a:xfrm flipV="1">
            <a:off x="6119813" y="4508500"/>
            <a:ext cx="0" cy="936625"/>
          </a:xfrm>
          <a:prstGeom prst="line">
            <a:avLst/>
          </a:prstGeom>
          <a:noFill/>
          <a:ln w="9525">
            <a:solidFill>
              <a:schemeClr val="tx1"/>
            </a:solidFill>
            <a:prstDash val="lg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13" name="Freeform 21"/>
          <p:cNvSpPr>
            <a:spLocks/>
          </p:cNvSpPr>
          <p:nvPr/>
        </p:nvSpPr>
        <p:spPr bwMode="auto">
          <a:xfrm>
            <a:off x="7486650" y="4854575"/>
            <a:ext cx="1588" cy="592138"/>
          </a:xfrm>
          <a:custGeom>
            <a:avLst/>
            <a:gdLst>
              <a:gd name="T0" fmla="*/ 2147483646 w 1"/>
              <a:gd name="T1" fmla="*/ 2147483646 h 373"/>
              <a:gd name="T2" fmla="*/ 0 w 1"/>
              <a:gd name="T3" fmla="*/ 0 h 373"/>
              <a:gd name="T4" fmla="*/ 0 60000 65536"/>
              <a:gd name="T5" fmla="*/ 0 60000 65536"/>
              <a:gd name="T6" fmla="*/ 0 w 1"/>
              <a:gd name="T7" fmla="*/ 0 h 373"/>
              <a:gd name="T8" fmla="*/ 1 w 1"/>
              <a:gd name="T9" fmla="*/ 373 h 373"/>
            </a:gdLst>
            <a:ahLst/>
            <a:cxnLst>
              <a:cxn ang="T4">
                <a:pos x="T0" y="T1"/>
              </a:cxn>
              <a:cxn ang="T5">
                <a:pos x="T2" y="T3"/>
              </a:cxn>
            </a:cxnLst>
            <a:rect l="T6" t="T7" r="T8" b="T9"/>
            <a:pathLst>
              <a:path w="1" h="373">
                <a:moveTo>
                  <a:pt x="1" y="373"/>
                </a:moveTo>
                <a:lnTo>
                  <a:pt x="0"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5" name="Text Box 23"/>
          <p:cNvSpPr txBox="1">
            <a:spLocks noChangeArrowheads="1"/>
          </p:cNvSpPr>
          <p:nvPr/>
        </p:nvSpPr>
        <p:spPr bwMode="auto">
          <a:xfrm>
            <a:off x="720725" y="3249613"/>
            <a:ext cx="3275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[0,1]</a:t>
            </a:r>
            <a:r>
              <a:rPr lang="zh-CN" altLang="en-US" sz="1800"/>
              <a:t>上</a:t>
            </a:r>
            <a:r>
              <a:rPr lang="en-US" altLang="zh-CN" sz="1800" i="1"/>
              <a:t>y</a:t>
            </a:r>
            <a:r>
              <a:rPr lang="en-US" altLang="zh-CN" sz="1800"/>
              <a:t>=</a:t>
            </a:r>
            <a:r>
              <a:rPr lang="en-US" altLang="zh-CN" sz="1800" i="1"/>
              <a:t>P</a:t>
            </a:r>
            <a:r>
              <a:rPr lang="en-US" altLang="zh-CN" sz="2400" baseline="-25000"/>
              <a:t>1</a:t>
            </a:r>
            <a:r>
              <a:rPr lang="en-US" altLang="zh-CN" sz="1800"/>
              <a:t>(</a:t>
            </a:r>
            <a:r>
              <a:rPr lang="en-US" altLang="zh-CN" sz="1800" i="1"/>
              <a:t>x</a:t>
            </a:r>
            <a:r>
              <a:rPr lang="en-US" altLang="zh-CN" sz="1800"/>
              <a:t>)</a:t>
            </a:r>
            <a:r>
              <a:rPr lang="zh-CN" altLang="en-US" sz="1800"/>
              <a:t>的梯形积分公式</a:t>
            </a:r>
          </a:p>
        </p:txBody>
      </p:sp>
      <p:sp>
        <p:nvSpPr>
          <p:cNvPr id="33816" name="Text Box 24"/>
          <p:cNvSpPr txBox="1">
            <a:spLocks noChangeArrowheads="1"/>
          </p:cNvSpPr>
          <p:nvPr/>
        </p:nvSpPr>
        <p:spPr bwMode="auto">
          <a:xfrm>
            <a:off x="5400675" y="5805488"/>
            <a:ext cx="320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[0,1]</a:t>
            </a:r>
            <a:r>
              <a:rPr lang="zh-CN" altLang="en-US" sz="1800"/>
              <a:t>上</a:t>
            </a:r>
            <a:r>
              <a:rPr lang="en-US" altLang="zh-CN" sz="1800" i="1"/>
              <a:t>y</a:t>
            </a:r>
            <a:r>
              <a:rPr lang="en-US" altLang="zh-CN" sz="1800"/>
              <a:t>=</a:t>
            </a:r>
            <a:r>
              <a:rPr lang="en-US" altLang="zh-CN" sz="1800" i="1"/>
              <a:t>P</a:t>
            </a:r>
            <a:r>
              <a:rPr lang="en-US" altLang="zh-CN" sz="2400" baseline="-25000"/>
              <a:t>4</a:t>
            </a:r>
            <a:r>
              <a:rPr lang="en-US" altLang="zh-CN" sz="1800"/>
              <a:t>(</a:t>
            </a:r>
            <a:r>
              <a:rPr lang="en-US" altLang="zh-CN" sz="1800" i="1"/>
              <a:t>x</a:t>
            </a:r>
            <a:r>
              <a:rPr lang="en-US" altLang="zh-CN" sz="1800"/>
              <a:t>)</a:t>
            </a:r>
            <a:r>
              <a:rPr lang="zh-CN" altLang="en-US" sz="1800"/>
              <a:t>的布尔积分公式</a:t>
            </a:r>
          </a:p>
        </p:txBody>
      </p:sp>
      <p:sp>
        <p:nvSpPr>
          <p:cNvPr id="33817" name="Text Box 25"/>
          <p:cNvSpPr txBox="1">
            <a:spLocks noChangeArrowheads="1"/>
          </p:cNvSpPr>
          <p:nvPr/>
        </p:nvSpPr>
        <p:spPr bwMode="auto">
          <a:xfrm>
            <a:off x="503238" y="5842000"/>
            <a:ext cx="3781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[0,1]</a:t>
            </a:r>
            <a:r>
              <a:rPr lang="zh-CN" altLang="en-US" sz="1800"/>
              <a:t>上</a:t>
            </a:r>
            <a:r>
              <a:rPr lang="en-US" altLang="zh-CN" sz="1800" i="1"/>
              <a:t>y</a:t>
            </a:r>
            <a:r>
              <a:rPr lang="en-US" altLang="zh-CN" sz="1800"/>
              <a:t>=</a:t>
            </a:r>
            <a:r>
              <a:rPr lang="en-US" altLang="zh-CN" sz="1800" i="1"/>
              <a:t>P</a:t>
            </a:r>
            <a:r>
              <a:rPr lang="en-US" altLang="zh-CN" sz="2400" baseline="-25000"/>
              <a:t>3</a:t>
            </a:r>
            <a:r>
              <a:rPr lang="en-US" altLang="zh-CN" sz="1800"/>
              <a:t>(</a:t>
            </a:r>
            <a:r>
              <a:rPr lang="en-US" altLang="zh-CN" sz="1800" i="1"/>
              <a:t>x</a:t>
            </a:r>
            <a:r>
              <a:rPr lang="en-US" altLang="zh-CN" sz="1800"/>
              <a:t>)</a:t>
            </a:r>
            <a:r>
              <a:rPr lang="zh-CN" altLang="en-US" sz="1800"/>
              <a:t>的辛普森</a:t>
            </a:r>
            <a:r>
              <a:rPr lang="en-US" altLang="zh-CN" sz="1800"/>
              <a:t>3/8</a:t>
            </a:r>
            <a:r>
              <a:rPr lang="zh-CN" altLang="en-US" sz="1800"/>
              <a:t>积分公式</a:t>
            </a:r>
          </a:p>
        </p:txBody>
      </p:sp>
      <p:sp>
        <p:nvSpPr>
          <p:cNvPr id="33818" name="Text Box 26"/>
          <p:cNvSpPr txBox="1">
            <a:spLocks noChangeArrowheads="1"/>
          </p:cNvSpPr>
          <p:nvPr/>
        </p:nvSpPr>
        <p:spPr bwMode="auto">
          <a:xfrm>
            <a:off x="5184775" y="3249613"/>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[0,1]</a:t>
            </a:r>
            <a:r>
              <a:rPr lang="zh-CN" altLang="en-US" sz="1800"/>
              <a:t>上</a:t>
            </a:r>
            <a:r>
              <a:rPr lang="en-US" altLang="zh-CN" sz="1800" i="1"/>
              <a:t>y</a:t>
            </a:r>
            <a:r>
              <a:rPr lang="en-US" altLang="zh-CN" sz="1800"/>
              <a:t>=</a:t>
            </a:r>
            <a:r>
              <a:rPr lang="en-US" altLang="zh-CN" sz="1800" i="1"/>
              <a:t>P</a:t>
            </a:r>
            <a:r>
              <a:rPr lang="en-US" altLang="zh-CN" sz="2400" baseline="-25000"/>
              <a:t>2</a:t>
            </a:r>
            <a:r>
              <a:rPr lang="en-US" altLang="zh-CN" sz="1800"/>
              <a:t>(</a:t>
            </a:r>
            <a:r>
              <a:rPr lang="en-US" altLang="zh-CN" sz="1800" i="1"/>
              <a:t>x</a:t>
            </a:r>
            <a:r>
              <a:rPr lang="en-US" altLang="zh-CN" sz="1800"/>
              <a:t>)</a:t>
            </a:r>
            <a:r>
              <a:rPr lang="zh-CN" altLang="en-US" sz="1800"/>
              <a:t>的辛普森积分公式</a:t>
            </a:r>
          </a:p>
        </p:txBody>
      </p:sp>
      <p:sp>
        <p:nvSpPr>
          <p:cNvPr id="17434" name="Text Box 27"/>
          <p:cNvSpPr txBox="1">
            <a:spLocks noChangeArrowheads="1"/>
          </p:cNvSpPr>
          <p:nvPr/>
        </p:nvSpPr>
        <p:spPr bwMode="auto">
          <a:xfrm>
            <a:off x="684213" y="44132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例</a:t>
            </a:r>
            <a:r>
              <a:rPr lang="en-US" altLang="zh-CN" sz="2400">
                <a:latin typeface="Arial" panose="020B0604020202020204" pitchFamily="34" charset="0"/>
              </a:rPr>
              <a:t>7.2</a:t>
            </a:r>
          </a:p>
        </p:txBody>
      </p:sp>
      <p:sp>
        <p:nvSpPr>
          <p:cNvPr id="33820" name="Text Box 28"/>
          <p:cNvSpPr txBox="1">
            <a:spLocks noChangeArrowheads="1"/>
          </p:cNvSpPr>
          <p:nvPr/>
        </p:nvSpPr>
        <p:spPr bwMode="auto">
          <a:xfrm>
            <a:off x="1763713" y="441325"/>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该定积分的真解为</a:t>
            </a:r>
          </a:p>
        </p:txBody>
      </p:sp>
      <p:graphicFrame>
        <p:nvGraphicFramePr>
          <p:cNvPr id="33821" name="Object 29"/>
          <p:cNvGraphicFramePr>
            <a:graphicFrameLocks noGrp="1" noChangeAspect="1"/>
          </p:cNvGraphicFramePr>
          <p:nvPr>
            <p:ph/>
          </p:nvPr>
        </p:nvGraphicFramePr>
        <p:xfrm>
          <a:off x="1476375" y="908050"/>
          <a:ext cx="6096000" cy="687388"/>
        </p:xfrm>
        <a:graphic>
          <a:graphicData uri="http://schemas.openxmlformats.org/presentationml/2006/ole">
            <mc:AlternateContent xmlns:mc="http://schemas.openxmlformats.org/markup-compatibility/2006">
              <mc:Choice xmlns:v="urn:schemas-microsoft-com:vml" Requires="v">
                <p:oleObj spid="_x0000_s17467" name="Equation" r:id="rId4" imgW="3492500" imgH="393700" progId="Equation.DSMT4">
                  <p:embed/>
                </p:oleObj>
              </mc:Choice>
              <mc:Fallback>
                <p:oleObj name="Equation" r:id="rId4" imgW="3492500" imgH="3937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908050"/>
                        <a:ext cx="60960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20"/>
                                        </p:tgtEl>
                                        <p:attrNameLst>
                                          <p:attrName>style.visibility</p:attrName>
                                        </p:attrNameLst>
                                      </p:cBhvr>
                                      <p:to>
                                        <p:strVal val="visible"/>
                                      </p:to>
                                    </p:set>
                                    <p:animEffect transition="in" filter="wipe(left)">
                                      <p:cBhvr>
                                        <p:cTn id="7" dur="500"/>
                                        <p:tgtEl>
                                          <p:spTgt spid="33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821"/>
                                        </p:tgtEl>
                                        <p:attrNameLst>
                                          <p:attrName>style.visibility</p:attrName>
                                        </p:attrNameLst>
                                      </p:cBhvr>
                                      <p:to>
                                        <p:strVal val="visible"/>
                                      </p:to>
                                    </p:set>
                                    <p:animEffect transition="in" filter="wipe(left)">
                                      <p:cBhvr>
                                        <p:cTn id="12" dur="500"/>
                                        <p:tgtEl>
                                          <p:spTgt spid="33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wipe(left)">
                                      <p:cBhvr>
                                        <p:cTn id="17" dur="500"/>
                                        <p:tgtEl>
                                          <p:spTgt spid="33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800"/>
                                        </p:tgtEl>
                                        <p:attrNameLst>
                                          <p:attrName>style.visibility</p:attrName>
                                        </p:attrNameLst>
                                      </p:cBhvr>
                                      <p:to>
                                        <p:strVal val="visible"/>
                                      </p:to>
                                    </p:set>
                                    <p:animEffect transition="in" filter="wipe(down)">
                                      <p:cBhvr>
                                        <p:cTn id="22" dur="500"/>
                                        <p:tgtEl>
                                          <p:spTgt spid="33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801"/>
                                        </p:tgtEl>
                                        <p:attrNameLst>
                                          <p:attrName>style.visibility</p:attrName>
                                        </p:attrNameLst>
                                      </p:cBhvr>
                                      <p:to>
                                        <p:strVal val="visible"/>
                                      </p:to>
                                    </p:set>
                                    <p:animEffect transition="in" filter="wipe(left)">
                                      <p:cBhvr>
                                        <p:cTn id="27" dur="500"/>
                                        <p:tgtEl>
                                          <p:spTgt spid="338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15"/>
                                        </p:tgtEl>
                                        <p:attrNameLst>
                                          <p:attrName>style.visibility</p:attrName>
                                        </p:attrNameLst>
                                      </p:cBhvr>
                                      <p:to>
                                        <p:strVal val="visible"/>
                                      </p:to>
                                    </p:set>
                                    <p:animEffect transition="in" filter="wipe(left)">
                                      <p:cBhvr>
                                        <p:cTn id="32" dur="500"/>
                                        <p:tgtEl>
                                          <p:spTgt spid="338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799"/>
                                        </p:tgtEl>
                                        <p:attrNameLst>
                                          <p:attrName>style.visibility</p:attrName>
                                        </p:attrNameLst>
                                      </p:cBhvr>
                                      <p:to>
                                        <p:strVal val="visible"/>
                                      </p:to>
                                    </p:set>
                                    <p:animEffect transition="in" filter="wipe(left)">
                                      <p:cBhvr>
                                        <p:cTn id="37" dur="500"/>
                                        <p:tgtEl>
                                          <p:spTgt spid="337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3802"/>
                                        </p:tgtEl>
                                        <p:attrNameLst>
                                          <p:attrName>style.visibility</p:attrName>
                                        </p:attrNameLst>
                                      </p:cBhvr>
                                      <p:to>
                                        <p:strVal val="visible"/>
                                      </p:to>
                                    </p:set>
                                    <p:animEffect transition="in" filter="wipe(down)">
                                      <p:cBhvr>
                                        <p:cTn id="42" dur="500"/>
                                        <p:tgtEl>
                                          <p:spTgt spid="338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3803"/>
                                        </p:tgtEl>
                                        <p:attrNameLst>
                                          <p:attrName>style.visibility</p:attrName>
                                        </p:attrNameLst>
                                      </p:cBhvr>
                                      <p:to>
                                        <p:strVal val="visible"/>
                                      </p:to>
                                    </p:set>
                                    <p:animEffect transition="in" filter="wipe(down)">
                                      <p:cBhvr>
                                        <p:cTn id="47" dur="500"/>
                                        <p:tgtEl>
                                          <p:spTgt spid="338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3804"/>
                                        </p:tgtEl>
                                        <p:attrNameLst>
                                          <p:attrName>style.visibility</p:attrName>
                                        </p:attrNameLst>
                                      </p:cBhvr>
                                      <p:to>
                                        <p:strVal val="visible"/>
                                      </p:to>
                                    </p:set>
                                    <p:animEffect transition="in" filter="wipe(left)">
                                      <p:cBhvr>
                                        <p:cTn id="52" dur="500"/>
                                        <p:tgtEl>
                                          <p:spTgt spid="338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818"/>
                                        </p:tgtEl>
                                        <p:attrNameLst>
                                          <p:attrName>style.visibility</p:attrName>
                                        </p:attrNameLst>
                                      </p:cBhvr>
                                      <p:to>
                                        <p:strVal val="visible"/>
                                      </p:to>
                                    </p:set>
                                    <p:animEffect transition="in" filter="wipe(left)">
                                      <p:cBhvr>
                                        <p:cTn id="57" dur="500"/>
                                        <p:tgtEl>
                                          <p:spTgt spid="338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3797"/>
                                        </p:tgtEl>
                                        <p:attrNameLst>
                                          <p:attrName>style.visibility</p:attrName>
                                        </p:attrNameLst>
                                      </p:cBhvr>
                                      <p:to>
                                        <p:strVal val="visible"/>
                                      </p:to>
                                    </p:set>
                                    <p:animEffect transition="in" filter="wipe(left)">
                                      <p:cBhvr>
                                        <p:cTn id="62" dur="500"/>
                                        <p:tgtEl>
                                          <p:spTgt spid="3379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33805"/>
                                        </p:tgtEl>
                                        <p:attrNameLst>
                                          <p:attrName>style.visibility</p:attrName>
                                        </p:attrNameLst>
                                      </p:cBhvr>
                                      <p:to>
                                        <p:strVal val="visible"/>
                                      </p:to>
                                    </p:set>
                                    <p:animEffect transition="in" filter="wipe(down)">
                                      <p:cBhvr>
                                        <p:cTn id="67" dur="500"/>
                                        <p:tgtEl>
                                          <p:spTgt spid="3380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33807"/>
                                        </p:tgtEl>
                                        <p:attrNameLst>
                                          <p:attrName>style.visibility</p:attrName>
                                        </p:attrNameLst>
                                      </p:cBhvr>
                                      <p:to>
                                        <p:strVal val="visible"/>
                                      </p:to>
                                    </p:set>
                                    <p:animEffect transition="in" filter="wipe(down)">
                                      <p:cBhvr>
                                        <p:cTn id="72" dur="500"/>
                                        <p:tgtEl>
                                          <p:spTgt spid="33807"/>
                                        </p:tgtEl>
                                      </p:cBhvr>
                                    </p:animEffect>
                                  </p:childTnLst>
                                </p:cTn>
                              </p:par>
                              <p:par>
                                <p:cTn id="73" presetID="22" presetClass="entr" presetSubtype="4" fill="hold" nodeType="withEffect">
                                  <p:stCondLst>
                                    <p:cond delay="0"/>
                                  </p:stCondLst>
                                  <p:childTnLst>
                                    <p:set>
                                      <p:cBhvr>
                                        <p:cTn id="74" dur="1" fill="hold">
                                          <p:stCondLst>
                                            <p:cond delay="0"/>
                                          </p:stCondLst>
                                        </p:cTn>
                                        <p:tgtEl>
                                          <p:spTgt spid="33806"/>
                                        </p:tgtEl>
                                        <p:attrNameLst>
                                          <p:attrName>style.visibility</p:attrName>
                                        </p:attrNameLst>
                                      </p:cBhvr>
                                      <p:to>
                                        <p:strVal val="visible"/>
                                      </p:to>
                                    </p:set>
                                    <p:animEffect transition="in" filter="wipe(down)">
                                      <p:cBhvr>
                                        <p:cTn id="75" dur="500"/>
                                        <p:tgtEl>
                                          <p:spTgt spid="3380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33809"/>
                                        </p:tgtEl>
                                        <p:attrNameLst>
                                          <p:attrName>style.visibility</p:attrName>
                                        </p:attrNameLst>
                                      </p:cBhvr>
                                      <p:to>
                                        <p:strVal val="visible"/>
                                      </p:to>
                                    </p:set>
                                    <p:animEffect transition="in" filter="wipe(left)">
                                      <p:cBhvr>
                                        <p:cTn id="80" dur="500"/>
                                        <p:tgtEl>
                                          <p:spTgt spid="3380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3817"/>
                                        </p:tgtEl>
                                        <p:attrNameLst>
                                          <p:attrName>style.visibility</p:attrName>
                                        </p:attrNameLst>
                                      </p:cBhvr>
                                      <p:to>
                                        <p:strVal val="visible"/>
                                      </p:to>
                                    </p:set>
                                    <p:animEffect transition="in" filter="wipe(left)">
                                      <p:cBhvr>
                                        <p:cTn id="85" dur="500"/>
                                        <p:tgtEl>
                                          <p:spTgt spid="338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33798"/>
                                        </p:tgtEl>
                                        <p:attrNameLst>
                                          <p:attrName>style.visibility</p:attrName>
                                        </p:attrNameLst>
                                      </p:cBhvr>
                                      <p:to>
                                        <p:strVal val="visible"/>
                                      </p:to>
                                    </p:set>
                                    <p:animEffect transition="in" filter="wipe(left)">
                                      <p:cBhvr>
                                        <p:cTn id="90" dur="500"/>
                                        <p:tgtEl>
                                          <p:spTgt spid="3379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33810"/>
                                        </p:tgtEl>
                                        <p:attrNameLst>
                                          <p:attrName>style.visibility</p:attrName>
                                        </p:attrNameLst>
                                      </p:cBhvr>
                                      <p:to>
                                        <p:strVal val="visible"/>
                                      </p:to>
                                    </p:set>
                                    <p:animEffect transition="in" filter="wipe(down)">
                                      <p:cBhvr>
                                        <p:cTn id="95" dur="500"/>
                                        <p:tgtEl>
                                          <p:spTgt spid="3381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33813"/>
                                        </p:tgtEl>
                                        <p:attrNameLst>
                                          <p:attrName>style.visibility</p:attrName>
                                        </p:attrNameLst>
                                      </p:cBhvr>
                                      <p:to>
                                        <p:strVal val="visible"/>
                                      </p:to>
                                    </p:set>
                                    <p:animEffect transition="in" filter="wipe(down)">
                                      <p:cBhvr>
                                        <p:cTn id="100" dur="500"/>
                                        <p:tgtEl>
                                          <p:spTgt spid="33813"/>
                                        </p:tgtEl>
                                      </p:cBhvr>
                                    </p:animEffect>
                                  </p:childTnLst>
                                </p:cTn>
                              </p:par>
                              <p:par>
                                <p:cTn id="101" presetID="22" presetClass="entr" presetSubtype="4" fill="hold" nodeType="withEffect">
                                  <p:stCondLst>
                                    <p:cond delay="0"/>
                                  </p:stCondLst>
                                  <p:childTnLst>
                                    <p:set>
                                      <p:cBhvr>
                                        <p:cTn id="102" dur="1" fill="hold">
                                          <p:stCondLst>
                                            <p:cond delay="0"/>
                                          </p:stCondLst>
                                        </p:cTn>
                                        <p:tgtEl>
                                          <p:spTgt spid="33811"/>
                                        </p:tgtEl>
                                        <p:attrNameLst>
                                          <p:attrName>style.visibility</p:attrName>
                                        </p:attrNameLst>
                                      </p:cBhvr>
                                      <p:to>
                                        <p:strVal val="visible"/>
                                      </p:to>
                                    </p:set>
                                    <p:animEffect transition="in" filter="wipe(down)">
                                      <p:cBhvr>
                                        <p:cTn id="103" dur="500"/>
                                        <p:tgtEl>
                                          <p:spTgt spid="33811"/>
                                        </p:tgtEl>
                                      </p:cBhvr>
                                    </p:animEffect>
                                  </p:childTnLst>
                                </p:cTn>
                              </p:par>
                              <p:par>
                                <p:cTn id="104" presetID="22" presetClass="entr" presetSubtype="4" fill="hold" nodeType="withEffect">
                                  <p:stCondLst>
                                    <p:cond delay="0"/>
                                  </p:stCondLst>
                                  <p:childTnLst>
                                    <p:set>
                                      <p:cBhvr>
                                        <p:cTn id="105" dur="1" fill="hold">
                                          <p:stCondLst>
                                            <p:cond delay="0"/>
                                          </p:stCondLst>
                                        </p:cTn>
                                        <p:tgtEl>
                                          <p:spTgt spid="33812"/>
                                        </p:tgtEl>
                                        <p:attrNameLst>
                                          <p:attrName>style.visibility</p:attrName>
                                        </p:attrNameLst>
                                      </p:cBhvr>
                                      <p:to>
                                        <p:strVal val="visible"/>
                                      </p:to>
                                    </p:set>
                                    <p:animEffect transition="in" filter="wipe(down)">
                                      <p:cBhvr>
                                        <p:cTn id="106" dur="500"/>
                                        <p:tgtEl>
                                          <p:spTgt spid="3381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33814"/>
                                        </p:tgtEl>
                                        <p:attrNameLst>
                                          <p:attrName>style.visibility</p:attrName>
                                        </p:attrNameLst>
                                      </p:cBhvr>
                                      <p:to>
                                        <p:strVal val="visible"/>
                                      </p:to>
                                    </p:set>
                                    <p:animEffect transition="in" filter="wipe(left)">
                                      <p:cBhvr>
                                        <p:cTn id="111" dur="500"/>
                                        <p:tgtEl>
                                          <p:spTgt spid="3381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3816"/>
                                        </p:tgtEl>
                                        <p:attrNameLst>
                                          <p:attrName>style.visibility</p:attrName>
                                        </p:attrNameLst>
                                      </p:cBhvr>
                                      <p:to>
                                        <p:strVal val="visible"/>
                                      </p:to>
                                    </p:set>
                                    <p:animEffect transition="in" filter="wipe(left)">
                                      <p:cBhvr>
                                        <p:cTn id="116" dur="500"/>
                                        <p:tgtEl>
                                          <p:spTgt spid="33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5" grpId="0"/>
      <p:bldP spid="33816" grpId="0"/>
      <p:bldP spid="33817" grpId="0"/>
      <p:bldP spid="33818" grpId="0"/>
      <p:bldP spid="338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8436" name="Rectangle 2"/>
          <p:cNvSpPr>
            <a:spLocks noGrp="1" noChangeArrowheads="1"/>
          </p:cNvSpPr>
          <p:nvPr>
            <p:ph type="title"/>
          </p:nvPr>
        </p:nvSpPr>
        <p:spPr/>
        <p:txBody>
          <a:bodyPr/>
          <a:lstStyle/>
          <a:p>
            <a:pPr eaLnBrk="1" hangingPunct="1"/>
            <a:r>
              <a:rPr lang="zh-CN" altLang="en-US" smtClean="0"/>
              <a:t>公式的比较</a:t>
            </a:r>
          </a:p>
        </p:txBody>
      </p:sp>
      <p:sp>
        <p:nvSpPr>
          <p:cNvPr id="34819" name="Rectangle 3"/>
          <p:cNvSpPr>
            <a:spLocks noGrp="1" noChangeArrowheads="1"/>
          </p:cNvSpPr>
          <p:nvPr>
            <p:ph type="body" idx="1"/>
          </p:nvPr>
        </p:nvSpPr>
        <p:spPr/>
        <p:txBody>
          <a:bodyPr/>
          <a:lstStyle/>
          <a:p>
            <a:pPr eaLnBrk="1" hangingPunct="1"/>
            <a:r>
              <a:rPr lang="zh-CN" altLang="en-US" sz="2800" smtClean="0"/>
              <a:t>为对面积公式进行公平的比较，必须在每种方法中进行</a:t>
            </a:r>
            <a:r>
              <a:rPr lang="zh-CN" altLang="en-US" sz="2800" b="1" smtClean="0">
                <a:solidFill>
                  <a:schemeClr val="bg2"/>
                </a:solidFill>
              </a:rPr>
              <a:t>相同次数的函数求值</a:t>
            </a:r>
          </a:p>
          <a:p>
            <a:pPr eaLnBrk="1" hangingPunct="1"/>
            <a:r>
              <a:rPr lang="zh-CN" altLang="en-US" sz="2800" smtClean="0"/>
              <a:t>对上例中的梯形公式、辛普森公式和布尔公式，每种方法都要在给定区间</a:t>
            </a:r>
            <a:r>
              <a:rPr lang="en-US" altLang="zh-CN" sz="2800" smtClean="0"/>
              <a:t>[0,1]</a:t>
            </a:r>
            <a:r>
              <a:rPr lang="zh-CN" altLang="en-US" sz="2800" smtClean="0"/>
              <a:t>上进行</a:t>
            </a:r>
            <a:r>
              <a:rPr lang="en-US" altLang="zh-CN" sz="2800" smtClean="0"/>
              <a:t>5</a:t>
            </a:r>
            <a:r>
              <a:rPr lang="zh-CN" altLang="en-US" sz="2800" smtClean="0"/>
              <a:t>次函数求值。对梯形公式而言，则要在</a:t>
            </a:r>
            <a:r>
              <a:rPr lang="en-US" altLang="zh-CN" sz="2800" smtClean="0"/>
              <a:t>4</a:t>
            </a:r>
            <a:r>
              <a:rPr lang="zh-CN" altLang="en-US" sz="2800" smtClean="0"/>
              <a:t>个子区间</a:t>
            </a:r>
            <a:r>
              <a:rPr lang="en-US" altLang="zh-CN" sz="2800" smtClean="0"/>
              <a:t>[</a:t>
            </a:r>
            <a:r>
              <a:rPr lang="en-US" altLang="zh-CN" sz="2800" i="1" smtClean="0"/>
              <a:t>x</a:t>
            </a:r>
            <a:r>
              <a:rPr lang="en-US" altLang="zh-CN" sz="2800" baseline="-25000" smtClean="0"/>
              <a:t>0</a:t>
            </a:r>
            <a:r>
              <a:rPr lang="en-US" altLang="zh-CN" sz="2800" smtClean="0"/>
              <a:t>,</a:t>
            </a:r>
            <a:r>
              <a:rPr lang="en-US" altLang="zh-CN" sz="2800" i="1" smtClean="0"/>
              <a:t>x</a:t>
            </a:r>
            <a:r>
              <a:rPr lang="en-US" altLang="zh-CN" sz="2800" baseline="-25000" smtClean="0"/>
              <a:t>1</a:t>
            </a:r>
            <a:r>
              <a:rPr lang="en-US" altLang="zh-CN" sz="2800" smtClean="0"/>
              <a:t>], [</a:t>
            </a:r>
            <a:r>
              <a:rPr lang="en-US" altLang="zh-CN" sz="2800" i="1" smtClean="0"/>
              <a:t>x</a:t>
            </a:r>
            <a:r>
              <a:rPr lang="en-US" altLang="zh-CN" sz="2800" baseline="-25000" smtClean="0"/>
              <a:t>1</a:t>
            </a:r>
            <a:r>
              <a:rPr lang="en-US" altLang="zh-CN" sz="2800" smtClean="0"/>
              <a:t>,</a:t>
            </a:r>
            <a:r>
              <a:rPr lang="en-US" altLang="zh-CN" sz="2800" i="1" smtClean="0"/>
              <a:t>x</a:t>
            </a:r>
            <a:r>
              <a:rPr lang="en-US" altLang="zh-CN" sz="2800" baseline="-25000" smtClean="0"/>
              <a:t>2</a:t>
            </a:r>
            <a:r>
              <a:rPr lang="en-US" altLang="zh-CN" sz="2800" smtClean="0"/>
              <a:t>], [</a:t>
            </a:r>
            <a:r>
              <a:rPr lang="en-US" altLang="zh-CN" sz="2800" i="1" smtClean="0"/>
              <a:t>x</a:t>
            </a:r>
            <a:r>
              <a:rPr lang="en-US" altLang="zh-CN" sz="2800" baseline="-25000" smtClean="0"/>
              <a:t>2</a:t>
            </a:r>
            <a:r>
              <a:rPr lang="en-US" altLang="zh-CN" sz="2800" smtClean="0"/>
              <a:t>,</a:t>
            </a:r>
            <a:r>
              <a:rPr lang="en-US" altLang="zh-CN" sz="2800" i="1" smtClean="0"/>
              <a:t>x</a:t>
            </a:r>
            <a:r>
              <a:rPr lang="en-US" altLang="zh-CN" sz="2800" baseline="-25000" smtClean="0"/>
              <a:t>3</a:t>
            </a:r>
            <a:r>
              <a:rPr lang="en-US" altLang="zh-CN" sz="2800" smtClean="0"/>
              <a:t>]</a:t>
            </a:r>
            <a:r>
              <a:rPr lang="zh-CN" altLang="en-US" sz="2800" smtClean="0"/>
              <a:t>和</a:t>
            </a:r>
            <a:r>
              <a:rPr lang="en-US" altLang="zh-CN" sz="2800" smtClean="0"/>
              <a:t>[</a:t>
            </a:r>
            <a:r>
              <a:rPr lang="en-US" altLang="zh-CN" sz="2800" i="1" smtClean="0"/>
              <a:t>x</a:t>
            </a:r>
            <a:r>
              <a:rPr lang="en-US" altLang="zh-CN" sz="2800" baseline="-25000" smtClean="0"/>
              <a:t>3</a:t>
            </a:r>
            <a:r>
              <a:rPr lang="en-US" altLang="zh-CN" sz="2800" smtClean="0"/>
              <a:t>,</a:t>
            </a:r>
            <a:r>
              <a:rPr lang="en-US" altLang="zh-CN" sz="2800" i="1" smtClean="0"/>
              <a:t>x</a:t>
            </a:r>
            <a:r>
              <a:rPr lang="en-US" altLang="zh-CN" sz="2800" baseline="-25000" smtClean="0"/>
              <a:t>4</a:t>
            </a:r>
            <a:r>
              <a:rPr lang="en-US" altLang="zh-CN" sz="2800" smtClean="0"/>
              <a:t>]</a:t>
            </a:r>
            <a:r>
              <a:rPr lang="zh-CN" altLang="en-US" sz="2800" smtClean="0"/>
              <a:t>上使用，称之为</a:t>
            </a:r>
            <a:r>
              <a:rPr lang="zh-CN" altLang="en-US" sz="2800" b="1" smtClean="0">
                <a:solidFill>
                  <a:schemeClr val="bg2"/>
                </a:solidFill>
              </a:rPr>
              <a:t>组合梯形公式</a:t>
            </a:r>
            <a:r>
              <a:rPr lang="zh-CN" altLang="en-US" sz="2800" smtClean="0"/>
              <a:t>；同理，在两个子区间</a:t>
            </a:r>
            <a:r>
              <a:rPr lang="en-US" altLang="zh-CN" sz="2800" smtClean="0"/>
              <a:t>[</a:t>
            </a:r>
            <a:r>
              <a:rPr lang="en-US" altLang="zh-CN" sz="2800" i="1" smtClean="0"/>
              <a:t>x</a:t>
            </a:r>
            <a:r>
              <a:rPr lang="en-US" altLang="zh-CN" sz="2800" baseline="-25000" smtClean="0"/>
              <a:t>0</a:t>
            </a:r>
            <a:r>
              <a:rPr lang="en-US" altLang="zh-CN" sz="2800" smtClean="0"/>
              <a:t>,</a:t>
            </a:r>
            <a:r>
              <a:rPr lang="en-US" altLang="zh-CN" sz="2800" i="1" smtClean="0"/>
              <a:t>x</a:t>
            </a:r>
            <a:r>
              <a:rPr lang="en-US" altLang="zh-CN" sz="2800" baseline="-25000" smtClean="0"/>
              <a:t>2</a:t>
            </a:r>
            <a:r>
              <a:rPr lang="en-US" altLang="zh-CN" sz="2800" smtClean="0"/>
              <a:t>]</a:t>
            </a:r>
            <a:r>
              <a:rPr lang="zh-CN" altLang="en-US" sz="2800" smtClean="0"/>
              <a:t>和</a:t>
            </a:r>
            <a:r>
              <a:rPr lang="en-US" altLang="zh-CN" sz="2800" smtClean="0"/>
              <a:t>[</a:t>
            </a:r>
            <a:r>
              <a:rPr lang="en-US" altLang="zh-CN" sz="2800" i="1" smtClean="0"/>
              <a:t>x</a:t>
            </a:r>
            <a:r>
              <a:rPr lang="en-US" altLang="zh-CN" sz="2800" baseline="-25000" smtClean="0"/>
              <a:t>2</a:t>
            </a:r>
            <a:r>
              <a:rPr lang="en-US" altLang="zh-CN" sz="2800" smtClean="0"/>
              <a:t>,</a:t>
            </a:r>
            <a:r>
              <a:rPr lang="en-US" altLang="zh-CN" sz="2800" i="1" smtClean="0"/>
              <a:t>x</a:t>
            </a:r>
            <a:r>
              <a:rPr lang="en-US" altLang="zh-CN" sz="2800" baseline="-25000" smtClean="0"/>
              <a:t>4</a:t>
            </a:r>
            <a:r>
              <a:rPr lang="en-US" altLang="zh-CN" sz="2800" smtClean="0"/>
              <a:t>]</a:t>
            </a:r>
            <a:r>
              <a:rPr lang="zh-CN" altLang="en-US" sz="2800" smtClean="0"/>
              <a:t>上应用辛普森公式，称之为</a:t>
            </a:r>
            <a:r>
              <a:rPr lang="zh-CN" altLang="en-US" sz="2800" b="1" smtClean="0">
                <a:solidFill>
                  <a:schemeClr val="bg2"/>
                </a:solidFill>
              </a:rPr>
              <a:t>组合辛普森公式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trips(downRight)">
                                      <p:cBhvr>
                                        <p:cTn id="12" dur="5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0"/>
          </p:nvPr>
        </p:nvSpPr>
        <p:spPr/>
        <p:txBody>
          <a:bodyPr/>
          <a:lstStyle/>
          <a:p>
            <a:pPr>
              <a:defRPr/>
            </a:pPr>
            <a:r>
              <a:rPr lang="zh-CN" altLang="en-US"/>
              <a:t>华南师范大学数学科学学院    谢骊玲</a:t>
            </a:r>
          </a:p>
        </p:txBody>
      </p:sp>
      <p:sp>
        <p:nvSpPr>
          <p:cNvPr id="9"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9460" name="Rectangle 7"/>
          <p:cNvSpPr>
            <a:spLocks noGrp="1" noChangeArrowheads="1"/>
          </p:cNvSpPr>
          <p:nvPr>
            <p:ph type="title"/>
          </p:nvPr>
        </p:nvSpPr>
        <p:spPr/>
        <p:txBody>
          <a:bodyPr/>
          <a:lstStyle/>
          <a:p>
            <a:pPr eaLnBrk="1" hangingPunct="1"/>
            <a:r>
              <a:rPr lang="zh-CN" altLang="en-US" smtClean="0"/>
              <a:t>组合公式</a:t>
            </a:r>
          </a:p>
        </p:txBody>
      </p:sp>
      <p:graphicFrame>
        <p:nvGraphicFramePr>
          <p:cNvPr id="36868" name="Object 4"/>
          <p:cNvGraphicFramePr>
            <a:graphicFrameLocks noGrp="1" noChangeAspect="1"/>
          </p:cNvGraphicFramePr>
          <p:nvPr>
            <p:ph sz="half" idx="1"/>
          </p:nvPr>
        </p:nvGraphicFramePr>
        <p:xfrm>
          <a:off x="3024188" y="2673350"/>
          <a:ext cx="5616575" cy="1733550"/>
        </p:xfrm>
        <a:graphic>
          <a:graphicData uri="http://schemas.openxmlformats.org/presentationml/2006/ole">
            <mc:AlternateContent xmlns:mc="http://schemas.openxmlformats.org/markup-compatibility/2006">
              <mc:Choice xmlns:v="urn:schemas-microsoft-com:vml" Requires="v">
                <p:oleObj spid="_x0000_s19526" name="Equation" r:id="rId3" imgW="3784600" imgH="1168400" progId="Equation.DSMT4">
                  <p:embed/>
                </p:oleObj>
              </mc:Choice>
              <mc:Fallback>
                <p:oleObj name="Equation" r:id="rId3" imgW="3784600" imgH="1168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8" y="2673350"/>
                        <a:ext cx="5616575"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6"/>
          <p:cNvGraphicFramePr>
            <a:graphicFrameLocks noGrp="1" noChangeAspect="1"/>
          </p:cNvGraphicFramePr>
          <p:nvPr>
            <p:ph sz="half" idx="2"/>
          </p:nvPr>
        </p:nvGraphicFramePr>
        <p:xfrm>
          <a:off x="3059113" y="4581525"/>
          <a:ext cx="4500562" cy="1776413"/>
        </p:xfrm>
        <a:graphic>
          <a:graphicData uri="http://schemas.openxmlformats.org/presentationml/2006/ole">
            <mc:AlternateContent xmlns:mc="http://schemas.openxmlformats.org/markup-compatibility/2006">
              <mc:Choice xmlns:v="urn:schemas-microsoft-com:vml" Requires="v">
                <p:oleObj spid="_x0000_s19527" name="Equation" r:id="rId5" imgW="2959100" imgH="1168400" progId="Equation.DSMT4">
                  <p:embed/>
                </p:oleObj>
              </mc:Choice>
              <mc:Fallback>
                <p:oleObj name="Equation" r:id="rId5" imgW="2959100" imgH="1168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581525"/>
                        <a:ext cx="4500562"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Text Box 9"/>
          <p:cNvSpPr txBox="1">
            <a:spLocks noChangeArrowheads="1"/>
          </p:cNvSpPr>
          <p:nvPr/>
        </p:nvSpPr>
        <p:spPr bwMode="auto">
          <a:xfrm>
            <a:off x="539750" y="1665288"/>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例</a:t>
            </a:r>
            <a:r>
              <a:rPr lang="en-US" altLang="zh-CN" sz="2400"/>
              <a:t>7.3    </a:t>
            </a:r>
            <a:r>
              <a:rPr lang="zh-CN" altLang="en-US" sz="2400"/>
              <a:t>在区间</a:t>
            </a:r>
            <a:r>
              <a:rPr lang="en-US" altLang="zh-CN" sz="2400"/>
              <a:t>[0,1]</a:t>
            </a:r>
            <a:r>
              <a:rPr lang="zh-CN" altLang="en-US" sz="2400"/>
              <a:t>上取相同的步长</a:t>
            </a:r>
            <a:r>
              <a:rPr lang="en-US" altLang="zh-CN" sz="2400" i="1"/>
              <a:t>h</a:t>
            </a:r>
            <a:r>
              <a:rPr lang="en-US" altLang="zh-CN" sz="2400"/>
              <a:t>=1/4</a:t>
            </a:r>
            <a:r>
              <a:rPr lang="zh-CN" altLang="en-US" sz="2400"/>
              <a:t>，进行</a:t>
            </a:r>
            <a:r>
              <a:rPr lang="en-US" altLang="zh-CN" sz="2400"/>
              <a:t>5</a:t>
            </a:r>
            <a:r>
              <a:rPr lang="zh-CN" altLang="en-US" sz="2400"/>
              <a:t>次函数求值</a:t>
            </a:r>
          </a:p>
        </p:txBody>
      </p:sp>
      <p:sp>
        <p:nvSpPr>
          <p:cNvPr id="36874" name="Text Box 10"/>
          <p:cNvSpPr txBox="1">
            <a:spLocks noChangeArrowheads="1"/>
          </p:cNvSpPr>
          <p:nvPr/>
        </p:nvSpPr>
        <p:spPr bwMode="auto">
          <a:xfrm>
            <a:off x="684213" y="2708275"/>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组合梯形公式</a:t>
            </a:r>
          </a:p>
        </p:txBody>
      </p:sp>
      <p:sp>
        <p:nvSpPr>
          <p:cNvPr id="36875" name="Text Box 11"/>
          <p:cNvSpPr txBox="1">
            <a:spLocks noChangeArrowheads="1"/>
          </p:cNvSpPr>
          <p:nvPr/>
        </p:nvSpPr>
        <p:spPr bwMode="auto">
          <a:xfrm>
            <a:off x="719138" y="4616450"/>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组合辛普森公式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73"/>
                                        </p:tgtEl>
                                        <p:attrNameLst>
                                          <p:attrName>style.visibility</p:attrName>
                                        </p:attrNameLst>
                                      </p:cBhvr>
                                      <p:to>
                                        <p:strVal val="visible"/>
                                      </p:to>
                                    </p:set>
                                    <p:animEffect transition="in" filter="wipe(left)">
                                      <p:cBhvr>
                                        <p:cTn id="7" dur="500"/>
                                        <p:tgtEl>
                                          <p:spTgt spid="36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4"/>
                                        </p:tgtEl>
                                        <p:attrNameLst>
                                          <p:attrName>style.visibility</p:attrName>
                                        </p:attrNameLst>
                                      </p:cBhvr>
                                      <p:to>
                                        <p:strVal val="visible"/>
                                      </p:to>
                                    </p:set>
                                    <p:animEffect transition="in" filter="wipe(left)">
                                      <p:cBhvr>
                                        <p:cTn id="12" dur="500"/>
                                        <p:tgtEl>
                                          <p:spTgt spid="36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strips(downRight)">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5"/>
                                        </p:tgtEl>
                                        <p:attrNameLst>
                                          <p:attrName>style.visibility</p:attrName>
                                        </p:attrNameLst>
                                      </p:cBhvr>
                                      <p:to>
                                        <p:strVal val="visible"/>
                                      </p:to>
                                    </p:set>
                                    <p:animEffect transition="in" filter="wipe(left)">
                                      <p:cBhvr>
                                        <p:cTn id="22" dur="500"/>
                                        <p:tgtEl>
                                          <p:spTgt spid="368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6870"/>
                                        </p:tgtEl>
                                        <p:attrNameLst>
                                          <p:attrName>style.visibility</p:attrName>
                                        </p:attrNameLst>
                                      </p:cBhvr>
                                      <p:to>
                                        <p:strVal val="visible"/>
                                      </p:to>
                                    </p:set>
                                    <p:animEffect transition="in" filter="strips(downRight)">
                                      <p:cBhvr>
                                        <p:cTn id="27"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p:bldP spid="36874" grpId="0"/>
      <p:bldP spid="368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0"/>
          </p:nvPr>
        </p:nvSpPr>
        <p:spPr/>
        <p:txBody>
          <a:bodyPr/>
          <a:lstStyle/>
          <a:p>
            <a:pPr>
              <a:defRPr/>
            </a:pPr>
            <a:r>
              <a:rPr lang="zh-CN" altLang="en-US"/>
              <a:t>华南师范大学数学科学学院    谢骊玲</a:t>
            </a:r>
          </a:p>
        </p:txBody>
      </p:sp>
      <p:sp>
        <p:nvSpPr>
          <p:cNvPr id="10"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4100" name="Rectangle 2"/>
          <p:cNvSpPr>
            <a:spLocks noGrp="1" noChangeArrowheads="1"/>
          </p:cNvSpPr>
          <p:nvPr>
            <p:ph type="title"/>
          </p:nvPr>
        </p:nvSpPr>
        <p:spPr/>
        <p:txBody>
          <a:bodyPr/>
          <a:lstStyle/>
          <a:p>
            <a:pPr eaLnBrk="1" hangingPunct="1"/>
            <a:r>
              <a:rPr lang="zh-CN" altLang="en-US" smtClean="0"/>
              <a:t>数值积分问题</a:t>
            </a:r>
          </a:p>
        </p:txBody>
      </p:sp>
      <p:sp>
        <p:nvSpPr>
          <p:cNvPr id="6147" name="Rectangle 3"/>
          <p:cNvSpPr>
            <a:spLocks noGrp="1" noChangeArrowheads="1"/>
          </p:cNvSpPr>
          <p:nvPr>
            <p:ph type="body" sz="half" idx="1"/>
          </p:nvPr>
        </p:nvSpPr>
        <p:spPr>
          <a:xfrm>
            <a:off x="457200" y="1584325"/>
            <a:ext cx="8075613" cy="4724400"/>
          </a:xfrm>
        </p:spPr>
        <p:txBody>
          <a:bodyPr/>
          <a:lstStyle/>
          <a:p>
            <a:pPr eaLnBrk="1" hangingPunct="1">
              <a:lnSpc>
                <a:spcPct val="90000"/>
              </a:lnSpc>
            </a:pPr>
            <a:r>
              <a:rPr lang="zh-CN" altLang="en-US" sz="2800" dirty="0" smtClean="0"/>
              <a:t>数值积分是工程师和科学家经常使用的基本工具，用来计算无法解析求解的定积分的近似解</a:t>
            </a:r>
          </a:p>
          <a:p>
            <a:pPr eaLnBrk="1" hangingPunct="1">
              <a:lnSpc>
                <a:spcPct val="90000"/>
              </a:lnSpc>
              <a:buFont typeface="Wingdings" panose="05000000000000000000" pitchFamily="2" charset="2"/>
              <a:buNone/>
            </a:pPr>
            <a:endParaRPr lang="zh-CN" altLang="en-US" sz="2800" dirty="0" smtClean="0"/>
          </a:p>
          <a:p>
            <a:pPr eaLnBrk="1" hangingPunct="1">
              <a:lnSpc>
                <a:spcPct val="90000"/>
              </a:lnSpc>
            </a:pPr>
            <a:endParaRPr lang="zh-CN" altLang="en-US" sz="2800" dirty="0" smtClean="0"/>
          </a:p>
          <a:p>
            <a:pPr eaLnBrk="1" hangingPunct="1">
              <a:lnSpc>
                <a:spcPct val="90000"/>
              </a:lnSpc>
            </a:pPr>
            <a:r>
              <a:rPr lang="zh-CN" altLang="en-US" sz="2800" dirty="0" smtClean="0"/>
              <a:t>定积分的几何意义：曲边梯形的面积</a:t>
            </a:r>
          </a:p>
          <a:p>
            <a:pPr eaLnBrk="1" hangingPunct="1">
              <a:lnSpc>
                <a:spcPct val="90000"/>
              </a:lnSpc>
            </a:pPr>
            <a:endParaRPr lang="zh-CN" altLang="en-US" sz="2800" dirty="0" smtClean="0"/>
          </a:p>
          <a:p>
            <a:pPr eaLnBrk="1" hangingPunct="1">
              <a:lnSpc>
                <a:spcPct val="90000"/>
              </a:lnSpc>
            </a:pPr>
            <a:endParaRPr lang="zh-CN" altLang="en-US" sz="2800" dirty="0" smtClean="0"/>
          </a:p>
          <a:p>
            <a:pPr eaLnBrk="1" hangingPunct="1">
              <a:lnSpc>
                <a:spcPct val="90000"/>
              </a:lnSpc>
            </a:pPr>
            <a:endParaRPr lang="zh-CN" altLang="en-US" sz="2800" dirty="0" smtClean="0"/>
          </a:p>
          <a:p>
            <a:pPr eaLnBrk="1" hangingPunct="1">
              <a:lnSpc>
                <a:spcPct val="90000"/>
              </a:lnSpc>
            </a:pPr>
            <a:endParaRPr lang="zh-CN" altLang="en-US" sz="2800" dirty="0" smtClean="0"/>
          </a:p>
          <a:p>
            <a:pPr eaLnBrk="1" hangingPunct="1">
              <a:lnSpc>
                <a:spcPct val="90000"/>
              </a:lnSpc>
            </a:pPr>
            <a:r>
              <a:rPr lang="zh-CN" altLang="en-US" sz="2800" b="1" dirty="0" smtClean="0">
                <a:solidFill>
                  <a:schemeClr val="bg2"/>
                </a:solidFill>
              </a:rPr>
              <a:t>本章的目的是推导数值积分的基本原理</a:t>
            </a:r>
          </a:p>
        </p:txBody>
      </p:sp>
      <p:graphicFrame>
        <p:nvGraphicFramePr>
          <p:cNvPr id="6148" name="Object 4"/>
          <p:cNvGraphicFramePr>
            <a:graphicFrameLocks noGrp="1" noChangeAspect="1"/>
          </p:cNvGraphicFramePr>
          <p:nvPr>
            <p:ph sz="quarter" idx="2"/>
          </p:nvPr>
        </p:nvGraphicFramePr>
        <p:xfrm>
          <a:off x="1422400" y="2663825"/>
          <a:ext cx="1935163" cy="727075"/>
        </p:xfrm>
        <a:graphic>
          <a:graphicData uri="http://schemas.openxmlformats.org/presentationml/2006/ole">
            <mc:AlternateContent xmlns:mc="http://schemas.openxmlformats.org/markup-compatibility/2006">
              <mc:Choice xmlns:v="urn:schemas-microsoft-com:vml" Requires="v">
                <p:oleObj spid="_x0000_s4167" name="Equation" r:id="rId3" imgW="1117600" imgH="419100" progId="Equation.DSMT4">
                  <p:embed/>
                </p:oleObj>
              </mc:Choice>
              <mc:Fallback>
                <p:oleObj name="Equation" r:id="rId3" imgW="11176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663825"/>
                        <a:ext cx="1935163"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Grp="1" noChangeAspect="1"/>
          </p:cNvGraphicFramePr>
          <p:nvPr>
            <p:ph sz="quarter" idx="3"/>
          </p:nvPr>
        </p:nvGraphicFramePr>
        <p:xfrm>
          <a:off x="1736725" y="4824413"/>
          <a:ext cx="3556000" cy="782637"/>
        </p:xfrm>
        <a:graphic>
          <a:graphicData uri="http://schemas.openxmlformats.org/presentationml/2006/ole">
            <mc:AlternateContent xmlns:mc="http://schemas.openxmlformats.org/markup-compatibility/2006">
              <mc:Choice xmlns:v="urn:schemas-microsoft-com:vml" Requires="v">
                <p:oleObj spid="_x0000_s4168" name="Equation" r:id="rId5" imgW="1905000" imgH="419100" progId="Equation.DSMT4">
                  <p:embed/>
                </p:oleObj>
              </mc:Choice>
              <mc:Fallback>
                <p:oleObj name="Equation" r:id="rId5" imgW="19050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6725" y="4824413"/>
                        <a:ext cx="3556000"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8"/>
          <p:cNvSpPr txBox="1">
            <a:spLocks noChangeArrowheads="1"/>
          </p:cNvSpPr>
          <p:nvPr/>
        </p:nvSpPr>
        <p:spPr bwMode="auto">
          <a:xfrm>
            <a:off x="836613" y="2754313"/>
            <a:ext cx="85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如：</a:t>
            </a:r>
          </a:p>
        </p:txBody>
      </p:sp>
      <p:sp>
        <p:nvSpPr>
          <p:cNvPr id="6153" name="Text Box 9"/>
          <p:cNvSpPr txBox="1">
            <a:spLocks noChangeArrowheads="1"/>
          </p:cNvSpPr>
          <p:nvPr/>
        </p:nvSpPr>
        <p:spPr bwMode="auto">
          <a:xfrm>
            <a:off x="3357563" y="2843213"/>
            <a:ext cx="517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不存在</a:t>
            </a:r>
            <a:r>
              <a:rPr lang="ru-RU" altLang="zh-CN" sz="2400" dirty="0"/>
              <a:t>Ф</a:t>
            </a:r>
            <a:r>
              <a:rPr lang="en-US" altLang="zh-CN" sz="2400" dirty="0"/>
              <a:t>(</a:t>
            </a:r>
            <a:r>
              <a:rPr lang="en-US" altLang="zh-CN" sz="2400" i="1" dirty="0"/>
              <a:t>x</a:t>
            </a:r>
            <a:r>
              <a:rPr lang="en-US" altLang="zh-CN" sz="2400" dirty="0"/>
              <a:t>)</a:t>
            </a:r>
            <a:r>
              <a:rPr lang="zh-CN" altLang="en-US" sz="2400" dirty="0"/>
              <a:t>的解析表达，要求</a:t>
            </a:r>
            <a:r>
              <a:rPr lang="ru-RU" altLang="zh-CN" sz="2400" dirty="0"/>
              <a:t>Ф</a:t>
            </a:r>
            <a:r>
              <a:rPr lang="en-US" altLang="zh-CN" sz="2400" dirty="0"/>
              <a:t>(5)</a:t>
            </a:r>
            <a:endParaRPr lang="ru-RU" altLang="zh-CN" sz="2400" dirty="0"/>
          </a:p>
        </p:txBody>
      </p:sp>
      <p:sp>
        <p:nvSpPr>
          <p:cNvPr id="6154" name="Text Box 10"/>
          <p:cNvSpPr txBox="1">
            <a:spLocks noChangeArrowheads="1"/>
          </p:cNvSpPr>
          <p:nvPr/>
        </p:nvSpPr>
        <p:spPr bwMode="auto">
          <a:xfrm>
            <a:off x="927100" y="4194175"/>
            <a:ext cx="7966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可通过求在区间</a:t>
            </a:r>
            <a:r>
              <a:rPr lang="en-US" altLang="zh-CN" sz="2400" dirty="0"/>
              <a:t>0≤</a:t>
            </a:r>
            <a:r>
              <a:rPr lang="en-US" altLang="zh-CN" sz="2400" i="1" dirty="0"/>
              <a:t>t</a:t>
            </a:r>
            <a:r>
              <a:rPr lang="en-US" altLang="zh-CN" sz="2400" dirty="0"/>
              <a:t>≤5</a:t>
            </a:r>
            <a:r>
              <a:rPr lang="zh-CN" altLang="en-US" sz="2400" dirty="0"/>
              <a:t>上曲线</a:t>
            </a:r>
            <a:r>
              <a:rPr lang="en-US" altLang="zh-CN" sz="2400" i="1" dirty="0"/>
              <a:t>y</a:t>
            </a:r>
            <a:r>
              <a:rPr lang="en-US" altLang="zh-CN" sz="2400" dirty="0"/>
              <a:t>=</a:t>
            </a:r>
            <a:r>
              <a:rPr lang="en-US" altLang="zh-CN" sz="2400" i="1" dirty="0"/>
              <a:t>f</a:t>
            </a:r>
            <a:r>
              <a:rPr lang="en-US" altLang="zh-CN" sz="2400" dirty="0"/>
              <a:t>(</a:t>
            </a:r>
            <a:r>
              <a:rPr lang="en-US" altLang="zh-CN" sz="2400" i="1" dirty="0"/>
              <a:t>t</a:t>
            </a:r>
            <a:r>
              <a:rPr lang="en-US" altLang="zh-CN" sz="2400" dirty="0"/>
              <a:t>)=</a:t>
            </a:r>
            <a:r>
              <a:rPr lang="en-US" altLang="zh-CN" sz="2400" i="1" dirty="0"/>
              <a:t>t</a:t>
            </a:r>
            <a:r>
              <a:rPr lang="en-US" altLang="zh-CN" sz="2400" baseline="30000" dirty="0"/>
              <a:t>3</a:t>
            </a:r>
            <a:r>
              <a:rPr lang="en-US" altLang="zh-CN" sz="2400" dirty="0"/>
              <a:t>/(</a:t>
            </a:r>
            <a:r>
              <a:rPr lang="en-US" altLang="zh-CN" sz="2400" i="1" dirty="0"/>
              <a:t>e</a:t>
            </a:r>
            <a:r>
              <a:rPr lang="en-US" altLang="zh-CN" sz="2400" i="1" baseline="30000" dirty="0"/>
              <a:t>t</a:t>
            </a:r>
            <a:r>
              <a:rPr lang="en-US" altLang="zh-CN" sz="2400" dirty="0"/>
              <a:t>-1)</a:t>
            </a:r>
            <a:r>
              <a:rPr lang="zh-CN" altLang="en-US" sz="2400" dirty="0"/>
              <a:t>之下的面积，得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dissolve">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dissolve">
                                      <p:cBhvr>
                                        <p:cTn id="12" dur="500"/>
                                        <p:tgtEl>
                                          <p:spTgt spid="6152"/>
                                        </p:tgtEl>
                                      </p:cBhvr>
                                    </p:animEffect>
                                  </p:childTnLst>
                                </p:cTn>
                              </p:par>
                              <p:par>
                                <p:cTn id="13" presetID="9" presetClass="entr" presetSubtype="0" fill="hold" nodeType="withEffect">
                                  <p:stCondLst>
                                    <p:cond delay="0"/>
                                  </p:stCondLst>
                                  <p:childTnLst>
                                    <p:set>
                                      <p:cBhvr>
                                        <p:cTn id="14" dur="1" fill="hold">
                                          <p:stCondLst>
                                            <p:cond delay="0"/>
                                          </p:stCondLst>
                                        </p:cTn>
                                        <p:tgtEl>
                                          <p:spTgt spid="6148"/>
                                        </p:tgtEl>
                                        <p:attrNameLst>
                                          <p:attrName>style.visibility</p:attrName>
                                        </p:attrNameLst>
                                      </p:cBhvr>
                                      <p:to>
                                        <p:strVal val="visible"/>
                                      </p:to>
                                    </p:set>
                                    <p:animEffect transition="in" filter="dissolve">
                                      <p:cBhvr>
                                        <p:cTn id="15" dur="500"/>
                                        <p:tgtEl>
                                          <p:spTgt spid="614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153"/>
                                        </p:tgtEl>
                                        <p:attrNameLst>
                                          <p:attrName>style.visibility</p:attrName>
                                        </p:attrNameLst>
                                      </p:cBhvr>
                                      <p:to>
                                        <p:strVal val="visible"/>
                                      </p:to>
                                    </p:set>
                                    <p:animEffect transition="in" filter="dissolve">
                                      <p:cBhvr>
                                        <p:cTn id="18" dur="500"/>
                                        <p:tgtEl>
                                          <p:spTgt spid="61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animEffect transition="in" filter="wipe(left)">
                                      <p:cBhvr>
                                        <p:cTn id="23" dur="500"/>
                                        <p:tgtEl>
                                          <p:spTgt spid="6147">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154">
                                            <p:txEl>
                                              <p:pRg st="0" end="0"/>
                                            </p:txEl>
                                          </p:spTgt>
                                        </p:tgtEl>
                                        <p:attrNameLst>
                                          <p:attrName>style.visibility</p:attrName>
                                        </p:attrNameLst>
                                      </p:cBhvr>
                                      <p:to>
                                        <p:strVal val="visible"/>
                                      </p:to>
                                    </p:set>
                                    <p:animEffect transition="in" filter="dissolve">
                                      <p:cBhvr>
                                        <p:cTn id="28" dur="500"/>
                                        <p:tgtEl>
                                          <p:spTgt spid="615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150"/>
                                        </p:tgtEl>
                                        <p:attrNameLst>
                                          <p:attrName>style.visibility</p:attrName>
                                        </p:attrNameLst>
                                      </p:cBhvr>
                                      <p:to>
                                        <p:strVal val="visible"/>
                                      </p:to>
                                    </p:set>
                                    <p:animEffect transition="in" filter="wipe(left)">
                                      <p:cBhvr>
                                        <p:cTn id="33" dur="500"/>
                                        <p:tgtEl>
                                          <p:spTgt spid="61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147">
                                            <p:txEl>
                                              <p:pRg st="8" end="8"/>
                                            </p:txEl>
                                          </p:spTgt>
                                        </p:tgtEl>
                                        <p:attrNameLst>
                                          <p:attrName>style.visibility</p:attrName>
                                        </p:attrNameLst>
                                      </p:cBhvr>
                                      <p:to>
                                        <p:strVal val="visible"/>
                                      </p:to>
                                    </p:set>
                                    <p:animEffect transition="in" filter="wipe(left)">
                                      <p:cBhvr>
                                        <p:cTn id="38"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p:bldP spid="61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p:cNvSpPr>
            <a:spLocks noGrp="1"/>
          </p:cNvSpPr>
          <p:nvPr>
            <p:ph type="ftr" sz="quarter" idx="10"/>
          </p:nvPr>
        </p:nvSpPr>
        <p:spPr/>
        <p:txBody>
          <a:bodyPr/>
          <a:lstStyle/>
          <a:p>
            <a:pPr>
              <a:defRPr/>
            </a:pPr>
            <a:r>
              <a:rPr lang="zh-CN" altLang="en-US"/>
              <a:t>华南师范大学数学科学学院    谢骊玲</a:t>
            </a:r>
          </a:p>
        </p:txBody>
      </p:sp>
      <p:sp>
        <p:nvSpPr>
          <p:cNvPr id="13"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20484" name="Text Box 4"/>
          <p:cNvSpPr txBox="1">
            <a:spLocks noChangeArrowheads="1"/>
          </p:cNvSpPr>
          <p:nvPr/>
        </p:nvSpPr>
        <p:spPr bwMode="auto">
          <a:xfrm>
            <a:off x="431800" y="549275"/>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例</a:t>
            </a:r>
            <a:r>
              <a:rPr lang="en-US" altLang="zh-CN" sz="2400" b="1">
                <a:latin typeface="Arial" panose="020B0604020202020204" pitchFamily="34" charset="0"/>
              </a:rPr>
              <a:t>7.3</a:t>
            </a:r>
          </a:p>
        </p:txBody>
      </p:sp>
      <p:sp>
        <p:nvSpPr>
          <p:cNvPr id="39941" name="Text Box 5"/>
          <p:cNvSpPr txBox="1">
            <a:spLocks noChangeArrowheads="1"/>
          </p:cNvSpPr>
          <p:nvPr/>
        </p:nvSpPr>
        <p:spPr bwMode="auto">
          <a:xfrm>
            <a:off x="539750" y="1089025"/>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组合梯形公式</a:t>
            </a:r>
          </a:p>
        </p:txBody>
      </p:sp>
      <p:sp>
        <p:nvSpPr>
          <p:cNvPr id="39942" name="Text Box 6"/>
          <p:cNvSpPr txBox="1">
            <a:spLocks noChangeArrowheads="1"/>
          </p:cNvSpPr>
          <p:nvPr/>
        </p:nvSpPr>
        <p:spPr bwMode="auto">
          <a:xfrm>
            <a:off x="576263" y="2960688"/>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组合辛普森公式</a:t>
            </a:r>
          </a:p>
        </p:txBody>
      </p:sp>
      <p:graphicFrame>
        <p:nvGraphicFramePr>
          <p:cNvPr id="39948" name="Object 12"/>
          <p:cNvGraphicFramePr>
            <a:graphicFrameLocks noGrp="1" noChangeAspect="1"/>
          </p:cNvGraphicFramePr>
          <p:nvPr>
            <p:ph sz="half" idx="2"/>
          </p:nvPr>
        </p:nvGraphicFramePr>
        <p:xfrm>
          <a:off x="684213" y="1628775"/>
          <a:ext cx="7704137" cy="1217613"/>
        </p:xfrm>
        <a:graphic>
          <a:graphicData uri="http://schemas.openxmlformats.org/presentationml/2006/ole">
            <mc:AlternateContent xmlns:mc="http://schemas.openxmlformats.org/markup-compatibility/2006">
              <mc:Choice xmlns:v="urn:schemas-microsoft-com:vml" Requires="v">
                <p:oleObj spid="_x0000_s20614" name="Equation" r:id="rId3" imgW="5143500" imgH="812800" progId="Equation.DSMT4">
                  <p:embed/>
                </p:oleObj>
              </mc:Choice>
              <mc:Fallback>
                <p:oleObj name="Equation" r:id="rId3" imgW="5143500" imgH="8128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28775"/>
                        <a:ext cx="7704137"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2" name="Object 16"/>
          <p:cNvGraphicFramePr>
            <a:graphicFrameLocks noGrp="1" noChangeAspect="1"/>
          </p:cNvGraphicFramePr>
          <p:nvPr>
            <p:ph sz="half" idx="1"/>
          </p:nvPr>
        </p:nvGraphicFramePr>
        <p:xfrm>
          <a:off x="719138" y="3573463"/>
          <a:ext cx="7894637" cy="1228725"/>
        </p:xfrm>
        <a:graphic>
          <a:graphicData uri="http://schemas.openxmlformats.org/presentationml/2006/ole">
            <mc:AlternateContent xmlns:mc="http://schemas.openxmlformats.org/markup-compatibility/2006">
              <mc:Choice xmlns:v="urn:schemas-microsoft-com:vml" Requires="v">
                <p:oleObj spid="_x0000_s20615" name="Equation" r:id="rId5" imgW="5219700" imgH="812800" progId="Equation.DSMT4">
                  <p:embed/>
                </p:oleObj>
              </mc:Choice>
              <mc:Fallback>
                <p:oleObj name="Equation" r:id="rId5" imgW="5219700" imgH="8128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3573463"/>
                        <a:ext cx="7894637"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5" name="Text Box 19"/>
          <p:cNvSpPr txBox="1">
            <a:spLocks noChangeArrowheads="1"/>
          </p:cNvSpPr>
          <p:nvPr/>
        </p:nvSpPr>
        <p:spPr bwMode="auto">
          <a:xfrm>
            <a:off x="611188" y="4868863"/>
            <a:ext cx="428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布尔公式的结果</a:t>
            </a:r>
            <a:endParaRPr lang="zh-CN" altLang="en-US" sz="2400"/>
          </a:p>
        </p:txBody>
      </p:sp>
      <p:graphicFrame>
        <p:nvGraphicFramePr>
          <p:cNvPr id="39956" name="Object 20"/>
          <p:cNvGraphicFramePr>
            <a:graphicFrameLocks noChangeAspect="1"/>
          </p:cNvGraphicFramePr>
          <p:nvPr/>
        </p:nvGraphicFramePr>
        <p:xfrm>
          <a:off x="2951163" y="4797425"/>
          <a:ext cx="2447925" cy="641350"/>
        </p:xfrm>
        <a:graphic>
          <a:graphicData uri="http://schemas.openxmlformats.org/presentationml/2006/ole">
            <mc:AlternateContent xmlns:mc="http://schemas.openxmlformats.org/markup-compatibility/2006">
              <mc:Choice xmlns:v="urn:schemas-microsoft-com:vml" Requires="v">
                <p:oleObj spid="_x0000_s20616" name="Equation" r:id="rId7" imgW="1257300" imgH="330200" progId="Equation.DSMT4">
                  <p:embed/>
                </p:oleObj>
              </mc:Choice>
              <mc:Fallback>
                <p:oleObj name="Equation" r:id="rId7" imgW="1257300" imgH="3302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1163" y="4797425"/>
                        <a:ext cx="24479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7" name="Text Box 21"/>
          <p:cNvSpPr txBox="1">
            <a:spLocks noChangeArrowheads="1"/>
          </p:cNvSpPr>
          <p:nvPr/>
        </p:nvSpPr>
        <p:spPr bwMode="auto">
          <a:xfrm>
            <a:off x="611188" y="5661025"/>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该定积分的真解</a:t>
            </a:r>
          </a:p>
        </p:txBody>
      </p:sp>
      <p:graphicFrame>
        <p:nvGraphicFramePr>
          <p:cNvPr id="39958" name="Object 22"/>
          <p:cNvGraphicFramePr>
            <a:graphicFrameLocks noChangeAspect="1"/>
          </p:cNvGraphicFramePr>
          <p:nvPr/>
        </p:nvGraphicFramePr>
        <p:xfrm>
          <a:off x="2951163" y="5624513"/>
          <a:ext cx="3502025" cy="577850"/>
        </p:xfrm>
        <a:graphic>
          <a:graphicData uri="http://schemas.openxmlformats.org/presentationml/2006/ole">
            <mc:AlternateContent xmlns:mc="http://schemas.openxmlformats.org/markup-compatibility/2006">
              <mc:Choice xmlns:v="urn:schemas-microsoft-com:vml" Requires="v">
                <p:oleObj spid="_x0000_s20617" name="Equation" r:id="rId9" imgW="2006600" imgH="330200" progId="Equation.DSMT4">
                  <p:embed/>
                </p:oleObj>
              </mc:Choice>
              <mc:Fallback>
                <p:oleObj name="Equation" r:id="rId9" imgW="2006600" imgH="33020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1163" y="5624513"/>
                        <a:ext cx="35020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9" name="Text Box 23"/>
          <p:cNvSpPr txBox="1">
            <a:spLocks noChangeArrowheads="1"/>
          </p:cNvSpPr>
          <p:nvPr/>
        </p:nvSpPr>
        <p:spPr bwMode="auto">
          <a:xfrm>
            <a:off x="1547813" y="512763"/>
            <a:ext cx="651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2"/>
                </a:solidFill>
                <a:latin typeface="Arial" panose="020B0604020202020204" pitchFamily="34" charset="0"/>
              </a:rPr>
              <a:t>可见，依然是布尔公式的结果最接近真实值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wipe(left)">
                                      <p:cBhvr>
                                        <p:cTn id="7" dur="5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9948"/>
                                        </p:tgtEl>
                                        <p:attrNameLst>
                                          <p:attrName>style.visibility</p:attrName>
                                        </p:attrNameLst>
                                      </p:cBhvr>
                                      <p:to>
                                        <p:strVal val="visible"/>
                                      </p:to>
                                    </p:set>
                                    <p:animEffect transition="in" filter="strips(downRight)">
                                      <p:cBhvr>
                                        <p:cTn id="12" dur="500"/>
                                        <p:tgtEl>
                                          <p:spTgt spid="39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500"/>
                                        <p:tgtEl>
                                          <p:spTgt spid="39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9952"/>
                                        </p:tgtEl>
                                        <p:attrNameLst>
                                          <p:attrName>style.visibility</p:attrName>
                                        </p:attrNameLst>
                                      </p:cBhvr>
                                      <p:to>
                                        <p:strVal val="visible"/>
                                      </p:to>
                                    </p:set>
                                    <p:animEffect transition="in" filter="strips(downRight)">
                                      <p:cBhvr>
                                        <p:cTn id="22" dur="500"/>
                                        <p:tgtEl>
                                          <p:spTgt spid="399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55"/>
                                        </p:tgtEl>
                                        <p:attrNameLst>
                                          <p:attrName>style.visibility</p:attrName>
                                        </p:attrNameLst>
                                      </p:cBhvr>
                                      <p:to>
                                        <p:strVal val="visible"/>
                                      </p:to>
                                    </p:set>
                                    <p:animEffect transition="in" filter="wipe(left)">
                                      <p:cBhvr>
                                        <p:cTn id="27" dur="500"/>
                                        <p:tgtEl>
                                          <p:spTgt spid="39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9956"/>
                                        </p:tgtEl>
                                        <p:attrNameLst>
                                          <p:attrName>style.visibility</p:attrName>
                                        </p:attrNameLst>
                                      </p:cBhvr>
                                      <p:to>
                                        <p:strVal val="visible"/>
                                      </p:to>
                                    </p:set>
                                    <p:animEffect transition="in" filter="dissolve">
                                      <p:cBhvr>
                                        <p:cTn id="32" dur="500"/>
                                        <p:tgtEl>
                                          <p:spTgt spid="39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957"/>
                                        </p:tgtEl>
                                        <p:attrNameLst>
                                          <p:attrName>style.visibility</p:attrName>
                                        </p:attrNameLst>
                                      </p:cBhvr>
                                      <p:to>
                                        <p:strVal val="visible"/>
                                      </p:to>
                                    </p:set>
                                    <p:animEffect transition="in" filter="wipe(left)">
                                      <p:cBhvr>
                                        <p:cTn id="37" dur="500"/>
                                        <p:tgtEl>
                                          <p:spTgt spid="39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9958"/>
                                        </p:tgtEl>
                                        <p:attrNameLst>
                                          <p:attrName>style.visibility</p:attrName>
                                        </p:attrNameLst>
                                      </p:cBhvr>
                                      <p:to>
                                        <p:strVal val="visible"/>
                                      </p:to>
                                    </p:set>
                                    <p:animEffect transition="in" filter="wipe(left)">
                                      <p:cBhvr>
                                        <p:cTn id="42" dur="500"/>
                                        <p:tgtEl>
                                          <p:spTgt spid="399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nodeType="clickEffect">
                                  <p:stCondLst>
                                    <p:cond delay="0"/>
                                  </p:stCondLst>
                                  <p:childTnLst>
                                    <p:set>
                                      <p:cBhvr>
                                        <p:cTn id="46" dur="1" fill="hold">
                                          <p:stCondLst>
                                            <p:cond delay="0"/>
                                          </p:stCondLst>
                                        </p:cTn>
                                        <p:tgtEl>
                                          <p:spTgt spid="39959">
                                            <p:txEl>
                                              <p:pRg st="0" end="0"/>
                                            </p:txEl>
                                          </p:spTgt>
                                        </p:tgtEl>
                                        <p:attrNameLst>
                                          <p:attrName>style.visibility</p:attrName>
                                        </p:attrNameLst>
                                      </p:cBhvr>
                                      <p:to>
                                        <p:strVal val="visible"/>
                                      </p:to>
                                    </p:set>
                                    <p:animEffect transition="in" filter="circle(in)">
                                      <p:cBhvr>
                                        <p:cTn id="47" dur="2000"/>
                                        <p:tgtEl>
                                          <p:spTgt spid="399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2" grpId="0"/>
      <p:bldP spid="39955" grpId="0"/>
      <p:bldP spid="399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3"/>
          <p:cNvSpPr>
            <a:spLocks noGrp="1"/>
          </p:cNvSpPr>
          <p:nvPr>
            <p:ph type="ftr" sz="quarter" idx="10"/>
          </p:nvPr>
        </p:nvSpPr>
        <p:spPr/>
        <p:txBody>
          <a:bodyPr/>
          <a:lstStyle/>
          <a:p>
            <a:pPr>
              <a:defRPr/>
            </a:pPr>
            <a:r>
              <a:rPr lang="zh-CN" altLang="en-US"/>
              <a:t>华南师范大学数学科学学院    谢骊玲</a:t>
            </a:r>
          </a:p>
        </p:txBody>
      </p:sp>
      <p:sp>
        <p:nvSpPr>
          <p:cNvPr id="17"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50191" name="Freeform 15"/>
          <p:cNvSpPr>
            <a:spLocks/>
          </p:cNvSpPr>
          <p:nvPr/>
        </p:nvSpPr>
        <p:spPr bwMode="auto">
          <a:xfrm>
            <a:off x="5314950" y="1916113"/>
            <a:ext cx="3086100" cy="2217737"/>
          </a:xfrm>
          <a:custGeom>
            <a:avLst/>
            <a:gdLst>
              <a:gd name="T0" fmla="*/ 2147483646 w 1944"/>
              <a:gd name="T1" fmla="*/ 2147483646 h 1397"/>
              <a:gd name="T2" fmla="*/ 0 w 1944"/>
              <a:gd name="T3" fmla="*/ 2147483646 h 1397"/>
              <a:gd name="T4" fmla="*/ 0 w 1944"/>
              <a:gd name="T5" fmla="*/ 2147483646 h 1397"/>
              <a:gd name="T6" fmla="*/ 2147483646 w 1944"/>
              <a:gd name="T7" fmla="*/ 2147483646 h 1397"/>
              <a:gd name="T8" fmla="*/ 2147483646 w 1944"/>
              <a:gd name="T9" fmla="*/ 2147483646 h 1397"/>
              <a:gd name="T10" fmla="*/ 2147483646 w 1944"/>
              <a:gd name="T11" fmla="*/ 2147483646 h 1397"/>
              <a:gd name="T12" fmla="*/ 2147483646 w 1944"/>
              <a:gd name="T13" fmla="*/ 2147483646 h 1397"/>
              <a:gd name="T14" fmla="*/ 2147483646 w 1944"/>
              <a:gd name="T15" fmla="*/ 2147483646 h 1397"/>
              <a:gd name="T16" fmla="*/ 2147483646 w 1944"/>
              <a:gd name="T17" fmla="*/ 2147483646 h 1397"/>
              <a:gd name="T18" fmla="*/ 2147483646 w 1944"/>
              <a:gd name="T19" fmla="*/ 2147483646 h 1397"/>
              <a:gd name="T20" fmla="*/ 2147483646 w 1944"/>
              <a:gd name="T21" fmla="*/ 2147483646 h 1397"/>
              <a:gd name="T22" fmla="*/ 2147483646 w 1944"/>
              <a:gd name="T23" fmla="*/ 2147483646 h 1397"/>
              <a:gd name="T24" fmla="*/ 2147483646 w 1944"/>
              <a:gd name="T25" fmla="*/ 0 h 1397"/>
              <a:gd name="T26" fmla="*/ 2147483646 w 1944"/>
              <a:gd name="T27" fmla="*/ 0 h 1397"/>
              <a:gd name="T28" fmla="*/ 2147483646 w 1944"/>
              <a:gd name="T29" fmla="*/ 2147483646 h 1397"/>
              <a:gd name="T30" fmla="*/ 2147483646 w 1944"/>
              <a:gd name="T31" fmla="*/ 2147483646 h 1397"/>
              <a:gd name="T32" fmla="*/ 2147483646 w 1944"/>
              <a:gd name="T33" fmla="*/ 2147483646 h 1397"/>
              <a:gd name="T34" fmla="*/ 2147483646 w 1944"/>
              <a:gd name="T35" fmla="*/ 2147483646 h 1397"/>
              <a:gd name="T36" fmla="*/ 2147483646 w 1944"/>
              <a:gd name="T37" fmla="*/ 2147483646 h 1397"/>
              <a:gd name="T38" fmla="*/ 2147483646 w 1944"/>
              <a:gd name="T39" fmla="*/ 2147483646 h 1397"/>
              <a:gd name="T40" fmla="*/ 2147483646 w 1944"/>
              <a:gd name="T41" fmla="*/ 2147483646 h 1397"/>
              <a:gd name="T42" fmla="*/ 2147483646 w 1944"/>
              <a:gd name="T43" fmla="*/ 2147483646 h 1397"/>
              <a:gd name="T44" fmla="*/ 2147483646 w 1944"/>
              <a:gd name="T45" fmla="*/ 2147483646 h 1397"/>
              <a:gd name="T46" fmla="*/ 2147483646 w 1944"/>
              <a:gd name="T47" fmla="*/ 2147483646 h 1397"/>
              <a:gd name="T48" fmla="*/ 2147483646 w 1944"/>
              <a:gd name="T49" fmla="*/ 2147483646 h 1397"/>
              <a:gd name="T50" fmla="*/ 2147483646 w 1944"/>
              <a:gd name="T51" fmla="*/ 2147483646 h 1397"/>
              <a:gd name="T52" fmla="*/ 2147483646 w 1944"/>
              <a:gd name="T53" fmla="*/ 2147483646 h 1397"/>
              <a:gd name="T54" fmla="*/ 2147483646 w 1944"/>
              <a:gd name="T55" fmla="*/ 2147483646 h 1397"/>
              <a:gd name="T56" fmla="*/ 2147483646 w 1944"/>
              <a:gd name="T57" fmla="*/ 2147483646 h 1397"/>
              <a:gd name="T58" fmla="*/ 2147483646 w 1944"/>
              <a:gd name="T59" fmla="*/ 2147483646 h 1397"/>
              <a:gd name="T60" fmla="*/ 2147483646 w 1944"/>
              <a:gd name="T61" fmla="*/ 2147483646 h 1397"/>
              <a:gd name="T62" fmla="*/ 2147483646 w 1944"/>
              <a:gd name="T63" fmla="*/ 2147483646 h 13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397"/>
              <a:gd name="T98" fmla="*/ 1944 w 1944"/>
              <a:gd name="T99" fmla="*/ 1397 h 13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397">
                <a:moveTo>
                  <a:pt x="1944" y="1391"/>
                </a:moveTo>
                <a:lnTo>
                  <a:pt x="0" y="1397"/>
                </a:lnTo>
                <a:lnTo>
                  <a:pt x="0" y="569"/>
                </a:lnTo>
                <a:lnTo>
                  <a:pt x="76" y="454"/>
                </a:lnTo>
                <a:lnTo>
                  <a:pt x="122" y="386"/>
                </a:lnTo>
                <a:lnTo>
                  <a:pt x="167" y="318"/>
                </a:lnTo>
                <a:lnTo>
                  <a:pt x="212" y="273"/>
                </a:lnTo>
                <a:lnTo>
                  <a:pt x="280" y="205"/>
                </a:lnTo>
                <a:lnTo>
                  <a:pt x="348" y="137"/>
                </a:lnTo>
                <a:lnTo>
                  <a:pt x="405" y="80"/>
                </a:lnTo>
                <a:lnTo>
                  <a:pt x="439" y="68"/>
                </a:lnTo>
                <a:lnTo>
                  <a:pt x="507" y="23"/>
                </a:lnTo>
                <a:lnTo>
                  <a:pt x="575" y="0"/>
                </a:lnTo>
                <a:lnTo>
                  <a:pt x="689" y="0"/>
                </a:lnTo>
                <a:lnTo>
                  <a:pt x="779" y="23"/>
                </a:lnTo>
                <a:lnTo>
                  <a:pt x="847" y="46"/>
                </a:lnTo>
                <a:lnTo>
                  <a:pt x="938" y="91"/>
                </a:lnTo>
                <a:lnTo>
                  <a:pt x="984" y="137"/>
                </a:lnTo>
                <a:lnTo>
                  <a:pt x="1029" y="159"/>
                </a:lnTo>
                <a:lnTo>
                  <a:pt x="1074" y="182"/>
                </a:lnTo>
                <a:lnTo>
                  <a:pt x="1165" y="273"/>
                </a:lnTo>
                <a:lnTo>
                  <a:pt x="1278" y="362"/>
                </a:lnTo>
                <a:lnTo>
                  <a:pt x="1324" y="409"/>
                </a:lnTo>
                <a:lnTo>
                  <a:pt x="1460" y="522"/>
                </a:lnTo>
                <a:lnTo>
                  <a:pt x="1528" y="567"/>
                </a:lnTo>
                <a:lnTo>
                  <a:pt x="1619" y="635"/>
                </a:lnTo>
                <a:lnTo>
                  <a:pt x="1732" y="704"/>
                </a:lnTo>
                <a:lnTo>
                  <a:pt x="1800" y="749"/>
                </a:lnTo>
                <a:lnTo>
                  <a:pt x="1868" y="772"/>
                </a:lnTo>
                <a:lnTo>
                  <a:pt x="1913" y="794"/>
                </a:lnTo>
                <a:lnTo>
                  <a:pt x="1944" y="800"/>
                </a:lnTo>
                <a:lnTo>
                  <a:pt x="1944" y="1391"/>
                </a:lnTo>
                <a:close/>
              </a:path>
            </a:pathLst>
          </a:custGeom>
          <a:solidFill>
            <a:schemeClr val="accent1"/>
          </a:solidFill>
          <a:ln w="9525">
            <a:solidFill>
              <a:schemeClr val="tx1"/>
            </a:solidFill>
            <a:round/>
            <a:headEnd/>
            <a:tailEnd/>
          </a:ln>
        </p:spPr>
        <p:txBody>
          <a:bodyPr/>
          <a:lstStyle/>
          <a:p>
            <a:endParaRPr lang="zh-CN" altLang="en-US"/>
          </a:p>
        </p:txBody>
      </p:sp>
      <p:sp>
        <p:nvSpPr>
          <p:cNvPr id="50186" name="Freeform 10"/>
          <p:cNvSpPr>
            <a:spLocks/>
          </p:cNvSpPr>
          <p:nvPr/>
        </p:nvSpPr>
        <p:spPr bwMode="auto">
          <a:xfrm>
            <a:off x="957263" y="1989138"/>
            <a:ext cx="3090862" cy="2130425"/>
          </a:xfrm>
          <a:custGeom>
            <a:avLst/>
            <a:gdLst>
              <a:gd name="T0" fmla="*/ 2147483646 w 1947"/>
              <a:gd name="T1" fmla="*/ 2147483646 h 1342"/>
              <a:gd name="T2" fmla="*/ 2147483646 w 1947"/>
              <a:gd name="T3" fmla="*/ 2147483646 h 1342"/>
              <a:gd name="T4" fmla="*/ 2147483646 w 1947"/>
              <a:gd name="T5" fmla="*/ 2147483646 h 1342"/>
              <a:gd name="T6" fmla="*/ 0 w 1947"/>
              <a:gd name="T7" fmla="*/ 2147483646 h 1342"/>
              <a:gd name="T8" fmla="*/ 2147483646 w 1947"/>
              <a:gd name="T9" fmla="*/ 0 h 1342"/>
              <a:gd name="T10" fmla="*/ 2147483646 w 1947"/>
              <a:gd name="T11" fmla="*/ 2147483646 h 1342"/>
              <a:gd name="T12" fmla="*/ 2147483646 w 1947"/>
              <a:gd name="T13" fmla="*/ 2147483646 h 1342"/>
              <a:gd name="T14" fmla="*/ 2147483646 w 1947"/>
              <a:gd name="T15" fmla="*/ 2147483646 h 1342"/>
              <a:gd name="T16" fmla="*/ 0 60000 65536"/>
              <a:gd name="T17" fmla="*/ 0 60000 65536"/>
              <a:gd name="T18" fmla="*/ 0 60000 65536"/>
              <a:gd name="T19" fmla="*/ 0 60000 65536"/>
              <a:gd name="T20" fmla="*/ 0 60000 65536"/>
              <a:gd name="T21" fmla="*/ 0 60000 65536"/>
              <a:gd name="T22" fmla="*/ 0 60000 65536"/>
              <a:gd name="T23" fmla="*/ 0 60000 65536"/>
              <a:gd name="T24" fmla="*/ 0 w 1947"/>
              <a:gd name="T25" fmla="*/ 0 h 1342"/>
              <a:gd name="T26" fmla="*/ 1947 w 1947"/>
              <a:gd name="T27" fmla="*/ 1342 h 13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7" h="1342">
                <a:moveTo>
                  <a:pt x="1944" y="745"/>
                </a:moveTo>
                <a:lnTo>
                  <a:pt x="1947" y="1342"/>
                </a:lnTo>
                <a:lnTo>
                  <a:pt x="3" y="1342"/>
                </a:lnTo>
                <a:lnTo>
                  <a:pt x="0" y="523"/>
                </a:lnTo>
                <a:lnTo>
                  <a:pt x="485" y="0"/>
                </a:lnTo>
                <a:lnTo>
                  <a:pt x="962" y="68"/>
                </a:lnTo>
                <a:lnTo>
                  <a:pt x="1461" y="476"/>
                </a:lnTo>
                <a:lnTo>
                  <a:pt x="1944" y="745"/>
                </a:lnTo>
                <a:close/>
              </a:path>
            </a:pathLst>
          </a:custGeom>
          <a:solidFill>
            <a:schemeClr val="accent1"/>
          </a:solidFill>
          <a:ln w="9525">
            <a:solidFill>
              <a:schemeClr val="tx1"/>
            </a:solidFill>
            <a:round/>
            <a:headEnd/>
            <a:tailEnd/>
          </a:ln>
        </p:spPr>
        <p:txBody>
          <a:bodyPr/>
          <a:lstStyle/>
          <a:p>
            <a:endParaRPr lang="zh-CN" altLang="en-US"/>
          </a:p>
        </p:txBody>
      </p:sp>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l="22217" t="21707" r="37787" b="32600"/>
          <a:stretch>
            <a:fillRect/>
          </a:stretch>
        </p:blipFill>
        <p:spPr bwMode="auto">
          <a:xfrm>
            <a:off x="755650" y="1592263"/>
            <a:ext cx="3421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l="22217" t="21707" r="37787" b="32600"/>
          <a:stretch>
            <a:fillRect/>
          </a:stretch>
        </p:blipFill>
        <p:spPr bwMode="auto">
          <a:xfrm>
            <a:off x="5111750" y="1592263"/>
            <a:ext cx="3421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Freeform 6"/>
          <p:cNvSpPr>
            <a:spLocks/>
          </p:cNvSpPr>
          <p:nvPr/>
        </p:nvSpPr>
        <p:spPr bwMode="auto">
          <a:xfrm>
            <a:off x="4043363" y="3176588"/>
            <a:ext cx="4762" cy="942975"/>
          </a:xfrm>
          <a:custGeom>
            <a:avLst/>
            <a:gdLst>
              <a:gd name="T0" fmla="*/ 2147483646 w 3"/>
              <a:gd name="T1" fmla="*/ 2147483646 h 594"/>
              <a:gd name="T2" fmla="*/ 0 w 3"/>
              <a:gd name="T3" fmla="*/ 0 h 594"/>
              <a:gd name="T4" fmla="*/ 0 60000 65536"/>
              <a:gd name="T5" fmla="*/ 0 60000 65536"/>
              <a:gd name="T6" fmla="*/ 0 w 3"/>
              <a:gd name="T7" fmla="*/ 0 h 594"/>
              <a:gd name="T8" fmla="*/ 3 w 3"/>
              <a:gd name="T9" fmla="*/ 594 h 594"/>
            </a:gdLst>
            <a:ahLst/>
            <a:cxnLst>
              <a:cxn ang="T4">
                <a:pos x="T0" y="T1"/>
              </a:cxn>
              <a:cxn ang="T5">
                <a:pos x="T2" y="T3"/>
              </a:cxn>
            </a:cxnLst>
            <a:rect l="T6" t="T7" r="T8" b="T9"/>
            <a:pathLst>
              <a:path w="3" h="594">
                <a:moveTo>
                  <a:pt x="3" y="594"/>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83" name="Freeform 7"/>
          <p:cNvSpPr>
            <a:spLocks/>
          </p:cNvSpPr>
          <p:nvPr/>
        </p:nvSpPr>
        <p:spPr bwMode="auto">
          <a:xfrm>
            <a:off x="2490788" y="2105025"/>
            <a:ext cx="9525" cy="2009775"/>
          </a:xfrm>
          <a:custGeom>
            <a:avLst/>
            <a:gdLst>
              <a:gd name="T0" fmla="*/ 2147483646 w 6"/>
              <a:gd name="T1" fmla="*/ 2147483646 h 1266"/>
              <a:gd name="T2" fmla="*/ 0 w 6"/>
              <a:gd name="T3" fmla="*/ 0 h 1266"/>
              <a:gd name="T4" fmla="*/ 0 60000 65536"/>
              <a:gd name="T5" fmla="*/ 0 60000 65536"/>
              <a:gd name="T6" fmla="*/ 0 w 6"/>
              <a:gd name="T7" fmla="*/ 0 h 1266"/>
              <a:gd name="T8" fmla="*/ 6 w 6"/>
              <a:gd name="T9" fmla="*/ 1266 h 1266"/>
            </a:gdLst>
            <a:ahLst/>
            <a:cxnLst>
              <a:cxn ang="T4">
                <a:pos x="T0" y="T1"/>
              </a:cxn>
              <a:cxn ang="T5">
                <a:pos x="T2" y="T3"/>
              </a:cxn>
            </a:cxnLst>
            <a:rect l="T6" t="T7" r="T8" b="T9"/>
            <a:pathLst>
              <a:path w="6" h="1266">
                <a:moveTo>
                  <a:pt x="6" y="1266"/>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84" name="Line 8"/>
          <p:cNvSpPr>
            <a:spLocks noChangeShapeType="1"/>
          </p:cNvSpPr>
          <p:nvPr/>
        </p:nvSpPr>
        <p:spPr bwMode="auto">
          <a:xfrm flipV="1">
            <a:off x="1727200" y="1989138"/>
            <a:ext cx="0" cy="2124075"/>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0185" name="Line 9"/>
          <p:cNvSpPr>
            <a:spLocks noChangeShapeType="1"/>
          </p:cNvSpPr>
          <p:nvPr/>
        </p:nvSpPr>
        <p:spPr bwMode="auto">
          <a:xfrm flipV="1">
            <a:off x="3276600" y="2744788"/>
            <a:ext cx="0" cy="1368425"/>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0187" name="Freeform 11"/>
          <p:cNvSpPr>
            <a:spLocks/>
          </p:cNvSpPr>
          <p:nvPr/>
        </p:nvSpPr>
        <p:spPr bwMode="auto">
          <a:xfrm>
            <a:off x="6858000" y="2114550"/>
            <a:ext cx="1588" cy="2009775"/>
          </a:xfrm>
          <a:custGeom>
            <a:avLst/>
            <a:gdLst>
              <a:gd name="T0" fmla="*/ 0 w 1"/>
              <a:gd name="T1" fmla="*/ 2147483646 h 1266"/>
              <a:gd name="T2" fmla="*/ 0 w 1"/>
              <a:gd name="T3" fmla="*/ 0 h 1266"/>
              <a:gd name="T4" fmla="*/ 0 60000 65536"/>
              <a:gd name="T5" fmla="*/ 0 60000 65536"/>
              <a:gd name="T6" fmla="*/ 0 w 1"/>
              <a:gd name="T7" fmla="*/ 0 h 1266"/>
              <a:gd name="T8" fmla="*/ 1 w 1"/>
              <a:gd name="T9" fmla="*/ 1266 h 1266"/>
            </a:gdLst>
            <a:ahLst/>
            <a:cxnLst>
              <a:cxn ang="T4">
                <a:pos x="T0" y="T1"/>
              </a:cxn>
              <a:cxn ang="T5">
                <a:pos x="T2" y="T3"/>
              </a:cxn>
            </a:cxnLst>
            <a:rect l="T6" t="T7" r="T8" b="T9"/>
            <a:pathLst>
              <a:path w="1" h="1266">
                <a:moveTo>
                  <a:pt x="0" y="1266"/>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88" name="Freeform 12"/>
          <p:cNvSpPr>
            <a:spLocks/>
          </p:cNvSpPr>
          <p:nvPr/>
        </p:nvSpPr>
        <p:spPr bwMode="auto">
          <a:xfrm>
            <a:off x="8405813" y="3186113"/>
            <a:ext cx="1587" cy="938212"/>
          </a:xfrm>
          <a:custGeom>
            <a:avLst/>
            <a:gdLst>
              <a:gd name="T0" fmla="*/ 0 w 1"/>
              <a:gd name="T1" fmla="*/ 2147483646 h 591"/>
              <a:gd name="T2" fmla="*/ 0 w 1"/>
              <a:gd name="T3" fmla="*/ 0 h 591"/>
              <a:gd name="T4" fmla="*/ 0 60000 65536"/>
              <a:gd name="T5" fmla="*/ 0 60000 65536"/>
              <a:gd name="T6" fmla="*/ 0 w 1"/>
              <a:gd name="T7" fmla="*/ 0 h 591"/>
              <a:gd name="T8" fmla="*/ 1 w 1"/>
              <a:gd name="T9" fmla="*/ 591 h 591"/>
            </a:gdLst>
            <a:ahLst/>
            <a:cxnLst>
              <a:cxn ang="T4">
                <a:pos x="T0" y="T1"/>
              </a:cxn>
              <a:cxn ang="T5">
                <a:pos x="T2" y="T3"/>
              </a:cxn>
            </a:cxnLst>
            <a:rect l="T6" t="T7" r="T8" b="T9"/>
            <a:pathLst>
              <a:path w="1" h="591">
                <a:moveTo>
                  <a:pt x="0" y="591"/>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89" name="Line 13"/>
          <p:cNvSpPr>
            <a:spLocks noChangeShapeType="1"/>
          </p:cNvSpPr>
          <p:nvPr/>
        </p:nvSpPr>
        <p:spPr bwMode="auto">
          <a:xfrm flipV="1">
            <a:off x="6084888" y="1989138"/>
            <a:ext cx="0" cy="2124075"/>
          </a:xfrm>
          <a:prstGeom prst="line">
            <a:avLst/>
          </a:prstGeom>
          <a:noFill/>
          <a:ln w="9525">
            <a:solidFill>
              <a:schemeClr val="tx1"/>
            </a:solidFill>
            <a:prstDash val="lg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0190" name="Line 14"/>
          <p:cNvSpPr>
            <a:spLocks noChangeShapeType="1"/>
          </p:cNvSpPr>
          <p:nvPr/>
        </p:nvSpPr>
        <p:spPr bwMode="auto">
          <a:xfrm flipV="1">
            <a:off x="7632700" y="2744788"/>
            <a:ext cx="0" cy="1368425"/>
          </a:xfrm>
          <a:prstGeom prst="line">
            <a:avLst/>
          </a:prstGeom>
          <a:noFill/>
          <a:ln w="9525">
            <a:solidFill>
              <a:schemeClr val="tx1"/>
            </a:solidFill>
            <a:prstDash val="lg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0192" name="Text Box 16"/>
          <p:cNvSpPr txBox="1">
            <a:spLocks noChangeArrowheads="1"/>
          </p:cNvSpPr>
          <p:nvPr/>
        </p:nvSpPr>
        <p:spPr bwMode="auto">
          <a:xfrm>
            <a:off x="1008063" y="981075"/>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组合梯形公式</a:t>
            </a:r>
          </a:p>
        </p:txBody>
      </p:sp>
      <p:sp>
        <p:nvSpPr>
          <p:cNvPr id="50193" name="Text Box 17"/>
          <p:cNvSpPr txBox="1">
            <a:spLocks noChangeArrowheads="1"/>
          </p:cNvSpPr>
          <p:nvPr/>
        </p:nvSpPr>
        <p:spPr bwMode="auto">
          <a:xfrm>
            <a:off x="5364163" y="981075"/>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组合辛普森公式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0184"/>
                                        </p:tgtEl>
                                        <p:attrNameLst>
                                          <p:attrName>style.visibility</p:attrName>
                                        </p:attrNameLst>
                                      </p:cBhvr>
                                      <p:to>
                                        <p:strVal val="visible"/>
                                      </p:to>
                                    </p:set>
                                    <p:animEffect transition="in" filter="wipe(down)">
                                      <p:cBhvr>
                                        <p:cTn id="12" dur="500"/>
                                        <p:tgtEl>
                                          <p:spTgt spid="50184"/>
                                        </p:tgtEl>
                                      </p:cBhvr>
                                    </p:animEffect>
                                  </p:childTnLst>
                                </p:cTn>
                              </p:par>
                              <p:par>
                                <p:cTn id="13" presetID="22" presetClass="entr" presetSubtype="4" fill="hold" nodeType="withEffect">
                                  <p:stCondLst>
                                    <p:cond delay="0"/>
                                  </p:stCondLst>
                                  <p:childTnLst>
                                    <p:set>
                                      <p:cBhvr>
                                        <p:cTn id="14" dur="1" fill="hold">
                                          <p:stCondLst>
                                            <p:cond delay="0"/>
                                          </p:stCondLst>
                                        </p:cTn>
                                        <p:tgtEl>
                                          <p:spTgt spid="50183"/>
                                        </p:tgtEl>
                                        <p:attrNameLst>
                                          <p:attrName>style.visibility</p:attrName>
                                        </p:attrNameLst>
                                      </p:cBhvr>
                                      <p:to>
                                        <p:strVal val="visible"/>
                                      </p:to>
                                    </p:set>
                                    <p:animEffect transition="in" filter="wipe(down)">
                                      <p:cBhvr>
                                        <p:cTn id="15" dur="500"/>
                                        <p:tgtEl>
                                          <p:spTgt spid="50183"/>
                                        </p:tgtEl>
                                      </p:cBhvr>
                                    </p:animEffect>
                                  </p:childTnLst>
                                </p:cTn>
                              </p:par>
                              <p:par>
                                <p:cTn id="16" presetID="22" presetClass="entr" presetSubtype="4" fill="hold" nodeType="withEffect">
                                  <p:stCondLst>
                                    <p:cond delay="0"/>
                                  </p:stCondLst>
                                  <p:childTnLst>
                                    <p:set>
                                      <p:cBhvr>
                                        <p:cTn id="17" dur="1" fill="hold">
                                          <p:stCondLst>
                                            <p:cond delay="0"/>
                                          </p:stCondLst>
                                        </p:cTn>
                                        <p:tgtEl>
                                          <p:spTgt spid="50185"/>
                                        </p:tgtEl>
                                        <p:attrNameLst>
                                          <p:attrName>style.visibility</p:attrName>
                                        </p:attrNameLst>
                                      </p:cBhvr>
                                      <p:to>
                                        <p:strVal val="visible"/>
                                      </p:to>
                                    </p:set>
                                    <p:animEffect transition="in" filter="wipe(down)">
                                      <p:cBhvr>
                                        <p:cTn id="18" dur="500"/>
                                        <p:tgtEl>
                                          <p:spTgt spid="50185"/>
                                        </p:tgtEl>
                                      </p:cBhvr>
                                    </p:animEffect>
                                  </p:childTnLst>
                                </p:cTn>
                              </p:par>
                              <p:par>
                                <p:cTn id="19" presetID="22" presetClass="entr" presetSubtype="4" fill="hold" nodeType="withEffect">
                                  <p:stCondLst>
                                    <p:cond delay="0"/>
                                  </p:stCondLst>
                                  <p:childTnLst>
                                    <p:set>
                                      <p:cBhvr>
                                        <p:cTn id="20" dur="1" fill="hold">
                                          <p:stCondLst>
                                            <p:cond delay="0"/>
                                          </p:stCondLst>
                                        </p:cTn>
                                        <p:tgtEl>
                                          <p:spTgt spid="50182"/>
                                        </p:tgtEl>
                                        <p:attrNameLst>
                                          <p:attrName>style.visibility</p:attrName>
                                        </p:attrNameLst>
                                      </p:cBhvr>
                                      <p:to>
                                        <p:strVal val="visible"/>
                                      </p:to>
                                    </p:set>
                                    <p:animEffect transition="in" filter="wipe(down)">
                                      <p:cBhvr>
                                        <p:cTn id="21" dur="500"/>
                                        <p:tgtEl>
                                          <p:spTgt spid="501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0186"/>
                                        </p:tgtEl>
                                        <p:attrNameLst>
                                          <p:attrName>style.visibility</p:attrName>
                                        </p:attrNameLst>
                                      </p:cBhvr>
                                      <p:to>
                                        <p:strVal val="visible"/>
                                      </p:to>
                                    </p:set>
                                    <p:animEffect transition="in" filter="wipe(left)">
                                      <p:cBhvr>
                                        <p:cTn id="26" dur="500"/>
                                        <p:tgtEl>
                                          <p:spTgt spid="501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192"/>
                                        </p:tgtEl>
                                        <p:attrNameLst>
                                          <p:attrName>style.visibility</p:attrName>
                                        </p:attrNameLst>
                                      </p:cBhvr>
                                      <p:to>
                                        <p:strVal val="visible"/>
                                      </p:to>
                                    </p:set>
                                    <p:animEffect transition="in" filter="wipe(left)">
                                      <p:cBhvr>
                                        <p:cTn id="31" dur="500"/>
                                        <p:tgtEl>
                                          <p:spTgt spid="501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0181"/>
                                        </p:tgtEl>
                                        <p:attrNameLst>
                                          <p:attrName>style.visibility</p:attrName>
                                        </p:attrNameLst>
                                      </p:cBhvr>
                                      <p:to>
                                        <p:strVal val="visible"/>
                                      </p:to>
                                    </p:set>
                                    <p:animEffect transition="in" filter="wipe(left)">
                                      <p:cBhvr>
                                        <p:cTn id="36" dur="500"/>
                                        <p:tgtEl>
                                          <p:spTgt spid="501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50188"/>
                                        </p:tgtEl>
                                        <p:attrNameLst>
                                          <p:attrName>style.visibility</p:attrName>
                                        </p:attrNameLst>
                                      </p:cBhvr>
                                      <p:to>
                                        <p:strVal val="visible"/>
                                      </p:to>
                                    </p:set>
                                    <p:animEffect transition="in" filter="wipe(down)">
                                      <p:cBhvr>
                                        <p:cTn id="41" dur="500"/>
                                        <p:tgtEl>
                                          <p:spTgt spid="50188"/>
                                        </p:tgtEl>
                                      </p:cBhvr>
                                    </p:animEffect>
                                  </p:childTnLst>
                                </p:cTn>
                              </p:par>
                              <p:par>
                                <p:cTn id="42" presetID="22" presetClass="entr" presetSubtype="4" fill="hold" nodeType="withEffect">
                                  <p:stCondLst>
                                    <p:cond delay="0"/>
                                  </p:stCondLst>
                                  <p:childTnLst>
                                    <p:set>
                                      <p:cBhvr>
                                        <p:cTn id="43" dur="1" fill="hold">
                                          <p:stCondLst>
                                            <p:cond delay="0"/>
                                          </p:stCondLst>
                                        </p:cTn>
                                        <p:tgtEl>
                                          <p:spTgt spid="50187"/>
                                        </p:tgtEl>
                                        <p:attrNameLst>
                                          <p:attrName>style.visibility</p:attrName>
                                        </p:attrNameLst>
                                      </p:cBhvr>
                                      <p:to>
                                        <p:strVal val="visible"/>
                                      </p:to>
                                    </p:set>
                                    <p:animEffect transition="in" filter="wipe(down)">
                                      <p:cBhvr>
                                        <p:cTn id="44" dur="500"/>
                                        <p:tgtEl>
                                          <p:spTgt spid="5018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50190"/>
                                        </p:tgtEl>
                                        <p:attrNameLst>
                                          <p:attrName>style.visibility</p:attrName>
                                        </p:attrNameLst>
                                      </p:cBhvr>
                                      <p:to>
                                        <p:strVal val="visible"/>
                                      </p:to>
                                    </p:set>
                                    <p:animEffect transition="in" filter="wipe(down)">
                                      <p:cBhvr>
                                        <p:cTn id="49" dur="500"/>
                                        <p:tgtEl>
                                          <p:spTgt spid="50190"/>
                                        </p:tgtEl>
                                      </p:cBhvr>
                                    </p:animEffect>
                                  </p:childTnLst>
                                </p:cTn>
                              </p:par>
                              <p:par>
                                <p:cTn id="50" presetID="22" presetClass="entr" presetSubtype="4" fill="hold" nodeType="withEffect">
                                  <p:stCondLst>
                                    <p:cond delay="0"/>
                                  </p:stCondLst>
                                  <p:childTnLst>
                                    <p:set>
                                      <p:cBhvr>
                                        <p:cTn id="51" dur="1" fill="hold">
                                          <p:stCondLst>
                                            <p:cond delay="0"/>
                                          </p:stCondLst>
                                        </p:cTn>
                                        <p:tgtEl>
                                          <p:spTgt spid="50189"/>
                                        </p:tgtEl>
                                        <p:attrNameLst>
                                          <p:attrName>style.visibility</p:attrName>
                                        </p:attrNameLst>
                                      </p:cBhvr>
                                      <p:to>
                                        <p:strVal val="visible"/>
                                      </p:to>
                                    </p:set>
                                    <p:animEffect transition="in" filter="wipe(down)">
                                      <p:cBhvr>
                                        <p:cTn id="52" dur="500"/>
                                        <p:tgtEl>
                                          <p:spTgt spid="501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191"/>
                                        </p:tgtEl>
                                        <p:attrNameLst>
                                          <p:attrName>style.visibility</p:attrName>
                                        </p:attrNameLst>
                                      </p:cBhvr>
                                      <p:to>
                                        <p:strVal val="visible"/>
                                      </p:to>
                                    </p:set>
                                    <p:animEffect transition="in" filter="wipe(left)">
                                      <p:cBhvr>
                                        <p:cTn id="57" dur="500"/>
                                        <p:tgtEl>
                                          <p:spTgt spid="501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0193"/>
                                        </p:tgtEl>
                                        <p:attrNameLst>
                                          <p:attrName>style.visibility</p:attrName>
                                        </p:attrNameLst>
                                      </p:cBhvr>
                                      <p:to>
                                        <p:strVal val="visible"/>
                                      </p:to>
                                    </p:set>
                                    <p:animEffect transition="in" filter="wipe(left)">
                                      <p:cBhvr>
                                        <p:cTn id="62" dur="500"/>
                                        <p:tgtEl>
                                          <p:spTgt spid="50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2" grpId="0"/>
      <p:bldP spid="501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22532" name="Rectangle 2"/>
          <p:cNvSpPr>
            <a:spLocks noGrp="1" noChangeArrowheads="1"/>
          </p:cNvSpPr>
          <p:nvPr>
            <p:ph type="title"/>
          </p:nvPr>
        </p:nvSpPr>
        <p:spPr/>
        <p:txBody>
          <a:bodyPr/>
          <a:lstStyle/>
          <a:p>
            <a:pPr eaLnBrk="1" hangingPunct="1"/>
            <a:r>
              <a:rPr lang="zh-CN" altLang="en-US" smtClean="0"/>
              <a:t>组合面积公式</a:t>
            </a:r>
          </a:p>
        </p:txBody>
      </p:sp>
      <p:sp>
        <p:nvSpPr>
          <p:cNvPr id="52227" name="Rectangle 3"/>
          <p:cNvSpPr>
            <a:spLocks noGrp="1" noChangeArrowheads="1"/>
          </p:cNvSpPr>
          <p:nvPr>
            <p:ph type="body" idx="1"/>
          </p:nvPr>
        </p:nvSpPr>
        <p:spPr/>
        <p:txBody>
          <a:bodyPr/>
          <a:lstStyle/>
          <a:p>
            <a:pPr eaLnBrk="1" hangingPunct="1"/>
            <a:r>
              <a:rPr lang="zh-CN" altLang="en-US" smtClean="0"/>
              <a:t>理论数学中，曲线</a:t>
            </a:r>
            <a:r>
              <a:rPr lang="en-US" altLang="zh-CN" i="1" smtClean="0"/>
              <a:t>y</a:t>
            </a:r>
            <a:r>
              <a:rPr lang="en-US" altLang="zh-CN" smtClean="0"/>
              <a:t>=</a:t>
            </a:r>
            <a:r>
              <a:rPr lang="en-US" altLang="zh-CN" i="1" smtClean="0"/>
              <a:t>f </a:t>
            </a:r>
            <a:r>
              <a:rPr lang="en-US" altLang="zh-CN" smtClean="0"/>
              <a:t>(</a:t>
            </a:r>
            <a:r>
              <a:rPr lang="en-US" altLang="zh-CN" i="1" smtClean="0"/>
              <a:t>x</a:t>
            </a:r>
            <a:r>
              <a:rPr lang="en-US" altLang="zh-CN" smtClean="0"/>
              <a:t>)</a:t>
            </a:r>
            <a:r>
              <a:rPr lang="zh-CN" altLang="en-US" smtClean="0"/>
              <a:t>在区间</a:t>
            </a:r>
            <a:r>
              <a:rPr lang="en-US" altLang="zh-CN" smtClean="0"/>
              <a:t>[</a:t>
            </a:r>
            <a:r>
              <a:rPr lang="en-US" altLang="zh-CN" i="1" smtClean="0"/>
              <a:t>a</a:t>
            </a:r>
            <a:r>
              <a:rPr lang="en-US" altLang="zh-CN" smtClean="0"/>
              <a:t>,</a:t>
            </a:r>
            <a:r>
              <a:rPr lang="en-US" altLang="zh-CN" i="1" smtClean="0"/>
              <a:t>b</a:t>
            </a:r>
            <a:r>
              <a:rPr lang="en-US" altLang="zh-CN" smtClean="0"/>
              <a:t>]</a:t>
            </a:r>
            <a:r>
              <a:rPr lang="zh-CN" altLang="en-US" smtClean="0"/>
              <a:t>上的定积分的</a:t>
            </a:r>
            <a:r>
              <a:rPr lang="zh-CN" altLang="en-US" b="1" smtClean="0">
                <a:solidFill>
                  <a:schemeClr val="bg2"/>
                </a:solidFill>
              </a:rPr>
              <a:t>几何意义</a:t>
            </a:r>
            <a:r>
              <a:rPr lang="zh-CN" altLang="en-US" smtClean="0"/>
              <a:t>是该区间中曲线下的面积</a:t>
            </a:r>
          </a:p>
          <a:p>
            <a:pPr eaLnBrk="1" hangingPunct="1"/>
            <a:r>
              <a:rPr lang="zh-CN" altLang="en-US" smtClean="0"/>
              <a:t>求定积分的</a:t>
            </a:r>
            <a:r>
              <a:rPr lang="zh-CN" altLang="en-US" b="1" smtClean="0">
                <a:solidFill>
                  <a:schemeClr val="bg2"/>
                </a:solidFill>
              </a:rPr>
              <a:t>思想</a:t>
            </a:r>
            <a:r>
              <a:rPr lang="zh-CN" altLang="en-US" smtClean="0"/>
              <a:t>：分割－求和－求极限</a:t>
            </a:r>
          </a:p>
          <a:p>
            <a:pPr eaLnBrk="1" hangingPunct="1"/>
            <a:r>
              <a:rPr lang="zh-CN" altLang="en-US" b="1" smtClean="0">
                <a:solidFill>
                  <a:schemeClr val="bg2"/>
                </a:solidFill>
              </a:rPr>
              <a:t>组合面积公式</a:t>
            </a:r>
            <a:r>
              <a:rPr lang="zh-CN" altLang="en-US" smtClean="0"/>
              <a:t>：求区间</a:t>
            </a:r>
            <a:r>
              <a:rPr lang="en-US" altLang="zh-CN" smtClean="0"/>
              <a:t>[</a:t>
            </a:r>
            <a:r>
              <a:rPr lang="en-US" altLang="zh-CN" i="1" smtClean="0"/>
              <a:t>a</a:t>
            </a:r>
            <a:r>
              <a:rPr lang="en-US" altLang="zh-CN" smtClean="0"/>
              <a:t>,</a:t>
            </a:r>
            <a:r>
              <a:rPr lang="en-US" altLang="zh-CN" i="1" smtClean="0"/>
              <a:t>b</a:t>
            </a:r>
            <a:r>
              <a:rPr lang="en-US" altLang="zh-CN" smtClean="0"/>
              <a:t>]</a:t>
            </a:r>
            <a:r>
              <a:rPr lang="zh-CN" altLang="en-US" smtClean="0"/>
              <a:t>上曲线</a:t>
            </a:r>
            <a:r>
              <a:rPr lang="en-US" altLang="zh-CN" i="1" smtClean="0"/>
              <a:t>y</a:t>
            </a:r>
            <a:r>
              <a:rPr lang="en-US" altLang="zh-CN" smtClean="0"/>
              <a:t>=</a:t>
            </a:r>
            <a:r>
              <a:rPr lang="en-US" altLang="zh-CN" i="1" smtClean="0"/>
              <a:t>f </a:t>
            </a:r>
            <a:r>
              <a:rPr lang="en-US" altLang="zh-CN" smtClean="0"/>
              <a:t>(</a:t>
            </a:r>
            <a:r>
              <a:rPr lang="en-US" altLang="zh-CN" i="1" smtClean="0"/>
              <a:t>x</a:t>
            </a:r>
            <a:r>
              <a:rPr lang="en-US" altLang="zh-CN" smtClean="0"/>
              <a:t>)</a:t>
            </a:r>
            <a:r>
              <a:rPr lang="zh-CN" altLang="en-US" smtClean="0"/>
              <a:t>下面积的方法是用区间</a:t>
            </a:r>
            <a:r>
              <a:rPr lang="en-US" altLang="zh-CN" smtClean="0"/>
              <a:t>{[</a:t>
            </a:r>
            <a:r>
              <a:rPr lang="en-US" altLang="zh-CN" i="1" smtClean="0"/>
              <a:t>x</a:t>
            </a:r>
            <a:r>
              <a:rPr lang="en-US" altLang="zh-CN" i="1" baseline="-25000" smtClean="0"/>
              <a:t>k</a:t>
            </a:r>
            <a:r>
              <a:rPr lang="en-US" altLang="zh-CN" smtClean="0"/>
              <a:t>,</a:t>
            </a:r>
            <a:r>
              <a:rPr lang="en-US" altLang="zh-CN" i="1" smtClean="0"/>
              <a:t>x</a:t>
            </a:r>
            <a:r>
              <a:rPr lang="en-US" altLang="zh-CN" i="1" baseline="-25000" smtClean="0"/>
              <a:t>k</a:t>
            </a:r>
            <a:r>
              <a:rPr lang="en-US" altLang="zh-CN" baseline="-25000" smtClean="0"/>
              <a:t>+1</a:t>
            </a:r>
            <a:r>
              <a:rPr lang="en-US" altLang="zh-CN" smtClean="0"/>
              <a:t>]},</a:t>
            </a:r>
            <a:r>
              <a:rPr lang="en-US" altLang="zh-CN" i="1" smtClean="0"/>
              <a:t>k</a:t>
            </a:r>
            <a:r>
              <a:rPr lang="en-US" altLang="zh-CN" smtClean="0"/>
              <a:t>=0,1,…</a:t>
            </a:r>
            <a:r>
              <a:rPr lang="zh-CN" altLang="en-US" smtClean="0"/>
              <a:t>上的一系列曲边梯形的面积来逼近</a:t>
            </a:r>
          </a:p>
          <a:p>
            <a:pPr eaLnBrk="1" hangingPunct="1"/>
            <a:r>
              <a:rPr lang="zh-CN" altLang="en-US" smtClean="0"/>
              <a:t>用“</a:t>
            </a:r>
            <a:r>
              <a:rPr lang="zh-CN" altLang="en-US" b="1" smtClean="0">
                <a:solidFill>
                  <a:schemeClr val="bg2"/>
                </a:solidFill>
              </a:rPr>
              <a:t>有限</a:t>
            </a:r>
            <a:r>
              <a:rPr lang="zh-CN" altLang="en-US" smtClean="0"/>
              <a:t>”来逼近“</a:t>
            </a:r>
            <a:r>
              <a:rPr lang="zh-CN" altLang="en-US" b="1" smtClean="0">
                <a:solidFill>
                  <a:schemeClr val="bg2"/>
                </a:solidFill>
              </a:rPr>
              <a:t>无限</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dissolve">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5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dissolve">
                                      <p:cBhvr>
                                        <p:cTn id="17" dur="500"/>
                                        <p:tgtEl>
                                          <p:spTgt spid="52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dissolve">
                                      <p:cBhvr>
                                        <p:cTn id="22"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0"/>
          </p:nvPr>
        </p:nvSpPr>
        <p:spPr/>
        <p:txBody>
          <a:bodyPr/>
          <a:lstStyle/>
          <a:p>
            <a:pPr>
              <a:defRPr/>
            </a:pPr>
            <a:r>
              <a:rPr lang="zh-CN" altLang="en-US"/>
              <a:t>华南师范大学数学科学学院    谢骊玲</a:t>
            </a:r>
          </a:p>
        </p:txBody>
      </p:sp>
      <p:sp>
        <p:nvSpPr>
          <p:cNvPr id="11"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23556" name="Rectangle 11"/>
          <p:cNvSpPr>
            <a:spLocks noChangeArrowheads="1"/>
          </p:cNvSpPr>
          <p:nvPr/>
        </p:nvSpPr>
        <p:spPr bwMode="auto">
          <a:xfrm>
            <a:off x="3240088" y="5984875"/>
            <a:ext cx="2700337"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3557" name="Rectangle 2"/>
          <p:cNvSpPr>
            <a:spLocks noGrp="1" noChangeArrowheads="1"/>
          </p:cNvSpPr>
          <p:nvPr>
            <p:ph type="title"/>
          </p:nvPr>
        </p:nvSpPr>
        <p:spPr/>
        <p:txBody>
          <a:bodyPr/>
          <a:lstStyle/>
          <a:p>
            <a:pPr eaLnBrk="1" hangingPunct="1"/>
            <a:r>
              <a:rPr lang="zh-CN" altLang="en-US" smtClean="0"/>
              <a:t>组合梯形公式</a:t>
            </a:r>
          </a:p>
        </p:txBody>
      </p:sp>
      <p:sp>
        <p:nvSpPr>
          <p:cNvPr id="53251" name="Rectangle 3"/>
          <p:cNvSpPr>
            <a:spLocks noGrp="1" noChangeArrowheads="1"/>
          </p:cNvSpPr>
          <p:nvPr>
            <p:ph type="body" sz="half" idx="1"/>
          </p:nvPr>
        </p:nvSpPr>
        <p:spPr>
          <a:xfrm>
            <a:off x="468313" y="1628775"/>
            <a:ext cx="8147050" cy="3886200"/>
          </a:xfrm>
        </p:spPr>
        <p:txBody>
          <a:bodyPr/>
          <a:lstStyle/>
          <a:p>
            <a:pPr eaLnBrk="1" hangingPunct="1"/>
            <a:r>
              <a:rPr lang="zh-CN" altLang="en-US" sz="2800" smtClean="0"/>
              <a:t>定理</a:t>
            </a:r>
            <a:r>
              <a:rPr lang="en-US" altLang="zh-CN" sz="2800" smtClean="0"/>
              <a:t>7.2  </a:t>
            </a:r>
            <a:r>
              <a:rPr lang="zh-CN" altLang="en-US" sz="2800" smtClean="0"/>
              <a:t>设等距节点</a:t>
            </a:r>
            <a:r>
              <a:rPr lang="en-US" altLang="zh-CN" sz="2800" i="1" smtClean="0"/>
              <a:t>x</a:t>
            </a:r>
            <a:r>
              <a:rPr lang="en-US" altLang="zh-CN" sz="2800" i="1" baseline="-25000" smtClean="0"/>
              <a:t>k</a:t>
            </a:r>
            <a:r>
              <a:rPr lang="en-US" altLang="zh-CN" sz="2800" smtClean="0"/>
              <a:t>=</a:t>
            </a:r>
            <a:r>
              <a:rPr lang="en-US" altLang="zh-CN" sz="2800" i="1" smtClean="0"/>
              <a:t>a</a:t>
            </a:r>
            <a:r>
              <a:rPr lang="en-US" altLang="zh-CN" sz="2800" smtClean="0"/>
              <a:t>+</a:t>
            </a:r>
            <a:r>
              <a:rPr lang="en-US" altLang="zh-CN" sz="2800" i="1" smtClean="0"/>
              <a:t>kh</a:t>
            </a:r>
            <a:r>
              <a:rPr lang="en-US" altLang="zh-CN" sz="2800" smtClean="0"/>
              <a:t>,</a:t>
            </a:r>
            <a:r>
              <a:rPr lang="en-US" altLang="zh-CN" sz="2800" i="1" smtClean="0"/>
              <a:t>k</a:t>
            </a:r>
            <a:r>
              <a:rPr lang="en-US" altLang="zh-CN" sz="2800" smtClean="0"/>
              <a:t>=0,1,…,</a:t>
            </a:r>
            <a:r>
              <a:rPr lang="en-US" altLang="zh-CN" sz="2800" i="1" smtClean="0"/>
              <a:t>M</a:t>
            </a:r>
            <a:r>
              <a:rPr lang="zh-CN" altLang="en-US" sz="2800" smtClean="0"/>
              <a:t>将区间</a:t>
            </a:r>
            <a:r>
              <a:rPr lang="en-US" altLang="zh-CN" sz="2800" smtClean="0"/>
              <a:t>[</a:t>
            </a:r>
            <a:r>
              <a:rPr lang="en-US" altLang="zh-CN" sz="2800" i="1" smtClean="0"/>
              <a:t>a</a:t>
            </a:r>
            <a:r>
              <a:rPr lang="en-US" altLang="zh-CN" sz="2800" smtClean="0"/>
              <a:t>,</a:t>
            </a:r>
            <a:r>
              <a:rPr lang="en-US" altLang="zh-CN" sz="2800" i="1" smtClean="0"/>
              <a:t>b</a:t>
            </a:r>
            <a:r>
              <a:rPr lang="en-US" altLang="zh-CN" sz="2800" smtClean="0"/>
              <a:t>]</a:t>
            </a:r>
            <a:r>
              <a:rPr lang="zh-CN" altLang="en-US" sz="2800" smtClean="0"/>
              <a:t>划分为宽度为</a:t>
            </a:r>
            <a:r>
              <a:rPr lang="en-US" altLang="zh-CN" sz="2800" i="1" smtClean="0"/>
              <a:t>h</a:t>
            </a:r>
            <a:r>
              <a:rPr lang="en-US" altLang="zh-CN" sz="2800" smtClean="0"/>
              <a:t>=(</a:t>
            </a:r>
            <a:r>
              <a:rPr lang="en-US" altLang="zh-CN" sz="2800" i="1" smtClean="0"/>
              <a:t>b</a:t>
            </a:r>
            <a:r>
              <a:rPr lang="en-US" altLang="zh-CN" sz="2800" smtClean="0"/>
              <a:t>-</a:t>
            </a:r>
            <a:r>
              <a:rPr lang="en-US" altLang="zh-CN" sz="2800" i="1" smtClean="0"/>
              <a:t>a</a:t>
            </a:r>
            <a:r>
              <a:rPr lang="en-US" altLang="zh-CN" sz="2800" smtClean="0"/>
              <a:t>)/</a:t>
            </a:r>
            <a:r>
              <a:rPr lang="en-US" altLang="zh-CN" sz="2800" i="1" smtClean="0"/>
              <a:t>M</a:t>
            </a:r>
            <a:r>
              <a:rPr lang="zh-CN" altLang="en-US" sz="2800" smtClean="0"/>
              <a:t>的</a:t>
            </a:r>
            <a:r>
              <a:rPr lang="en-US" altLang="zh-CN" sz="2800" i="1" smtClean="0"/>
              <a:t>M</a:t>
            </a:r>
            <a:r>
              <a:rPr lang="zh-CN" altLang="en-US" sz="2800" smtClean="0"/>
              <a:t>个子区间</a:t>
            </a:r>
            <a:r>
              <a:rPr lang="en-US" altLang="zh-CN" sz="2800" smtClean="0"/>
              <a:t>[</a:t>
            </a:r>
            <a:r>
              <a:rPr lang="en-US" altLang="zh-CN" sz="2800" i="1" smtClean="0"/>
              <a:t>x</a:t>
            </a:r>
            <a:r>
              <a:rPr lang="en-US" altLang="zh-CN" sz="2800" i="1" baseline="-25000" smtClean="0"/>
              <a:t>k</a:t>
            </a:r>
            <a:r>
              <a:rPr lang="en-US" altLang="zh-CN" sz="2800" smtClean="0"/>
              <a:t>,</a:t>
            </a:r>
            <a:r>
              <a:rPr lang="en-US" altLang="zh-CN" sz="2800" i="1" smtClean="0"/>
              <a:t>x</a:t>
            </a:r>
            <a:r>
              <a:rPr lang="en-US" altLang="zh-CN" sz="2800" i="1" baseline="-25000" smtClean="0"/>
              <a:t>k</a:t>
            </a:r>
            <a:r>
              <a:rPr lang="en-US" altLang="zh-CN" sz="2800" baseline="-25000" smtClean="0"/>
              <a:t>+1</a:t>
            </a:r>
            <a:r>
              <a:rPr lang="en-US" altLang="zh-CN" sz="2800" smtClean="0"/>
              <a:t>]</a:t>
            </a:r>
            <a:r>
              <a:rPr lang="zh-CN" altLang="en-US" sz="2800" smtClean="0"/>
              <a:t>。</a:t>
            </a:r>
            <a:r>
              <a:rPr lang="en-US" altLang="zh-CN" sz="2800" i="1" smtClean="0"/>
              <a:t>M</a:t>
            </a:r>
            <a:r>
              <a:rPr lang="zh-CN" altLang="en-US" sz="2800" smtClean="0"/>
              <a:t>个子区间的</a:t>
            </a:r>
            <a:r>
              <a:rPr lang="zh-CN" altLang="en-US" sz="2800" b="1" smtClean="0">
                <a:solidFill>
                  <a:schemeClr val="bg2"/>
                </a:solidFill>
              </a:rPr>
              <a:t>组合梯形公式</a:t>
            </a:r>
            <a:r>
              <a:rPr lang="zh-CN" altLang="en-US" sz="2800" smtClean="0"/>
              <a:t>有</a:t>
            </a:r>
            <a:r>
              <a:rPr lang="en-US" altLang="zh-CN" sz="2800" smtClean="0"/>
              <a:t>3</a:t>
            </a:r>
            <a:r>
              <a:rPr lang="zh-CN" altLang="en-US" sz="2800" smtClean="0"/>
              <a:t>种等价表示方法：</a:t>
            </a:r>
          </a:p>
        </p:txBody>
      </p:sp>
      <p:graphicFrame>
        <p:nvGraphicFramePr>
          <p:cNvPr id="53252" name="Object 4"/>
          <p:cNvGraphicFramePr>
            <a:graphicFrameLocks noGrp="1" noChangeAspect="1"/>
          </p:cNvGraphicFramePr>
          <p:nvPr>
            <p:ph sz="quarter" idx="2"/>
          </p:nvPr>
        </p:nvGraphicFramePr>
        <p:xfrm>
          <a:off x="2987675" y="3141663"/>
          <a:ext cx="3132138" cy="687387"/>
        </p:xfrm>
        <a:graphic>
          <a:graphicData uri="http://schemas.openxmlformats.org/presentationml/2006/ole">
            <mc:AlternateContent xmlns:mc="http://schemas.openxmlformats.org/markup-compatibility/2006">
              <mc:Choice xmlns:v="urn:schemas-microsoft-com:vml" Requires="v">
                <p:oleObj spid="_x0000_s23684" name="Equation" r:id="rId3" imgW="1968500" imgH="431800" progId="Equation.DSMT4">
                  <p:embed/>
                </p:oleObj>
              </mc:Choice>
              <mc:Fallback>
                <p:oleObj name="Equation" r:id="rId3" imgW="19685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141663"/>
                        <a:ext cx="3132138"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Grp="1" noChangeAspect="1"/>
          </p:cNvGraphicFramePr>
          <p:nvPr>
            <p:ph sz="quarter" idx="3"/>
          </p:nvPr>
        </p:nvGraphicFramePr>
        <p:xfrm>
          <a:off x="2519363" y="3883025"/>
          <a:ext cx="5761037" cy="627063"/>
        </p:xfrm>
        <a:graphic>
          <a:graphicData uri="http://schemas.openxmlformats.org/presentationml/2006/ole">
            <mc:AlternateContent xmlns:mc="http://schemas.openxmlformats.org/markup-compatibility/2006">
              <mc:Choice xmlns:v="urn:schemas-microsoft-com:vml" Requires="v">
                <p:oleObj spid="_x0000_s23685" name="Equation" r:id="rId5" imgW="3619500" imgH="393700" progId="Equation.DSMT4">
                  <p:embed/>
                </p:oleObj>
              </mc:Choice>
              <mc:Fallback>
                <p:oleObj name="Equation" r:id="rId5" imgW="3619500" imgH="393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9363" y="3883025"/>
                        <a:ext cx="5761037"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nvGraphicFramePr>
        <p:xfrm>
          <a:off x="2555875" y="4603750"/>
          <a:ext cx="3995738" cy="733425"/>
        </p:xfrm>
        <a:graphic>
          <a:graphicData uri="http://schemas.openxmlformats.org/presentationml/2006/ole">
            <mc:AlternateContent xmlns:mc="http://schemas.openxmlformats.org/markup-compatibility/2006">
              <mc:Choice xmlns:v="urn:schemas-microsoft-com:vml" Requires="v">
                <p:oleObj spid="_x0000_s23686" name="Equation" r:id="rId7" imgW="2349500" imgH="431800" progId="Equation.DSMT4">
                  <p:embed/>
                </p:oleObj>
              </mc:Choice>
              <mc:Fallback>
                <p:oleObj name="Equation" r:id="rId7" imgW="2349500" imgH="431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603750"/>
                        <a:ext cx="39957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Text Box 9"/>
          <p:cNvSpPr txBox="1">
            <a:spLocks noChangeArrowheads="1"/>
          </p:cNvSpPr>
          <p:nvPr/>
        </p:nvSpPr>
        <p:spPr bwMode="auto">
          <a:xfrm>
            <a:off x="827088" y="5337175"/>
            <a:ext cx="7958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它们是区间</a:t>
            </a:r>
            <a:r>
              <a:rPr lang="en-US" altLang="zh-CN" sz="2800"/>
              <a:t>[</a:t>
            </a:r>
            <a:r>
              <a:rPr lang="en-US" altLang="zh-CN" sz="2800" i="1"/>
              <a:t>a</a:t>
            </a:r>
            <a:r>
              <a:rPr lang="en-US" altLang="zh-CN" sz="2800"/>
              <a:t>,</a:t>
            </a:r>
            <a:r>
              <a:rPr lang="en-US" altLang="zh-CN" sz="2800" i="1"/>
              <a:t>b</a:t>
            </a:r>
            <a:r>
              <a:rPr lang="en-US" altLang="zh-CN" sz="2800"/>
              <a:t>]</a:t>
            </a:r>
            <a:r>
              <a:rPr lang="zh-CN" altLang="en-US" sz="2800"/>
              <a:t>上</a:t>
            </a:r>
            <a:r>
              <a:rPr lang="en-US" altLang="zh-CN" sz="2800" i="1"/>
              <a:t>f </a:t>
            </a:r>
            <a:r>
              <a:rPr lang="en-US" altLang="zh-CN" sz="2800"/>
              <a:t>(</a:t>
            </a:r>
            <a:r>
              <a:rPr lang="en-US" altLang="zh-CN" sz="2800" i="1"/>
              <a:t>x</a:t>
            </a:r>
            <a:r>
              <a:rPr lang="en-US" altLang="zh-CN" sz="2800"/>
              <a:t>)</a:t>
            </a:r>
            <a:r>
              <a:rPr lang="zh-CN" altLang="en-US" sz="2800"/>
              <a:t>积分的逼近，记为</a:t>
            </a:r>
          </a:p>
        </p:txBody>
      </p:sp>
      <p:graphicFrame>
        <p:nvGraphicFramePr>
          <p:cNvPr id="53258" name="Object 10"/>
          <p:cNvGraphicFramePr>
            <a:graphicFrameLocks noChangeAspect="1"/>
          </p:cNvGraphicFramePr>
          <p:nvPr/>
        </p:nvGraphicFramePr>
        <p:xfrm>
          <a:off x="3240088" y="5984875"/>
          <a:ext cx="2700337" cy="723900"/>
        </p:xfrm>
        <a:graphic>
          <a:graphicData uri="http://schemas.openxmlformats.org/presentationml/2006/ole">
            <mc:AlternateContent xmlns:mc="http://schemas.openxmlformats.org/markup-compatibility/2006">
              <mc:Choice xmlns:v="urn:schemas-microsoft-com:vml" Requires="v">
                <p:oleObj spid="_x0000_s23687" name="Equation" r:id="rId9" imgW="1231366" imgH="330057" progId="Equation.DSMT4">
                  <p:embed/>
                </p:oleObj>
              </mc:Choice>
              <mc:Fallback>
                <p:oleObj name="Equation" r:id="rId9" imgW="1231366" imgH="330057"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0088" y="5984875"/>
                        <a:ext cx="270033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wipe(left)">
                                      <p:cBhvr>
                                        <p:cTn id="12" dur="500"/>
                                        <p:tgtEl>
                                          <p:spTgt spid="53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254"/>
                                        </p:tgtEl>
                                        <p:attrNameLst>
                                          <p:attrName>style.visibility</p:attrName>
                                        </p:attrNameLst>
                                      </p:cBhvr>
                                      <p:to>
                                        <p:strVal val="visible"/>
                                      </p:to>
                                    </p:set>
                                    <p:animEffect transition="in" filter="wipe(left)">
                                      <p:cBhvr>
                                        <p:cTn id="17" dur="500"/>
                                        <p:tgtEl>
                                          <p:spTgt spid="532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256"/>
                                        </p:tgtEl>
                                        <p:attrNameLst>
                                          <p:attrName>style.visibility</p:attrName>
                                        </p:attrNameLst>
                                      </p:cBhvr>
                                      <p:to>
                                        <p:strVal val="visible"/>
                                      </p:to>
                                    </p:set>
                                    <p:animEffect transition="in" filter="wipe(left)">
                                      <p:cBhvr>
                                        <p:cTn id="22" dur="500"/>
                                        <p:tgtEl>
                                          <p:spTgt spid="532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7"/>
                                        </p:tgtEl>
                                        <p:attrNameLst>
                                          <p:attrName>style.visibility</p:attrName>
                                        </p:attrNameLst>
                                      </p:cBhvr>
                                      <p:to>
                                        <p:strVal val="visible"/>
                                      </p:to>
                                    </p:set>
                                    <p:animEffect transition="in" filter="wipe(left)">
                                      <p:cBhvr>
                                        <p:cTn id="27" dur="500"/>
                                        <p:tgtEl>
                                          <p:spTgt spid="532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258"/>
                                        </p:tgtEl>
                                        <p:attrNameLst>
                                          <p:attrName>style.visibility</p:attrName>
                                        </p:attrNameLst>
                                      </p:cBhvr>
                                      <p:to>
                                        <p:strVal val="visible"/>
                                      </p:to>
                                    </p:set>
                                    <p:animEffect transition="in" filter="wipe(left)">
                                      <p:cBhvr>
                                        <p:cTn id="32" dur="500"/>
                                        <p:tgtEl>
                                          <p:spTgt spid="53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页脚占位符 3"/>
          <p:cNvSpPr>
            <a:spLocks noGrp="1"/>
          </p:cNvSpPr>
          <p:nvPr>
            <p:ph type="ftr" sz="quarter" idx="10"/>
          </p:nvPr>
        </p:nvSpPr>
        <p:spPr/>
        <p:txBody>
          <a:bodyPr/>
          <a:lstStyle/>
          <a:p>
            <a:pPr>
              <a:defRPr/>
            </a:pPr>
            <a:r>
              <a:rPr lang="zh-CN" altLang="en-US"/>
              <a:t>华南师范大学数学科学学院    谢骊玲</a:t>
            </a:r>
          </a:p>
        </p:txBody>
      </p:sp>
      <p:sp>
        <p:nvSpPr>
          <p:cNvPr id="40"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56324" name="Freeform 4"/>
          <p:cNvSpPr>
            <a:spLocks/>
          </p:cNvSpPr>
          <p:nvPr/>
        </p:nvSpPr>
        <p:spPr bwMode="auto">
          <a:xfrm>
            <a:off x="2286000" y="3810000"/>
            <a:ext cx="1524000" cy="2362200"/>
          </a:xfrm>
          <a:custGeom>
            <a:avLst/>
            <a:gdLst>
              <a:gd name="T0" fmla="*/ 0 w 960"/>
              <a:gd name="T1" fmla="*/ 2147483646 h 1488"/>
              <a:gd name="T2" fmla="*/ 0 w 960"/>
              <a:gd name="T3" fmla="*/ 2147483646 h 1488"/>
              <a:gd name="T4" fmla="*/ 2147483646 w 960"/>
              <a:gd name="T5" fmla="*/ 0 h 1488"/>
              <a:gd name="T6" fmla="*/ 2147483646 w 960"/>
              <a:gd name="T7" fmla="*/ 2147483646 h 1488"/>
              <a:gd name="T8" fmla="*/ 0 w 960"/>
              <a:gd name="T9" fmla="*/ 2147483646 h 1488"/>
              <a:gd name="T10" fmla="*/ 0 60000 65536"/>
              <a:gd name="T11" fmla="*/ 0 60000 65536"/>
              <a:gd name="T12" fmla="*/ 0 60000 65536"/>
              <a:gd name="T13" fmla="*/ 0 60000 65536"/>
              <a:gd name="T14" fmla="*/ 0 60000 65536"/>
              <a:gd name="T15" fmla="*/ 0 w 960"/>
              <a:gd name="T16" fmla="*/ 0 h 1488"/>
              <a:gd name="T17" fmla="*/ 960 w 960"/>
              <a:gd name="T18" fmla="*/ 1488 h 1488"/>
            </a:gdLst>
            <a:ahLst/>
            <a:cxnLst>
              <a:cxn ang="T10">
                <a:pos x="T0" y="T1"/>
              </a:cxn>
              <a:cxn ang="T11">
                <a:pos x="T2" y="T3"/>
              </a:cxn>
              <a:cxn ang="T12">
                <a:pos x="T4" y="T5"/>
              </a:cxn>
              <a:cxn ang="T13">
                <a:pos x="T6" y="T7"/>
              </a:cxn>
              <a:cxn ang="T14">
                <a:pos x="T8" y="T9"/>
              </a:cxn>
            </a:cxnLst>
            <a:rect l="T15" t="T16" r="T17" b="T18"/>
            <a:pathLst>
              <a:path w="960" h="1488">
                <a:moveTo>
                  <a:pt x="0" y="1488"/>
                </a:moveTo>
                <a:lnTo>
                  <a:pt x="0" y="960"/>
                </a:lnTo>
                <a:lnTo>
                  <a:pt x="960" y="0"/>
                </a:lnTo>
                <a:lnTo>
                  <a:pt x="960" y="1488"/>
                </a:lnTo>
                <a:lnTo>
                  <a:pt x="0" y="148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56325" name="Freeform 5"/>
          <p:cNvSpPr>
            <a:spLocks/>
          </p:cNvSpPr>
          <p:nvPr/>
        </p:nvSpPr>
        <p:spPr bwMode="auto">
          <a:xfrm>
            <a:off x="3810000" y="3810000"/>
            <a:ext cx="1600200" cy="2362200"/>
          </a:xfrm>
          <a:custGeom>
            <a:avLst/>
            <a:gdLst>
              <a:gd name="T0" fmla="*/ 0 w 1008"/>
              <a:gd name="T1" fmla="*/ 2147483646 h 1488"/>
              <a:gd name="T2" fmla="*/ 0 w 1008"/>
              <a:gd name="T3" fmla="*/ 0 h 1488"/>
              <a:gd name="T4" fmla="*/ 2147483646 w 1008"/>
              <a:gd name="T5" fmla="*/ 2147483646 h 1488"/>
              <a:gd name="T6" fmla="*/ 2147483646 w 1008"/>
              <a:gd name="T7" fmla="*/ 2147483646 h 1488"/>
              <a:gd name="T8" fmla="*/ 0 w 1008"/>
              <a:gd name="T9" fmla="*/ 2147483646 h 1488"/>
              <a:gd name="T10" fmla="*/ 0 60000 65536"/>
              <a:gd name="T11" fmla="*/ 0 60000 65536"/>
              <a:gd name="T12" fmla="*/ 0 60000 65536"/>
              <a:gd name="T13" fmla="*/ 0 60000 65536"/>
              <a:gd name="T14" fmla="*/ 0 60000 65536"/>
              <a:gd name="T15" fmla="*/ 0 w 1008"/>
              <a:gd name="T16" fmla="*/ 0 h 1488"/>
              <a:gd name="T17" fmla="*/ 1008 w 1008"/>
              <a:gd name="T18" fmla="*/ 1488 h 1488"/>
            </a:gdLst>
            <a:ahLst/>
            <a:cxnLst>
              <a:cxn ang="T10">
                <a:pos x="T0" y="T1"/>
              </a:cxn>
              <a:cxn ang="T11">
                <a:pos x="T2" y="T3"/>
              </a:cxn>
              <a:cxn ang="T12">
                <a:pos x="T4" y="T5"/>
              </a:cxn>
              <a:cxn ang="T13">
                <a:pos x="T6" y="T7"/>
              </a:cxn>
              <a:cxn ang="T14">
                <a:pos x="T8" y="T9"/>
              </a:cxn>
            </a:cxnLst>
            <a:rect l="T15" t="T16" r="T17" b="T18"/>
            <a:pathLst>
              <a:path w="1008" h="1488">
                <a:moveTo>
                  <a:pt x="0" y="1488"/>
                </a:moveTo>
                <a:lnTo>
                  <a:pt x="0" y="0"/>
                </a:lnTo>
                <a:lnTo>
                  <a:pt x="1008" y="48"/>
                </a:lnTo>
                <a:lnTo>
                  <a:pt x="1008" y="1488"/>
                </a:lnTo>
                <a:lnTo>
                  <a:pt x="0" y="148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56326" name="Freeform 6"/>
          <p:cNvSpPr>
            <a:spLocks/>
          </p:cNvSpPr>
          <p:nvPr/>
        </p:nvSpPr>
        <p:spPr bwMode="auto">
          <a:xfrm>
            <a:off x="5410200" y="3886200"/>
            <a:ext cx="1447800" cy="2286000"/>
          </a:xfrm>
          <a:custGeom>
            <a:avLst/>
            <a:gdLst>
              <a:gd name="T0" fmla="*/ 0 w 912"/>
              <a:gd name="T1" fmla="*/ 2147483646 h 1440"/>
              <a:gd name="T2" fmla="*/ 0 w 912"/>
              <a:gd name="T3" fmla="*/ 0 h 1440"/>
              <a:gd name="T4" fmla="*/ 2147483646 w 912"/>
              <a:gd name="T5" fmla="*/ 2147483646 h 1440"/>
              <a:gd name="T6" fmla="*/ 2147483646 w 912"/>
              <a:gd name="T7" fmla="*/ 2147483646 h 1440"/>
              <a:gd name="T8" fmla="*/ 0 w 912"/>
              <a:gd name="T9" fmla="*/ 2147483646 h 1440"/>
              <a:gd name="T10" fmla="*/ 0 60000 65536"/>
              <a:gd name="T11" fmla="*/ 0 60000 65536"/>
              <a:gd name="T12" fmla="*/ 0 60000 65536"/>
              <a:gd name="T13" fmla="*/ 0 60000 65536"/>
              <a:gd name="T14" fmla="*/ 0 60000 65536"/>
              <a:gd name="T15" fmla="*/ 0 w 912"/>
              <a:gd name="T16" fmla="*/ 0 h 1440"/>
              <a:gd name="T17" fmla="*/ 912 w 912"/>
              <a:gd name="T18" fmla="*/ 1440 h 1440"/>
            </a:gdLst>
            <a:ahLst/>
            <a:cxnLst>
              <a:cxn ang="T10">
                <a:pos x="T0" y="T1"/>
              </a:cxn>
              <a:cxn ang="T11">
                <a:pos x="T2" y="T3"/>
              </a:cxn>
              <a:cxn ang="T12">
                <a:pos x="T4" y="T5"/>
              </a:cxn>
              <a:cxn ang="T13">
                <a:pos x="T6" y="T7"/>
              </a:cxn>
              <a:cxn ang="T14">
                <a:pos x="T8" y="T9"/>
              </a:cxn>
            </a:cxnLst>
            <a:rect l="T15" t="T16" r="T17" b="T18"/>
            <a:pathLst>
              <a:path w="912" h="1440">
                <a:moveTo>
                  <a:pt x="0" y="1440"/>
                </a:moveTo>
                <a:lnTo>
                  <a:pt x="0" y="0"/>
                </a:lnTo>
                <a:lnTo>
                  <a:pt x="912" y="192"/>
                </a:lnTo>
                <a:lnTo>
                  <a:pt x="912" y="1440"/>
                </a:lnTo>
                <a:lnTo>
                  <a:pt x="0" y="1440"/>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56327" name="Freeform 7"/>
          <p:cNvSpPr>
            <a:spLocks/>
          </p:cNvSpPr>
          <p:nvPr/>
        </p:nvSpPr>
        <p:spPr bwMode="auto">
          <a:xfrm>
            <a:off x="6858000" y="3429000"/>
            <a:ext cx="1371600" cy="2743200"/>
          </a:xfrm>
          <a:custGeom>
            <a:avLst/>
            <a:gdLst>
              <a:gd name="T0" fmla="*/ 0 w 864"/>
              <a:gd name="T1" fmla="*/ 2147483646 h 1728"/>
              <a:gd name="T2" fmla="*/ 0 w 864"/>
              <a:gd name="T3" fmla="*/ 2147483646 h 1728"/>
              <a:gd name="T4" fmla="*/ 2147483646 w 864"/>
              <a:gd name="T5" fmla="*/ 0 h 1728"/>
              <a:gd name="T6" fmla="*/ 2147483646 w 864"/>
              <a:gd name="T7" fmla="*/ 2147483646 h 1728"/>
              <a:gd name="T8" fmla="*/ 0 w 864"/>
              <a:gd name="T9" fmla="*/ 2147483646 h 1728"/>
              <a:gd name="T10" fmla="*/ 0 60000 65536"/>
              <a:gd name="T11" fmla="*/ 0 60000 65536"/>
              <a:gd name="T12" fmla="*/ 0 60000 65536"/>
              <a:gd name="T13" fmla="*/ 0 60000 65536"/>
              <a:gd name="T14" fmla="*/ 0 60000 65536"/>
              <a:gd name="T15" fmla="*/ 0 w 864"/>
              <a:gd name="T16" fmla="*/ 0 h 1728"/>
              <a:gd name="T17" fmla="*/ 864 w 864"/>
              <a:gd name="T18" fmla="*/ 1728 h 1728"/>
            </a:gdLst>
            <a:ahLst/>
            <a:cxnLst>
              <a:cxn ang="T10">
                <a:pos x="T0" y="T1"/>
              </a:cxn>
              <a:cxn ang="T11">
                <a:pos x="T2" y="T3"/>
              </a:cxn>
              <a:cxn ang="T12">
                <a:pos x="T4" y="T5"/>
              </a:cxn>
              <a:cxn ang="T13">
                <a:pos x="T6" y="T7"/>
              </a:cxn>
              <a:cxn ang="T14">
                <a:pos x="T8" y="T9"/>
              </a:cxn>
            </a:cxnLst>
            <a:rect l="T15" t="T16" r="T17" b="T18"/>
            <a:pathLst>
              <a:path w="864" h="1728">
                <a:moveTo>
                  <a:pt x="0" y="1728"/>
                </a:moveTo>
                <a:lnTo>
                  <a:pt x="0" y="480"/>
                </a:lnTo>
                <a:lnTo>
                  <a:pt x="864" y="0"/>
                </a:lnTo>
                <a:lnTo>
                  <a:pt x="864" y="1728"/>
                </a:lnTo>
                <a:lnTo>
                  <a:pt x="0" y="172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24584" name="Rectangle 8"/>
          <p:cNvSpPr>
            <a:spLocks noGrp="1" noChangeArrowheads="1"/>
          </p:cNvSpPr>
          <p:nvPr>
            <p:ph type="title"/>
          </p:nvPr>
        </p:nvSpPr>
        <p:spPr>
          <a:noFill/>
        </p:spPr>
        <p:txBody>
          <a:bodyPr/>
          <a:lstStyle/>
          <a:p>
            <a:pPr eaLnBrk="1" hangingPunct="1">
              <a:lnSpc>
                <a:spcPct val="70000"/>
              </a:lnSpc>
            </a:pPr>
            <a:r>
              <a:rPr lang="zh-CN" altLang="en-US" sz="4000" smtClean="0"/>
              <a:t>组合梯形公式（续</a:t>
            </a:r>
            <a:r>
              <a:rPr lang="en-US" altLang="zh-CN" sz="4000" smtClean="0"/>
              <a:t>1</a:t>
            </a:r>
            <a:r>
              <a:rPr lang="zh-CN" altLang="en-US" sz="4000" smtClean="0"/>
              <a:t>）</a:t>
            </a:r>
          </a:p>
        </p:txBody>
      </p:sp>
      <p:graphicFrame>
        <p:nvGraphicFramePr>
          <p:cNvPr id="56329" name="Object 9"/>
          <p:cNvGraphicFramePr>
            <a:graphicFrameLocks noChangeAspect="1"/>
          </p:cNvGraphicFramePr>
          <p:nvPr>
            <p:extLst>
              <p:ext uri="{D42A27DB-BD31-4B8C-83A1-F6EECF244321}">
                <p14:modId xmlns:p14="http://schemas.microsoft.com/office/powerpoint/2010/main" val="1040250457"/>
              </p:ext>
            </p:extLst>
          </p:nvPr>
        </p:nvGraphicFramePr>
        <p:xfrm>
          <a:off x="654050" y="1376363"/>
          <a:ext cx="7577138" cy="2270125"/>
        </p:xfrm>
        <a:graphic>
          <a:graphicData uri="http://schemas.openxmlformats.org/presentationml/2006/ole">
            <mc:AlternateContent xmlns:mc="http://schemas.openxmlformats.org/markup-compatibility/2006">
              <mc:Choice xmlns:v="urn:schemas-microsoft-com:vml" Requires="v">
                <p:oleObj spid="_x0000_s24710" name="Equation" r:id="rId3" imgW="3898800" imgH="1168200" progId="Equation.DSMT4">
                  <p:embed/>
                </p:oleObj>
              </mc:Choice>
              <mc:Fallback>
                <p:oleObj name="Equation" r:id="rId3" imgW="3898800" imgH="1168200" progId="Equation.DSMT4">
                  <p:embed/>
                  <p:pic>
                    <p:nvPicPr>
                      <p:cNvPr id="0" name="Object 9"/>
                      <p:cNvPicPr>
                        <a:picLocks noChangeAspect="1" noChangeArrowheads="1"/>
                      </p:cNvPicPr>
                      <p:nvPr/>
                    </p:nvPicPr>
                    <p:blipFill>
                      <a:blip r:embed="rId4"/>
                      <a:srcRect/>
                      <a:stretch>
                        <a:fillRect/>
                      </a:stretch>
                    </p:blipFill>
                    <p:spPr bwMode="auto">
                      <a:xfrm>
                        <a:off x="654050" y="1376363"/>
                        <a:ext cx="7577138" cy="227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Line 10"/>
          <p:cNvSpPr>
            <a:spLocks noChangeShapeType="1"/>
          </p:cNvSpPr>
          <p:nvPr/>
        </p:nvSpPr>
        <p:spPr bwMode="auto">
          <a:xfrm>
            <a:off x="1600200" y="6172200"/>
            <a:ext cx="7010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1" name="Line 11"/>
          <p:cNvSpPr>
            <a:spLocks noChangeShapeType="1"/>
          </p:cNvSpPr>
          <p:nvPr/>
        </p:nvSpPr>
        <p:spPr bwMode="auto">
          <a:xfrm flipV="1">
            <a:off x="1600200" y="3733800"/>
            <a:ext cx="0" cy="2438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2" name="Freeform 12"/>
          <p:cNvSpPr>
            <a:spLocks/>
          </p:cNvSpPr>
          <p:nvPr/>
        </p:nvSpPr>
        <p:spPr bwMode="auto">
          <a:xfrm>
            <a:off x="2286000" y="3429000"/>
            <a:ext cx="5943600" cy="1905000"/>
          </a:xfrm>
          <a:custGeom>
            <a:avLst/>
            <a:gdLst>
              <a:gd name="T0" fmla="*/ 0 w 3648"/>
              <a:gd name="T1" fmla="*/ 2147483646 h 1104"/>
              <a:gd name="T2" fmla="*/ 2147483646 w 3648"/>
              <a:gd name="T3" fmla="*/ 2147483646 h 1104"/>
              <a:gd name="T4" fmla="*/ 2147483646 w 3648"/>
              <a:gd name="T5" fmla="*/ 2147483646 h 1104"/>
              <a:gd name="T6" fmla="*/ 2147483646 w 3648"/>
              <a:gd name="T7" fmla="*/ 2147483646 h 1104"/>
              <a:gd name="T8" fmla="*/ 2147483646 w 3648"/>
              <a:gd name="T9" fmla="*/ 2147483646 h 1104"/>
              <a:gd name="T10" fmla="*/ 2147483646 w 3648"/>
              <a:gd name="T11" fmla="*/ 2147483646 h 1104"/>
              <a:gd name="T12" fmla="*/ 2147483646 w 3648"/>
              <a:gd name="T13" fmla="*/ 2147483646 h 1104"/>
              <a:gd name="T14" fmla="*/ 2147483646 w 3648"/>
              <a:gd name="T15" fmla="*/ 2147483646 h 1104"/>
              <a:gd name="T16" fmla="*/ 2147483646 w 3648"/>
              <a:gd name="T17" fmla="*/ 2147483646 h 1104"/>
              <a:gd name="T18" fmla="*/ 2147483646 w 3648"/>
              <a:gd name="T19" fmla="*/ 0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48"/>
              <a:gd name="T31" fmla="*/ 0 h 1104"/>
              <a:gd name="T32" fmla="*/ 3648 w 3648"/>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48" h="1104">
                <a:moveTo>
                  <a:pt x="0" y="1104"/>
                </a:moveTo>
                <a:cubicBezTo>
                  <a:pt x="104" y="908"/>
                  <a:pt x="208" y="712"/>
                  <a:pt x="336" y="576"/>
                </a:cubicBezTo>
                <a:cubicBezTo>
                  <a:pt x="464" y="440"/>
                  <a:pt x="624" y="360"/>
                  <a:pt x="768" y="288"/>
                </a:cubicBezTo>
                <a:cubicBezTo>
                  <a:pt x="912" y="216"/>
                  <a:pt x="1064" y="168"/>
                  <a:pt x="1200" y="144"/>
                </a:cubicBezTo>
                <a:cubicBezTo>
                  <a:pt x="1336" y="120"/>
                  <a:pt x="1448" y="120"/>
                  <a:pt x="1584" y="144"/>
                </a:cubicBezTo>
                <a:cubicBezTo>
                  <a:pt x="1720" y="168"/>
                  <a:pt x="1856" y="232"/>
                  <a:pt x="2016" y="288"/>
                </a:cubicBezTo>
                <a:cubicBezTo>
                  <a:pt x="2176" y="344"/>
                  <a:pt x="2360" y="464"/>
                  <a:pt x="2544" y="480"/>
                </a:cubicBezTo>
                <a:cubicBezTo>
                  <a:pt x="2728" y="496"/>
                  <a:pt x="2968" y="432"/>
                  <a:pt x="3120" y="384"/>
                </a:cubicBezTo>
                <a:cubicBezTo>
                  <a:pt x="3272" y="336"/>
                  <a:pt x="3368" y="256"/>
                  <a:pt x="3456" y="192"/>
                </a:cubicBezTo>
                <a:cubicBezTo>
                  <a:pt x="3544" y="128"/>
                  <a:pt x="3596" y="64"/>
                  <a:pt x="3648" y="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3" name="Line 13"/>
          <p:cNvSpPr>
            <a:spLocks noChangeShapeType="1"/>
          </p:cNvSpPr>
          <p:nvPr/>
        </p:nvSpPr>
        <p:spPr bwMode="auto">
          <a:xfrm>
            <a:off x="2286000" y="5334000"/>
            <a:ext cx="0" cy="838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4" name="Line 14"/>
          <p:cNvSpPr>
            <a:spLocks noChangeShapeType="1"/>
          </p:cNvSpPr>
          <p:nvPr/>
        </p:nvSpPr>
        <p:spPr bwMode="auto">
          <a:xfrm flipV="1">
            <a:off x="8229600" y="3429000"/>
            <a:ext cx="0" cy="2743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5" name="Text Box 15"/>
          <p:cNvSpPr txBox="1">
            <a:spLocks noChangeArrowheads="1"/>
          </p:cNvSpPr>
          <p:nvPr/>
        </p:nvSpPr>
        <p:spPr bwMode="auto">
          <a:xfrm>
            <a:off x="19812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0</a:t>
            </a:r>
            <a:endParaRPr lang="en-US" altLang="zh-CN" sz="2400" dirty="0"/>
          </a:p>
        </p:txBody>
      </p:sp>
      <p:sp>
        <p:nvSpPr>
          <p:cNvPr id="56336" name="Text Box 16"/>
          <p:cNvSpPr txBox="1">
            <a:spLocks noChangeArrowheads="1"/>
          </p:cNvSpPr>
          <p:nvPr/>
        </p:nvSpPr>
        <p:spPr bwMode="auto">
          <a:xfrm>
            <a:off x="35052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1</a:t>
            </a:r>
            <a:endParaRPr lang="en-US" altLang="zh-CN" sz="2400" dirty="0"/>
          </a:p>
        </p:txBody>
      </p:sp>
      <p:sp>
        <p:nvSpPr>
          <p:cNvPr id="56337" name="Text Box 17"/>
          <p:cNvSpPr txBox="1">
            <a:spLocks noChangeArrowheads="1"/>
          </p:cNvSpPr>
          <p:nvPr/>
        </p:nvSpPr>
        <p:spPr bwMode="auto">
          <a:xfrm>
            <a:off x="8686800" y="6019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x</a:t>
            </a:r>
            <a:endParaRPr lang="en-US" altLang="zh-CN" sz="2400"/>
          </a:p>
        </p:txBody>
      </p:sp>
      <p:sp>
        <p:nvSpPr>
          <p:cNvPr id="56338" name="Text Box 18"/>
          <p:cNvSpPr txBox="1">
            <a:spLocks noChangeArrowheads="1"/>
          </p:cNvSpPr>
          <p:nvPr/>
        </p:nvSpPr>
        <p:spPr bwMode="auto">
          <a:xfrm>
            <a:off x="5105400" y="3352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solidFill>
                  <a:srgbClr val="FF3300"/>
                </a:solidFill>
              </a:rPr>
              <a:t>f</a:t>
            </a:r>
            <a:r>
              <a:rPr lang="en-US" altLang="zh-CN" sz="2400" b="1" dirty="0">
                <a:solidFill>
                  <a:srgbClr val="FF3300"/>
                </a:solidFill>
              </a:rPr>
              <a:t>(</a:t>
            </a:r>
            <a:r>
              <a:rPr lang="en-US" altLang="zh-CN" sz="2400" b="1" i="1" dirty="0">
                <a:solidFill>
                  <a:srgbClr val="FF3300"/>
                </a:solidFill>
              </a:rPr>
              <a:t>x</a:t>
            </a:r>
            <a:r>
              <a:rPr lang="en-US" altLang="zh-CN" sz="2400" b="1" dirty="0">
                <a:solidFill>
                  <a:srgbClr val="FF3300"/>
                </a:solidFill>
              </a:rPr>
              <a:t>)</a:t>
            </a:r>
            <a:endParaRPr lang="en-US" altLang="zh-CN" sz="2400" dirty="0"/>
          </a:p>
        </p:txBody>
      </p:sp>
      <p:sp>
        <p:nvSpPr>
          <p:cNvPr id="56339" name="Line 19"/>
          <p:cNvSpPr>
            <a:spLocks noChangeShapeType="1"/>
          </p:cNvSpPr>
          <p:nvPr/>
        </p:nvSpPr>
        <p:spPr bwMode="auto">
          <a:xfrm>
            <a:off x="5410200" y="3886200"/>
            <a:ext cx="0" cy="22860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0" name="Text Box 20"/>
          <p:cNvSpPr txBox="1">
            <a:spLocks noChangeArrowheads="1"/>
          </p:cNvSpPr>
          <p:nvPr/>
        </p:nvSpPr>
        <p:spPr bwMode="auto">
          <a:xfrm>
            <a:off x="51816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2</a:t>
            </a:r>
            <a:endParaRPr lang="en-US" altLang="zh-CN" sz="2400" dirty="0"/>
          </a:p>
        </p:txBody>
      </p:sp>
      <p:sp>
        <p:nvSpPr>
          <p:cNvPr id="56341" name="Text Box 21"/>
          <p:cNvSpPr txBox="1">
            <a:spLocks noChangeArrowheads="1"/>
          </p:cNvSpPr>
          <p:nvPr/>
        </p:nvSpPr>
        <p:spPr bwMode="auto">
          <a:xfrm>
            <a:off x="28956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h</a:t>
            </a:r>
            <a:endParaRPr lang="en-US" altLang="zh-CN" sz="2400"/>
          </a:p>
        </p:txBody>
      </p:sp>
      <p:sp>
        <p:nvSpPr>
          <p:cNvPr id="56342" name="Text Box 22"/>
          <p:cNvSpPr txBox="1">
            <a:spLocks noChangeArrowheads="1"/>
          </p:cNvSpPr>
          <p:nvPr/>
        </p:nvSpPr>
        <p:spPr bwMode="auto">
          <a:xfrm>
            <a:off x="58674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h</a:t>
            </a:r>
            <a:endParaRPr lang="en-US" altLang="zh-CN" sz="2400"/>
          </a:p>
        </p:txBody>
      </p:sp>
      <p:sp>
        <p:nvSpPr>
          <p:cNvPr id="56343" name="Line 23"/>
          <p:cNvSpPr>
            <a:spLocks noChangeShapeType="1"/>
          </p:cNvSpPr>
          <p:nvPr/>
        </p:nvSpPr>
        <p:spPr bwMode="auto">
          <a:xfrm>
            <a:off x="6858000" y="4267200"/>
            <a:ext cx="0" cy="19050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4" name="Text Box 24"/>
          <p:cNvSpPr txBox="1">
            <a:spLocks noChangeArrowheads="1"/>
          </p:cNvSpPr>
          <p:nvPr/>
        </p:nvSpPr>
        <p:spPr bwMode="auto">
          <a:xfrm>
            <a:off x="65532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3</a:t>
            </a:r>
            <a:endParaRPr lang="en-US" altLang="zh-CN" sz="2400" b="1" dirty="0"/>
          </a:p>
        </p:txBody>
      </p:sp>
      <p:sp>
        <p:nvSpPr>
          <p:cNvPr id="56345" name="Text Box 25"/>
          <p:cNvSpPr txBox="1">
            <a:spLocks noChangeArrowheads="1"/>
          </p:cNvSpPr>
          <p:nvPr/>
        </p:nvSpPr>
        <p:spPr bwMode="auto">
          <a:xfrm>
            <a:off x="44196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h</a:t>
            </a:r>
          </a:p>
        </p:txBody>
      </p:sp>
      <p:sp>
        <p:nvSpPr>
          <p:cNvPr id="56346" name="Line 26"/>
          <p:cNvSpPr>
            <a:spLocks noChangeShapeType="1"/>
          </p:cNvSpPr>
          <p:nvPr/>
        </p:nvSpPr>
        <p:spPr bwMode="auto">
          <a:xfrm flipV="1">
            <a:off x="3810000" y="3810000"/>
            <a:ext cx="0" cy="2362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7" name="Text Box 27"/>
          <p:cNvSpPr txBox="1">
            <a:spLocks noChangeArrowheads="1"/>
          </p:cNvSpPr>
          <p:nvPr/>
        </p:nvSpPr>
        <p:spPr bwMode="auto">
          <a:xfrm>
            <a:off x="72390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0000"/>
                </a:solidFill>
              </a:rPr>
              <a:t>h</a:t>
            </a:r>
          </a:p>
        </p:txBody>
      </p:sp>
      <p:sp>
        <p:nvSpPr>
          <p:cNvPr id="56348" name="Text Box 28"/>
          <p:cNvSpPr txBox="1">
            <a:spLocks noChangeArrowheads="1"/>
          </p:cNvSpPr>
          <p:nvPr/>
        </p:nvSpPr>
        <p:spPr bwMode="auto">
          <a:xfrm>
            <a:off x="80010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4</a:t>
            </a:r>
            <a:endParaRPr lang="en-US" altLang="zh-CN" sz="2400" dirty="0"/>
          </a:p>
        </p:txBody>
      </p:sp>
      <p:graphicFrame>
        <p:nvGraphicFramePr>
          <p:cNvPr id="56349" name="Object 29"/>
          <p:cNvGraphicFramePr>
            <a:graphicFrameLocks noChangeAspect="1"/>
          </p:cNvGraphicFramePr>
          <p:nvPr/>
        </p:nvGraphicFramePr>
        <p:xfrm>
          <a:off x="152400" y="5181600"/>
          <a:ext cx="1295400" cy="819150"/>
        </p:xfrm>
        <a:graphic>
          <a:graphicData uri="http://schemas.openxmlformats.org/presentationml/2006/ole">
            <mc:AlternateContent xmlns:mc="http://schemas.openxmlformats.org/markup-compatibility/2006">
              <mc:Choice xmlns:v="urn:schemas-microsoft-com:vml" Requires="v">
                <p:oleObj spid="_x0000_s24711" name="Equation" r:id="rId5" imgW="622030" imgH="393529" progId="Equation.3">
                  <p:embed/>
                </p:oleObj>
              </mc:Choice>
              <mc:Fallback>
                <p:oleObj name="Equation" r:id="rId5" imgW="622030" imgH="393529"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5181600"/>
                        <a:ext cx="1295400" cy="8191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50" name="Line 30"/>
          <p:cNvSpPr>
            <a:spLocks noChangeShapeType="1"/>
          </p:cNvSpPr>
          <p:nvPr/>
        </p:nvSpPr>
        <p:spPr bwMode="auto">
          <a:xfrm flipV="1">
            <a:off x="2286000" y="3810000"/>
            <a:ext cx="1524000" cy="1524000"/>
          </a:xfrm>
          <a:prstGeom prst="line">
            <a:avLst/>
          </a:prstGeom>
          <a:noFill/>
          <a:ln w="38100">
            <a:solidFill>
              <a:srgbClr val="00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1" name="Line 31"/>
          <p:cNvSpPr>
            <a:spLocks noChangeShapeType="1"/>
          </p:cNvSpPr>
          <p:nvPr/>
        </p:nvSpPr>
        <p:spPr bwMode="auto">
          <a:xfrm>
            <a:off x="3810000" y="3810000"/>
            <a:ext cx="1600200" cy="76200"/>
          </a:xfrm>
          <a:prstGeom prst="line">
            <a:avLst/>
          </a:prstGeom>
          <a:noFill/>
          <a:ln w="38100">
            <a:solidFill>
              <a:srgbClr val="00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2" name="Line 32"/>
          <p:cNvSpPr>
            <a:spLocks noChangeShapeType="1"/>
          </p:cNvSpPr>
          <p:nvPr/>
        </p:nvSpPr>
        <p:spPr bwMode="auto">
          <a:xfrm>
            <a:off x="5410200" y="3886200"/>
            <a:ext cx="1447800" cy="304800"/>
          </a:xfrm>
          <a:prstGeom prst="line">
            <a:avLst/>
          </a:prstGeom>
          <a:noFill/>
          <a:ln w="38100">
            <a:solidFill>
              <a:srgbClr val="00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3" name="Line 33"/>
          <p:cNvSpPr>
            <a:spLocks noChangeShapeType="1"/>
          </p:cNvSpPr>
          <p:nvPr/>
        </p:nvSpPr>
        <p:spPr bwMode="auto">
          <a:xfrm flipV="1">
            <a:off x="6858000" y="3429000"/>
            <a:ext cx="1371600" cy="762000"/>
          </a:xfrm>
          <a:prstGeom prst="line">
            <a:avLst/>
          </a:prstGeom>
          <a:noFill/>
          <a:ln w="38100">
            <a:solidFill>
              <a:srgbClr val="00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4" name="Oval 34"/>
          <p:cNvSpPr>
            <a:spLocks noChangeArrowheads="1"/>
          </p:cNvSpPr>
          <p:nvPr/>
        </p:nvSpPr>
        <p:spPr bwMode="auto">
          <a:xfrm>
            <a:off x="2209800" y="5257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6355" name="Oval 35"/>
          <p:cNvSpPr>
            <a:spLocks noChangeArrowheads="1"/>
          </p:cNvSpPr>
          <p:nvPr/>
        </p:nvSpPr>
        <p:spPr bwMode="auto">
          <a:xfrm>
            <a:off x="3733800" y="3733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6356" name="Oval 36"/>
          <p:cNvSpPr>
            <a:spLocks noChangeArrowheads="1"/>
          </p:cNvSpPr>
          <p:nvPr/>
        </p:nvSpPr>
        <p:spPr bwMode="auto">
          <a:xfrm>
            <a:off x="5334000" y="38100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6357" name="Oval 37"/>
          <p:cNvSpPr>
            <a:spLocks noChangeArrowheads="1"/>
          </p:cNvSpPr>
          <p:nvPr/>
        </p:nvSpPr>
        <p:spPr bwMode="auto">
          <a:xfrm>
            <a:off x="6781800" y="4114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6358" name="Oval 38"/>
          <p:cNvSpPr>
            <a:spLocks noChangeArrowheads="1"/>
          </p:cNvSpPr>
          <p:nvPr/>
        </p:nvSpPr>
        <p:spPr bwMode="auto">
          <a:xfrm>
            <a:off x="8153400" y="3352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6359" name="Text Box 39"/>
          <p:cNvSpPr txBox="1">
            <a:spLocks noChangeArrowheads="1"/>
          </p:cNvSpPr>
          <p:nvPr/>
        </p:nvSpPr>
        <p:spPr bwMode="auto">
          <a:xfrm>
            <a:off x="5327650" y="404813"/>
            <a:ext cx="3201988" cy="588962"/>
          </a:xfrm>
          <a:prstGeom prst="rect">
            <a:avLst/>
          </a:prstGeom>
          <a:solidFill>
            <a:schemeClr val="accent2"/>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zh-CN" altLang="en-US" b="1"/>
              <a:t>分段一次插值</a:t>
            </a:r>
          </a:p>
        </p:txBody>
      </p:sp>
      <p:graphicFrame>
        <p:nvGraphicFramePr>
          <p:cNvPr id="24616" name="Object 40"/>
          <p:cNvGraphicFramePr>
            <a:graphicFrameLocks noGrp="1" noChangeAspect="1"/>
          </p:cNvGraphicFramePr>
          <p:nvPr>
            <p:ph idx="1"/>
          </p:nvPr>
        </p:nvGraphicFramePr>
        <p:xfrm>
          <a:off x="3543300" y="1981200"/>
          <a:ext cx="2057400" cy="3886200"/>
        </p:xfrm>
        <a:graphic>
          <a:graphicData uri="http://schemas.openxmlformats.org/presentationml/2006/ole">
            <mc:AlternateContent xmlns:mc="http://schemas.openxmlformats.org/markup-compatibility/2006">
              <mc:Choice xmlns:v="urn:schemas-microsoft-com:vml" Requires="v">
                <p:oleObj spid="_x0000_s24712" name="公式" r:id="rId7" imgW="114151" imgH="215619" progId="Equation.3">
                  <p:embed/>
                </p:oleObj>
              </mc:Choice>
              <mc:Fallback>
                <p:oleObj name="公式" r:id="rId7" imgW="114151" imgH="215619"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3300" y="1981200"/>
                        <a:ext cx="20574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59"/>
                                        </p:tgtEl>
                                        <p:attrNameLst>
                                          <p:attrName>style.visibility</p:attrName>
                                        </p:attrNameLst>
                                      </p:cBhvr>
                                      <p:to>
                                        <p:strVal val="visible"/>
                                      </p:to>
                                    </p:set>
                                    <p:animEffect transition="in" filter="wipe(left)">
                                      <p:cBhvr>
                                        <p:cTn id="7" dur="500"/>
                                        <p:tgtEl>
                                          <p:spTgt spid="56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9"/>
                                        </p:tgtEl>
                                        <p:attrNameLst>
                                          <p:attrName>style.visibility</p:attrName>
                                        </p:attrNameLst>
                                      </p:cBhvr>
                                      <p:to>
                                        <p:strVal val="visible"/>
                                      </p:to>
                                    </p:set>
                                    <p:animEffect transition="in" filter="dissolve">
                                      <p:cBhvr>
                                        <p:cTn id="12" dur="500"/>
                                        <p:tgtEl>
                                          <p:spTgt spid="563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56349"/>
                                        </p:tgtEl>
                                        <p:attrNameLst>
                                          <p:attrName>style.visibility</p:attrName>
                                        </p:attrNameLst>
                                      </p:cBhvr>
                                      <p:to>
                                        <p:strVal val="visible"/>
                                      </p:to>
                                    </p:set>
                                    <p:anim calcmode="lin" valueType="num">
                                      <p:cBhvr additive="base">
                                        <p:cTn id="17" dur="500" fill="hold"/>
                                        <p:tgtEl>
                                          <p:spTgt spid="56349"/>
                                        </p:tgtEl>
                                        <p:attrNameLst>
                                          <p:attrName>ppt_x</p:attrName>
                                        </p:attrNameLst>
                                      </p:cBhvr>
                                      <p:tavLst>
                                        <p:tav tm="0">
                                          <p:val>
                                            <p:strVal val="0-#ppt_w/2"/>
                                          </p:val>
                                        </p:tav>
                                        <p:tav tm="100000">
                                          <p:val>
                                            <p:strVal val="#ppt_x"/>
                                          </p:val>
                                        </p:tav>
                                      </p:tavLst>
                                    </p:anim>
                                    <p:anim calcmode="lin" valueType="num">
                                      <p:cBhvr additive="base">
                                        <p:cTn id="18" dur="500" fill="hold"/>
                                        <p:tgtEl>
                                          <p:spTgt spid="5634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6331"/>
                                        </p:tgtEl>
                                        <p:attrNameLst>
                                          <p:attrName>style.visibility</p:attrName>
                                        </p:attrNameLst>
                                      </p:cBhvr>
                                      <p:to>
                                        <p:strVal val="visible"/>
                                      </p:to>
                                    </p:set>
                                    <p:animEffect transition="in" filter="wipe(left)">
                                      <p:cBhvr>
                                        <p:cTn id="23" dur="500"/>
                                        <p:tgtEl>
                                          <p:spTgt spid="56331"/>
                                        </p:tgtEl>
                                      </p:cBhvr>
                                    </p:animEffect>
                                  </p:childTnLst>
                                </p:cTn>
                              </p:par>
                              <p:par>
                                <p:cTn id="24" presetID="22" presetClass="entr" presetSubtype="8" fill="hold" nodeType="withEffect">
                                  <p:stCondLst>
                                    <p:cond delay="0"/>
                                  </p:stCondLst>
                                  <p:childTnLst>
                                    <p:set>
                                      <p:cBhvr>
                                        <p:cTn id="25" dur="1" fill="hold">
                                          <p:stCondLst>
                                            <p:cond delay="0"/>
                                          </p:stCondLst>
                                        </p:cTn>
                                        <p:tgtEl>
                                          <p:spTgt spid="56330"/>
                                        </p:tgtEl>
                                        <p:attrNameLst>
                                          <p:attrName>style.visibility</p:attrName>
                                        </p:attrNameLst>
                                      </p:cBhvr>
                                      <p:to>
                                        <p:strVal val="visible"/>
                                      </p:to>
                                    </p:set>
                                    <p:animEffect transition="in" filter="wipe(left)">
                                      <p:cBhvr>
                                        <p:cTn id="26" dur="500"/>
                                        <p:tgtEl>
                                          <p:spTgt spid="563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6337"/>
                                        </p:tgtEl>
                                        <p:attrNameLst>
                                          <p:attrName>style.visibility</p:attrName>
                                        </p:attrNameLst>
                                      </p:cBhvr>
                                      <p:to>
                                        <p:strVal val="visible"/>
                                      </p:to>
                                    </p:set>
                                    <p:animEffect transition="in" filter="dissolve">
                                      <p:cBhvr>
                                        <p:cTn id="31" dur="500"/>
                                        <p:tgtEl>
                                          <p:spTgt spid="563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6332"/>
                                        </p:tgtEl>
                                        <p:attrNameLst>
                                          <p:attrName>style.visibility</p:attrName>
                                        </p:attrNameLst>
                                      </p:cBhvr>
                                      <p:to>
                                        <p:strVal val="visible"/>
                                      </p:to>
                                    </p:set>
                                    <p:animEffect transition="in" filter="wipe(left)">
                                      <p:cBhvr>
                                        <p:cTn id="36" dur="500"/>
                                        <p:tgtEl>
                                          <p:spTgt spid="563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6338"/>
                                        </p:tgtEl>
                                        <p:attrNameLst>
                                          <p:attrName>style.visibility</p:attrName>
                                        </p:attrNameLst>
                                      </p:cBhvr>
                                      <p:to>
                                        <p:strVal val="visible"/>
                                      </p:to>
                                    </p:set>
                                    <p:animEffect transition="in" filter="circle(in)">
                                      <p:cBhvr>
                                        <p:cTn id="41" dur="2000"/>
                                        <p:tgtEl>
                                          <p:spTgt spid="563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56333"/>
                                        </p:tgtEl>
                                        <p:attrNameLst>
                                          <p:attrName>style.visibility</p:attrName>
                                        </p:attrNameLst>
                                      </p:cBhvr>
                                      <p:to>
                                        <p:strVal val="visible"/>
                                      </p:to>
                                    </p:set>
                                    <p:animEffect transition="in" filter="wipe(down)">
                                      <p:cBhvr>
                                        <p:cTn id="46" dur="500"/>
                                        <p:tgtEl>
                                          <p:spTgt spid="56333"/>
                                        </p:tgtEl>
                                      </p:cBhvr>
                                    </p:animEffect>
                                  </p:childTnLst>
                                </p:cTn>
                              </p:par>
                              <p:par>
                                <p:cTn id="47" presetID="22" presetClass="entr" presetSubtype="4" fill="hold" nodeType="withEffect">
                                  <p:stCondLst>
                                    <p:cond delay="0"/>
                                  </p:stCondLst>
                                  <p:childTnLst>
                                    <p:set>
                                      <p:cBhvr>
                                        <p:cTn id="48" dur="1" fill="hold">
                                          <p:stCondLst>
                                            <p:cond delay="0"/>
                                          </p:stCondLst>
                                        </p:cTn>
                                        <p:tgtEl>
                                          <p:spTgt spid="56346"/>
                                        </p:tgtEl>
                                        <p:attrNameLst>
                                          <p:attrName>style.visibility</p:attrName>
                                        </p:attrNameLst>
                                      </p:cBhvr>
                                      <p:to>
                                        <p:strVal val="visible"/>
                                      </p:to>
                                    </p:set>
                                    <p:animEffect transition="in" filter="wipe(down)">
                                      <p:cBhvr>
                                        <p:cTn id="49" dur="500"/>
                                        <p:tgtEl>
                                          <p:spTgt spid="56346"/>
                                        </p:tgtEl>
                                      </p:cBhvr>
                                    </p:animEffect>
                                  </p:childTnLst>
                                </p:cTn>
                              </p:par>
                              <p:par>
                                <p:cTn id="50" presetID="22" presetClass="entr" presetSubtype="4" fill="hold" nodeType="withEffect">
                                  <p:stCondLst>
                                    <p:cond delay="0"/>
                                  </p:stCondLst>
                                  <p:childTnLst>
                                    <p:set>
                                      <p:cBhvr>
                                        <p:cTn id="51" dur="1" fill="hold">
                                          <p:stCondLst>
                                            <p:cond delay="0"/>
                                          </p:stCondLst>
                                        </p:cTn>
                                        <p:tgtEl>
                                          <p:spTgt spid="56339"/>
                                        </p:tgtEl>
                                        <p:attrNameLst>
                                          <p:attrName>style.visibility</p:attrName>
                                        </p:attrNameLst>
                                      </p:cBhvr>
                                      <p:to>
                                        <p:strVal val="visible"/>
                                      </p:to>
                                    </p:set>
                                    <p:animEffect transition="in" filter="wipe(down)">
                                      <p:cBhvr>
                                        <p:cTn id="52" dur="500"/>
                                        <p:tgtEl>
                                          <p:spTgt spid="56339"/>
                                        </p:tgtEl>
                                      </p:cBhvr>
                                    </p:animEffect>
                                  </p:childTnLst>
                                </p:cTn>
                              </p:par>
                              <p:par>
                                <p:cTn id="53" presetID="22" presetClass="entr" presetSubtype="4" fill="hold" nodeType="withEffect">
                                  <p:stCondLst>
                                    <p:cond delay="0"/>
                                  </p:stCondLst>
                                  <p:childTnLst>
                                    <p:set>
                                      <p:cBhvr>
                                        <p:cTn id="54" dur="1" fill="hold">
                                          <p:stCondLst>
                                            <p:cond delay="0"/>
                                          </p:stCondLst>
                                        </p:cTn>
                                        <p:tgtEl>
                                          <p:spTgt spid="56343"/>
                                        </p:tgtEl>
                                        <p:attrNameLst>
                                          <p:attrName>style.visibility</p:attrName>
                                        </p:attrNameLst>
                                      </p:cBhvr>
                                      <p:to>
                                        <p:strVal val="visible"/>
                                      </p:to>
                                    </p:set>
                                    <p:animEffect transition="in" filter="wipe(down)">
                                      <p:cBhvr>
                                        <p:cTn id="55" dur="500"/>
                                        <p:tgtEl>
                                          <p:spTgt spid="56343"/>
                                        </p:tgtEl>
                                      </p:cBhvr>
                                    </p:animEffect>
                                  </p:childTnLst>
                                </p:cTn>
                              </p:par>
                              <p:par>
                                <p:cTn id="56" presetID="22" presetClass="entr" presetSubtype="4" fill="hold" nodeType="withEffect">
                                  <p:stCondLst>
                                    <p:cond delay="0"/>
                                  </p:stCondLst>
                                  <p:childTnLst>
                                    <p:set>
                                      <p:cBhvr>
                                        <p:cTn id="57" dur="1" fill="hold">
                                          <p:stCondLst>
                                            <p:cond delay="0"/>
                                          </p:stCondLst>
                                        </p:cTn>
                                        <p:tgtEl>
                                          <p:spTgt spid="56334"/>
                                        </p:tgtEl>
                                        <p:attrNameLst>
                                          <p:attrName>style.visibility</p:attrName>
                                        </p:attrNameLst>
                                      </p:cBhvr>
                                      <p:to>
                                        <p:strVal val="visible"/>
                                      </p:to>
                                    </p:set>
                                    <p:animEffect transition="in" filter="wipe(down)">
                                      <p:cBhvr>
                                        <p:cTn id="58" dur="500"/>
                                        <p:tgtEl>
                                          <p:spTgt spid="5633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6354"/>
                                        </p:tgtEl>
                                        <p:attrNameLst>
                                          <p:attrName>style.visibility</p:attrName>
                                        </p:attrNameLst>
                                      </p:cBhvr>
                                      <p:to>
                                        <p:strVal val="visible"/>
                                      </p:to>
                                    </p:set>
                                    <p:animEffect transition="in" filter="dissolve">
                                      <p:cBhvr>
                                        <p:cTn id="63" dur="500"/>
                                        <p:tgtEl>
                                          <p:spTgt spid="5635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6355"/>
                                        </p:tgtEl>
                                        <p:attrNameLst>
                                          <p:attrName>style.visibility</p:attrName>
                                        </p:attrNameLst>
                                      </p:cBhvr>
                                      <p:to>
                                        <p:strVal val="visible"/>
                                      </p:to>
                                    </p:set>
                                    <p:animEffect transition="in" filter="dissolve">
                                      <p:cBhvr>
                                        <p:cTn id="66" dur="500"/>
                                        <p:tgtEl>
                                          <p:spTgt spid="5635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56356"/>
                                        </p:tgtEl>
                                        <p:attrNameLst>
                                          <p:attrName>style.visibility</p:attrName>
                                        </p:attrNameLst>
                                      </p:cBhvr>
                                      <p:to>
                                        <p:strVal val="visible"/>
                                      </p:to>
                                    </p:set>
                                    <p:animEffect transition="in" filter="dissolve">
                                      <p:cBhvr>
                                        <p:cTn id="69" dur="500"/>
                                        <p:tgtEl>
                                          <p:spTgt spid="563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6357"/>
                                        </p:tgtEl>
                                        <p:attrNameLst>
                                          <p:attrName>style.visibility</p:attrName>
                                        </p:attrNameLst>
                                      </p:cBhvr>
                                      <p:to>
                                        <p:strVal val="visible"/>
                                      </p:to>
                                    </p:set>
                                    <p:animEffect transition="in" filter="dissolve">
                                      <p:cBhvr>
                                        <p:cTn id="72" dur="500"/>
                                        <p:tgtEl>
                                          <p:spTgt spid="5635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6358"/>
                                        </p:tgtEl>
                                        <p:attrNameLst>
                                          <p:attrName>style.visibility</p:attrName>
                                        </p:attrNameLst>
                                      </p:cBhvr>
                                      <p:to>
                                        <p:strVal val="visible"/>
                                      </p:to>
                                    </p:set>
                                    <p:animEffect transition="in" filter="dissolve">
                                      <p:cBhvr>
                                        <p:cTn id="75" dur="500"/>
                                        <p:tgtEl>
                                          <p:spTgt spid="563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56335"/>
                                        </p:tgtEl>
                                        <p:attrNameLst>
                                          <p:attrName>style.visibility</p:attrName>
                                        </p:attrNameLst>
                                      </p:cBhvr>
                                      <p:to>
                                        <p:strVal val="visible"/>
                                      </p:to>
                                    </p:set>
                                    <p:animEffect transition="in" filter="dissolve">
                                      <p:cBhvr>
                                        <p:cTn id="80" dur="500"/>
                                        <p:tgtEl>
                                          <p:spTgt spid="563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56336"/>
                                        </p:tgtEl>
                                        <p:attrNameLst>
                                          <p:attrName>style.visibility</p:attrName>
                                        </p:attrNameLst>
                                      </p:cBhvr>
                                      <p:to>
                                        <p:strVal val="visible"/>
                                      </p:to>
                                    </p:set>
                                    <p:animEffect transition="in" filter="dissolve">
                                      <p:cBhvr>
                                        <p:cTn id="83" dur="500"/>
                                        <p:tgtEl>
                                          <p:spTgt spid="563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56340"/>
                                        </p:tgtEl>
                                        <p:attrNameLst>
                                          <p:attrName>style.visibility</p:attrName>
                                        </p:attrNameLst>
                                      </p:cBhvr>
                                      <p:to>
                                        <p:strVal val="visible"/>
                                      </p:to>
                                    </p:set>
                                    <p:animEffect transition="in" filter="dissolve">
                                      <p:cBhvr>
                                        <p:cTn id="86" dur="500"/>
                                        <p:tgtEl>
                                          <p:spTgt spid="56340"/>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56344"/>
                                        </p:tgtEl>
                                        <p:attrNameLst>
                                          <p:attrName>style.visibility</p:attrName>
                                        </p:attrNameLst>
                                      </p:cBhvr>
                                      <p:to>
                                        <p:strVal val="visible"/>
                                      </p:to>
                                    </p:set>
                                    <p:animEffect transition="in" filter="dissolve">
                                      <p:cBhvr>
                                        <p:cTn id="89" dur="500"/>
                                        <p:tgtEl>
                                          <p:spTgt spid="56344"/>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56348"/>
                                        </p:tgtEl>
                                        <p:attrNameLst>
                                          <p:attrName>style.visibility</p:attrName>
                                        </p:attrNameLst>
                                      </p:cBhvr>
                                      <p:to>
                                        <p:strVal val="visible"/>
                                      </p:to>
                                    </p:set>
                                    <p:animEffect transition="in" filter="dissolve">
                                      <p:cBhvr>
                                        <p:cTn id="92" dur="500"/>
                                        <p:tgtEl>
                                          <p:spTgt spid="5634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56341"/>
                                        </p:tgtEl>
                                        <p:attrNameLst>
                                          <p:attrName>style.visibility</p:attrName>
                                        </p:attrNameLst>
                                      </p:cBhvr>
                                      <p:to>
                                        <p:strVal val="visible"/>
                                      </p:to>
                                    </p:set>
                                    <p:animEffect transition="in" filter="dissolve">
                                      <p:cBhvr>
                                        <p:cTn id="97" dur="500"/>
                                        <p:tgtEl>
                                          <p:spTgt spid="5634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6345"/>
                                        </p:tgtEl>
                                        <p:attrNameLst>
                                          <p:attrName>style.visibility</p:attrName>
                                        </p:attrNameLst>
                                      </p:cBhvr>
                                      <p:to>
                                        <p:strVal val="visible"/>
                                      </p:to>
                                    </p:set>
                                    <p:animEffect transition="in" filter="dissolve">
                                      <p:cBhvr>
                                        <p:cTn id="100" dur="500"/>
                                        <p:tgtEl>
                                          <p:spTgt spid="5634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6342"/>
                                        </p:tgtEl>
                                        <p:attrNameLst>
                                          <p:attrName>style.visibility</p:attrName>
                                        </p:attrNameLst>
                                      </p:cBhvr>
                                      <p:to>
                                        <p:strVal val="visible"/>
                                      </p:to>
                                    </p:set>
                                    <p:animEffect transition="in" filter="dissolve">
                                      <p:cBhvr>
                                        <p:cTn id="103" dur="500"/>
                                        <p:tgtEl>
                                          <p:spTgt spid="5634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6347"/>
                                        </p:tgtEl>
                                        <p:attrNameLst>
                                          <p:attrName>style.visibility</p:attrName>
                                        </p:attrNameLst>
                                      </p:cBhvr>
                                      <p:to>
                                        <p:strVal val="visible"/>
                                      </p:to>
                                    </p:set>
                                    <p:animEffect transition="in" filter="dissolve">
                                      <p:cBhvr>
                                        <p:cTn id="106" dur="500"/>
                                        <p:tgtEl>
                                          <p:spTgt spid="5634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56350"/>
                                        </p:tgtEl>
                                        <p:attrNameLst>
                                          <p:attrName>style.visibility</p:attrName>
                                        </p:attrNameLst>
                                      </p:cBhvr>
                                      <p:to>
                                        <p:strVal val="visible"/>
                                      </p:to>
                                    </p:set>
                                    <p:animEffect transition="in" filter="wipe(left)">
                                      <p:cBhvr>
                                        <p:cTn id="111" dur="500"/>
                                        <p:tgtEl>
                                          <p:spTgt spid="5635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56324"/>
                                        </p:tgtEl>
                                        <p:attrNameLst>
                                          <p:attrName>style.visibility</p:attrName>
                                        </p:attrNameLst>
                                      </p:cBhvr>
                                      <p:to>
                                        <p:strVal val="visible"/>
                                      </p:to>
                                    </p:set>
                                    <p:animEffect transition="in" filter="wipe(left)">
                                      <p:cBhvr>
                                        <p:cTn id="116" dur="500"/>
                                        <p:tgtEl>
                                          <p:spTgt spid="5632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56351"/>
                                        </p:tgtEl>
                                        <p:attrNameLst>
                                          <p:attrName>style.visibility</p:attrName>
                                        </p:attrNameLst>
                                      </p:cBhvr>
                                      <p:to>
                                        <p:strVal val="visible"/>
                                      </p:to>
                                    </p:set>
                                    <p:animEffect transition="in" filter="wipe(left)">
                                      <p:cBhvr>
                                        <p:cTn id="121" dur="500"/>
                                        <p:tgtEl>
                                          <p:spTgt spid="5635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56325"/>
                                        </p:tgtEl>
                                        <p:attrNameLst>
                                          <p:attrName>style.visibility</p:attrName>
                                        </p:attrNameLst>
                                      </p:cBhvr>
                                      <p:to>
                                        <p:strVal val="visible"/>
                                      </p:to>
                                    </p:set>
                                    <p:animEffect transition="in" filter="wipe(left)">
                                      <p:cBhvr>
                                        <p:cTn id="126" dur="500"/>
                                        <p:tgtEl>
                                          <p:spTgt spid="5632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56352"/>
                                        </p:tgtEl>
                                        <p:attrNameLst>
                                          <p:attrName>style.visibility</p:attrName>
                                        </p:attrNameLst>
                                      </p:cBhvr>
                                      <p:to>
                                        <p:strVal val="visible"/>
                                      </p:to>
                                    </p:set>
                                    <p:animEffect transition="in" filter="wipe(left)">
                                      <p:cBhvr>
                                        <p:cTn id="131" dur="500"/>
                                        <p:tgtEl>
                                          <p:spTgt spid="56352"/>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56326"/>
                                        </p:tgtEl>
                                        <p:attrNameLst>
                                          <p:attrName>style.visibility</p:attrName>
                                        </p:attrNameLst>
                                      </p:cBhvr>
                                      <p:to>
                                        <p:strVal val="visible"/>
                                      </p:to>
                                    </p:set>
                                    <p:animEffect transition="in" filter="wipe(left)">
                                      <p:cBhvr>
                                        <p:cTn id="136" dur="500"/>
                                        <p:tgtEl>
                                          <p:spTgt spid="5632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56353"/>
                                        </p:tgtEl>
                                        <p:attrNameLst>
                                          <p:attrName>style.visibility</p:attrName>
                                        </p:attrNameLst>
                                      </p:cBhvr>
                                      <p:to>
                                        <p:strVal val="visible"/>
                                      </p:to>
                                    </p:set>
                                    <p:animEffect transition="in" filter="wipe(left)">
                                      <p:cBhvr>
                                        <p:cTn id="141" dur="500"/>
                                        <p:tgtEl>
                                          <p:spTgt spid="56353"/>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56327"/>
                                        </p:tgtEl>
                                        <p:attrNameLst>
                                          <p:attrName>style.visibility</p:attrName>
                                        </p:attrNameLst>
                                      </p:cBhvr>
                                      <p:to>
                                        <p:strVal val="visible"/>
                                      </p:to>
                                    </p:set>
                                    <p:animEffect transition="in" filter="wipe(left)">
                                      <p:cBhvr>
                                        <p:cTn id="146"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5" grpId="0"/>
      <p:bldP spid="56336" grpId="0"/>
      <p:bldP spid="56337" grpId="0"/>
      <p:bldP spid="56338" grpId="0"/>
      <p:bldP spid="56340" grpId="0"/>
      <p:bldP spid="56341" grpId="0"/>
      <p:bldP spid="56342" grpId="0"/>
      <p:bldP spid="56344" grpId="0"/>
      <p:bldP spid="56345" grpId="0"/>
      <p:bldP spid="56347" grpId="0"/>
      <p:bldP spid="56348" grpId="0"/>
      <p:bldP spid="56354" grpId="0" animBg="1"/>
      <p:bldP spid="56355" grpId="0" animBg="1"/>
      <p:bldP spid="56356" grpId="0" animBg="1"/>
      <p:bldP spid="56357" grpId="0" animBg="1"/>
      <p:bldP spid="56358" grpId="0" animBg="1"/>
      <p:bldP spid="563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pPr>
              <a:defRPr/>
            </a:pPr>
            <a:r>
              <a:rPr lang="zh-CN" altLang="en-US"/>
              <a:t>华南师范大学数学科学学院    谢骊玲</a:t>
            </a:r>
          </a:p>
        </p:txBody>
      </p:sp>
      <p:sp>
        <p:nvSpPr>
          <p:cNvPr id="9"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25604" name="Rectangle 9"/>
          <p:cNvSpPr>
            <a:spLocks noChangeArrowheads="1"/>
          </p:cNvSpPr>
          <p:nvPr/>
        </p:nvSpPr>
        <p:spPr bwMode="auto">
          <a:xfrm>
            <a:off x="2663825" y="6345238"/>
            <a:ext cx="3455988" cy="512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5605" name="Rectangle 4"/>
          <p:cNvSpPr>
            <a:spLocks noGrp="1" noChangeArrowheads="1"/>
          </p:cNvSpPr>
          <p:nvPr>
            <p:ph type="title"/>
          </p:nvPr>
        </p:nvSpPr>
        <p:spPr>
          <a:xfrm>
            <a:off x="358775" y="441325"/>
            <a:ext cx="8610600" cy="533400"/>
          </a:xfrm>
          <a:noFill/>
        </p:spPr>
        <p:txBody>
          <a:bodyPr/>
          <a:lstStyle/>
          <a:p>
            <a:pPr eaLnBrk="1" hangingPunct="1"/>
            <a:r>
              <a:rPr lang="zh-CN" altLang="en-US" smtClean="0"/>
              <a:t>组合梯形公式（续</a:t>
            </a:r>
            <a:r>
              <a:rPr lang="en-US" altLang="zh-CN" smtClean="0"/>
              <a:t>2</a:t>
            </a:r>
            <a:r>
              <a:rPr lang="zh-CN" altLang="en-US" smtClean="0"/>
              <a:t>）</a:t>
            </a:r>
          </a:p>
        </p:txBody>
      </p:sp>
      <p:sp>
        <p:nvSpPr>
          <p:cNvPr id="57349" name="Rectangle 5"/>
          <p:cNvSpPr>
            <a:spLocks noGrp="1" noChangeArrowheads="1"/>
          </p:cNvSpPr>
          <p:nvPr>
            <p:ph type="body" idx="1"/>
          </p:nvPr>
        </p:nvSpPr>
        <p:spPr>
          <a:xfrm>
            <a:off x="468313" y="1089025"/>
            <a:ext cx="7772400" cy="4114800"/>
          </a:xfrm>
          <a:noFill/>
        </p:spPr>
        <p:txBody>
          <a:bodyPr/>
          <a:lstStyle/>
          <a:p>
            <a:pPr eaLnBrk="1" hangingPunct="1">
              <a:buFont typeface="Wingdings" panose="05000000000000000000" pitchFamily="2" charset="2"/>
              <a:buNone/>
            </a:pPr>
            <a:r>
              <a:rPr lang="zh-CN" altLang="en-US" smtClean="0"/>
              <a:t>计算积分</a:t>
            </a:r>
          </a:p>
        </p:txBody>
      </p:sp>
      <p:graphicFrame>
        <p:nvGraphicFramePr>
          <p:cNvPr id="57350" name="Object 6"/>
          <p:cNvGraphicFramePr>
            <a:graphicFrameLocks noChangeAspect="1"/>
          </p:cNvGraphicFramePr>
          <p:nvPr/>
        </p:nvGraphicFramePr>
        <p:xfrm>
          <a:off x="2339975" y="1016000"/>
          <a:ext cx="1985963" cy="738188"/>
        </p:xfrm>
        <a:graphic>
          <a:graphicData uri="http://schemas.openxmlformats.org/presentationml/2006/ole">
            <mc:AlternateContent xmlns:mc="http://schemas.openxmlformats.org/markup-compatibility/2006">
              <mc:Choice xmlns:v="urn:schemas-microsoft-com:vml" Requires="v">
                <p:oleObj spid="_x0000_s25672" name="Equation" r:id="rId3" imgW="889000" imgH="330200" progId="Equation.3">
                  <p:embed/>
                </p:oleObj>
              </mc:Choice>
              <mc:Fallback>
                <p:oleObj name="Equation" r:id="rId3" imgW="889000" imgH="330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016000"/>
                        <a:ext cx="1985963" cy="7381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7"/>
          <p:cNvGraphicFramePr>
            <a:graphicFrameLocks noChangeAspect="1"/>
          </p:cNvGraphicFramePr>
          <p:nvPr>
            <p:extLst>
              <p:ext uri="{D42A27DB-BD31-4B8C-83A1-F6EECF244321}">
                <p14:modId xmlns:p14="http://schemas.microsoft.com/office/powerpoint/2010/main" val="2525318043"/>
              </p:ext>
            </p:extLst>
          </p:nvPr>
        </p:nvGraphicFramePr>
        <p:xfrm>
          <a:off x="366288" y="1619251"/>
          <a:ext cx="8229312" cy="5160960"/>
        </p:xfrm>
        <a:graphic>
          <a:graphicData uri="http://schemas.openxmlformats.org/presentationml/2006/ole">
            <mc:AlternateContent xmlns:mc="http://schemas.openxmlformats.org/markup-compatibility/2006">
              <mc:Choice xmlns:v="urn:schemas-microsoft-com:vml" Requires="v">
                <p:oleObj spid="_x0000_s25673" name="Equation" r:id="rId5" imgW="5143320" imgH="3225600" progId="Equation.DSMT4">
                  <p:embed/>
                </p:oleObj>
              </mc:Choice>
              <mc:Fallback>
                <p:oleObj name="Equation" r:id="rId5" imgW="5143320" imgH="3225600" progId="Equation.DSMT4">
                  <p:embed/>
                  <p:pic>
                    <p:nvPicPr>
                      <p:cNvPr id="0" name="Object 7"/>
                      <p:cNvPicPr>
                        <a:picLocks noChangeAspect="1" noChangeArrowheads="1"/>
                      </p:cNvPicPr>
                      <p:nvPr/>
                    </p:nvPicPr>
                    <p:blipFill>
                      <a:blip r:embed="rId6"/>
                      <a:srcRect/>
                      <a:stretch>
                        <a:fillRect/>
                      </a:stretch>
                    </p:blipFill>
                    <p:spPr bwMode="auto">
                      <a:xfrm>
                        <a:off x="366288" y="1619251"/>
                        <a:ext cx="8229312" cy="5160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2" name="Text Box 8"/>
          <p:cNvSpPr txBox="1">
            <a:spLocks noChangeArrowheads="1"/>
          </p:cNvSpPr>
          <p:nvPr/>
        </p:nvSpPr>
        <p:spPr bwMode="auto">
          <a:xfrm>
            <a:off x="4464050" y="1125538"/>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真实值</a:t>
            </a:r>
            <a:r>
              <a:rPr lang="en-US" altLang="zh-CN" sz="2400" i="1"/>
              <a:t>I=</a:t>
            </a:r>
            <a:r>
              <a:rPr lang="en-US" altLang="zh-CN" sz="2400"/>
              <a:t>5216.926477323024…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wipe(left)">
                                      <p:cBhvr>
                                        <p:cTn id="7" dur="500"/>
                                        <p:tgtEl>
                                          <p:spTgt spid="573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wipe(left)">
                                      <p:cBhvr>
                                        <p:cTn id="12" dur="500"/>
                                        <p:tgtEl>
                                          <p:spTgt spid="57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wipe(left)">
                                      <p:cBhvr>
                                        <p:cTn id="17" dur="500"/>
                                        <p:tgtEl>
                                          <p:spTgt spid="573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57351"/>
                                        </p:tgtEl>
                                        <p:attrNameLst>
                                          <p:attrName>style.visibility</p:attrName>
                                        </p:attrNameLst>
                                      </p:cBhvr>
                                      <p:to>
                                        <p:strVal val="visible"/>
                                      </p:to>
                                    </p:set>
                                    <p:animEffect transition="in" filter="circle(in)">
                                      <p:cBhvr>
                                        <p:cTn id="22" dur="20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P spid="573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0"/>
          </p:nvPr>
        </p:nvSpPr>
        <p:spPr/>
        <p:txBody>
          <a:bodyPr/>
          <a:lstStyle/>
          <a:p>
            <a:pPr>
              <a:defRPr/>
            </a:pPr>
            <a:r>
              <a:rPr lang="zh-CN" altLang="en-US"/>
              <a:t>华南师范大学数学科学学院    谢骊玲</a:t>
            </a:r>
          </a:p>
        </p:txBody>
      </p:sp>
      <p:sp>
        <p:nvSpPr>
          <p:cNvPr id="11"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26628" name="Rectangle 2"/>
          <p:cNvSpPr>
            <a:spLocks noGrp="1" noChangeArrowheads="1"/>
          </p:cNvSpPr>
          <p:nvPr>
            <p:ph type="title"/>
          </p:nvPr>
        </p:nvSpPr>
        <p:spPr>
          <a:xfrm>
            <a:off x="468313" y="152400"/>
            <a:ext cx="8229600" cy="1371600"/>
          </a:xfrm>
        </p:spPr>
        <p:txBody>
          <a:bodyPr/>
          <a:lstStyle/>
          <a:p>
            <a:pPr eaLnBrk="1" hangingPunct="1"/>
            <a:r>
              <a:rPr lang="zh-CN" altLang="en-US" smtClean="0"/>
              <a:t>组合辛普森公式</a:t>
            </a:r>
          </a:p>
        </p:txBody>
      </p:sp>
      <p:sp>
        <p:nvSpPr>
          <p:cNvPr id="26629" name="Rectangle 4"/>
          <p:cNvSpPr>
            <a:spLocks noChangeArrowheads="1"/>
          </p:cNvSpPr>
          <p:nvPr/>
        </p:nvSpPr>
        <p:spPr bwMode="auto">
          <a:xfrm>
            <a:off x="3240088" y="5984875"/>
            <a:ext cx="2700337"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8374" name="Rectangle 6"/>
          <p:cNvSpPr>
            <a:spLocks noGrp="1" noChangeArrowheads="1"/>
          </p:cNvSpPr>
          <p:nvPr>
            <p:ph type="body" sz="half" idx="1"/>
          </p:nvPr>
        </p:nvSpPr>
        <p:spPr>
          <a:xfrm>
            <a:off x="468313" y="1268413"/>
            <a:ext cx="8147050" cy="3886200"/>
          </a:xfrm>
          <a:noFill/>
        </p:spPr>
        <p:txBody>
          <a:bodyPr/>
          <a:lstStyle/>
          <a:p>
            <a:pPr eaLnBrk="1" hangingPunct="1"/>
            <a:r>
              <a:rPr lang="zh-CN" altLang="en-US" sz="2800" dirty="0" smtClean="0"/>
              <a:t>定理</a:t>
            </a:r>
            <a:r>
              <a:rPr lang="en-US" altLang="zh-CN" sz="2800" dirty="0" smtClean="0"/>
              <a:t>7.3  </a:t>
            </a:r>
            <a:r>
              <a:rPr lang="zh-CN" altLang="en-US" sz="2800" dirty="0" smtClean="0"/>
              <a:t>设等距节点</a:t>
            </a:r>
            <a:r>
              <a:rPr lang="en-US" altLang="zh-CN" sz="2800" i="1" dirty="0" err="1" smtClean="0"/>
              <a:t>x</a:t>
            </a:r>
            <a:r>
              <a:rPr lang="en-US" altLang="zh-CN" sz="2800" i="1" baseline="-25000" dirty="0" err="1" smtClean="0"/>
              <a:t>k</a:t>
            </a:r>
            <a:r>
              <a:rPr lang="en-US" altLang="zh-CN" sz="2800" dirty="0" smtClean="0"/>
              <a:t>=</a:t>
            </a:r>
            <a:r>
              <a:rPr lang="en-US" altLang="zh-CN" sz="2800" i="1" dirty="0" err="1" smtClean="0"/>
              <a:t>a</a:t>
            </a:r>
            <a:r>
              <a:rPr lang="en-US" altLang="zh-CN" sz="2800" dirty="0" err="1" smtClean="0"/>
              <a:t>+</a:t>
            </a:r>
            <a:r>
              <a:rPr lang="en-US" altLang="zh-CN" sz="2800" i="1" dirty="0" err="1" smtClean="0"/>
              <a:t>kh</a:t>
            </a:r>
            <a:r>
              <a:rPr lang="en-US" altLang="zh-CN" sz="2800" dirty="0" err="1" smtClean="0"/>
              <a:t>,</a:t>
            </a:r>
            <a:r>
              <a:rPr lang="en-US" altLang="zh-CN" sz="2800" i="1" dirty="0" err="1" smtClean="0"/>
              <a:t>k</a:t>
            </a:r>
            <a:r>
              <a:rPr lang="en-US" altLang="zh-CN" sz="2800" dirty="0" smtClean="0"/>
              <a:t>=0,1,…,</a:t>
            </a:r>
            <a:r>
              <a:rPr lang="en-US" altLang="zh-CN" sz="2800" dirty="0" smtClean="0"/>
              <a:t>2</a:t>
            </a:r>
            <a:r>
              <a:rPr lang="en-US" altLang="zh-CN" sz="2800" i="1" dirty="0" smtClean="0"/>
              <a:t>M </a:t>
            </a:r>
            <a:r>
              <a:rPr lang="zh-CN" altLang="en-US" sz="2800" dirty="0" smtClean="0"/>
              <a:t>将</a:t>
            </a:r>
            <a:r>
              <a:rPr lang="zh-CN" altLang="en-US" sz="2800" dirty="0" smtClean="0"/>
              <a:t>区间</a:t>
            </a:r>
            <a:r>
              <a:rPr lang="en-US" altLang="zh-CN" sz="2800" dirty="0" smtClean="0"/>
              <a:t>[</a:t>
            </a:r>
            <a:r>
              <a:rPr lang="en-US" altLang="zh-CN" sz="2800" i="1" dirty="0" err="1" smtClean="0"/>
              <a:t>a</a:t>
            </a:r>
            <a:r>
              <a:rPr lang="en-US" altLang="zh-CN" sz="2800" dirty="0" err="1" smtClean="0"/>
              <a:t>,</a:t>
            </a:r>
            <a:r>
              <a:rPr lang="en-US" altLang="zh-CN" sz="2800" i="1" dirty="0" err="1" smtClean="0"/>
              <a:t>b</a:t>
            </a:r>
            <a:r>
              <a:rPr lang="en-US" altLang="zh-CN" sz="2800" dirty="0" smtClean="0"/>
              <a:t>]</a:t>
            </a:r>
            <a:r>
              <a:rPr lang="zh-CN" altLang="en-US" sz="2800" dirty="0" smtClean="0"/>
              <a:t>划分为宽度为</a:t>
            </a:r>
            <a:r>
              <a:rPr lang="en-US" altLang="zh-CN" sz="2800" i="1" dirty="0" smtClean="0"/>
              <a:t>h</a:t>
            </a:r>
            <a:r>
              <a:rPr lang="en-US" altLang="zh-CN" sz="2800" dirty="0" smtClean="0"/>
              <a:t>=(</a:t>
            </a:r>
            <a:r>
              <a:rPr lang="en-US" altLang="zh-CN" sz="2800" i="1" dirty="0" smtClean="0"/>
              <a:t>b</a:t>
            </a:r>
            <a:r>
              <a:rPr lang="en-US" altLang="zh-CN" sz="2800" dirty="0" smtClean="0"/>
              <a:t>-</a:t>
            </a:r>
            <a:r>
              <a:rPr lang="en-US" altLang="zh-CN" sz="2800" i="1" dirty="0" smtClean="0"/>
              <a:t>a</a:t>
            </a:r>
            <a:r>
              <a:rPr lang="en-US" altLang="zh-CN" sz="2800" dirty="0" smtClean="0"/>
              <a:t>)/(2</a:t>
            </a:r>
            <a:r>
              <a:rPr lang="en-US" altLang="zh-CN" sz="2800" i="1" dirty="0" smtClean="0"/>
              <a:t>M</a:t>
            </a:r>
            <a:r>
              <a:rPr lang="en-US" altLang="zh-CN" sz="2800" dirty="0" smtClean="0"/>
              <a:t>)</a:t>
            </a:r>
            <a:r>
              <a:rPr lang="zh-CN" altLang="en-US" sz="2800" dirty="0" smtClean="0"/>
              <a:t>的</a:t>
            </a:r>
            <a:r>
              <a:rPr lang="en-US" altLang="zh-CN" sz="2800" dirty="0" smtClean="0"/>
              <a:t>2</a:t>
            </a:r>
            <a:r>
              <a:rPr lang="en-US" altLang="zh-CN" sz="2800" i="1" dirty="0" smtClean="0"/>
              <a:t>M</a:t>
            </a:r>
            <a:r>
              <a:rPr lang="zh-CN" altLang="en-US" sz="2800" dirty="0" smtClean="0"/>
              <a:t>个等距子区间</a:t>
            </a:r>
            <a:r>
              <a:rPr lang="en-US" altLang="zh-CN" sz="2800" dirty="0" smtClean="0"/>
              <a:t>[</a:t>
            </a:r>
            <a:r>
              <a:rPr lang="en-US" altLang="zh-CN" sz="2800" i="1" dirty="0" err="1" smtClean="0"/>
              <a:t>x</a:t>
            </a:r>
            <a:r>
              <a:rPr lang="en-US" altLang="zh-CN" sz="2800" i="1" baseline="-25000" dirty="0" err="1" smtClean="0"/>
              <a:t>k</a:t>
            </a:r>
            <a:r>
              <a:rPr lang="en-US" altLang="zh-CN" sz="2800" dirty="0" smtClean="0"/>
              <a:t>, </a:t>
            </a:r>
            <a:r>
              <a:rPr lang="en-US" altLang="zh-CN" sz="2800" i="1" dirty="0" smtClean="0"/>
              <a:t>x</a:t>
            </a:r>
            <a:r>
              <a:rPr lang="en-US" altLang="zh-CN" sz="2800" i="1" baseline="-25000" dirty="0" smtClean="0"/>
              <a:t>k</a:t>
            </a:r>
            <a:r>
              <a:rPr lang="en-US" altLang="zh-CN" sz="2800" baseline="-25000" dirty="0" smtClean="0"/>
              <a:t>+1</a:t>
            </a:r>
            <a:r>
              <a:rPr lang="en-US" altLang="zh-CN" sz="2800" dirty="0" smtClean="0"/>
              <a:t>]</a:t>
            </a:r>
            <a:r>
              <a:rPr lang="zh-CN" altLang="en-US" sz="2800" dirty="0" smtClean="0"/>
              <a:t>。</a:t>
            </a:r>
            <a:r>
              <a:rPr lang="en-US" altLang="zh-CN" sz="2800" i="1" dirty="0" smtClean="0"/>
              <a:t>M</a:t>
            </a:r>
            <a:r>
              <a:rPr lang="zh-CN" altLang="en-US" sz="2800" dirty="0" smtClean="0"/>
              <a:t>个子区间</a:t>
            </a:r>
            <a:r>
              <a:rPr lang="en-US" altLang="zh-CN" sz="2800" dirty="0" smtClean="0"/>
              <a:t>[</a:t>
            </a:r>
            <a:r>
              <a:rPr lang="en-US" altLang="zh-CN" sz="2800" i="1" dirty="0" err="1" smtClean="0"/>
              <a:t>x</a:t>
            </a:r>
            <a:r>
              <a:rPr lang="en-US" altLang="zh-CN" sz="2800" i="1" baseline="-25000" dirty="0" err="1" smtClean="0"/>
              <a:t>k</a:t>
            </a:r>
            <a:r>
              <a:rPr lang="en-US" altLang="zh-CN" sz="2800" dirty="0" smtClean="0"/>
              <a:t>, </a:t>
            </a:r>
            <a:r>
              <a:rPr lang="en-US" altLang="zh-CN" sz="2800" i="1" dirty="0" smtClean="0"/>
              <a:t>x</a:t>
            </a:r>
            <a:r>
              <a:rPr lang="en-US" altLang="zh-CN" sz="2800" i="1" baseline="-25000" dirty="0" smtClean="0"/>
              <a:t>k</a:t>
            </a:r>
            <a:r>
              <a:rPr lang="en-US" altLang="zh-CN" sz="2800" baseline="-25000" dirty="0" smtClean="0"/>
              <a:t>+2</a:t>
            </a:r>
            <a:r>
              <a:rPr lang="en-US" altLang="zh-CN" sz="2800" dirty="0" smtClean="0"/>
              <a:t>]</a:t>
            </a:r>
            <a:r>
              <a:rPr lang="zh-CN" altLang="en-US" sz="2800" dirty="0" smtClean="0"/>
              <a:t>上的</a:t>
            </a:r>
            <a:r>
              <a:rPr lang="zh-CN" altLang="en-US" sz="2800" b="1" dirty="0" smtClean="0">
                <a:solidFill>
                  <a:schemeClr val="bg2"/>
                </a:solidFill>
              </a:rPr>
              <a:t>组合辛普森公式</a:t>
            </a:r>
            <a:r>
              <a:rPr lang="zh-CN" altLang="en-US" sz="2800" dirty="0" smtClean="0"/>
              <a:t>有</a:t>
            </a:r>
            <a:r>
              <a:rPr lang="en-US" altLang="zh-CN" sz="2800" dirty="0" smtClean="0"/>
              <a:t>3</a:t>
            </a:r>
            <a:r>
              <a:rPr lang="zh-CN" altLang="en-US" sz="2800" dirty="0" smtClean="0"/>
              <a:t>种等价表示方法：</a:t>
            </a:r>
          </a:p>
        </p:txBody>
      </p:sp>
      <p:graphicFrame>
        <p:nvGraphicFramePr>
          <p:cNvPr id="58375" name="Object 7"/>
          <p:cNvGraphicFramePr>
            <a:graphicFrameLocks noChangeAspect="1"/>
          </p:cNvGraphicFramePr>
          <p:nvPr/>
        </p:nvGraphicFramePr>
        <p:xfrm>
          <a:off x="2195513" y="3176588"/>
          <a:ext cx="4445000" cy="687387"/>
        </p:xfrm>
        <a:graphic>
          <a:graphicData uri="http://schemas.openxmlformats.org/presentationml/2006/ole">
            <mc:AlternateContent xmlns:mc="http://schemas.openxmlformats.org/markup-compatibility/2006">
              <mc:Choice xmlns:v="urn:schemas-microsoft-com:vml" Requires="v">
                <p:oleObj spid="_x0000_s26756" name="Equation" r:id="rId3" imgW="2794000" imgH="431800" progId="Equation.DSMT4">
                  <p:embed/>
                </p:oleObj>
              </mc:Choice>
              <mc:Fallback>
                <p:oleObj name="Equation" r:id="rId3" imgW="2794000" imgH="431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176588"/>
                        <a:ext cx="4445000"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8"/>
          <p:cNvGraphicFramePr>
            <a:graphicFrameLocks noChangeAspect="1"/>
          </p:cNvGraphicFramePr>
          <p:nvPr/>
        </p:nvGraphicFramePr>
        <p:xfrm>
          <a:off x="1508125" y="4005263"/>
          <a:ext cx="5983288" cy="627062"/>
        </p:xfrm>
        <a:graphic>
          <a:graphicData uri="http://schemas.openxmlformats.org/presentationml/2006/ole">
            <mc:AlternateContent xmlns:mc="http://schemas.openxmlformats.org/markup-compatibility/2006">
              <mc:Choice xmlns:v="urn:schemas-microsoft-com:vml" Requires="v">
                <p:oleObj spid="_x0000_s26757" name="Equation" r:id="rId5" imgW="3759200" imgH="393700" progId="Equation.DSMT4">
                  <p:embed/>
                </p:oleObj>
              </mc:Choice>
              <mc:Fallback>
                <p:oleObj name="Equation" r:id="rId5" imgW="3759200" imgH="393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25" y="4005263"/>
                        <a:ext cx="5983288"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7" name="Object 9"/>
          <p:cNvGraphicFramePr>
            <a:graphicFrameLocks noChangeAspect="1"/>
          </p:cNvGraphicFramePr>
          <p:nvPr/>
        </p:nvGraphicFramePr>
        <p:xfrm>
          <a:off x="1547813" y="4868863"/>
          <a:ext cx="5981700" cy="733425"/>
        </p:xfrm>
        <a:graphic>
          <a:graphicData uri="http://schemas.openxmlformats.org/presentationml/2006/ole">
            <mc:AlternateContent xmlns:mc="http://schemas.openxmlformats.org/markup-compatibility/2006">
              <mc:Choice xmlns:v="urn:schemas-microsoft-com:vml" Requires="v">
                <p:oleObj spid="_x0000_s26758" name="Equation" r:id="rId7" imgW="3517900" imgH="431800" progId="Equation.DSMT4">
                  <p:embed/>
                </p:oleObj>
              </mc:Choice>
              <mc:Fallback>
                <p:oleObj name="Equation" r:id="rId7" imgW="3517900" imgH="431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868863"/>
                        <a:ext cx="59817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8" name="Text Box 10"/>
          <p:cNvSpPr txBox="1">
            <a:spLocks noChangeArrowheads="1"/>
          </p:cNvSpPr>
          <p:nvPr/>
        </p:nvSpPr>
        <p:spPr bwMode="auto">
          <a:xfrm>
            <a:off x="827088" y="5624513"/>
            <a:ext cx="7958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它们是区间</a:t>
            </a:r>
            <a:r>
              <a:rPr lang="en-US" altLang="zh-CN" sz="2800"/>
              <a:t>[</a:t>
            </a:r>
            <a:r>
              <a:rPr lang="en-US" altLang="zh-CN" sz="2800" i="1"/>
              <a:t>a</a:t>
            </a:r>
            <a:r>
              <a:rPr lang="en-US" altLang="zh-CN" sz="2800"/>
              <a:t>,</a:t>
            </a:r>
            <a:r>
              <a:rPr lang="en-US" altLang="zh-CN" sz="2800" i="1"/>
              <a:t>b</a:t>
            </a:r>
            <a:r>
              <a:rPr lang="en-US" altLang="zh-CN" sz="2800"/>
              <a:t>]</a:t>
            </a:r>
            <a:r>
              <a:rPr lang="zh-CN" altLang="en-US" sz="2800"/>
              <a:t>上</a:t>
            </a:r>
            <a:r>
              <a:rPr lang="en-US" altLang="zh-CN" sz="2800" i="1"/>
              <a:t>f </a:t>
            </a:r>
            <a:r>
              <a:rPr lang="en-US" altLang="zh-CN" sz="2800"/>
              <a:t>(</a:t>
            </a:r>
            <a:r>
              <a:rPr lang="en-US" altLang="zh-CN" sz="2800" i="1"/>
              <a:t>x</a:t>
            </a:r>
            <a:r>
              <a:rPr lang="en-US" altLang="zh-CN" sz="2800"/>
              <a:t>)</a:t>
            </a:r>
            <a:r>
              <a:rPr lang="zh-CN" altLang="en-US" sz="2800"/>
              <a:t>积分的逼近，记为</a:t>
            </a:r>
          </a:p>
        </p:txBody>
      </p:sp>
      <p:graphicFrame>
        <p:nvGraphicFramePr>
          <p:cNvPr id="58379" name="Object 11"/>
          <p:cNvGraphicFramePr>
            <a:graphicFrameLocks noChangeAspect="1"/>
          </p:cNvGraphicFramePr>
          <p:nvPr/>
        </p:nvGraphicFramePr>
        <p:xfrm>
          <a:off x="3240088" y="6134100"/>
          <a:ext cx="2700337" cy="723900"/>
        </p:xfrm>
        <a:graphic>
          <a:graphicData uri="http://schemas.openxmlformats.org/presentationml/2006/ole">
            <mc:AlternateContent xmlns:mc="http://schemas.openxmlformats.org/markup-compatibility/2006">
              <mc:Choice xmlns:v="urn:schemas-microsoft-com:vml" Requires="v">
                <p:oleObj spid="_x0000_s26759" name="Equation" r:id="rId9" imgW="1231366" imgH="330057" progId="Equation.DSMT4">
                  <p:embed/>
                </p:oleObj>
              </mc:Choice>
              <mc:Fallback>
                <p:oleObj name="Equation" r:id="rId9" imgW="1231366" imgH="330057"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0088" y="6134100"/>
                        <a:ext cx="270033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4">
                                            <p:txEl>
                                              <p:pRg st="0" end="0"/>
                                            </p:txEl>
                                          </p:spTgt>
                                        </p:tgtEl>
                                        <p:attrNameLst>
                                          <p:attrName>style.visibility</p:attrName>
                                        </p:attrNameLst>
                                      </p:cBhvr>
                                      <p:to>
                                        <p:strVal val="visible"/>
                                      </p:to>
                                    </p:set>
                                    <p:animEffect transition="in" filter="blinds(horizontal)">
                                      <p:cBhvr>
                                        <p:cTn id="7" dur="500"/>
                                        <p:tgtEl>
                                          <p:spTgt spid="583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5"/>
                                        </p:tgtEl>
                                        <p:attrNameLst>
                                          <p:attrName>style.visibility</p:attrName>
                                        </p:attrNameLst>
                                      </p:cBhvr>
                                      <p:to>
                                        <p:strVal val="visible"/>
                                      </p:to>
                                    </p:set>
                                    <p:animEffect transition="in" filter="wipe(left)">
                                      <p:cBhvr>
                                        <p:cTn id="12" dur="500"/>
                                        <p:tgtEl>
                                          <p:spTgt spid="58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6"/>
                                        </p:tgtEl>
                                        <p:attrNameLst>
                                          <p:attrName>style.visibility</p:attrName>
                                        </p:attrNameLst>
                                      </p:cBhvr>
                                      <p:to>
                                        <p:strVal val="visible"/>
                                      </p:to>
                                    </p:set>
                                    <p:animEffect transition="in" filter="wipe(left)">
                                      <p:cBhvr>
                                        <p:cTn id="17" dur="500"/>
                                        <p:tgtEl>
                                          <p:spTgt spid="58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377"/>
                                        </p:tgtEl>
                                        <p:attrNameLst>
                                          <p:attrName>style.visibility</p:attrName>
                                        </p:attrNameLst>
                                      </p:cBhvr>
                                      <p:to>
                                        <p:strVal val="visible"/>
                                      </p:to>
                                    </p:set>
                                    <p:animEffect transition="in" filter="wipe(left)">
                                      <p:cBhvr>
                                        <p:cTn id="22" dur="500"/>
                                        <p:tgtEl>
                                          <p:spTgt spid="58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8"/>
                                        </p:tgtEl>
                                        <p:attrNameLst>
                                          <p:attrName>style.visibility</p:attrName>
                                        </p:attrNameLst>
                                      </p:cBhvr>
                                      <p:to>
                                        <p:strVal val="visible"/>
                                      </p:to>
                                    </p:set>
                                    <p:animEffect transition="in" filter="wipe(left)">
                                      <p:cBhvr>
                                        <p:cTn id="27" dur="500"/>
                                        <p:tgtEl>
                                          <p:spTgt spid="583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379"/>
                                        </p:tgtEl>
                                        <p:attrNameLst>
                                          <p:attrName>style.visibility</p:attrName>
                                        </p:attrNameLst>
                                      </p:cBhvr>
                                      <p:to>
                                        <p:strVal val="visible"/>
                                      </p:to>
                                    </p:set>
                                    <p:animEffect transition="in" filter="wipe(left)">
                                      <p:cBhvr>
                                        <p:cTn id="32" dur="5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页脚占位符 3"/>
          <p:cNvSpPr>
            <a:spLocks noGrp="1"/>
          </p:cNvSpPr>
          <p:nvPr>
            <p:ph type="ftr" sz="quarter" idx="10"/>
          </p:nvPr>
        </p:nvSpPr>
        <p:spPr/>
        <p:txBody>
          <a:bodyPr/>
          <a:lstStyle/>
          <a:p>
            <a:pPr>
              <a:defRPr/>
            </a:pPr>
            <a:r>
              <a:rPr lang="zh-CN" altLang="en-US"/>
              <a:t>华南师范大学数学科学学院    谢骊玲</a:t>
            </a:r>
          </a:p>
        </p:txBody>
      </p:sp>
      <p:sp>
        <p:nvSpPr>
          <p:cNvPr id="46"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59396" name="Freeform 4"/>
          <p:cNvSpPr>
            <a:spLocks/>
          </p:cNvSpPr>
          <p:nvPr/>
        </p:nvSpPr>
        <p:spPr bwMode="auto">
          <a:xfrm>
            <a:off x="2286000" y="3810000"/>
            <a:ext cx="1524000" cy="2362200"/>
          </a:xfrm>
          <a:custGeom>
            <a:avLst/>
            <a:gdLst>
              <a:gd name="T0" fmla="*/ 0 w 960"/>
              <a:gd name="T1" fmla="*/ 2147483646 h 1488"/>
              <a:gd name="T2" fmla="*/ 0 w 960"/>
              <a:gd name="T3" fmla="*/ 2147483646 h 1488"/>
              <a:gd name="T4" fmla="*/ 2147483646 w 960"/>
              <a:gd name="T5" fmla="*/ 2147483646 h 1488"/>
              <a:gd name="T6" fmla="*/ 2147483646 w 960"/>
              <a:gd name="T7" fmla="*/ 2147483646 h 1488"/>
              <a:gd name="T8" fmla="*/ 2147483646 w 960"/>
              <a:gd name="T9" fmla="*/ 2147483646 h 1488"/>
              <a:gd name="T10" fmla="*/ 2147483646 w 960"/>
              <a:gd name="T11" fmla="*/ 0 h 1488"/>
              <a:gd name="T12" fmla="*/ 2147483646 w 960"/>
              <a:gd name="T13" fmla="*/ 2147483646 h 1488"/>
              <a:gd name="T14" fmla="*/ 0 w 960"/>
              <a:gd name="T15" fmla="*/ 2147483646 h 1488"/>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1488"/>
              <a:gd name="T26" fmla="*/ 960 w 960"/>
              <a:gd name="T27" fmla="*/ 1488 h 1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1488">
                <a:moveTo>
                  <a:pt x="0" y="1488"/>
                </a:moveTo>
                <a:lnTo>
                  <a:pt x="0" y="960"/>
                </a:lnTo>
                <a:lnTo>
                  <a:pt x="336" y="432"/>
                </a:lnTo>
                <a:lnTo>
                  <a:pt x="480" y="240"/>
                </a:lnTo>
                <a:lnTo>
                  <a:pt x="720" y="48"/>
                </a:lnTo>
                <a:lnTo>
                  <a:pt x="960" y="0"/>
                </a:lnTo>
                <a:lnTo>
                  <a:pt x="960" y="1488"/>
                </a:lnTo>
                <a:lnTo>
                  <a:pt x="0" y="148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59397" name="Freeform 5"/>
          <p:cNvSpPr>
            <a:spLocks/>
          </p:cNvSpPr>
          <p:nvPr/>
        </p:nvSpPr>
        <p:spPr bwMode="auto">
          <a:xfrm>
            <a:off x="3810000" y="3657600"/>
            <a:ext cx="1600200" cy="2514600"/>
          </a:xfrm>
          <a:custGeom>
            <a:avLst/>
            <a:gdLst>
              <a:gd name="T0" fmla="*/ 0 w 1008"/>
              <a:gd name="T1" fmla="*/ 2147483646 h 1584"/>
              <a:gd name="T2" fmla="*/ 0 w 1008"/>
              <a:gd name="T3" fmla="*/ 2147483646 h 1584"/>
              <a:gd name="T4" fmla="*/ 2147483646 w 1008"/>
              <a:gd name="T5" fmla="*/ 0 h 1584"/>
              <a:gd name="T6" fmla="*/ 2147483646 w 1008"/>
              <a:gd name="T7" fmla="*/ 0 h 1584"/>
              <a:gd name="T8" fmla="*/ 2147483646 w 1008"/>
              <a:gd name="T9" fmla="*/ 2147483646 h 1584"/>
              <a:gd name="T10" fmla="*/ 2147483646 w 1008"/>
              <a:gd name="T11" fmla="*/ 2147483646 h 1584"/>
              <a:gd name="T12" fmla="*/ 2147483646 w 1008"/>
              <a:gd name="T13" fmla="*/ 2147483646 h 1584"/>
              <a:gd name="T14" fmla="*/ 0 w 1008"/>
              <a:gd name="T15" fmla="*/ 2147483646 h 1584"/>
              <a:gd name="T16" fmla="*/ 0 60000 65536"/>
              <a:gd name="T17" fmla="*/ 0 60000 65536"/>
              <a:gd name="T18" fmla="*/ 0 60000 65536"/>
              <a:gd name="T19" fmla="*/ 0 60000 65536"/>
              <a:gd name="T20" fmla="*/ 0 60000 65536"/>
              <a:gd name="T21" fmla="*/ 0 60000 65536"/>
              <a:gd name="T22" fmla="*/ 0 60000 65536"/>
              <a:gd name="T23" fmla="*/ 0 60000 65536"/>
              <a:gd name="T24" fmla="*/ 0 w 1008"/>
              <a:gd name="T25" fmla="*/ 0 h 1584"/>
              <a:gd name="T26" fmla="*/ 1008 w 1008"/>
              <a:gd name="T27" fmla="*/ 1584 h 15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8" h="1584">
                <a:moveTo>
                  <a:pt x="0" y="1584"/>
                </a:moveTo>
                <a:lnTo>
                  <a:pt x="0" y="96"/>
                </a:lnTo>
                <a:lnTo>
                  <a:pt x="288" y="0"/>
                </a:lnTo>
                <a:lnTo>
                  <a:pt x="480" y="0"/>
                </a:lnTo>
                <a:lnTo>
                  <a:pt x="768" y="48"/>
                </a:lnTo>
                <a:lnTo>
                  <a:pt x="1008" y="144"/>
                </a:lnTo>
                <a:lnTo>
                  <a:pt x="1008" y="1584"/>
                </a:lnTo>
                <a:lnTo>
                  <a:pt x="0" y="1584"/>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59398" name="Freeform 6"/>
          <p:cNvSpPr>
            <a:spLocks/>
          </p:cNvSpPr>
          <p:nvPr/>
        </p:nvSpPr>
        <p:spPr bwMode="auto">
          <a:xfrm>
            <a:off x="6858000" y="3429000"/>
            <a:ext cx="1371600" cy="2743200"/>
          </a:xfrm>
          <a:custGeom>
            <a:avLst/>
            <a:gdLst>
              <a:gd name="T0" fmla="*/ 0 w 864"/>
              <a:gd name="T1" fmla="*/ 2147483646 h 1728"/>
              <a:gd name="T2" fmla="*/ 0 w 864"/>
              <a:gd name="T3" fmla="*/ 2147483646 h 1728"/>
              <a:gd name="T4" fmla="*/ 2147483646 w 864"/>
              <a:gd name="T5" fmla="*/ 2147483646 h 1728"/>
              <a:gd name="T6" fmla="*/ 2147483646 w 864"/>
              <a:gd name="T7" fmla="*/ 2147483646 h 1728"/>
              <a:gd name="T8" fmla="*/ 2147483646 w 864"/>
              <a:gd name="T9" fmla="*/ 0 h 1728"/>
              <a:gd name="T10" fmla="*/ 2147483646 w 864"/>
              <a:gd name="T11" fmla="*/ 2147483646 h 1728"/>
              <a:gd name="T12" fmla="*/ 0 w 864"/>
              <a:gd name="T13" fmla="*/ 2147483646 h 1728"/>
              <a:gd name="T14" fmla="*/ 0 60000 65536"/>
              <a:gd name="T15" fmla="*/ 0 60000 65536"/>
              <a:gd name="T16" fmla="*/ 0 60000 65536"/>
              <a:gd name="T17" fmla="*/ 0 60000 65536"/>
              <a:gd name="T18" fmla="*/ 0 60000 65536"/>
              <a:gd name="T19" fmla="*/ 0 60000 65536"/>
              <a:gd name="T20" fmla="*/ 0 60000 65536"/>
              <a:gd name="T21" fmla="*/ 0 w 864"/>
              <a:gd name="T22" fmla="*/ 0 h 1728"/>
              <a:gd name="T23" fmla="*/ 864 w 864"/>
              <a:gd name="T24" fmla="*/ 1728 h 17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4" h="1728">
                <a:moveTo>
                  <a:pt x="0" y="1728"/>
                </a:moveTo>
                <a:lnTo>
                  <a:pt x="0" y="480"/>
                </a:lnTo>
                <a:lnTo>
                  <a:pt x="288" y="480"/>
                </a:lnTo>
                <a:lnTo>
                  <a:pt x="528" y="336"/>
                </a:lnTo>
                <a:lnTo>
                  <a:pt x="864" y="0"/>
                </a:lnTo>
                <a:lnTo>
                  <a:pt x="864" y="1728"/>
                </a:lnTo>
                <a:lnTo>
                  <a:pt x="0" y="172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27655" name="Rectangle 7"/>
          <p:cNvSpPr>
            <a:spLocks noGrp="1" noChangeArrowheads="1"/>
          </p:cNvSpPr>
          <p:nvPr>
            <p:ph type="title"/>
          </p:nvPr>
        </p:nvSpPr>
        <p:spPr>
          <a:xfrm>
            <a:off x="468313" y="512763"/>
            <a:ext cx="7848600" cy="533400"/>
          </a:xfrm>
          <a:noFill/>
        </p:spPr>
        <p:txBody>
          <a:bodyPr/>
          <a:lstStyle/>
          <a:p>
            <a:pPr eaLnBrk="1" hangingPunct="1">
              <a:lnSpc>
                <a:spcPct val="70000"/>
              </a:lnSpc>
            </a:pPr>
            <a:r>
              <a:rPr lang="zh-CN" altLang="en-US" smtClean="0"/>
              <a:t>组合辛普森公式（续</a:t>
            </a:r>
            <a:r>
              <a:rPr lang="en-US" altLang="zh-CN" smtClean="0"/>
              <a:t>1</a:t>
            </a:r>
            <a:r>
              <a:rPr lang="zh-CN" altLang="en-US" smtClean="0"/>
              <a:t>）</a:t>
            </a:r>
          </a:p>
        </p:txBody>
      </p:sp>
      <p:sp>
        <p:nvSpPr>
          <p:cNvPr id="27656" name="Line 8"/>
          <p:cNvSpPr>
            <a:spLocks noChangeShapeType="1"/>
          </p:cNvSpPr>
          <p:nvPr/>
        </p:nvSpPr>
        <p:spPr bwMode="auto">
          <a:xfrm>
            <a:off x="1600200" y="6172200"/>
            <a:ext cx="7010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Line 9"/>
          <p:cNvSpPr>
            <a:spLocks noChangeShapeType="1"/>
          </p:cNvSpPr>
          <p:nvPr/>
        </p:nvSpPr>
        <p:spPr bwMode="auto">
          <a:xfrm flipV="1">
            <a:off x="1600200" y="2514600"/>
            <a:ext cx="0" cy="3657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Freeform 10"/>
          <p:cNvSpPr>
            <a:spLocks/>
          </p:cNvSpPr>
          <p:nvPr/>
        </p:nvSpPr>
        <p:spPr bwMode="auto">
          <a:xfrm>
            <a:off x="2286000" y="3429000"/>
            <a:ext cx="5943600" cy="1905000"/>
          </a:xfrm>
          <a:custGeom>
            <a:avLst/>
            <a:gdLst>
              <a:gd name="T0" fmla="*/ 0 w 3648"/>
              <a:gd name="T1" fmla="*/ 2147483646 h 1104"/>
              <a:gd name="T2" fmla="*/ 2147483646 w 3648"/>
              <a:gd name="T3" fmla="*/ 2147483646 h 1104"/>
              <a:gd name="T4" fmla="*/ 2147483646 w 3648"/>
              <a:gd name="T5" fmla="*/ 2147483646 h 1104"/>
              <a:gd name="T6" fmla="*/ 2147483646 w 3648"/>
              <a:gd name="T7" fmla="*/ 2147483646 h 1104"/>
              <a:gd name="T8" fmla="*/ 2147483646 w 3648"/>
              <a:gd name="T9" fmla="*/ 2147483646 h 1104"/>
              <a:gd name="T10" fmla="*/ 2147483646 w 3648"/>
              <a:gd name="T11" fmla="*/ 2147483646 h 1104"/>
              <a:gd name="T12" fmla="*/ 2147483646 w 3648"/>
              <a:gd name="T13" fmla="*/ 2147483646 h 1104"/>
              <a:gd name="T14" fmla="*/ 2147483646 w 3648"/>
              <a:gd name="T15" fmla="*/ 2147483646 h 1104"/>
              <a:gd name="T16" fmla="*/ 2147483646 w 3648"/>
              <a:gd name="T17" fmla="*/ 2147483646 h 1104"/>
              <a:gd name="T18" fmla="*/ 2147483646 w 3648"/>
              <a:gd name="T19" fmla="*/ 0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48"/>
              <a:gd name="T31" fmla="*/ 0 h 1104"/>
              <a:gd name="T32" fmla="*/ 3648 w 3648"/>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48" h="1104">
                <a:moveTo>
                  <a:pt x="0" y="1104"/>
                </a:moveTo>
                <a:cubicBezTo>
                  <a:pt x="104" y="908"/>
                  <a:pt x="208" y="712"/>
                  <a:pt x="336" y="576"/>
                </a:cubicBezTo>
                <a:cubicBezTo>
                  <a:pt x="464" y="440"/>
                  <a:pt x="624" y="360"/>
                  <a:pt x="768" y="288"/>
                </a:cubicBezTo>
                <a:cubicBezTo>
                  <a:pt x="912" y="216"/>
                  <a:pt x="1064" y="168"/>
                  <a:pt x="1200" y="144"/>
                </a:cubicBezTo>
                <a:cubicBezTo>
                  <a:pt x="1336" y="120"/>
                  <a:pt x="1448" y="120"/>
                  <a:pt x="1584" y="144"/>
                </a:cubicBezTo>
                <a:cubicBezTo>
                  <a:pt x="1720" y="168"/>
                  <a:pt x="1856" y="232"/>
                  <a:pt x="2016" y="288"/>
                </a:cubicBezTo>
                <a:cubicBezTo>
                  <a:pt x="2176" y="344"/>
                  <a:pt x="2360" y="464"/>
                  <a:pt x="2544" y="480"/>
                </a:cubicBezTo>
                <a:cubicBezTo>
                  <a:pt x="2728" y="496"/>
                  <a:pt x="2968" y="432"/>
                  <a:pt x="3120" y="384"/>
                </a:cubicBezTo>
                <a:cubicBezTo>
                  <a:pt x="3272" y="336"/>
                  <a:pt x="3368" y="256"/>
                  <a:pt x="3456" y="192"/>
                </a:cubicBezTo>
                <a:cubicBezTo>
                  <a:pt x="3544" y="128"/>
                  <a:pt x="3596" y="64"/>
                  <a:pt x="3648" y="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9" name="Line 11"/>
          <p:cNvSpPr>
            <a:spLocks noChangeShapeType="1"/>
          </p:cNvSpPr>
          <p:nvPr/>
        </p:nvSpPr>
        <p:spPr bwMode="auto">
          <a:xfrm>
            <a:off x="2286000" y="5334000"/>
            <a:ext cx="0" cy="838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2"/>
          <p:cNvSpPr>
            <a:spLocks noChangeShapeType="1"/>
          </p:cNvSpPr>
          <p:nvPr/>
        </p:nvSpPr>
        <p:spPr bwMode="auto">
          <a:xfrm flipV="1">
            <a:off x="8229600" y="3429000"/>
            <a:ext cx="0" cy="2743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Text Box 13"/>
          <p:cNvSpPr txBox="1">
            <a:spLocks noChangeArrowheads="1"/>
          </p:cNvSpPr>
          <p:nvPr/>
        </p:nvSpPr>
        <p:spPr bwMode="auto">
          <a:xfrm>
            <a:off x="19812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0</a:t>
            </a:r>
            <a:endParaRPr lang="en-US" altLang="zh-CN" sz="2400" dirty="0"/>
          </a:p>
        </p:txBody>
      </p:sp>
      <p:sp>
        <p:nvSpPr>
          <p:cNvPr id="27662" name="Text Box 14"/>
          <p:cNvSpPr txBox="1">
            <a:spLocks noChangeArrowheads="1"/>
          </p:cNvSpPr>
          <p:nvPr/>
        </p:nvSpPr>
        <p:spPr bwMode="auto">
          <a:xfrm>
            <a:off x="35052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2</a:t>
            </a:r>
            <a:endParaRPr lang="en-US" altLang="zh-CN" sz="2400" dirty="0"/>
          </a:p>
        </p:txBody>
      </p:sp>
      <p:sp>
        <p:nvSpPr>
          <p:cNvPr id="27663" name="Text Box 15"/>
          <p:cNvSpPr txBox="1">
            <a:spLocks noChangeArrowheads="1"/>
          </p:cNvSpPr>
          <p:nvPr/>
        </p:nvSpPr>
        <p:spPr bwMode="auto">
          <a:xfrm>
            <a:off x="8686800" y="6019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x</a:t>
            </a:r>
            <a:endParaRPr lang="en-US" altLang="zh-CN" sz="2400"/>
          </a:p>
        </p:txBody>
      </p:sp>
      <p:sp>
        <p:nvSpPr>
          <p:cNvPr id="27664" name="Text Box 16"/>
          <p:cNvSpPr txBox="1">
            <a:spLocks noChangeArrowheads="1"/>
          </p:cNvSpPr>
          <p:nvPr/>
        </p:nvSpPr>
        <p:spPr bwMode="auto">
          <a:xfrm>
            <a:off x="5105400" y="3352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solidFill>
                  <a:srgbClr val="FF3300"/>
                </a:solidFill>
              </a:rPr>
              <a:t>f</a:t>
            </a:r>
            <a:r>
              <a:rPr lang="en-US" altLang="zh-CN" sz="2400" b="1" dirty="0">
                <a:solidFill>
                  <a:srgbClr val="FF3300"/>
                </a:solidFill>
              </a:rPr>
              <a:t>(</a:t>
            </a:r>
            <a:r>
              <a:rPr lang="en-US" altLang="zh-CN" sz="2400" b="1" i="1" dirty="0">
                <a:solidFill>
                  <a:srgbClr val="FF3300"/>
                </a:solidFill>
              </a:rPr>
              <a:t>x</a:t>
            </a:r>
            <a:r>
              <a:rPr lang="en-US" altLang="zh-CN" sz="2400" b="1" dirty="0">
                <a:solidFill>
                  <a:srgbClr val="FF3300"/>
                </a:solidFill>
              </a:rPr>
              <a:t>)</a:t>
            </a:r>
            <a:endParaRPr lang="en-US" altLang="zh-CN" sz="2400" dirty="0"/>
          </a:p>
        </p:txBody>
      </p:sp>
      <p:sp>
        <p:nvSpPr>
          <p:cNvPr id="27665" name="Line 17"/>
          <p:cNvSpPr>
            <a:spLocks noChangeShapeType="1"/>
          </p:cNvSpPr>
          <p:nvPr/>
        </p:nvSpPr>
        <p:spPr bwMode="auto">
          <a:xfrm>
            <a:off x="5410200" y="3886200"/>
            <a:ext cx="0" cy="22860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Text Box 18"/>
          <p:cNvSpPr txBox="1">
            <a:spLocks noChangeArrowheads="1"/>
          </p:cNvSpPr>
          <p:nvPr/>
        </p:nvSpPr>
        <p:spPr bwMode="auto">
          <a:xfrm>
            <a:off x="51816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4</a:t>
            </a:r>
            <a:endParaRPr lang="en-US" altLang="zh-CN" sz="2400" dirty="0"/>
          </a:p>
        </p:txBody>
      </p:sp>
      <p:sp>
        <p:nvSpPr>
          <p:cNvPr id="27667" name="Text Box 19"/>
          <p:cNvSpPr txBox="1">
            <a:spLocks noChangeArrowheads="1"/>
          </p:cNvSpPr>
          <p:nvPr/>
        </p:nvSpPr>
        <p:spPr bwMode="auto">
          <a:xfrm>
            <a:off x="24384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h</a:t>
            </a:r>
            <a:endParaRPr lang="en-US" altLang="zh-CN" sz="2400"/>
          </a:p>
        </p:txBody>
      </p:sp>
      <p:sp>
        <p:nvSpPr>
          <p:cNvPr id="27668" name="Text Box 20"/>
          <p:cNvSpPr txBox="1">
            <a:spLocks noChangeArrowheads="1"/>
          </p:cNvSpPr>
          <p:nvPr/>
        </p:nvSpPr>
        <p:spPr bwMode="auto">
          <a:xfrm>
            <a:off x="38862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h</a:t>
            </a:r>
            <a:endParaRPr lang="en-US" altLang="zh-CN" sz="2400"/>
          </a:p>
        </p:txBody>
      </p:sp>
      <p:sp>
        <p:nvSpPr>
          <p:cNvPr id="27669" name="Line 21"/>
          <p:cNvSpPr>
            <a:spLocks noChangeShapeType="1"/>
          </p:cNvSpPr>
          <p:nvPr/>
        </p:nvSpPr>
        <p:spPr bwMode="auto">
          <a:xfrm>
            <a:off x="6858000" y="4267200"/>
            <a:ext cx="0" cy="19050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Text Box 22"/>
          <p:cNvSpPr txBox="1">
            <a:spLocks noChangeArrowheads="1"/>
          </p:cNvSpPr>
          <p:nvPr/>
        </p:nvSpPr>
        <p:spPr bwMode="auto">
          <a:xfrm>
            <a:off x="6477000" y="609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i="1" baseline="-25000" dirty="0"/>
              <a:t>n</a:t>
            </a:r>
            <a:r>
              <a:rPr lang="en-US" altLang="zh-CN" sz="2400" b="1" baseline="-25000" dirty="0"/>
              <a:t>-2</a:t>
            </a:r>
            <a:endParaRPr lang="en-US" altLang="zh-CN" sz="2400" b="1" dirty="0"/>
          </a:p>
        </p:txBody>
      </p:sp>
      <p:sp>
        <p:nvSpPr>
          <p:cNvPr id="27671" name="Text Box 23"/>
          <p:cNvSpPr txBox="1">
            <a:spLocks noChangeArrowheads="1"/>
          </p:cNvSpPr>
          <p:nvPr/>
        </p:nvSpPr>
        <p:spPr bwMode="auto">
          <a:xfrm>
            <a:off x="30480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h</a:t>
            </a:r>
          </a:p>
        </p:txBody>
      </p:sp>
      <p:sp>
        <p:nvSpPr>
          <p:cNvPr id="27672" name="Line 24"/>
          <p:cNvSpPr>
            <a:spLocks noChangeShapeType="1"/>
          </p:cNvSpPr>
          <p:nvPr/>
        </p:nvSpPr>
        <p:spPr bwMode="auto">
          <a:xfrm flipV="1">
            <a:off x="3810000" y="3810000"/>
            <a:ext cx="0" cy="2362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Text Box 25"/>
          <p:cNvSpPr txBox="1">
            <a:spLocks noChangeArrowheads="1"/>
          </p:cNvSpPr>
          <p:nvPr/>
        </p:nvSpPr>
        <p:spPr bwMode="auto">
          <a:xfrm>
            <a:off x="80010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t>x</a:t>
            </a:r>
            <a:r>
              <a:rPr lang="en-US" altLang="zh-CN" sz="2400" b="1" i="1" baseline="-25000"/>
              <a:t>n</a:t>
            </a:r>
            <a:endParaRPr lang="en-US" altLang="zh-CN" sz="2400"/>
          </a:p>
        </p:txBody>
      </p:sp>
      <p:graphicFrame>
        <p:nvGraphicFramePr>
          <p:cNvPr id="59418" name="Object 26"/>
          <p:cNvGraphicFramePr>
            <a:graphicFrameLocks noChangeAspect="1"/>
          </p:cNvGraphicFramePr>
          <p:nvPr/>
        </p:nvGraphicFramePr>
        <p:xfrm>
          <a:off x="3810000" y="2209800"/>
          <a:ext cx="1447800" cy="915988"/>
        </p:xfrm>
        <a:graphic>
          <a:graphicData uri="http://schemas.openxmlformats.org/presentationml/2006/ole">
            <mc:AlternateContent xmlns:mc="http://schemas.openxmlformats.org/markup-compatibility/2006">
              <mc:Choice xmlns:v="urn:schemas-microsoft-com:vml" Requires="v">
                <p:oleObj spid="_x0000_s27725" name="Equation" r:id="rId3" imgW="622030" imgH="393529" progId="Equation.3">
                  <p:embed/>
                </p:oleObj>
              </mc:Choice>
              <mc:Fallback>
                <p:oleObj name="Equation" r:id="rId3" imgW="622030" imgH="393529"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209800"/>
                        <a:ext cx="1447800" cy="9159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5" name="Line 27"/>
          <p:cNvSpPr>
            <a:spLocks noChangeShapeType="1"/>
          </p:cNvSpPr>
          <p:nvPr/>
        </p:nvSpPr>
        <p:spPr bwMode="auto">
          <a:xfrm flipV="1">
            <a:off x="3048000" y="4191000"/>
            <a:ext cx="0" cy="1981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8"/>
          <p:cNvSpPr>
            <a:spLocks noChangeShapeType="1"/>
          </p:cNvSpPr>
          <p:nvPr/>
        </p:nvSpPr>
        <p:spPr bwMode="auto">
          <a:xfrm flipV="1">
            <a:off x="4572000" y="3657600"/>
            <a:ext cx="0" cy="2514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29"/>
          <p:cNvSpPr>
            <a:spLocks noChangeShapeType="1"/>
          </p:cNvSpPr>
          <p:nvPr/>
        </p:nvSpPr>
        <p:spPr bwMode="auto">
          <a:xfrm flipV="1">
            <a:off x="7543800" y="4038600"/>
            <a:ext cx="0" cy="2133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2" name="Text Box 30"/>
          <p:cNvSpPr txBox="1">
            <a:spLocks noChangeArrowheads="1"/>
          </p:cNvSpPr>
          <p:nvPr/>
        </p:nvSpPr>
        <p:spPr bwMode="auto">
          <a:xfrm>
            <a:off x="5562600" y="4800600"/>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3600" b="1">
                <a:solidFill>
                  <a:srgbClr val="0099FF"/>
                </a:solidFill>
              </a:rPr>
              <a:t>…...</a:t>
            </a:r>
            <a:endParaRPr lang="en-US" altLang="zh-CN" sz="3600" b="1"/>
          </a:p>
        </p:txBody>
      </p:sp>
      <p:sp>
        <p:nvSpPr>
          <p:cNvPr id="59423" name="Text Box 31"/>
          <p:cNvSpPr txBox="1">
            <a:spLocks noChangeArrowheads="1"/>
          </p:cNvSpPr>
          <p:nvPr/>
        </p:nvSpPr>
        <p:spPr bwMode="auto">
          <a:xfrm>
            <a:off x="3167063" y="1233488"/>
            <a:ext cx="3201987" cy="588962"/>
          </a:xfrm>
          <a:prstGeom prst="rect">
            <a:avLst/>
          </a:prstGeom>
          <a:solidFill>
            <a:schemeClr val="accent2"/>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zh-CN" altLang="en-US" b="1"/>
              <a:t>分段三次插值</a:t>
            </a:r>
          </a:p>
        </p:txBody>
      </p:sp>
      <p:sp>
        <p:nvSpPr>
          <p:cNvPr id="27680" name="Text Box 32"/>
          <p:cNvSpPr txBox="1">
            <a:spLocks noChangeArrowheads="1"/>
          </p:cNvSpPr>
          <p:nvPr/>
        </p:nvSpPr>
        <p:spPr bwMode="auto">
          <a:xfrm>
            <a:off x="4648200" y="609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a:solidFill>
                  <a:srgbClr val="FF3300"/>
                </a:solidFill>
              </a:rPr>
              <a:t>h</a:t>
            </a:r>
            <a:endParaRPr lang="en-US" altLang="zh-CN" sz="2400"/>
          </a:p>
        </p:txBody>
      </p:sp>
      <p:sp>
        <p:nvSpPr>
          <p:cNvPr id="27681" name="Text Box 33"/>
          <p:cNvSpPr txBox="1">
            <a:spLocks noChangeArrowheads="1"/>
          </p:cNvSpPr>
          <p:nvPr/>
        </p:nvSpPr>
        <p:spPr bwMode="auto">
          <a:xfrm>
            <a:off x="42672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3</a:t>
            </a:r>
            <a:endParaRPr lang="en-US" altLang="zh-CN" sz="2400" dirty="0"/>
          </a:p>
        </p:txBody>
      </p:sp>
      <p:sp>
        <p:nvSpPr>
          <p:cNvPr id="27682" name="Text Box 34"/>
          <p:cNvSpPr txBox="1">
            <a:spLocks noChangeArrowheads="1"/>
          </p:cNvSpPr>
          <p:nvPr/>
        </p:nvSpPr>
        <p:spPr bwMode="auto">
          <a:xfrm>
            <a:off x="28194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baseline="-25000" dirty="0"/>
              <a:t>1</a:t>
            </a:r>
            <a:endParaRPr lang="en-US" altLang="zh-CN" sz="2400" dirty="0"/>
          </a:p>
        </p:txBody>
      </p:sp>
      <p:sp>
        <p:nvSpPr>
          <p:cNvPr id="27683" name="Text Box 35"/>
          <p:cNvSpPr txBox="1">
            <a:spLocks noChangeArrowheads="1"/>
          </p:cNvSpPr>
          <p:nvPr/>
        </p:nvSpPr>
        <p:spPr bwMode="auto">
          <a:xfrm>
            <a:off x="7162800" y="609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lang="en-US" altLang="zh-CN" sz="2400" b="1" i="1" dirty="0"/>
              <a:t>x</a:t>
            </a:r>
            <a:r>
              <a:rPr lang="en-US" altLang="zh-CN" sz="2400" b="1" i="1" baseline="-25000" dirty="0"/>
              <a:t>n</a:t>
            </a:r>
            <a:r>
              <a:rPr lang="en-US" altLang="zh-CN" sz="2400" b="1" baseline="-25000" dirty="0"/>
              <a:t>-1</a:t>
            </a:r>
            <a:endParaRPr lang="en-US" altLang="zh-CN" sz="2400" b="1" dirty="0"/>
          </a:p>
        </p:txBody>
      </p:sp>
      <p:sp>
        <p:nvSpPr>
          <p:cNvPr id="59428" name="Freeform 36"/>
          <p:cNvSpPr>
            <a:spLocks/>
          </p:cNvSpPr>
          <p:nvPr/>
        </p:nvSpPr>
        <p:spPr bwMode="auto">
          <a:xfrm>
            <a:off x="2286000" y="3810000"/>
            <a:ext cx="1524000" cy="1524000"/>
          </a:xfrm>
          <a:custGeom>
            <a:avLst/>
            <a:gdLst>
              <a:gd name="T0" fmla="*/ 0 w 960"/>
              <a:gd name="T1" fmla="*/ 2147483646 h 960"/>
              <a:gd name="T2" fmla="*/ 2147483646 w 960"/>
              <a:gd name="T3" fmla="*/ 2147483646 h 960"/>
              <a:gd name="T4" fmla="*/ 2147483646 w 960"/>
              <a:gd name="T5" fmla="*/ 2147483646 h 960"/>
              <a:gd name="T6" fmla="*/ 2147483646 w 960"/>
              <a:gd name="T7" fmla="*/ 2147483646 h 960"/>
              <a:gd name="T8" fmla="*/ 2147483646 w 960"/>
              <a:gd name="T9" fmla="*/ 0 h 960"/>
              <a:gd name="T10" fmla="*/ 0 60000 65536"/>
              <a:gd name="T11" fmla="*/ 0 60000 65536"/>
              <a:gd name="T12" fmla="*/ 0 60000 65536"/>
              <a:gd name="T13" fmla="*/ 0 60000 65536"/>
              <a:gd name="T14" fmla="*/ 0 60000 65536"/>
              <a:gd name="T15" fmla="*/ 0 w 960"/>
              <a:gd name="T16" fmla="*/ 0 h 960"/>
              <a:gd name="T17" fmla="*/ 960 w 960"/>
              <a:gd name="T18" fmla="*/ 960 h 960"/>
            </a:gdLst>
            <a:ahLst/>
            <a:cxnLst>
              <a:cxn ang="T10">
                <a:pos x="T0" y="T1"/>
              </a:cxn>
              <a:cxn ang="T11">
                <a:pos x="T2" y="T3"/>
              </a:cxn>
              <a:cxn ang="T12">
                <a:pos x="T4" y="T5"/>
              </a:cxn>
              <a:cxn ang="T13">
                <a:pos x="T6" y="T7"/>
              </a:cxn>
              <a:cxn ang="T14">
                <a:pos x="T8" y="T9"/>
              </a:cxn>
            </a:cxnLst>
            <a:rect l="T15" t="T16" r="T17" b="T18"/>
            <a:pathLst>
              <a:path w="960" h="960">
                <a:moveTo>
                  <a:pt x="0" y="960"/>
                </a:moveTo>
                <a:cubicBezTo>
                  <a:pt x="80" y="828"/>
                  <a:pt x="160" y="696"/>
                  <a:pt x="240" y="576"/>
                </a:cubicBezTo>
                <a:cubicBezTo>
                  <a:pt x="320" y="456"/>
                  <a:pt x="392" y="328"/>
                  <a:pt x="480" y="240"/>
                </a:cubicBezTo>
                <a:cubicBezTo>
                  <a:pt x="568" y="152"/>
                  <a:pt x="688" y="88"/>
                  <a:pt x="768" y="48"/>
                </a:cubicBezTo>
                <a:cubicBezTo>
                  <a:pt x="848" y="8"/>
                  <a:pt x="904" y="4"/>
                  <a:pt x="960" y="0"/>
                </a:cubicBezTo>
              </a:path>
            </a:pathLst>
          </a:custGeom>
          <a:noFill/>
          <a:ln w="38100">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29" name="Freeform 37"/>
          <p:cNvSpPr>
            <a:spLocks/>
          </p:cNvSpPr>
          <p:nvPr/>
        </p:nvSpPr>
        <p:spPr bwMode="auto">
          <a:xfrm>
            <a:off x="3810000" y="3632200"/>
            <a:ext cx="1600200" cy="254000"/>
          </a:xfrm>
          <a:custGeom>
            <a:avLst/>
            <a:gdLst>
              <a:gd name="T0" fmla="*/ 0 w 1008"/>
              <a:gd name="T1" fmla="*/ 2147483646 h 160"/>
              <a:gd name="T2" fmla="*/ 2147483646 w 1008"/>
              <a:gd name="T3" fmla="*/ 2147483646 h 160"/>
              <a:gd name="T4" fmla="*/ 2147483646 w 1008"/>
              <a:gd name="T5" fmla="*/ 2147483646 h 160"/>
              <a:gd name="T6" fmla="*/ 2147483646 w 1008"/>
              <a:gd name="T7" fmla="*/ 2147483646 h 160"/>
              <a:gd name="T8" fmla="*/ 0 60000 65536"/>
              <a:gd name="T9" fmla="*/ 0 60000 65536"/>
              <a:gd name="T10" fmla="*/ 0 60000 65536"/>
              <a:gd name="T11" fmla="*/ 0 60000 65536"/>
              <a:gd name="T12" fmla="*/ 0 w 1008"/>
              <a:gd name="T13" fmla="*/ 0 h 160"/>
              <a:gd name="T14" fmla="*/ 1008 w 1008"/>
              <a:gd name="T15" fmla="*/ 160 h 160"/>
            </a:gdLst>
            <a:ahLst/>
            <a:cxnLst>
              <a:cxn ang="T8">
                <a:pos x="T0" y="T1"/>
              </a:cxn>
              <a:cxn ang="T9">
                <a:pos x="T2" y="T3"/>
              </a:cxn>
              <a:cxn ang="T10">
                <a:pos x="T4" y="T5"/>
              </a:cxn>
              <a:cxn ang="T11">
                <a:pos x="T6" y="T7"/>
              </a:cxn>
            </a:cxnLst>
            <a:rect l="T12" t="T13" r="T14" b="T15"/>
            <a:pathLst>
              <a:path w="1008" h="160">
                <a:moveTo>
                  <a:pt x="0" y="112"/>
                </a:moveTo>
                <a:cubicBezTo>
                  <a:pt x="8" y="96"/>
                  <a:pt x="16" y="80"/>
                  <a:pt x="96" y="64"/>
                </a:cubicBezTo>
                <a:cubicBezTo>
                  <a:pt x="176" y="48"/>
                  <a:pt x="328" y="0"/>
                  <a:pt x="480" y="16"/>
                </a:cubicBezTo>
                <a:cubicBezTo>
                  <a:pt x="632" y="32"/>
                  <a:pt x="920" y="136"/>
                  <a:pt x="1008" y="160"/>
                </a:cubicBezTo>
              </a:path>
            </a:pathLst>
          </a:custGeom>
          <a:noFill/>
          <a:ln w="38100">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0" name="Freeform 38"/>
          <p:cNvSpPr>
            <a:spLocks/>
          </p:cNvSpPr>
          <p:nvPr/>
        </p:nvSpPr>
        <p:spPr bwMode="auto">
          <a:xfrm>
            <a:off x="6858000" y="3429000"/>
            <a:ext cx="1371600" cy="812800"/>
          </a:xfrm>
          <a:custGeom>
            <a:avLst/>
            <a:gdLst>
              <a:gd name="T0" fmla="*/ 0 w 864"/>
              <a:gd name="T1" fmla="*/ 2147483646 h 512"/>
              <a:gd name="T2" fmla="*/ 2147483646 w 864"/>
              <a:gd name="T3" fmla="*/ 2147483646 h 512"/>
              <a:gd name="T4" fmla="*/ 2147483646 w 864"/>
              <a:gd name="T5" fmla="*/ 2147483646 h 512"/>
              <a:gd name="T6" fmla="*/ 2147483646 w 864"/>
              <a:gd name="T7" fmla="*/ 0 h 512"/>
              <a:gd name="T8" fmla="*/ 0 60000 65536"/>
              <a:gd name="T9" fmla="*/ 0 60000 65536"/>
              <a:gd name="T10" fmla="*/ 0 60000 65536"/>
              <a:gd name="T11" fmla="*/ 0 60000 65536"/>
              <a:gd name="T12" fmla="*/ 0 w 864"/>
              <a:gd name="T13" fmla="*/ 0 h 512"/>
              <a:gd name="T14" fmla="*/ 864 w 864"/>
              <a:gd name="T15" fmla="*/ 512 h 512"/>
            </a:gdLst>
            <a:ahLst/>
            <a:cxnLst>
              <a:cxn ang="T8">
                <a:pos x="T0" y="T1"/>
              </a:cxn>
              <a:cxn ang="T9">
                <a:pos x="T2" y="T3"/>
              </a:cxn>
              <a:cxn ang="T10">
                <a:pos x="T4" y="T5"/>
              </a:cxn>
              <a:cxn ang="T11">
                <a:pos x="T6" y="T7"/>
              </a:cxn>
            </a:cxnLst>
            <a:rect l="T12" t="T13" r="T14" b="T15"/>
            <a:pathLst>
              <a:path w="864" h="512">
                <a:moveTo>
                  <a:pt x="0" y="480"/>
                </a:moveTo>
                <a:cubicBezTo>
                  <a:pt x="64" y="484"/>
                  <a:pt x="128" y="488"/>
                  <a:pt x="192" y="480"/>
                </a:cubicBezTo>
                <a:cubicBezTo>
                  <a:pt x="256" y="472"/>
                  <a:pt x="272" y="512"/>
                  <a:pt x="384" y="432"/>
                </a:cubicBezTo>
                <a:cubicBezTo>
                  <a:pt x="496" y="352"/>
                  <a:pt x="680" y="176"/>
                  <a:pt x="864" y="0"/>
                </a:cubicBezTo>
              </a:path>
            </a:pathLst>
          </a:custGeom>
          <a:noFill/>
          <a:ln w="38100">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7" name="Oval 39"/>
          <p:cNvSpPr>
            <a:spLocks noChangeArrowheads="1"/>
          </p:cNvSpPr>
          <p:nvPr/>
        </p:nvSpPr>
        <p:spPr bwMode="auto">
          <a:xfrm>
            <a:off x="2971800" y="4114800"/>
            <a:ext cx="152400" cy="152400"/>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7688" name="Oval 40"/>
          <p:cNvSpPr>
            <a:spLocks noChangeArrowheads="1"/>
          </p:cNvSpPr>
          <p:nvPr/>
        </p:nvSpPr>
        <p:spPr bwMode="auto">
          <a:xfrm>
            <a:off x="2209800" y="5257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7689" name="Oval 41"/>
          <p:cNvSpPr>
            <a:spLocks noChangeArrowheads="1"/>
          </p:cNvSpPr>
          <p:nvPr/>
        </p:nvSpPr>
        <p:spPr bwMode="auto">
          <a:xfrm>
            <a:off x="3733800" y="3733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7690" name="Oval 42"/>
          <p:cNvSpPr>
            <a:spLocks noChangeArrowheads="1"/>
          </p:cNvSpPr>
          <p:nvPr/>
        </p:nvSpPr>
        <p:spPr bwMode="auto">
          <a:xfrm>
            <a:off x="4495800" y="3581400"/>
            <a:ext cx="152400" cy="152400"/>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7691" name="Oval 43"/>
          <p:cNvSpPr>
            <a:spLocks noChangeArrowheads="1"/>
          </p:cNvSpPr>
          <p:nvPr/>
        </p:nvSpPr>
        <p:spPr bwMode="auto">
          <a:xfrm>
            <a:off x="5334000" y="38100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7692" name="Oval 44"/>
          <p:cNvSpPr>
            <a:spLocks noChangeArrowheads="1"/>
          </p:cNvSpPr>
          <p:nvPr/>
        </p:nvSpPr>
        <p:spPr bwMode="auto">
          <a:xfrm>
            <a:off x="6781800" y="4114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7693" name="Oval 45"/>
          <p:cNvSpPr>
            <a:spLocks noChangeArrowheads="1"/>
          </p:cNvSpPr>
          <p:nvPr/>
        </p:nvSpPr>
        <p:spPr bwMode="auto">
          <a:xfrm>
            <a:off x="7467600" y="3962400"/>
            <a:ext cx="152400" cy="152400"/>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7694" name="Oval 46"/>
          <p:cNvSpPr>
            <a:spLocks noChangeArrowheads="1"/>
          </p:cNvSpPr>
          <p:nvPr/>
        </p:nvSpPr>
        <p:spPr bwMode="auto">
          <a:xfrm>
            <a:off x="8153400" y="3352800"/>
            <a:ext cx="152400" cy="152400"/>
          </a:xfrm>
          <a:prstGeom prst="ellipse">
            <a:avLst/>
          </a:prstGeom>
          <a:solidFill>
            <a:srgbClr val="FFCCFF"/>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23"/>
                                        </p:tgtEl>
                                        <p:attrNameLst>
                                          <p:attrName>style.visibility</p:attrName>
                                        </p:attrNameLst>
                                      </p:cBhvr>
                                      <p:to>
                                        <p:strVal val="visible"/>
                                      </p:to>
                                    </p:set>
                                    <p:animEffect transition="in" filter="wipe(left)">
                                      <p:cBhvr>
                                        <p:cTn id="7" dur="500"/>
                                        <p:tgtEl>
                                          <p:spTgt spid="59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418"/>
                                        </p:tgtEl>
                                        <p:attrNameLst>
                                          <p:attrName>style.visibility</p:attrName>
                                        </p:attrNameLst>
                                      </p:cBhvr>
                                      <p:to>
                                        <p:strVal val="visible"/>
                                      </p:to>
                                    </p:set>
                                    <p:animEffect transition="in" filter="wipe(left)">
                                      <p:cBhvr>
                                        <p:cTn id="12" dur="500"/>
                                        <p:tgtEl>
                                          <p:spTgt spid="59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428"/>
                                        </p:tgtEl>
                                        <p:attrNameLst>
                                          <p:attrName>style.visibility</p:attrName>
                                        </p:attrNameLst>
                                      </p:cBhvr>
                                      <p:to>
                                        <p:strVal val="visible"/>
                                      </p:to>
                                    </p:set>
                                    <p:animEffect transition="in" filter="wipe(left)">
                                      <p:cBhvr>
                                        <p:cTn id="17" dur="500"/>
                                        <p:tgtEl>
                                          <p:spTgt spid="59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396"/>
                                        </p:tgtEl>
                                        <p:attrNameLst>
                                          <p:attrName>style.visibility</p:attrName>
                                        </p:attrNameLst>
                                      </p:cBhvr>
                                      <p:to>
                                        <p:strVal val="visible"/>
                                      </p:to>
                                    </p:set>
                                    <p:animEffect transition="in" filter="wipe(left)">
                                      <p:cBhvr>
                                        <p:cTn id="22" dur="500"/>
                                        <p:tgtEl>
                                          <p:spTgt spid="59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429"/>
                                        </p:tgtEl>
                                        <p:attrNameLst>
                                          <p:attrName>style.visibility</p:attrName>
                                        </p:attrNameLst>
                                      </p:cBhvr>
                                      <p:to>
                                        <p:strVal val="visible"/>
                                      </p:to>
                                    </p:set>
                                    <p:animEffect transition="in" filter="wipe(left)">
                                      <p:cBhvr>
                                        <p:cTn id="27" dur="500"/>
                                        <p:tgtEl>
                                          <p:spTgt spid="594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9397"/>
                                        </p:tgtEl>
                                        <p:attrNameLst>
                                          <p:attrName>style.visibility</p:attrName>
                                        </p:attrNameLst>
                                      </p:cBhvr>
                                      <p:to>
                                        <p:strVal val="visible"/>
                                      </p:to>
                                    </p:set>
                                    <p:animEffect transition="in" filter="wipe(left)">
                                      <p:cBhvr>
                                        <p:cTn id="32" dur="500"/>
                                        <p:tgtEl>
                                          <p:spTgt spid="593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422">
                                            <p:txEl>
                                              <p:pRg st="0" end="0"/>
                                            </p:txEl>
                                          </p:spTgt>
                                        </p:tgtEl>
                                        <p:attrNameLst>
                                          <p:attrName>style.visibility</p:attrName>
                                        </p:attrNameLst>
                                      </p:cBhvr>
                                      <p:to>
                                        <p:strVal val="visible"/>
                                      </p:to>
                                    </p:set>
                                    <p:animEffect transition="in" filter="wipe(left)">
                                      <p:cBhvr>
                                        <p:cTn id="37" dur="500"/>
                                        <p:tgtEl>
                                          <p:spTgt spid="5942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9430"/>
                                        </p:tgtEl>
                                        <p:attrNameLst>
                                          <p:attrName>style.visibility</p:attrName>
                                        </p:attrNameLst>
                                      </p:cBhvr>
                                      <p:to>
                                        <p:strVal val="visible"/>
                                      </p:to>
                                    </p:set>
                                    <p:animEffect transition="in" filter="wipe(left)">
                                      <p:cBhvr>
                                        <p:cTn id="42" dur="500"/>
                                        <p:tgtEl>
                                          <p:spTgt spid="594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9398"/>
                                        </p:tgtEl>
                                        <p:attrNameLst>
                                          <p:attrName>style.visibility</p:attrName>
                                        </p:attrNameLst>
                                      </p:cBhvr>
                                      <p:to>
                                        <p:strVal val="visible"/>
                                      </p:to>
                                    </p:set>
                                    <p:animEffect transition="in" filter="wipe(left)">
                                      <p:cBhvr>
                                        <p:cTn id="47"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2" grpId="0" build="p" autoUpdateAnimBg="0"/>
      <p:bldP spid="594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zh-CN" altLang="en-US"/>
              <a:t>华南师范大学数学科学学院    谢骊玲</a:t>
            </a:r>
          </a:p>
        </p:txBody>
      </p:sp>
      <p:sp>
        <p:nvSpPr>
          <p:cNvPr id="6"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graphicFrame>
        <p:nvGraphicFramePr>
          <p:cNvPr id="60420" name="Object 4"/>
          <p:cNvGraphicFramePr>
            <a:graphicFrameLocks noChangeAspect="1"/>
          </p:cNvGraphicFramePr>
          <p:nvPr/>
        </p:nvGraphicFramePr>
        <p:xfrm>
          <a:off x="971550" y="2108200"/>
          <a:ext cx="7400925" cy="4394200"/>
        </p:xfrm>
        <a:graphic>
          <a:graphicData uri="http://schemas.openxmlformats.org/presentationml/2006/ole">
            <mc:AlternateContent xmlns:mc="http://schemas.openxmlformats.org/markup-compatibility/2006">
              <mc:Choice xmlns:v="urn:schemas-microsoft-com:vml" Requires="v">
                <p:oleObj spid="_x0000_s28709" name="Equation" r:id="rId3" imgW="3505200" imgH="2082800" progId="Equation.DSMT4">
                  <p:embed/>
                </p:oleObj>
              </mc:Choice>
              <mc:Fallback>
                <p:oleObj name="Equation" r:id="rId3" imgW="3505200" imgH="2082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108200"/>
                        <a:ext cx="7400925" cy="439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Rectangle 5"/>
          <p:cNvSpPr>
            <a:spLocks noGrp="1" noChangeArrowheads="1"/>
          </p:cNvSpPr>
          <p:nvPr>
            <p:ph type="title"/>
          </p:nvPr>
        </p:nvSpPr>
        <p:spPr>
          <a:xfrm>
            <a:off x="431800" y="228600"/>
            <a:ext cx="8483600" cy="1066800"/>
          </a:xfrm>
          <a:noFill/>
        </p:spPr>
        <p:txBody>
          <a:bodyPr/>
          <a:lstStyle/>
          <a:p>
            <a:pPr eaLnBrk="1" hangingPunct="1"/>
            <a:r>
              <a:rPr lang="zh-CN" altLang="en-US" smtClean="0"/>
              <a:t>组合辛普森公式（续</a:t>
            </a:r>
            <a:r>
              <a:rPr lang="en-US" altLang="zh-CN" smtClean="0"/>
              <a:t>2</a:t>
            </a:r>
            <a:r>
              <a:rPr lang="zh-CN" altLang="en-US" smtClean="0"/>
              <a:t>）</a:t>
            </a:r>
          </a:p>
        </p:txBody>
      </p:sp>
      <p:sp>
        <p:nvSpPr>
          <p:cNvPr id="60424" name="Text Box 8"/>
          <p:cNvSpPr txBox="1">
            <a:spLocks noChangeArrowheads="1"/>
          </p:cNvSpPr>
          <p:nvPr/>
        </p:nvSpPr>
        <p:spPr bwMode="auto">
          <a:xfrm>
            <a:off x="684213" y="1304925"/>
            <a:ext cx="5940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a:latin typeface="Arial" panose="020B0604020202020204" pitchFamily="34" charset="0"/>
              </a:rPr>
              <a:t>多次应用辛普森法则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4"/>
                                        </p:tgtEl>
                                        <p:attrNameLst>
                                          <p:attrName>style.visibility</p:attrName>
                                        </p:attrNameLst>
                                      </p:cBhvr>
                                      <p:to>
                                        <p:strVal val="visible"/>
                                      </p:to>
                                    </p:set>
                                    <p:animEffect transition="in" filter="wipe(left)">
                                      <p:cBhvr>
                                        <p:cTn id="7" dur="500"/>
                                        <p:tgtEl>
                                          <p:spTgt spid="604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dissolve">
                                      <p:cBhvr>
                                        <p:cTn id="1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pPr>
              <a:defRPr/>
            </a:pPr>
            <a:r>
              <a:rPr lang="zh-CN" altLang="en-US"/>
              <a:t>华南师范大学数学科学学院    谢骊玲</a:t>
            </a:r>
          </a:p>
        </p:txBody>
      </p:sp>
      <p:sp>
        <p:nvSpPr>
          <p:cNvPr id="10"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29700" name="Rectangle 9"/>
          <p:cNvSpPr>
            <a:spLocks noChangeArrowheads="1"/>
          </p:cNvSpPr>
          <p:nvPr/>
        </p:nvSpPr>
        <p:spPr bwMode="auto">
          <a:xfrm>
            <a:off x="3203575" y="6381750"/>
            <a:ext cx="2844800" cy="476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9701" name="Rectangle 4"/>
          <p:cNvSpPr>
            <a:spLocks noGrp="1" noChangeArrowheads="1"/>
          </p:cNvSpPr>
          <p:nvPr>
            <p:ph type="title"/>
          </p:nvPr>
        </p:nvSpPr>
        <p:spPr>
          <a:xfrm>
            <a:off x="431800" y="476250"/>
            <a:ext cx="8458200" cy="533400"/>
          </a:xfrm>
          <a:noFill/>
        </p:spPr>
        <p:txBody>
          <a:bodyPr/>
          <a:lstStyle/>
          <a:p>
            <a:pPr eaLnBrk="1" hangingPunct="1"/>
            <a:r>
              <a:rPr lang="zh-CN" altLang="en-US" smtClean="0"/>
              <a:t>组合辛普森公式（续</a:t>
            </a:r>
            <a:r>
              <a:rPr lang="en-US" altLang="zh-CN" smtClean="0"/>
              <a:t>3</a:t>
            </a:r>
            <a:r>
              <a:rPr lang="zh-CN" altLang="en-US" smtClean="0"/>
              <a:t>）</a:t>
            </a:r>
          </a:p>
        </p:txBody>
      </p:sp>
      <p:sp>
        <p:nvSpPr>
          <p:cNvPr id="61445" name="Rectangle 5"/>
          <p:cNvSpPr>
            <a:spLocks noGrp="1" noChangeArrowheads="1"/>
          </p:cNvSpPr>
          <p:nvPr>
            <p:ph type="body" idx="1"/>
          </p:nvPr>
        </p:nvSpPr>
        <p:spPr>
          <a:xfrm>
            <a:off x="287338" y="1089025"/>
            <a:ext cx="7772400" cy="4114800"/>
          </a:xfrm>
          <a:noFill/>
        </p:spPr>
        <p:txBody>
          <a:bodyPr/>
          <a:lstStyle/>
          <a:p>
            <a:pPr eaLnBrk="1" hangingPunct="1"/>
            <a:r>
              <a:rPr lang="zh-CN" altLang="en-US" smtClean="0"/>
              <a:t>计算积分</a:t>
            </a:r>
          </a:p>
          <a:p>
            <a:pPr eaLnBrk="1" hangingPunct="1"/>
            <a:r>
              <a:rPr lang="en-US" altLang="zh-CN" i="1" smtClean="0"/>
              <a:t>n </a:t>
            </a:r>
            <a:r>
              <a:rPr lang="en-US" altLang="zh-CN" smtClean="0"/>
              <a:t>= 2,</a:t>
            </a:r>
            <a:r>
              <a:rPr lang="en-US" altLang="zh-CN" i="1" smtClean="0"/>
              <a:t> h </a:t>
            </a:r>
            <a:r>
              <a:rPr lang="en-US" altLang="zh-CN" smtClean="0"/>
              <a:t>= 2</a:t>
            </a:r>
          </a:p>
          <a:p>
            <a:pPr eaLnBrk="1" hangingPunct="1"/>
            <a:endParaRPr lang="en-US" altLang="zh-CN" b="1" smtClean="0"/>
          </a:p>
          <a:p>
            <a:pPr eaLnBrk="1" hangingPunct="1"/>
            <a:endParaRPr lang="en-US" altLang="zh-CN" b="1" smtClean="0"/>
          </a:p>
          <a:p>
            <a:pPr eaLnBrk="1" hangingPunct="1"/>
            <a:endParaRPr lang="en-US" altLang="zh-CN" b="1" smtClean="0"/>
          </a:p>
          <a:p>
            <a:pPr eaLnBrk="1" hangingPunct="1"/>
            <a:r>
              <a:rPr lang="en-US" altLang="zh-CN" i="1" smtClean="0"/>
              <a:t>n </a:t>
            </a:r>
            <a:r>
              <a:rPr lang="en-US" altLang="zh-CN" smtClean="0"/>
              <a:t>= 4,</a:t>
            </a:r>
            <a:r>
              <a:rPr lang="en-US" altLang="zh-CN" i="1" smtClean="0"/>
              <a:t> h </a:t>
            </a:r>
            <a:r>
              <a:rPr lang="en-US" altLang="zh-CN" smtClean="0"/>
              <a:t>= 1 </a:t>
            </a:r>
          </a:p>
        </p:txBody>
      </p:sp>
      <p:graphicFrame>
        <p:nvGraphicFramePr>
          <p:cNvPr id="61446" name="Object 6"/>
          <p:cNvGraphicFramePr>
            <a:graphicFrameLocks noChangeAspect="1"/>
          </p:cNvGraphicFramePr>
          <p:nvPr/>
        </p:nvGraphicFramePr>
        <p:xfrm>
          <a:off x="2519363" y="1052513"/>
          <a:ext cx="1985962" cy="738187"/>
        </p:xfrm>
        <a:graphic>
          <a:graphicData uri="http://schemas.openxmlformats.org/presentationml/2006/ole">
            <mc:AlternateContent xmlns:mc="http://schemas.openxmlformats.org/markup-compatibility/2006">
              <mc:Choice xmlns:v="urn:schemas-microsoft-com:vml" Requires="v">
                <p:oleObj spid="_x0000_s29797" name="Equation" r:id="rId3" imgW="889000" imgH="330200" progId="Equation.3">
                  <p:embed/>
                </p:oleObj>
              </mc:Choice>
              <mc:Fallback>
                <p:oleObj name="Equation" r:id="rId3" imgW="889000" imgH="330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1052513"/>
                        <a:ext cx="1985962" cy="73818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7" name="Object 7"/>
          <p:cNvGraphicFramePr>
            <a:graphicFrameLocks noChangeAspect="1"/>
          </p:cNvGraphicFramePr>
          <p:nvPr/>
        </p:nvGraphicFramePr>
        <p:xfrm>
          <a:off x="1751013" y="4672013"/>
          <a:ext cx="5559425" cy="2079625"/>
        </p:xfrm>
        <a:graphic>
          <a:graphicData uri="http://schemas.openxmlformats.org/presentationml/2006/ole">
            <mc:AlternateContent xmlns:mc="http://schemas.openxmlformats.org/markup-compatibility/2006">
              <mc:Choice xmlns:v="urn:schemas-microsoft-com:vml" Requires="v">
                <p:oleObj spid="_x0000_s29798" name="Equation" r:id="rId5" imgW="2679700" imgH="1003300" progId="Equation.DSMT4">
                  <p:embed/>
                </p:oleObj>
              </mc:Choice>
              <mc:Fallback>
                <p:oleObj name="Equation" r:id="rId5" imgW="2679700" imgH="1003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013" y="4672013"/>
                        <a:ext cx="5559425" cy="20796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8" name="Object 8"/>
          <p:cNvGraphicFramePr>
            <a:graphicFrameLocks noChangeAspect="1"/>
          </p:cNvGraphicFramePr>
          <p:nvPr/>
        </p:nvGraphicFramePr>
        <p:xfrm>
          <a:off x="1312863" y="2359025"/>
          <a:ext cx="6680200" cy="1625600"/>
        </p:xfrm>
        <a:graphic>
          <a:graphicData uri="http://schemas.openxmlformats.org/presentationml/2006/ole">
            <mc:AlternateContent xmlns:mc="http://schemas.openxmlformats.org/markup-compatibility/2006">
              <mc:Choice xmlns:v="urn:schemas-microsoft-com:vml" Requires="v">
                <p:oleObj spid="_x0000_s29799" name="Equation" r:id="rId7" imgW="3340100" imgH="812800" progId="Equation.DSMT4">
                  <p:embed/>
                </p:oleObj>
              </mc:Choice>
              <mc:Fallback>
                <p:oleObj name="Equation" r:id="rId7" imgW="3340100" imgH="812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2863" y="2359025"/>
                        <a:ext cx="6680200" cy="1625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0" name="Text Box 10"/>
          <p:cNvSpPr txBox="1">
            <a:spLocks noChangeArrowheads="1"/>
          </p:cNvSpPr>
          <p:nvPr/>
        </p:nvSpPr>
        <p:spPr bwMode="auto">
          <a:xfrm>
            <a:off x="4606925" y="1196975"/>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真实值</a:t>
            </a:r>
            <a:r>
              <a:rPr lang="en-US" altLang="zh-CN" sz="2400" i="1"/>
              <a:t>I=</a:t>
            </a:r>
            <a:r>
              <a:rPr lang="en-US" altLang="zh-CN" sz="2400"/>
              <a:t>5216.926477323024…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5">
                                            <p:txEl>
                                              <p:pRg st="0" end="0"/>
                                            </p:txEl>
                                          </p:spTgt>
                                        </p:tgtEl>
                                        <p:attrNameLst>
                                          <p:attrName>style.visibility</p:attrName>
                                        </p:attrNameLst>
                                      </p:cBhvr>
                                      <p:to>
                                        <p:strVal val="visible"/>
                                      </p:to>
                                    </p:set>
                                    <p:animEffect transition="in" filter="wipe(left)">
                                      <p:cBhvr>
                                        <p:cTn id="7" dur="500"/>
                                        <p:tgtEl>
                                          <p:spTgt spid="614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6"/>
                                        </p:tgtEl>
                                        <p:attrNameLst>
                                          <p:attrName>style.visibility</p:attrName>
                                        </p:attrNameLst>
                                      </p:cBhvr>
                                      <p:to>
                                        <p:strVal val="visible"/>
                                      </p:to>
                                    </p:set>
                                    <p:animEffect transition="in" filter="wipe(left)">
                                      <p:cBhvr>
                                        <p:cTn id="12" dur="500"/>
                                        <p:tgtEl>
                                          <p:spTgt spid="614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50"/>
                                        </p:tgtEl>
                                        <p:attrNameLst>
                                          <p:attrName>style.visibility</p:attrName>
                                        </p:attrNameLst>
                                      </p:cBhvr>
                                      <p:to>
                                        <p:strVal val="visible"/>
                                      </p:to>
                                    </p:set>
                                    <p:animEffect transition="in" filter="wipe(left)">
                                      <p:cBhvr>
                                        <p:cTn id="17" dur="500"/>
                                        <p:tgtEl>
                                          <p:spTgt spid="614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45">
                                            <p:txEl>
                                              <p:pRg st="1" end="1"/>
                                            </p:txEl>
                                          </p:spTgt>
                                        </p:tgtEl>
                                        <p:attrNameLst>
                                          <p:attrName>style.visibility</p:attrName>
                                        </p:attrNameLst>
                                      </p:cBhvr>
                                      <p:to>
                                        <p:strVal val="visible"/>
                                      </p:to>
                                    </p:set>
                                    <p:animEffect transition="in" filter="wipe(left)">
                                      <p:cBhvr>
                                        <p:cTn id="22" dur="500"/>
                                        <p:tgtEl>
                                          <p:spTgt spid="6144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61448"/>
                                        </p:tgtEl>
                                        <p:attrNameLst>
                                          <p:attrName>style.visibility</p:attrName>
                                        </p:attrNameLst>
                                      </p:cBhvr>
                                      <p:to>
                                        <p:strVal val="visible"/>
                                      </p:to>
                                    </p:set>
                                    <p:animEffect transition="in" filter="circle(in)">
                                      <p:cBhvr>
                                        <p:cTn id="27" dur="2000"/>
                                        <p:tgtEl>
                                          <p:spTgt spid="614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445">
                                            <p:txEl>
                                              <p:pRg st="5" end="5"/>
                                            </p:txEl>
                                          </p:spTgt>
                                        </p:tgtEl>
                                        <p:attrNameLst>
                                          <p:attrName>style.visibility</p:attrName>
                                        </p:attrNameLst>
                                      </p:cBhvr>
                                      <p:to>
                                        <p:strVal val="visible"/>
                                      </p:to>
                                    </p:set>
                                    <p:animEffect transition="in" filter="wipe(left)">
                                      <p:cBhvr>
                                        <p:cTn id="32" dur="500"/>
                                        <p:tgtEl>
                                          <p:spTgt spid="6144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61447"/>
                                        </p:tgtEl>
                                        <p:attrNameLst>
                                          <p:attrName>style.visibility</p:attrName>
                                        </p:attrNameLst>
                                      </p:cBhvr>
                                      <p:to>
                                        <p:strVal val="visible"/>
                                      </p:to>
                                    </p:set>
                                    <p:animEffect transition="in" filter="circle(in)">
                                      <p:cBhvr>
                                        <p:cTn id="37" dur="2000"/>
                                        <p:tgtEl>
                                          <p:spTgt spid="61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0"/>
          </p:nvPr>
        </p:nvSpPr>
        <p:spPr/>
        <p:txBody>
          <a:bodyPr/>
          <a:lstStyle/>
          <a:p>
            <a:pPr>
              <a:defRPr/>
            </a:pPr>
            <a:r>
              <a:rPr lang="zh-CN" altLang="en-US"/>
              <a:t>华南师范大学数学科学学院    谢骊玲</a:t>
            </a:r>
          </a:p>
        </p:txBody>
      </p:sp>
      <p:sp>
        <p:nvSpPr>
          <p:cNvPr id="7"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5124" name="Rectangle 2"/>
          <p:cNvSpPr>
            <a:spLocks noGrp="1" noChangeArrowheads="1"/>
          </p:cNvSpPr>
          <p:nvPr>
            <p:ph type="title"/>
          </p:nvPr>
        </p:nvSpPr>
        <p:spPr/>
        <p:txBody>
          <a:bodyPr/>
          <a:lstStyle/>
          <a:p>
            <a:pPr eaLnBrk="1" hangingPunct="1"/>
            <a:r>
              <a:rPr lang="zh-CN" altLang="en-US" smtClean="0"/>
              <a:t>几个简单的数值积分公式</a:t>
            </a:r>
          </a:p>
        </p:txBody>
      </p:sp>
      <p:sp>
        <p:nvSpPr>
          <p:cNvPr id="70659" name="Rectangle 3"/>
          <p:cNvSpPr>
            <a:spLocks noGrp="1" noChangeArrowheads="1"/>
          </p:cNvSpPr>
          <p:nvPr>
            <p:ph type="body" sz="half" idx="1"/>
          </p:nvPr>
        </p:nvSpPr>
        <p:spPr/>
        <p:txBody>
          <a:bodyPr/>
          <a:lstStyle/>
          <a:p>
            <a:pPr eaLnBrk="1" hangingPunct="1"/>
            <a:r>
              <a:rPr lang="zh-CN" altLang="en-US" sz="2800" smtClean="0"/>
              <a:t>左</a:t>
            </a:r>
            <a:r>
              <a:rPr lang="en-US" altLang="zh-CN" sz="2800" smtClean="0"/>
              <a:t>/</a:t>
            </a:r>
            <a:r>
              <a:rPr lang="zh-CN" altLang="en-US" sz="2800" smtClean="0"/>
              <a:t>中</a:t>
            </a:r>
            <a:r>
              <a:rPr lang="en-US" altLang="zh-CN" sz="2800" smtClean="0"/>
              <a:t>/</a:t>
            </a:r>
            <a:r>
              <a:rPr lang="zh-CN" altLang="en-US" sz="2800" smtClean="0"/>
              <a:t>右矩形公式</a:t>
            </a:r>
          </a:p>
          <a:p>
            <a:pPr eaLnBrk="1" hangingPunct="1">
              <a:buFont typeface="Wingdings" panose="05000000000000000000" pitchFamily="2" charset="2"/>
              <a:buNone/>
            </a:pPr>
            <a:endParaRPr lang="zh-CN" altLang="en-US" sz="2800" smtClean="0"/>
          </a:p>
          <a:p>
            <a:pPr eaLnBrk="1" hangingPunct="1">
              <a:buFont typeface="Wingdings" panose="05000000000000000000" pitchFamily="2" charset="2"/>
              <a:buNone/>
            </a:pPr>
            <a:endParaRPr lang="zh-CN" altLang="en-US" sz="2800" smtClean="0"/>
          </a:p>
          <a:p>
            <a:pPr eaLnBrk="1" hangingPunct="1">
              <a:buFont typeface="Wingdings" panose="05000000000000000000" pitchFamily="2" charset="2"/>
              <a:buNone/>
            </a:pPr>
            <a:endParaRPr lang="zh-CN" altLang="en-US" sz="2800" smtClean="0"/>
          </a:p>
          <a:p>
            <a:pPr eaLnBrk="1" hangingPunct="1">
              <a:buFont typeface="Wingdings" panose="05000000000000000000" pitchFamily="2" charset="2"/>
              <a:buNone/>
            </a:pPr>
            <a:endParaRPr lang="zh-CN" altLang="en-US" sz="2800" smtClean="0"/>
          </a:p>
          <a:p>
            <a:pPr eaLnBrk="1" hangingPunct="1">
              <a:buFont typeface="Wingdings" panose="05000000000000000000" pitchFamily="2" charset="2"/>
              <a:buNone/>
            </a:pPr>
            <a:endParaRPr lang="zh-CN" altLang="en-US" sz="2800" smtClean="0"/>
          </a:p>
          <a:p>
            <a:pPr eaLnBrk="1" hangingPunct="1"/>
            <a:r>
              <a:rPr lang="zh-CN" altLang="en-US" sz="2800" smtClean="0"/>
              <a:t>梯形公式</a:t>
            </a:r>
          </a:p>
        </p:txBody>
      </p:sp>
      <p:graphicFrame>
        <p:nvGraphicFramePr>
          <p:cNvPr id="70660" name="Object 4"/>
          <p:cNvGraphicFramePr>
            <a:graphicFrameLocks noGrp="1" noChangeAspect="1"/>
          </p:cNvGraphicFramePr>
          <p:nvPr>
            <p:ph sz="quarter" idx="2"/>
          </p:nvPr>
        </p:nvGraphicFramePr>
        <p:xfrm>
          <a:off x="2447925" y="2600325"/>
          <a:ext cx="3960813" cy="2214563"/>
        </p:xfrm>
        <a:graphic>
          <a:graphicData uri="http://schemas.openxmlformats.org/presentationml/2006/ole">
            <mc:AlternateContent xmlns:mc="http://schemas.openxmlformats.org/markup-compatibility/2006">
              <mc:Choice xmlns:v="urn:schemas-microsoft-com:vml" Requires="v">
                <p:oleObj spid="_x0000_s5188" name="Equation" r:id="rId3" imgW="1930400" imgH="1079500" progId="Equation.DSMT4">
                  <p:embed/>
                </p:oleObj>
              </mc:Choice>
              <mc:Fallback>
                <p:oleObj name="Equation" r:id="rId3" imgW="1930400" imgH="1079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2600325"/>
                        <a:ext cx="3960813" cy="221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2" name="Object 6"/>
          <p:cNvGraphicFramePr>
            <a:graphicFrameLocks noGrp="1" noChangeAspect="1"/>
          </p:cNvGraphicFramePr>
          <p:nvPr>
            <p:ph sz="quarter" idx="3"/>
          </p:nvPr>
        </p:nvGraphicFramePr>
        <p:xfrm>
          <a:off x="2484438" y="5516563"/>
          <a:ext cx="4500562" cy="827087"/>
        </p:xfrm>
        <a:graphic>
          <a:graphicData uri="http://schemas.openxmlformats.org/presentationml/2006/ole">
            <mc:AlternateContent xmlns:mc="http://schemas.openxmlformats.org/markup-compatibility/2006">
              <mc:Choice xmlns:v="urn:schemas-microsoft-com:vml" Requires="v">
                <p:oleObj spid="_x0000_s5189" name="Equation" r:id="rId5" imgW="2145369" imgH="393529" progId="Equation.DSMT4">
                  <p:embed/>
                </p:oleObj>
              </mc:Choice>
              <mc:Fallback>
                <p:oleObj name="Equation" r:id="rId5" imgW="2145369" imgH="39352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5516563"/>
                        <a:ext cx="4500562"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circle(in)">
                                      <p:cBhvr>
                                        <p:cTn id="12" dur="20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animEffect transition="in" filter="wipe(left)">
                                      <p:cBhvr>
                                        <p:cTn id="17" dur="500"/>
                                        <p:tgtEl>
                                          <p:spTgt spid="7065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0662"/>
                                        </p:tgtEl>
                                        <p:attrNameLst>
                                          <p:attrName>style.visibility</p:attrName>
                                        </p:attrNameLst>
                                      </p:cBhvr>
                                      <p:to>
                                        <p:strVal val="visible"/>
                                      </p:to>
                                    </p:set>
                                    <p:animEffect transition="in" filter="wipe(left)">
                                      <p:cBhvr>
                                        <p:cTn id="22"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0724" name="Rectangle 2"/>
          <p:cNvSpPr>
            <a:spLocks noGrp="1" noChangeArrowheads="1"/>
          </p:cNvSpPr>
          <p:nvPr>
            <p:ph type="title"/>
          </p:nvPr>
        </p:nvSpPr>
        <p:spPr/>
        <p:txBody>
          <a:bodyPr/>
          <a:lstStyle/>
          <a:p>
            <a:pPr eaLnBrk="1" hangingPunct="1"/>
            <a:r>
              <a:rPr lang="zh-CN" altLang="en-US" smtClean="0"/>
              <a:t>组合面积公式的误差分析</a:t>
            </a:r>
          </a:p>
        </p:txBody>
      </p:sp>
      <p:sp>
        <p:nvSpPr>
          <p:cNvPr id="62467" name="Rectangle 3"/>
          <p:cNvSpPr>
            <a:spLocks noGrp="1" noChangeArrowheads="1"/>
          </p:cNvSpPr>
          <p:nvPr>
            <p:ph type="body" idx="1"/>
          </p:nvPr>
        </p:nvSpPr>
        <p:spPr/>
        <p:txBody>
          <a:bodyPr/>
          <a:lstStyle/>
          <a:p>
            <a:pPr eaLnBrk="1" hangingPunct="1"/>
            <a:r>
              <a:rPr lang="zh-CN" altLang="en-US" smtClean="0"/>
              <a:t>组合梯形公式和组合辛普森公式的误差项</a:t>
            </a:r>
          </a:p>
          <a:p>
            <a:pPr eaLnBrk="1" hangingPunct="1"/>
            <a:r>
              <a:rPr lang="zh-CN" altLang="en-US" smtClean="0"/>
              <a:t>当步长</a:t>
            </a:r>
            <a:r>
              <a:rPr lang="en-US" altLang="zh-CN" i="1" smtClean="0"/>
              <a:t>h</a:t>
            </a:r>
            <a:r>
              <a:rPr lang="zh-CN" altLang="en-US" smtClean="0"/>
              <a:t>趋向零时，哪个公式的误差更快地收敛到零</a:t>
            </a:r>
          </a:p>
          <a:p>
            <a:pPr eaLnBrk="1" hangingPunct="1"/>
            <a:r>
              <a:rPr lang="zh-CN" altLang="en-US" smtClean="0"/>
              <a:t>当</a:t>
            </a:r>
            <a:r>
              <a:rPr lang="en-US" altLang="zh-CN" i="1" smtClean="0"/>
              <a:t>f</a:t>
            </a:r>
            <a:r>
              <a:rPr lang="en-US" altLang="zh-CN" smtClean="0"/>
              <a:t>(</a:t>
            </a:r>
            <a:r>
              <a:rPr lang="en-US" altLang="zh-CN" i="1" smtClean="0"/>
              <a:t>x</a:t>
            </a:r>
            <a:r>
              <a:rPr lang="en-US" altLang="zh-CN" smtClean="0"/>
              <a:t>)</a:t>
            </a:r>
            <a:r>
              <a:rPr lang="zh-CN" altLang="en-US" smtClean="0"/>
              <a:t>的导数已知时，如何利用误差项估计为得到给定精度的近似所需的子区间数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strips(downRight)">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strips(downRight)">
                                      <p:cBhvr>
                                        <p:cTn id="17"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0"/>
          </p:nvPr>
        </p:nvSpPr>
        <p:spPr/>
        <p:txBody>
          <a:bodyPr/>
          <a:lstStyle/>
          <a:p>
            <a:pPr>
              <a:defRPr/>
            </a:pPr>
            <a:r>
              <a:rPr lang="zh-CN" altLang="en-US"/>
              <a:t>华南师范大学数学科学学院    谢骊玲</a:t>
            </a:r>
          </a:p>
        </p:txBody>
      </p:sp>
      <p:sp>
        <p:nvSpPr>
          <p:cNvPr id="10"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1748" name="Rectangle 2"/>
          <p:cNvSpPr>
            <a:spLocks noGrp="1" noChangeArrowheads="1"/>
          </p:cNvSpPr>
          <p:nvPr>
            <p:ph type="title"/>
          </p:nvPr>
        </p:nvSpPr>
        <p:spPr/>
        <p:txBody>
          <a:bodyPr/>
          <a:lstStyle/>
          <a:p>
            <a:pPr eaLnBrk="1" hangingPunct="1"/>
            <a:r>
              <a:rPr lang="zh-CN" altLang="en-US" smtClean="0"/>
              <a:t>梯形公式的误差分析</a:t>
            </a:r>
          </a:p>
        </p:txBody>
      </p:sp>
      <p:sp>
        <p:nvSpPr>
          <p:cNvPr id="63491" name="Rectangle 3"/>
          <p:cNvSpPr>
            <a:spLocks noGrp="1" noChangeArrowheads="1"/>
          </p:cNvSpPr>
          <p:nvPr>
            <p:ph type="body" sz="half" idx="1"/>
          </p:nvPr>
        </p:nvSpPr>
        <p:spPr>
          <a:xfrm>
            <a:off x="468313" y="1665288"/>
            <a:ext cx="8183562" cy="3886200"/>
          </a:xfrm>
        </p:spPr>
        <p:txBody>
          <a:bodyPr/>
          <a:lstStyle/>
          <a:p>
            <a:pPr eaLnBrk="1" hangingPunct="1"/>
            <a:r>
              <a:rPr lang="zh-CN" altLang="en-US" sz="2800" smtClean="0"/>
              <a:t>推论</a:t>
            </a:r>
            <a:r>
              <a:rPr lang="en-US" altLang="zh-CN" sz="2800" smtClean="0"/>
              <a:t>7.2  </a:t>
            </a:r>
            <a:r>
              <a:rPr lang="zh-CN" altLang="en-US" sz="2800" smtClean="0"/>
              <a:t>设区间</a:t>
            </a:r>
            <a:r>
              <a:rPr lang="en-US" altLang="zh-CN" sz="2800" smtClean="0"/>
              <a:t>[</a:t>
            </a:r>
            <a:r>
              <a:rPr lang="en-US" altLang="zh-CN" sz="2800" i="1" smtClean="0"/>
              <a:t>a</a:t>
            </a:r>
            <a:r>
              <a:rPr lang="en-US" altLang="zh-CN" sz="2800" smtClean="0"/>
              <a:t>, </a:t>
            </a:r>
            <a:r>
              <a:rPr lang="en-US" altLang="zh-CN" sz="2800" i="1" smtClean="0"/>
              <a:t>b</a:t>
            </a:r>
            <a:r>
              <a:rPr lang="en-US" altLang="zh-CN" sz="2800" smtClean="0"/>
              <a:t>]</a:t>
            </a:r>
            <a:r>
              <a:rPr lang="zh-CN" altLang="en-US" sz="2800" smtClean="0"/>
              <a:t>划分为宽度为</a:t>
            </a:r>
            <a:r>
              <a:rPr lang="en-US" altLang="zh-CN" sz="2800" i="1" smtClean="0"/>
              <a:t>h</a:t>
            </a:r>
            <a:r>
              <a:rPr lang="en-US" altLang="zh-CN" sz="2800" smtClean="0"/>
              <a:t>=(</a:t>
            </a:r>
            <a:r>
              <a:rPr lang="en-US" altLang="zh-CN" sz="2800" i="1" smtClean="0"/>
              <a:t>b</a:t>
            </a:r>
            <a:r>
              <a:rPr lang="en-US" altLang="zh-CN" sz="2800" smtClean="0"/>
              <a:t>-</a:t>
            </a:r>
            <a:r>
              <a:rPr lang="en-US" altLang="zh-CN" sz="2800" i="1" smtClean="0"/>
              <a:t>a</a:t>
            </a:r>
            <a:r>
              <a:rPr lang="en-US" altLang="zh-CN" sz="2800" smtClean="0"/>
              <a:t>)/</a:t>
            </a:r>
            <a:r>
              <a:rPr lang="en-US" altLang="zh-CN" sz="2800" i="1" smtClean="0"/>
              <a:t>M</a:t>
            </a:r>
            <a:r>
              <a:rPr lang="zh-CN" altLang="en-US" sz="2800" smtClean="0"/>
              <a:t>的</a:t>
            </a:r>
            <a:r>
              <a:rPr lang="en-US" altLang="zh-CN" sz="2800" i="1" smtClean="0"/>
              <a:t>M</a:t>
            </a:r>
            <a:r>
              <a:rPr lang="zh-CN" altLang="en-US" sz="2800" smtClean="0"/>
              <a:t>个子区间</a:t>
            </a:r>
            <a:r>
              <a:rPr lang="en-US" altLang="zh-CN" sz="2800" smtClean="0"/>
              <a:t>[</a:t>
            </a:r>
            <a:r>
              <a:rPr lang="en-US" altLang="zh-CN" sz="2800" i="1" smtClean="0"/>
              <a:t>x</a:t>
            </a:r>
            <a:r>
              <a:rPr lang="en-US" altLang="zh-CN" sz="2800" i="1" baseline="-25000" smtClean="0"/>
              <a:t>k</a:t>
            </a:r>
            <a:r>
              <a:rPr lang="en-US" altLang="zh-CN" sz="2800" smtClean="0"/>
              <a:t>, </a:t>
            </a:r>
            <a:r>
              <a:rPr lang="en-US" altLang="zh-CN" sz="2800" i="1" smtClean="0"/>
              <a:t>x</a:t>
            </a:r>
            <a:r>
              <a:rPr lang="en-US" altLang="zh-CN" sz="2800" i="1" baseline="-25000" smtClean="0"/>
              <a:t>k</a:t>
            </a:r>
            <a:r>
              <a:rPr lang="en-US" altLang="zh-CN" sz="2800" baseline="-25000" smtClean="0"/>
              <a:t>+1</a:t>
            </a:r>
            <a:r>
              <a:rPr lang="en-US" altLang="zh-CN" sz="2800" smtClean="0"/>
              <a:t>], </a:t>
            </a:r>
            <a:r>
              <a:rPr lang="zh-CN" altLang="en-US" sz="2800" smtClean="0"/>
              <a:t>组合梯形公式</a:t>
            </a:r>
          </a:p>
        </p:txBody>
      </p:sp>
      <p:graphicFrame>
        <p:nvGraphicFramePr>
          <p:cNvPr id="63494" name="Object 6"/>
          <p:cNvGraphicFramePr>
            <a:graphicFrameLocks noGrp="1" noChangeAspect="1"/>
          </p:cNvGraphicFramePr>
          <p:nvPr>
            <p:ph sz="quarter" idx="2"/>
          </p:nvPr>
        </p:nvGraphicFramePr>
        <p:xfrm>
          <a:off x="2268538" y="2708275"/>
          <a:ext cx="4427537" cy="814388"/>
        </p:xfrm>
        <a:graphic>
          <a:graphicData uri="http://schemas.openxmlformats.org/presentationml/2006/ole">
            <mc:AlternateContent xmlns:mc="http://schemas.openxmlformats.org/markup-compatibility/2006">
              <mc:Choice xmlns:v="urn:schemas-microsoft-com:vml" Requires="v">
                <p:oleObj spid="_x0000_s31845" name="Equation" r:id="rId3" imgW="2349500" imgH="431800" progId="Equation.DSMT4">
                  <p:embed/>
                </p:oleObj>
              </mc:Choice>
              <mc:Fallback>
                <p:oleObj name="Equation" r:id="rId3" imgW="23495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708275"/>
                        <a:ext cx="442753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6" name="Text Box 8"/>
          <p:cNvSpPr txBox="1">
            <a:spLocks noChangeArrowheads="1"/>
          </p:cNvSpPr>
          <p:nvPr/>
        </p:nvSpPr>
        <p:spPr bwMode="auto">
          <a:xfrm>
            <a:off x="827088" y="3644900"/>
            <a:ext cx="7777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是对积分                                     的逼近</a:t>
            </a:r>
          </a:p>
        </p:txBody>
      </p:sp>
      <p:graphicFrame>
        <p:nvGraphicFramePr>
          <p:cNvPr id="63497" name="Object 9"/>
          <p:cNvGraphicFramePr>
            <a:graphicFrameLocks noGrp="1" noChangeAspect="1"/>
          </p:cNvGraphicFramePr>
          <p:nvPr>
            <p:ph sz="quarter" idx="3"/>
          </p:nvPr>
        </p:nvGraphicFramePr>
        <p:xfrm>
          <a:off x="2339975" y="3589338"/>
          <a:ext cx="3600450" cy="633412"/>
        </p:xfrm>
        <a:graphic>
          <a:graphicData uri="http://schemas.openxmlformats.org/presentationml/2006/ole">
            <mc:AlternateContent xmlns:mc="http://schemas.openxmlformats.org/markup-compatibility/2006">
              <mc:Choice xmlns:v="urn:schemas-microsoft-com:vml" Requires="v">
                <p:oleObj spid="_x0000_s31846" name="Equation" r:id="rId5" imgW="1879600" imgH="330200" progId="Equation.DSMT4">
                  <p:embed/>
                </p:oleObj>
              </mc:Choice>
              <mc:Fallback>
                <p:oleObj name="Equation" r:id="rId5" imgW="1879600" imgH="330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589338"/>
                        <a:ext cx="36004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9" name="Text Box 11"/>
          <p:cNvSpPr txBox="1">
            <a:spLocks noChangeArrowheads="1"/>
          </p:cNvSpPr>
          <p:nvPr/>
        </p:nvSpPr>
        <p:spPr bwMode="auto">
          <a:xfrm>
            <a:off x="863600" y="42926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如果 </a:t>
            </a:r>
            <a:r>
              <a:rPr lang="en-US" altLang="zh-CN" sz="2800" i="1"/>
              <a:t>f </a:t>
            </a:r>
            <a:r>
              <a:rPr lang="en-US" altLang="zh-CN" sz="2800"/>
              <a:t>∈</a:t>
            </a:r>
            <a:r>
              <a:rPr lang="en-US" altLang="zh-CN" sz="2800" i="1"/>
              <a:t>C</a:t>
            </a:r>
            <a:r>
              <a:rPr lang="en-US" altLang="zh-CN" sz="2800" baseline="30000"/>
              <a:t>2</a:t>
            </a:r>
            <a:r>
              <a:rPr lang="en-US" altLang="zh-CN" sz="2800"/>
              <a:t>[</a:t>
            </a:r>
            <a:r>
              <a:rPr lang="en-US" altLang="zh-CN" sz="2800" i="1"/>
              <a:t>a</a:t>
            </a:r>
            <a:r>
              <a:rPr lang="en-US" altLang="zh-CN" sz="2800"/>
              <a:t>,</a:t>
            </a:r>
            <a:r>
              <a:rPr lang="en-US" altLang="zh-CN" sz="2800" i="1"/>
              <a:t>b</a:t>
            </a:r>
            <a:r>
              <a:rPr lang="en-US" altLang="zh-CN" sz="2800"/>
              <a:t>]</a:t>
            </a:r>
            <a:r>
              <a:rPr lang="zh-CN" altLang="en-US" sz="2800"/>
              <a:t>，则存在值</a:t>
            </a:r>
            <a:r>
              <a:rPr lang="en-US" altLang="zh-CN" sz="2800" i="1"/>
              <a:t>c</a:t>
            </a:r>
            <a:r>
              <a:rPr lang="en-US" altLang="zh-CN" sz="2800"/>
              <a:t>, </a:t>
            </a:r>
            <a:r>
              <a:rPr lang="en-US" altLang="zh-CN" sz="2800" i="1"/>
              <a:t>a</a:t>
            </a:r>
            <a:r>
              <a:rPr lang="en-US" altLang="zh-CN" sz="2800"/>
              <a:t>&lt;</a:t>
            </a:r>
            <a:r>
              <a:rPr lang="en-US" altLang="zh-CN" sz="2800" i="1"/>
              <a:t>c</a:t>
            </a:r>
            <a:r>
              <a:rPr lang="en-US" altLang="zh-CN" sz="2800"/>
              <a:t>&lt;</a:t>
            </a:r>
            <a:r>
              <a:rPr lang="en-US" altLang="zh-CN" sz="2800" i="1"/>
              <a:t>b</a:t>
            </a:r>
            <a:r>
              <a:rPr lang="zh-CN" altLang="en-US" sz="2800"/>
              <a:t>，使得误差项</a:t>
            </a:r>
            <a:r>
              <a:rPr lang="en-US" altLang="zh-CN" sz="2800" i="1"/>
              <a:t>E</a:t>
            </a:r>
            <a:r>
              <a:rPr lang="en-US" altLang="zh-CN" sz="2800" i="1" baseline="-25000"/>
              <a:t>T</a:t>
            </a:r>
            <a:r>
              <a:rPr lang="en-US" altLang="zh-CN" sz="2800"/>
              <a:t>( </a:t>
            </a:r>
            <a:r>
              <a:rPr lang="en-US" altLang="zh-CN" sz="2800" i="1"/>
              <a:t>f </a:t>
            </a:r>
            <a:r>
              <a:rPr lang="en-US" altLang="zh-CN" sz="2800"/>
              <a:t>, </a:t>
            </a:r>
            <a:r>
              <a:rPr lang="en-US" altLang="zh-CN" sz="2800" i="1"/>
              <a:t>h</a:t>
            </a:r>
            <a:r>
              <a:rPr lang="en-US" altLang="zh-CN" sz="2800"/>
              <a:t>)</a:t>
            </a:r>
            <a:r>
              <a:rPr lang="zh-CN" altLang="en-US" sz="2800"/>
              <a:t>具有形式</a:t>
            </a:r>
          </a:p>
        </p:txBody>
      </p:sp>
      <p:graphicFrame>
        <p:nvGraphicFramePr>
          <p:cNvPr id="63500" name="Object 12"/>
          <p:cNvGraphicFramePr>
            <a:graphicFrameLocks noChangeAspect="1"/>
          </p:cNvGraphicFramePr>
          <p:nvPr/>
        </p:nvGraphicFramePr>
        <p:xfrm>
          <a:off x="2447925" y="5337175"/>
          <a:ext cx="4284663" cy="781050"/>
        </p:xfrm>
        <a:graphic>
          <a:graphicData uri="http://schemas.openxmlformats.org/presentationml/2006/ole">
            <mc:AlternateContent xmlns:mc="http://schemas.openxmlformats.org/markup-compatibility/2006">
              <mc:Choice xmlns:v="urn:schemas-microsoft-com:vml" Requires="v">
                <p:oleObj spid="_x0000_s31847" name="Equation" r:id="rId7" imgW="2298700" imgH="419100" progId="Equation.DSMT4">
                  <p:embed/>
                </p:oleObj>
              </mc:Choice>
              <mc:Fallback>
                <p:oleObj name="Equation" r:id="rId7" imgW="2298700" imgH="4191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7925" y="5337175"/>
                        <a:ext cx="428466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dissolve">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wipe(left)">
                                      <p:cBhvr>
                                        <p:cTn id="12" dur="500"/>
                                        <p:tgtEl>
                                          <p:spTgt spid="63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wipe(left)">
                                      <p:cBhvr>
                                        <p:cTn id="17" dur="500"/>
                                        <p:tgtEl>
                                          <p:spTgt spid="63497"/>
                                        </p:tgtEl>
                                      </p:cBhvr>
                                    </p:animEffect>
                                  </p:childTnLst>
                                </p:cTn>
                              </p:par>
                              <p:par>
                                <p:cTn id="18" presetID="22" presetClass="entr" presetSubtype="8" fill="hold" nodeType="withEffect">
                                  <p:stCondLst>
                                    <p:cond delay="0"/>
                                  </p:stCondLst>
                                  <p:childTnLst>
                                    <p:set>
                                      <p:cBhvr>
                                        <p:cTn id="19" dur="1" fill="hold">
                                          <p:stCondLst>
                                            <p:cond delay="0"/>
                                          </p:stCondLst>
                                        </p:cTn>
                                        <p:tgtEl>
                                          <p:spTgt spid="63496">
                                            <p:txEl>
                                              <p:pRg st="0" end="0"/>
                                            </p:txEl>
                                          </p:spTgt>
                                        </p:tgtEl>
                                        <p:attrNameLst>
                                          <p:attrName>style.visibility</p:attrName>
                                        </p:attrNameLst>
                                      </p:cBhvr>
                                      <p:to>
                                        <p:strVal val="visible"/>
                                      </p:to>
                                    </p:set>
                                    <p:animEffect transition="in" filter="wipe(left)">
                                      <p:cBhvr>
                                        <p:cTn id="20" dur="500"/>
                                        <p:tgtEl>
                                          <p:spTgt spid="6349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3499"/>
                                        </p:tgtEl>
                                        <p:attrNameLst>
                                          <p:attrName>style.visibility</p:attrName>
                                        </p:attrNameLst>
                                      </p:cBhvr>
                                      <p:to>
                                        <p:strVal val="visible"/>
                                      </p:to>
                                    </p:set>
                                    <p:animEffect transition="in" filter="dissolve">
                                      <p:cBhvr>
                                        <p:cTn id="25" dur="500"/>
                                        <p:tgtEl>
                                          <p:spTgt spid="634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3500"/>
                                        </p:tgtEl>
                                        <p:attrNameLst>
                                          <p:attrName>style.visibility</p:attrName>
                                        </p:attrNameLst>
                                      </p:cBhvr>
                                      <p:to>
                                        <p:strVal val="visible"/>
                                      </p:to>
                                    </p:set>
                                    <p:animEffect transition="in" filter="wipe(left)">
                                      <p:cBhvr>
                                        <p:cTn id="30" dur="500"/>
                                        <p:tgtEl>
                                          <p:spTgt spid="6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0"/>
          </p:nvPr>
        </p:nvSpPr>
        <p:spPr/>
        <p:txBody>
          <a:bodyPr/>
          <a:lstStyle/>
          <a:p>
            <a:pPr>
              <a:defRPr/>
            </a:pPr>
            <a:r>
              <a:rPr lang="zh-CN" altLang="en-US"/>
              <a:t>华南师范大学数学科学学院    谢骊玲</a:t>
            </a:r>
          </a:p>
        </p:txBody>
      </p:sp>
      <p:sp>
        <p:nvSpPr>
          <p:cNvPr id="10"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2772" name="Rectangle 2"/>
          <p:cNvSpPr>
            <a:spLocks noGrp="1" noChangeArrowheads="1"/>
          </p:cNvSpPr>
          <p:nvPr>
            <p:ph type="title"/>
          </p:nvPr>
        </p:nvSpPr>
        <p:spPr/>
        <p:txBody>
          <a:bodyPr/>
          <a:lstStyle/>
          <a:p>
            <a:pPr eaLnBrk="1" hangingPunct="1"/>
            <a:r>
              <a:rPr lang="zh-CN" altLang="en-US" smtClean="0"/>
              <a:t>辛普森公式的误差分析</a:t>
            </a:r>
          </a:p>
        </p:txBody>
      </p:sp>
      <p:sp>
        <p:nvSpPr>
          <p:cNvPr id="67589" name="Rectangle 5"/>
          <p:cNvSpPr>
            <a:spLocks noGrp="1" noChangeArrowheads="1"/>
          </p:cNvSpPr>
          <p:nvPr>
            <p:ph type="body" sz="half" idx="1"/>
          </p:nvPr>
        </p:nvSpPr>
        <p:spPr>
          <a:xfrm>
            <a:off x="468313" y="1700213"/>
            <a:ext cx="8110537" cy="3886200"/>
          </a:xfrm>
          <a:noFill/>
        </p:spPr>
        <p:txBody>
          <a:bodyPr/>
          <a:lstStyle/>
          <a:p>
            <a:pPr eaLnBrk="1" hangingPunct="1"/>
            <a:r>
              <a:rPr lang="zh-CN" altLang="en-US" sz="2800" smtClean="0"/>
              <a:t>推论</a:t>
            </a:r>
            <a:r>
              <a:rPr lang="en-US" altLang="zh-CN" sz="2800" smtClean="0"/>
              <a:t>7.3  </a:t>
            </a:r>
            <a:r>
              <a:rPr lang="zh-CN" altLang="en-US" sz="2800" smtClean="0"/>
              <a:t>设区间</a:t>
            </a:r>
            <a:r>
              <a:rPr lang="en-US" altLang="zh-CN" sz="2800" smtClean="0"/>
              <a:t>[</a:t>
            </a:r>
            <a:r>
              <a:rPr lang="en-US" altLang="zh-CN" sz="2800" i="1" smtClean="0"/>
              <a:t>a</a:t>
            </a:r>
            <a:r>
              <a:rPr lang="en-US" altLang="zh-CN" sz="2800" smtClean="0"/>
              <a:t>, </a:t>
            </a:r>
            <a:r>
              <a:rPr lang="en-US" altLang="zh-CN" sz="2800" i="1" smtClean="0"/>
              <a:t>b</a:t>
            </a:r>
            <a:r>
              <a:rPr lang="en-US" altLang="zh-CN" sz="2800" smtClean="0"/>
              <a:t>]</a:t>
            </a:r>
            <a:r>
              <a:rPr lang="zh-CN" altLang="en-US" sz="2800" smtClean="0"/>
              <a:t>划分为宽度为</a:t>
            </a:r>
            <a:r>
              <a:rPr lang="en-US" altLang="zh-CN" sz="2800" i="1" smtClean="0"/>
              <a:t>h</a:t>
            </a:r>
            <a:r>
              <a:rPr lang="en-US" altLang="zh-CN" sz="2800" smtClean="0"/>
              <a:t>=(</a:t>
            </a:r>
            <a:r>
              <a:rPr lang="en-US" altLang="zh-CN" sz="2800" i="1" smtClean="0"/>
              <a:t>b</a:t>
            </a:r>
            <a:r>
              <a:rPr lang="en-US" altLang="zh-CN" sz="2800" smtClean="0"/>
              <a:t>-</a:t>
            </a:r>
            <a:r>
              <a:rPr lang="en-US" altLang="zh-CN" sz="2800" i="1" smtClean="0"/>
              <a:t>a</a:t>
            </a:r>
            <a:r>
              <a:rPr lang="en-US" altLang="zh-CN" sz="2800" smtClean="0"/>
              <a:t>)/(2</a:t>
            </a:r>
            <a:r>
              <a:rPr lang="en-US" altLang="zh-CN" sz="2800" i="1" smtClean="0"/>
              <a:t>M</a:t>
            </a:r>
            <a:r>
              <a:rPr lang="en-US" altLang="zh-CN" sz="2800" smtClean="0"/>
              <a:t>)</a:t>
            </a:r>
            <a:r>
              <a:rPr lang="zh-CN" altLang="en-US" sz="2800" smtClean="0"/>
              <a:t>的</a:t>
            </a:r>
            <a:r>
              <a:rPr lang="en-US" altLang="zh-CN" sz="2800" smtClean="0"/>
              <a:t>2</a:t>
            </a:r>
            <a:r>
              <a:rPr lang="en-US" altLang="zh-CN" sz="2800" i="1" smtClean="0"/>
              <a:t>M</a:t>
            </a:r>
            <a:r>
              <a:rPr lang="zh-CN" altLang="en-US" sz="2800" smtClean="0"/>
              <a:t>个等宽子区间</a:t>
            </a:r>
            <a:r>
              <a:rPr lang="en-US" altLang="zh-CN" sz="2800" smtClean="0"/>
              <a:t>[</a:t>
            </a:r>
            <a:r>
              <a:rPr lang="en-US" altLang="zh-CN" sz="2800" i="1" smtClean="0"/>
              <a:t>x</a:t>
            </a:r>
            <a:r>
              <a:rPr lang="en-US" altLang="zh-CN" sz="2800" i="1" baseline="-25000" smtClean="0"/>
              <a:t>k</a:t>
            </a:r>
            <a:r>
              <a:rPr lang="en-US" altLang="zh-CN" sz="2800" smtClean="0"/>
              <a:t>, </a:t>
            </a:r>
            <a:r>
              <a:rPr lang="en-US" altLang="zh-CN" sz="2800" i="1" smtClean="0"/>
              <a:t>x</a:t>
            </a:r>
            <a:r>
              <a:rPr lang="en-US" altLang="zh-CN" sz="2800" i="1" baseline="-25000" smtClean="0"/>
              <a:t>k</a:t>
            </a:r>
            <a:r>
              <a:rPr lang="en-US" altLang="zh-CN" sz="2800" baseline="-25000" smtClean="0"/>
              <a:t>+1</a:t>
            </a:r>
            <a:r>
              <a:rPr lang="en-US" altLang="zh-CN" sz="2800" smtClean="0"/>
              <a:t>], </a:t>
            </a:r>
            <a:r>
              <a:rPr lang="zh-CN" altLang="en-US" sz="2800" smtClean="0"/>
              <a:t>组合辛普森公式</a:t>
            </a:r>
          </a:p>
        </p:txBody>
      </p:sp>
      <p:sp>
        <p:nvSpPr>
          <p:cNvPr id="67591" name="Text Box 7"/>
          <p:cNvSpPr txBox="1">
            <a:spLocks noChangeArrowheads="1"/>
          </p:cNvSpPr>
          <p:nvPr/>
        </p:nvSpPr>
        <p:spPr bwMode="auto">
          <a:xfrm>
            <a:off x="827088" y="3644900"/>
            <a:ext cx="7777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是对积分                                     的逼近</a:t>
            </a:r>
          </a:p>
        </p:txBody>
      </p:sp>
      <p:graphicFrame>
        <p:nvGraphicFramePr>
          <p:cNvPr id="67592" name="Object 8"/>
          <p:cNvGraphicFramePr>
            <a:graphicFrameLocks noChangeAspect="1"/>
          </p:cNvGraphicFramePr>
          <p:nvPr/>
        </p:nvGraphicFramePr>
        <p:xfrm>
          <a:off x="2339975" y="3589338"/>
          <a:ext cx="3600450" cy="633412"/>
        </p:xfrm>
        <a:graphic>
          <a:graphicData uri="http://schemas.openxmlformats.org/presentationml/2006/ole">
            <mc:AlternateContent xmlns:mc="http://schemas.openxmlformats.org/markup-compatibility/2006">
              <mc:Choice xmlns:v="urn:schemas-microsoft-com:vml" Requires="v">
                <p:oleObj spid="_x0000_s32869" name="Equation" r:id="rId3" imgW="1879600" imgH="330200" progId="Equation.DSMT4">
                  <p:embed/>
                </p:oleObj>
              </mc:Choice>
              <mc:Fallback>
                <p:oleObj name="Equation" r:id="rId3" imgW="1879600" imgH="330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589338"/>
                        <a:ext cx="36004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Text Box 9"/>
          <p:cNvSpPr txBox="1">
            <a:spLocks noChangeArrowheads="1"/>
          </p:cNvSpPr>
          <p:nvPr/>
        </p:nvSpPr>
        <p:spPr bwMode="auto">
          <a:xfrm>
            <a:off x="863600" y="42926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如果 </a:t>
            </a:r>
            <a:r>
              <a:rPr lang="en-US" altLang="zh-CN" sz="2800" i="1"/>
              <a:t>f </a:t>
            </a:r>
            <a:r>
              <a:rPr lang="en-US" altLang="zh-CN" sz="2800"/>
              <a:t>∈</a:t>
            </a:r>
            <a:r>
              <a:rPr lang="en-US" altLang="zh-CN" sz="2800" i="1"/>
              <a:t>C</a:t>
            </a:r>
            <a:r>
              <a:rPr lang="en-US" altLang="zh-CN" sz="2800" baseline="30000"/>
              <a:t>4</a:t>
            </a:r>
            <a:r>
              <a:rPr lang="en-US" altLang="zh-CN" sz="2800"/>
              <a:t>[</a:t>
            </a:r>
            <a:r>
              <a:rPr lang="en-US" altLang="zh-CN" sz="2800" i="1"/>
              <a:t>a</a:t>
            </a:r>
            <a:r>
              <a:rPr lang="en-US" altLang="zh-CN" sz="2800"/>
              <a:t>,</a:t>
            </a:r>
            <a:r>
              <a:rPr lang="en-US" altLang="zh-CN" sz="2800" i="1"/>
              <a:t>b</a:t>
            </a:r>
            <a:r>
              <a:rPr lang="en-US" altLang="zh-CN" sz="2800"/>
              <a:t>]</a:t>
            </a:r>
            <a:r>
              <a:rPr lang="zh-CN" altLang="en-US" sz="2800"/>
              <a:t>，则存在值</a:t>
            </a:r>
            <a:r>
              <a:rPr lang="en-US" altLang="zh-CN" sz="2800" i="1"/>
              <a:t>c</a:t>
            </a:r>
            <a:r>
              <a:rPr lang="en-US" altLang="zh-CN" sz="2800"/>
              <a:t>, </a:t>
            </a:r>
            <a:r>
              <a:rPr lang="en-US" altLang="zh-CN" sz="2800" i="1"/>
              <a:t>a</a:t>
            </a:r>
            <a:r>
              <a:rPr lang="en-US" altLang="zh-CN" sz="2800"/>
              <a:t>&lt;</a:t>
            </a:r>
            <a:r>
              <a:rPr lang="en-US" altLang="zh-CN" sz="2800" i="1"/>
              <a:t>c</a:t>
            </a:r>
            <a:r>
              <a:rPr lang="en-US" altLang="zh-CN" sz="2800"/>
              <a:t>&lt;</a:t>
            </a:r>
            <a:r>
              <a:rPr lang="en-US" altLang="zh-CN" sz="2800" i="1"/>
              <a:t>b</a:t>
            </a:r>
            <a:r>
              <a:rPr lang="zh-CN" altLang="en-US" sz="2800"/>
              <a:t>，使得误差项</a:t>
            </a:r>
            <a:r>
              <a:rPr lang="en-US" altLang="zh-CN" sz="2800" i="1"/>
              <a:t>E</a:t>
            </a:r>
            <a:r>
              <a:rPr lang="en-US" altLang="zh-CN" sz="2800" i="1" baseline="-25000"/>
              <a:t>S</a:t>
            </a:r>
            <a:r>
              <a:rPr lang="en-US" altLang="zh-CN" sz="2800"/>
              <a:t>( </a:t>
            </a:r>
            <a:r>
              <a:rPr lang="en-US" altLang="zh-CN" sz="2800" i="1"/>
              <a:t>f </a:t>
            </a:r>
            <a:r>
              <a:rPr lang="en-US" altLang="zh-CN" sz="2800"/>
              <a:t>, </a:t>
            </a:r>
            <a:r>
              <a:rPr lang="en-US" altLang="zh-CN" sz="2800" i="1"/>
              <a:t>h</a:t>
            </a:r>
            <a:r>
              <a:rPr lang="en-US" altLang="zh-CN" sz="2800"/>
              <a:t>)</a:t>
            </a:r>
            <a:r>
              <a:rPr lang="zh-CN" altLang="en-US" sz="2800"/>
              <a:t>具有形式</a:t>
            </a:r>
          </a:p>
        </p:txBody>
      </p:sp>
      <p:graphicFrame>
        <p:nvGraphicFramePr>
          <p:cNvPr id="67594" name="Object 10"/>
          <p:cNvGraphicFramePr>
            <a:graphicFrameLocks noChangeAspect="1"/>
          </p:cNvGraphicFramePr>
          <p:nvPr/>
        </p:nvGraphicFramePr>
        <p:xfrm>
          <a:off x="2447925" y="5337175"/>
          <a:ext cx="4284663" cy="781050"/>
        </p:xfrm>
        <a:graphic>
          <a:graphicData uri="http://schemas.openxmlformats.org/presentationml/2006/ole">
            <mc:AlternateContent xmlns:mc="http://schemas.openxmlformats.org/markup-compatibility/2006">
              <mc:Choice xmlns:v="urn:schemas-microsoft-com:vml" Requires="v">
                <p:oleObj spid="_x0000_s32870" name="Equation" r:id="rId5" imgW="2298700" imgH="419100" progId="Equation.DSMT4">
                  <p:embed/>
                </p:oleObj>
              </mc:Choice>
              <mc:Fallback>
                <p:oleObj name="Equation" r:id="rId5" imgW="2298700" imgH="4191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7925" y="5337175"/>
                        <a:ext cx="428466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5" name="Object 11"/>
          <p:cNvGraphicFramePr>
            <a:graphicFrameLocks noGrp="1" noChangeAspect="1"/>
          </p:cNvGraphicFramePr>
          <p:nvPr>
            <p:ph sz="half" idx="2"/>
          </p:nvPr>
        </p:nvGraphicFramePr>
        <p:xfrm>
          <a:off x="1258888" y="2708275"/>
          <a:ext cx="6697662" cy="822325"/>
        </p:xfrm>
        <a:graphic>
          <a:graphicData uri="http://schemas.openxmlformats.org/presentationml/2006/ole">
            <mc:AlternateContent xmlns:mc="http://schemas.openxmlformats.org/markup-compatibility/2006">
              <mc:Choice xmlns:v="urn:schemas-microsoft-com:vml" Requires="v">
                <p:oleObj spid="_x0000_s32871" name="Equation" r:id="rId7" imgW="3517900" imgH="431800" progId="Equation.DSMT4">
                  <p:embed/>
                </p:oleObj>
              </mc:Choice>
              <mc:Fallback>
                <p:oleObj name="Equation" r:id="rId7" imgW="3517900" imgH="431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708275"/>
                        <a:ext cx="66976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animEffect transition="in" filter="dissolve">
                                      <p:cBhvr>
                                        <p:cTn id="7" dur="500"/>
                                        <p:tgtEl>
                                          <p:spTgt spid="675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595"/>
                                        </p:tgtEl>
                                        <p:attrNameLst>
                                          <p:attrName>style.visibility</p:attrName>
                                        </p:attrNameLst>
                                      </p:cBhvr>
                                      <p:to>
                                        <p:strVal val="visible"/>
                                      </p:to>
                                    </p:set>
                                    <p:animEffect transition="in" filter="wipe(left)">
                                      <p:cBhvr>
                                        <p:cTn id="12" dur="500"/>
                                        <p:tgtEl>
                                          <p:spTgt spid="675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wipe(left)">
                                      <p:cBhvr>
                                        <p:cTn id="17" dur="500"/>
                                        <p:tgtEl>
                                          <p:spTgt spid="67592"/>
                                        </p:tgtEl>
                                      </p:cBhvr>
                                    </p:animEffect>
                                  </p:childTnLst>
                                </p:cTn>
                              </p:par>
                              <p:par>
                                <p:cTn id="18" presetID="22" presetClass="entr" presetSubtype="8" fill="hold" nodeType="withEffect">
                                  <p:stCondLst>
                                    <p:cond delay="0"/>
                                  </p:stCondLst>
                                  <p:childTnLst>
                                    <p:set>
                                      <p:cBhvr>
                                        <p:cTn id="19" dur="1" fill="hold">
                                          <p:stCondLst>
                                            <p:cond delay="0"/>
                                          </p:stCondLst>
                                        </p:cTn>
                                        <p:tgtEl>
                                          <p:spTgt spid="67591">
                                            <p:txEl>
                                              <p:pRg st="0" end="0"/>
                                            </p:txEl>
                                          </p:spTgt>
                                        </p:tgtEl>
                                        <p:attrNameLst>
                                          <p:attrName>style.visibility</p:attrName>
                                        </p:attrNameLst>
                                      </p:cBhvr>
                                      <p:to>
                                        <p:strVal val="visible"/>
                                      </p:to>
                                    </p:set>
                                    <p:animEffect transition="in" filter="wipe(left)">
                                      <p:cBhvr>
                                        <p:cTn id="20" dur="500"/>
                                        <p:tgtEl>
                                          <p:spTgt spid="6759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593"/>
                                        </p:tgtEl>
                                        <p:attrNameLst>
                                          <p:attrName>style.visibility</p:attrName>
                                        </p:attrNameLst>
                                      </p:cBhvr>
                                      <p:to>
                                        <p:strVal val="visible"/>
                                      </p:to>
                                    </p:set>
                                    <p:animEffect transition="in" filter="dissolve">
                                      <p:cBhvr>
                                        <p:cTn id="25" dur="500"/>
                                        <p:tgtEl>
                                          <p:spTgt spid="675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7594"/>
                                        </p:tgtEl>
                                        <p:attrNameLst>
                                          <p:attrName>style.visibility</p:attrName>
                                        </p:attrNameLst>
                                      </p:cBhvr>
                                      <p:to>
                                        <p:strVal val="visible"/>
                                      </p:to>
                                    </p:set>
                                    <p:animEffect transition="in" filter="wipe(left)">
                                      <p:cBhvr>
                                        <p:cTn id="30"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页脚占位符 2"/>
          <p:cNvSpPr>
            <a:spLocks noGrp="1"/>
          </p:cNvSpPr>
          <p:nvPr>
            <p:ph type="ftr" sz="quarter" idx="10"/>
          </p:nvPr>
        </p:nvSpPr>
        <p:spPr/>
        <p:txBody>
          <a:bodyPr/>
          <a:lstStyle/>
          <a:p>
            <a:pPr>
              <a:defRPr/>
            </a:pPr>
            <a:r>
              <a:rPr lang="zh-CN" altLang="en-US"/>
              <a:t>华南师范大学数学科学学院    谢骊玲</a:t>
            </a:r>
          </a:p>
        </p:txBody>
      </p:sp>
      <p:sp>
        <p:nvSpPr>
          <p:cNvPr id="59" name="日期占位符 4"/>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69636" name="Text Box 4"/>
          <p:cNvSpPr txBox="1">
            <a:spLocks noChangeArrowheads="1"/>
          </p:cNvSpPr>
          <p:nvPr/>
        </p:nvSpPr>
        <p:spPr bwMode="auto">
          <a:xfrm>
            <a:off x="431800" y="549275"/>
            <a:ext cx="77771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例</a:t>
            </a:r>
            <a:r>
              <a:rPr lang="en-US" altLang="zh-CN" sz="2800">
                <a:latin typeface="Arial" panose="020B0604020202020204" pitchFamily="34" charset="0"/>
              </a:rPr>
              <a:t>7.7</a:t>
            </a:r>
            <a:r>
              <a:rPr lang="zh-CN" altLang="en-US" sz="2800">
                <a:latin typeface="Arial" panose="020B0604020202020204" pitchFamily="34" charset="0"/>
              </a:rPr>
              <a:t>、</a:t>
            </a:r>
            <a:r>
              <a:rPr lang="en-US" altLang="zh-CN" sz="2800">
                <a:latin typeface="Arial" panose="020B0604020202020204" pitchFamily="34" charset="0"/>
              </a:rPr>
              <a:t>7.8    </a:t>
            </a:r>
            <a:r>
              <a:rPr lang="zh-CN" altLang="en-US" sz="2800">
                <a:latin typeface="Arial" panose="020B0604020202020204" pitchFamily="34" charset="0"/>
              </a:rPr>
              <a:t>分别用组合梯形公式、组合辛普森公式求函数                       在区间</a:t>
            </a:r>
            <a:r>
              <a:rPr lang="en-US" altLang="zh-CN" sz="2800">
                <a:latin typeface="Arial" panose="020B0604020202020204" pitchFamily="34" charset="0"/>
              </a:rPr>
              <a:t>[</a:t>
            </a:r>
            <a:r>
              <a:rPr lang="en-US" altLang="zh-CN" sz="2800"/>
              <a:t>1,6</a:t>
            </a:r>
            <a:r>
              <a:rPr lang="en-US" altLang="zh-CN" sz="2800">
                <a:latin typeface="Arial" panose="020B0604020202020204" pitchFamily="34" charset="0"/>
              </a:rPr>
              <a:t>]</a:t>
            </a:r>
            <a:r>
              <a:rPr lang="zh-CN" altLang="en-US" sz="2800">
                <a:latin typeface="Arial" panose="020B0604020202020204" pitchFamily="34" charset="0"/>
              </a:rPr>
              <a:t>上的定积分</a:t>
            </a:r>
          </a:p>
        </p:txBody>
      </p:sp>
      <p:graphicFrame>
        <p:nvGraphicFramePr>
          <p:cNvPr id="69637" name="Object 5"/>
          <p:cNvGraphicFramePr>
            <a:graphicFrameLocks noGrp="1" noChangeAspect="1"/>
          </p:cNvGraphicFramePr>
          <p:nvPr>
            <p:ph/>
          </p:nvPr>
        </p:nvGraphicFramePr>
        <p:xfrm>
          <a:off x="2339975" y="1016000"/>
          <a:ext cx="2255838" cy="433388"/>
        </p:xfrm>
        <a:graphic>
          <a:graphicData uri="http://schemas.openxmlformats.org/presentationml/2006/ole">
            <mc:AlternateContent xmlns:mc="http://schemas.openxmlformats.org/markup-compatibility/2006">
              <mc:Choice xmlns:v="urn:schemas-microsoft-com:vml" Requires="v">
                <p:oleObj spid="_x0000_s33882" name="Equation" r:id="rId3" imgW="1257300" imgH="241300" progId="Equation.DSMT4">
                  <p:embed/>
                </p:oleObj>
              </mc:Choice>
              <mc:Fallback>
                <p:oleObj name="Equation" r:id="rId3" imgW="12573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016000"/>
                        <a:ext cx="225583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Text Box 10"/>
          <p:cNvSpPr txBox="1">
            <a:spLocks noChangeArrowheads="1"/>
          </p:cNvSpPr>
          <p:nvPr/>
        </p:nvSpPr>
        <p:spPr bwMode="auto">
          <a:xfrm>
            <a:off x="539750" y="1592263"/>
            <a:ext cx="817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考察积分区间等距划分为</a:t>
            </a:r>
            <a:r>
              <a:rPr lang="en-US" altLang="zh-CN" sz="2400"/>
              <a:t>10,20,40,80,160</a:t>
            </a:r>
            <a:r>
              <a:rPr lang="zh-CN" altLang="en-US" sz="2400">
                <a:latin typeface="Arial" panose="020B0604020202020204" pitchFamily="34" charset="0"/>
              </a:rPr>
              <a:t>个子区间的情况</a:t>
            </a:r>
          </a:p>
        </p:txBody>
      </p:sp>
      <p:graphicFrame>
        <p:nvGraphicFramePr>
          <p:cNvPr id="69747" name="Group 115"/>
          <p:cNvGraphicFramePr>
            <a:graphicFrameLocks noGrp="1"/>
          </p:cNvGraphicFramePr>
          <p:nvPr/>
        </p:nvGraphicFramePr>
        <p:xfrm>
          <a:off x="863600" y="2636838"/>
          <a:ext cx="7345363" cy="4064002"/>
        </p:xfrm>
        <a:graphic>
          <a:graphicData uri="http://schemas.openxmlformats.org/drawingml/2006/table">
            <a:tbl>
              <a:tblPr/>
              <a:tblGrid>
                <a:gridCol w="539750">
                  <a:extLst>
                    <a:ext uri="{9D8B030D-6E8A-4147-A177-3AD203B41FA5}">
                      <a16:colId xmlns:a16="http://schemas.microsoft.com/office/drawing/2014/main" val="2044082799"/>
                    </a:ext>
                  </a:extLst>
                </a:gridCol>
                <a:gridCol w="1044575">
                  <a:extLst>
                    <a:ext uri="{9D8B030D-6E8A-4147-A177-3AD203B41FA5}">
                      <a16:colId xmlns:a16="http://schemas.microsoft.com/office/drawing/2014/main" val="3657575500"/>
                    </a:ext>
                  </a:extLst>
                </a:gridCol>
                <a:gridCol w="1463675">
                  <a:extLst>
                    <a:ext uri="{9D8B030D-6E8A-4147-A177-3AD203B41FA5}">
                      <a16:colId xmlns:a16="http://schemas.microsoft.com/office/drawing/2014/main" val="1080630919"/>
                    </a:ext>
                  </a:extLst>
                </a:gridCol>
                <a:gridCol w="1416050">
                  <a:extLst>
                    <a:ext uri="{9D8B030D-6E8A-4147-A177-3AD203B41FA5}">
                      <a16:colId xmlns:a16="http://schemas.microsoft.com/office/drawing/2014/main" val="2094357952"/>
                    </a:ext>
                  </a:extLst>
                </a:gridCol>
                <a:gridCol w="1404938">
                  <a:extLst>
                    <a:ext uri="{9D8B030D-6E8A-4147-A177-3AD203B41FA5}">
                      <a16:colId xmlns:a16="http://schemas.microsoft.com/office/drawing/2014/main" val="2357161274"/>
                    </a:ext>
                  </a:extLst>
                </a:gridCol>
                <a:gridCol w="1476375">
                  <a:extLst>
                    <a:ext uri="{9D8B030D-6E8A-4147-A177-3AD203B41FA5}">
                      <a16:colId xmlns:a16="http://schemas.microsoft.com/office/drawing/2014/main" val="1083974008"/>
                    </a:ext>
                  </a:extLst>
                </a:gridCol>
              </a:tblGrid>
              <a:tr h="677863">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0" lang="en-US" altLang="zh-CN" sz="20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0" lang="en-US" altLang="zh-CN" sz="20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4</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69035814"/>
                  </a:ext>
                </a:extLst>
              </a:tr>
              <a:tr h="676275">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8.19385457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-0.01037540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8.18301549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0.00046371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14507423"/>
                  </a:ext>
                </a:extLst>
              </a:tr>
              <a:tr h="677863">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8.18604926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-0.00257006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8.18344750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0.00003171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03064677"/>
                  </a:ext>
                </a:extLst>
              </a:tr>
              <a:tr h="677863">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8.18412019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-0.00064098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8.18347717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0.00000204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86709020"/>
                  </a:ext>
                </a:extLst>
              </a:tr>
              <a:tr h="676275">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0.0625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8.18363936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-0.00016015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8.18347908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0.00000013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46628818"/>
                  </a:ext>
                </a:extLst>
              </a:tr>
              <a:tr h="677863">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0.03125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8.18351924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-0.00004003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8.18347920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0.00000001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90576785"/>
                  </a:ext>
                </a:extLst>
              </a:tr>
            </a:tbl>
          </a:graphicData>
        </a:graphic>
      </p:graphicFrame>
      <p:sp>
        <p:nvSpPr>
          <p:cNvPr id="69745" name="Text Box 113"/>
          <p:cNvSpPr txBox="1">
            <a:spLocks noChangeArrowheads="1"/>
          </p:cNvSpPr>
          <p:nvPr/>
        </p:nvSpPr>
        <p:spPr bwMode="auto">
          <a:xfrm>
            <a:off x="719138" y="2133600"/>
            <a:ext cx="558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2"/>
                </a:solidFill>
              </a:rPr>
              <a:t>积分真实值</a:t>
            </a:r>
            <a:r>
              <a:rPr lang="zh-CN" altLang="en-US" sz="2400" b="1" i="1">
                <a:solidFill>
                  <a:schemeClr val="bg2"/>
                </a:solidFill>
              </a:rPr>
              <a:t> </a:t>
            </a:r>
            <a:r>
              <a:rPr lang="en-US" altLang="zh-CN" sz="2400" b="1" i="1">
                <a:solidFill>
                  <a:schemeClr val="bg2"/>
                </a:solidFill>
              </a:rPr>
              <a:t>I </a:t>
            </a:r>
            <a:r>
              <a:rPr lang="en-US" altLang="zh-CN" sz="2400" b="1">
                <a:solidFill>
                  <a:schemeClr val="bg2"/>
                </a:solidFill>
              </a:rPr>
              <a:t>=8.18347920766273…</a:t>
            </a:r>
          </a:p>
        </p:txBody>
      </p:sp>
      <p:sp>
        <p:nvSpPr>
          <p:cNvPr id="69749" name="Text Box 117"/>
          <p:cNvSpPr txBox="1">
            <a:spLocks noChangeArrowheads="1"/>
          </p:cNvSpPr>
          <p:nvPr/>
        </p:nvSpPr>
        <p:spPr bwMode="auto">
          <a:xfrm>
            <a:off x="755650" y="3105150"/>
            <a:ext cx="76327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由上表可见，当 </a:t>
            </a:r>
            <a:r>
              <a:rPr lang="en-US" altLang="zh-CN" sz="2800" i="1"/>
              <a:t>h </a:t>
            </a:r>
            <a:r>
              <a:rPr lang="zh-CN" altLang="en-US" sz="2800"/>
              <a:t>减半时，组合梯形公式的误差项序列</a:t>
            </a:r>
            <a:r>
              <a:rPr lang="en-US" altLang="zh-CN" sz="2800" i="1"/>
              <a:t>E</a:t>
            </a:r>
            <a:r>
              <a:rPr lang="en-US" altLang="zh-CN" sz="2800" i="1" baseline="-25000"/>
              <a:t>T</a:t>
            </a:r>
            <a:r>
              <a:rPr lang="en-US" altLang="zh-CN" sz="2800"/>
              <a:t>( </a:t>
            </a:r>
            <a:r>
              <a:rPr lang="en-US" altLang="zh-CN" sz="2800" i="1"/>
              <a:t>f </a:t>
            </a:r>
            <a:r>
              <a:rPr lang="en-US" altLang="zh-CN" sz="2800"/>
              <a:t>,</a:t>
            </a:r>
            <a:r>
              <a:rPr lang="en-US" altLang="zh-CN" sz="2800" i="1"/>
              <a:t>h</a:t>
            </a:r>
            <a:r>
              <a:rPr lang="en-US" altLang="zh-CN" sz="2800"/>
              <a:t>)</a:t>
            </a:r>
            <a:r>
              <a:rPr lang="zh-CN" altLang="en-US" sz="2800"/>
              <a:t>的衰减因子约为</a:t>
            </a:r>
            <a:r>
              <a:rPr lang="en-US" altLang="zh-CN" sz="2800" b="1">
                <a:solidFill>
                  <a:schemeClr val="bg2"/>
                </a:solidFill>
              </a:rPr>
              <a:t>1/4</a:t>
            </a:r>
            <a:r>
              <a:rPr lang="zh-CN" altLang="en-US" sz="2800"/>
              <a:t>；而组合辛普森公式的误差项序列</a:t>
            </a:r>
            <a:r>
              <a:rPr lang="en-US" altLang="zh-CN" sz="2800" i="1"/>
              <a:t>E</a:t>
            </a:r>
            <a:r>
              <a:rPr lang="en-US" altLang="zh-CN" sz="2800" i="1" baseline="-25000"/>
              <a:t>S</a:t>
            </a:r>
            <a:r>
              <a:rPr lang="en-US" altLang="zh-CN" sz="2800"/>
              <a:t>( </a:t>
            </a:r>
            <a:r>
              <a:rPr lang="en-US" altLang="zh-CN" sz="2800" i="1"/>
              <a:t>f </a:t>
            </a:r>
            <a:r>
              <a:rPr lang="en-US" altLang="zh-CN" sz="2800"/>
              <a:t>,</a:t>
            </a:r>
            <a:r>
              <a:rPr lang="en-US" altLang="zh-CN" sz="2800" i="1"/>
              <a:t>h</a:t>
            </a:r>
            <a:r>
              <a:rPr lang="en-US" altLang="zh-CN" sz="2800"/>
              <a:t>)</a:t>
            </a:r>
            <a:r>
              <a:rPr lang="zh-CN" altLang="en-US" sz="2800"/>
              <a:t>的衰减因子约为</a:t>
            </a:r>
            <a:r>
              <a:rPr lang="en-US" altLang="zh-CN" sz="2800" b="1">
                <a:solidFill>
                  <a:schemeClr val="bg2"/>
                </a:solidFill>
              </a:rPr>
              <a:t>1/16</a:t>
            </a:r>
            <a:r>
              <a:rPr lang="zh-CN" altLang="en-US" sz="2800"/>
              <a:t>，这验证了推论</a:t>
            </a:r>
            <a:r>
              <a:rPr lang="en-US" altLang="zh-CN" sz="2800"/>
              <a:t>7.2</a:t>
            </a:r>
            <a:r>
              <a:rPr lang="zh-CN" altLang="en-US" sz="2800"/>
              <a:t>和推论</a:t>
            </a:r>
            <a:r>
              <a:rPr lang="en-US" altLang="zh-CN" sz="2800"/>
              <a:t>7.3</a:t>
            </a:r>
            <a:r>
              <a:rPr lang="zh-CN" altLang="en-US" sz="2800"/>
              <a:t>中关于两个公式的误差阶分别为</a:t>
            </a:r>
            <a:r>
              <a:rPr lang="en-US" altLang="zh-CN" sz="2800" b="1" i="1">
                <a:solidFill>
                  <a:schemeClr val="bg2"/>
                </a:solidFill>
              </a:rPr>
              <a:t>O</a:t>
            </a:r>
            <a:r>
              <a:rPr lang="en-US" altLang="zh-CN" sz="2800" b="1">
                <a:solidFill>
                  <a:schemeClr val="bg2"/>
                </a:solidFill>
              </a:rPr>
              <a:t>(</a:t>
            </a:r>
            <a:r>
              <a:rPr lang="en-US" altLang="zh-CN" sz="2800" b="1" i="1">
                <a:solidFill>
                  <a:schemeClr val="bg2"/>
                </a:solidFill>
              </a:rPr>
              <a:t>h</a:t>
            </a:r>
            <a:r>
              <a:rPr lang="en-US" altLang="zh-CN" sz="2800" b="1" baseline="30000">
                <a:solidFill>
                  <a:schemeClr val="bg2"/>
                </a:solidFill>
              </a:rPr>
              <a:t>2</a:t>
            </a:r>
            <a:r>
              <a:rPr lang="en-US" altLang="zh-CN" sz="2800" b="1">
                <a:solidFill>
                  <a:schemeClr val="bg2"/>
                </a:solidFill>
              </a:rPr>
              <a:t>)</a:t>
            </a:r>
            <a:r>
              <a:rPr lang="zh-CN" altLang="en-US" sz="2800"/>
              <a:t>和</a:t>
            </a:r>
            <a:r>
              <a:rPr lang="en-US" altLang="zh-CN" sz="2800" b="1" i="1">
                <a:solidFill>
                  <a:schemeClr val="bg2"/>
                </a:solidFill>
              </a:rPr>
              <a:t>O</a:t>
            </a:r>
            <a:r>
              <a:rPr lang="en-US" altLang="zh-CN" sz="2800" b="1">
                <a:solidFill>
                  <a:schemeClr val="bg2"/>
                </a:solidFill>
              </a:rPr>
              <a:t>(</a:t>
            </a:r>
            <a:r>
              <a:rPr lang="en-US" altLang="zh-CN" sz="2800" b="1" i="1">
                <a:solidFill>
                  <a:schemeClr val="bg2"/>
                </a:solidFill>
              </a:rPr>
              <a:t>h</a:t>
            </a:r>
            <a:r>
              <a:rPr lang="en-US" altLang="zh-CN" sz="2800" b="1" baseline="30000">
                <a:solidFill>
                  <a:schemeClr val="bg2"/>
                </a:solidFill>
              </a:rPr>
              <a:t>4</a:t>
            </a:r>
            <a:r>
              <a:rPr lang="en-US" altLang="zh-CN" sz="2800" b="1">
                <a:solidFill>
                  <a:schemeClr val="bg2"/>
                </a:solidFill>
              </a:rPr>
              <a:t>)</a:t>
            </a:r>
            <a:r>
              <a:rPr lang="zh-CN" altLang="en-US" sz="2800"/>
              <a:t>的结论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dissolve">
                                      <p:cBhvr>
                                        <p:cTn id="7" dur="500"/>
                                        <p:tgtEl>
                                          <p:spTgt spid="696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636"/>
                                        </p:tgtEl>
                                        <p:attrNameLst>
                                          <p:attrName>style.visibility</p:attrName>
                                        </p:attrNameLst>
                                      </p:cBhvr>
                                      <p:to>
                                        <p:strVal val="visible"/>
                                      </p:to>
                                    </p:set>
                                    <p:animEffect transition="in" filter="dissolve">
                                      <p:cBhvr>
                                        <p:cTn id="10" dur="500"/>
                                        <p:tgtEl>
                                          <p:spTgt spid="696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9642"/>
                                        </p:tgtEl>
                                        <p:attrNameLst>
                                          <p:attrName>style.visibility</p:attrName>
                                        </p:attrNameLst>
                                      </p:cBhvr>
                                      <p:to>
                                        <p:strVal val="visible"/>
                                      </p:to>
                                    </p:set>
                                    <p:animEffect transition="in" filter="wipe(left)">
                                      <p:cBhvr>
                                        <p:cTn id="15" dur="500"/>
                                        <p:tgtEl>
                                          <p:spTgt spid="696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9745"/>
                                        </p:tgtEl>
                                        <p:attrNameLst>
                                          <p:attrName>style.visibility</p:attrName>
                                        </p:attrNameLst>
                                      </p:cBhvr>
                                      <p:to>
                                        <p:strVal val="visible"/>
                                      </p:to>
                                    </p:set>
                                    <p:animEffect transition="in" filter="wipe(left)">
                                      <p:cBhvr>
                                        <p:cTn id="20" dur="500"/>
                                        <p:tgtEl>
                                          <p:spTgt spid="697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69747"/>
                                        </p:tgtEl>
                                        <p:attrNameLst>
                                          <p:attrName>style.visibility</p:attrName>
                                        </p:attrNameLst>
                                      </p:cBhvr>
                                      <p:to>
                                        <p:strVal val="visible"/>
                                      </p:to>
                                    </p:set>
                                    <p:animEffect transition="in" filter="circle(in)">
                                      <p:cBhvr>
                                        <p:cTn id="25" dur="1000"/>
                                        <p:tgtEl>
                                          <p:spTgt spid="697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xit" presetSubtype="4" fill="hold" nodeType="clickEffect">
                                  <p:stCondLst>
                                    <p:cond delay="0"/>
                                  </p:stCondLst>
                                  <p:childTnLst>
                                    <p:anim calcmode="lin" valueType="num">
                                      <p:cBhvr additive="base">
                                        <p:cTn id="29" dur="500"/>
                                        <p:tgtEl>
                                          <p:spTgt spid="69747"/>
                                        </p:tgtEl>
                                        <p:attrNameLst>
                                          <p:attrName>ppt_x</p:attrName>
                                        </p:attrNameLst>
                                      </p:cBhvr>
                                      <p:tavLst>
                                        <p:tav tm="0">
                                          <p:val>
                                            <p:strVal val="ppt_x"/>
                                          </p:val>
                                        </p:tav>
                                        <p:tav tm="100000">
                                          <p:val>
                                            <p:strVal val="ppt_x"/>
                                          </p:val>
                                        </p:tav>
                                      </p:tavLst>
                                    </p:anim>
                                    <p:anim calcmode="lin" valueType="num">
                                      <p:cBhvr additive="base">
                                        <p:cTn id="30" dur="500"/>
                                        <p:tgtEl>
                                          <p:spTgt spid="69747"/>
                                        </p:tgtEl>
                                        <p:attrNameLst>
                                          <p:attrName>ppt_y</p:attrName>
                                        </p:attrNameLst>
                                      </p:cBhvr>
                                      <p:tavLst>
                                        <p:tav tm="0">
                                          <p:val>
                                            <p:strVal val="ppt_y"/>
                                          </p:val>
                                        </p:tav>
                                        <p:tav tm="100000">
                                          <p:val>
                                            <p:strVal val="1+ppt_h/2"/>
                                          </p:val>
                                        </p:tav>
                                      </p:tavLst>
                                    </p:anim>
                                    <p:set>
                                      <p:cBhvr>
                                        <p:cTn id="31" dur="1" fill="hold">
                                          <p:stCondLst>
                                            <p:cond delay="499"/>
                                          </p:stCondLst>
                                        </p:cTn>
                                        <p:tgtEl>
                                          <p:spTgt spid="69747"/>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69749"/>
                                        </p:tgtEl>
                                        <p:attrNameLst>
                                          <p:attrName>style.visibility</p:attrName>
                                        </p:attrNameLst>
                                      </p:cBhvr>
                                      <p:to>
                                        <p:strVal val="visible"/>
                                      </p:to>
                                    </p:set>
                                    <p:animEffect transition="in" filter="circle(in)">
                                      <p:cBhvr>
                                        <p:cTn id="36" dur="1000"/>
                                        <p:tgtEl>
                                          <p:spTgt spid="6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69642" grpId="0"/>
      <p:bldP spid="69745" grpId="0"/>
      <p:bldP spid="697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pPr>
              <a:defRPr/>
            </a:pPr>
            <a:r>
              <a:rPr lang="zh-CN" altLang="en-US"/>
              <a:t>华南师范大学数学科学学院    谢骊玲</a:t>
            </a:r>
          </a:p>
        </p:txBody>
      </p:sp>
      <p:sp>
        <p:nvSpPr>
          <p:cNvPr id="9"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4820" name="Rectangle 2"/>
          <p:cNvSpPr>
            <a:spLocks noGrp="1" noChangeArrowheads="1"/>
          </p:cNvSpPr>
          <p:nvPr>
            <p:ph type="title"/>
          </p:nvPr>
        </p:nvSpPr>
        <p:spPr/>
        <p:txBody>
          <a:bodyPr/>
          <a:lstStyle/>
          <a:p>
            <a:pPr eaLnBrk="1" hangingPunct="1"/>
            <a:r>
              <a:rPr lang="zh-CN" altLang="en-US" smtClean="0"/>
              <a:t>利用误差阶确定区间划分个数</a:t>
            </a:r>
          </a:p>
        </p:txBody>
      </p:sp>
      <p:sp>
        <p:nvSpPr>
          <p:cNvPr id="77828" name="Text Box 4"/>
          <p:cNvSpPr txBox="1">
            <a:spLocks noChangeArrowheads="1"/>
          </p:cNvSpPr>
          <p:nvPr/>
        </p:nvSpPr>
        <p:spPr bwMode="auto">
          <a:xfrm>
            <a:off x="576263" y="1665288"/>
            <a:ext cx="7848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SzTx/>
              <a:buFontTx/>
              <a:buNone/>
            </a:pPr>
            <a:r>
              <a:rPr lang="zh-CN" altLang="en-US" sz="2800"/>
              <a:t>例</a:t>
            </a:r>
            <a:r>
              <a:rPr lang="en-US" altLang="zh-CN" sz="2800"/>
              <a:t>7.9</a:t>
            </a:r>
            <a:r>
              <a:rPr lang="zh-CN" altLang="en-US" sz="2800"/>
              <a:t>、</a:t>
            </a:r>
            <a:r>
              <a:rPr lang="en-US" altLang="zh-CN" sz="2800"/>
              <a:t>7.10    </a:t>
            </a:r>
            <a:r>
              <a:rPr lang="zh-CN" altLang="en-US" sz="2800"/>
              <a:t>计算 </a:t>
            </a:r>
            <a:r>
              <a:rPr lang="en-US" altLang="zh-CN" sz="2800" i="1"/>
              <a:t>M </a:t>
            </a:r>
            <a:r>
              <a:rPr lang="zh-CN" altLang="en-US" sz="2800"/>
              <a:t>和步长 </a:t>
            </a:r>
            <a:r>
              <a:rPr lang="en-US" altLang="zh-CN" sz="2800" i="1"/>
              <a:t>h</a:t>
            </a:r>
            <a:r>
              <a:rPr lang="zh-CN" altLang="en-US" sz="2800"/>
              <a:t>，使得组合梯形公式和组合辛普森公式对逼近定积分           的误差</a:t>
            </a:r>
            <a:r>
              <a:rPr lang="en-US" altLang="zh-CN" sz="2800" i="1"/>
              <a:t>E</a:t>
            </a:r>
            <a:r>
              <a:rPr lang="en-US" altLang="zh-CN" sz="2800" i="1" baseline="-25000"/>
              <a:t>T</a:t>
            </a:r>
            <a:r>
              <a:rPr lang="en-US" altLang="zh-CN" sz="2800"/>
              <a:t>( </a:t>
            </a:r>
            <a:r>
              <a:rPr lang="en-US" altLang="zh-CN" sz="2800" i="1"/>
              <a:t>f </a:t>
            </a:r>
            <a:r>
              <a:rPr lang="en-US" altLang="zh-CN" sz="2800"/>
              <a:t>,</a:t>
            </a:r>
            <a:r>
              <a:rPr lang="en-US" altLang="zh-CN" sz="2800" i="1"/>
              <a:t>h</a:t>
            </a:r>
            <a:r>
              <a:rPr lang="en-US" altLang="zh-CN" sz="2800"/>
              <a:t>)</a:t>
            </a:r>
            <a:r>
              <a:rPr lang="zh-CN" altLang="en-US" sz="2800"/>
              <a:t>和</a:t>
            </a:r>
            <a:r>
              <a:rPr lang="en-US" altLang="zh-CN" sz="2800" i="1"/>
              <a:t>E</a:t>
            </a:r>
            <a:r>
              <a:rPr lang="en-US" altLang="zh-CN" sz="2800" i="1" baseline="-25000"/>
              <a:t>S</a:t>
            </a:r>
            <a:r>
              <a:rPr lang="en-US" altLang="zh-CN" sz="2800"/>
              <a:t>( </a:t>
            </a:r>
            <a:r>
              <a:rPr lang="en-US" altLang="zh-CN" sz="2800" i="1"/>
              <a:t>f </a:t>
            </a:r>
            <a:r>
              <a:rPr lang="en-US" altLang="zh-CN" sz="2800"/>
              <a:t>,</a:t>
            </a:r>
            <a:r>
              <a:rPr lang="en-US" altLang="zh-CN" sz="2800" i="1"/>
              <a:t>h</a:t>
            </a:r>
            <a:r>
              <a:rPr lang="en-US" altLang="zh-CN" sz="2800"/>
              <a:t>)</a:t>
            </a:r>
            <a:r>
              <a:rPr lang="zh-CN" altLang="en-US" sz="2800"/>
              <a:t>小于</a:t>
            </a:r>
            <a:r>
              <a:rPr lang="en-US" altLang="zh-CN" sz="2800"/>
              <a:t>5</a:t>
            </a:r>
            <a:r>
              <a:rPr lang="en-US" altLang="zh-CN" sz="1800">
                <a:latin typeface="Arial" panose="020B0604020202020204" pitchFamily="34" charset="0"/>
              </a:rPr>
              <a:t>×</a:t>
            </a:r>
            <a:r>
              <a:rPr lang="en-US" altLang="zh-CN" sz="2800"/>
              <a:t>10</a:t>
            </a:r>
            <a:r>
              <a:rPr lang="en-US" altLang="zh-CN" sz="2800" baseline="30000"/>
              <a:t>-9</a:t>
            </a:r>
          </a:p>
        </p:txBody>
      </p:sp>
      <p:graphicFrame>
        <p:nvGraphicFramePr>
          <p:cNvPr id="77829" name="Object 5"/>
          <p:cNvGraphicFramePr>
            <a:graphicFrameLocks noGrp="1" noChangeAspect="1"/>
          </p:cNvGraphicFramePr>
          <p:nvPr>
            <p:ph idx="1"/>
          </p:nvPr>
        </p:nvGraphicFramePr>
        <p:xfrm>
          <a:off x="6048375" y="2097088"/>
          <a:ext cx="900113" cy="585787"/>
        </p:xfrm>
        <a:graphic>
          <a:graphicData uri="http://schemas.openxmlformats.org/presentationml/2006/ole">
            <mc:AlternateContent xmlns:mc="http://schemas.openxmlformats.org/markup-compatibility/2006">
              <mc:Choice xmlns:v="urn:schemas-microsoft-com:vml" Requires="v">
                <p:oleObj spid="_x0000_s34856" name="Equation" r:id="rId3" imgW="508000" imgH="330200" progId="Equation.DSMT4">
                  <p:embed/>
                </p:oleObj>
              </mc:Choice>
              <mc:Fallback>
                <p:oleObj name="Equation" r:id="rId3" imgW="508000" imgH="33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2097088"/>
                        <a:ext cx="900113"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1" name="Text Box 7"/>
          <p:cNvSpPr txBox="1">
            <a:spLocks noChangeArrowheads="1"/>
          </p:cNvSpPr>
          <p:nvPr/>
        </p:nvSpPr>
        <p:spPr bwMode="auto">
          <a:xfrm>
            <a:off x="647700" y="3357563"/>
            <a:ext cx="817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组合梯形公式：</a:t>
            </a:r>
            <a:r>
              <a:rPr lang="en-US" altLang="zh-CN" sz="2400" i="1"/>
              <a:t>M</a:t>
            </a:r>
            <a:r>
              <a:rPr lang="en-US" altLang="zh-CN" sz="2400"/>
              <a:t>=22822</a:t>
            </a:r>
            <a:r>
              <a:rPr lang="zh-CN" altLang="en-US" sz="2400"/>
              <a:t>，步长</a:t>
            </a:r>
            <a:r>
              <a:rPr lang="en-US" altLang="zh-CN" sz="2400" i="1"/>
              <a:t>h</a:t>
            </a:r>
            <a:r>
              <a:rPr lang="en-US" altLang="zh-CN" sz="2400"/>
              <a:t>=5/22822=0.000219086846</a:t>
            </a:r>
          </a:p>
        </p:txBody>
      </p:sp>
      <p:sp>
        <p:nvSpPr>
          <p:cNvPr id="77832" name="Text Box 8"/>
          <p:cNvSpPr txBox="1">
            <a:spLocks noChangeArrowheads="1"/>
          </p:cNvSpPr>
          <p:nvPr/>
        </p:nvSpPr>
        <p:spPr bwMode="auto">
          <a:xfrm>
            <a:off x="647700" y="4041775"/>
            <a:ext cx="817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组合辛普森公式：</a:t>
            </a:r>
            <a:r>
              <a:rPr lang="en-US" altLang="zh-CN" sz="2400" i="1"/>
              <a:t>M</a:t>
            </a:r>
            <a:r>
              <a:rPr lang="en-US" altLang="zh-CN" sz="2400"/>
              <a:t>=113</a:t>
            </a:r>
            <a:r>
              <a:rPr lang="zh-CN" altLang="en-US" sz="2400"/>
              <a:t>，步长</a:t>
            </a:r>
            <a:r>
              <a:rPr lang="en-US" altLang="zh-CN" sz="2400" i="1"/>
              <a:t>h</a:t>
            </a:r>
            <a:r>
              <a:rPr lang="en-US" altLang="zh-CN" sz="2400"/>
              <a:t>=5/113=0.02212389381</a:t>
            </a:r>
          </a:p>
        </p:txBody>
      </p:sp>
      <p:sp>
        <p:nvSpPr>
          <p:cNvPr id="77833" name="Text Box 9"/>
          <p:cNvSpPr txBox="1">
            <a:spLocks noChangeArrowheads="1"/>
          </p:cNvSpPr>
          <p:nvPr/>
        </p:nvSpPr>
        <p:spPr bwMode="auto">
          <a:xfrm>
            <a:off x="719138" y="4797425"/>
            <a:ext cx="77057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可见，使用</a:t>
            </a:r>
            <a:r>
              <a:rPr lang="en-US" altLang="zh-CN" sz="2800"/>
              <a:t>227</a:t>
            </a:r>
            <a:r>
              <a:rPr lang="zh-CN" altLang="en-US" sz="2800"/>
              <a:t>次</a:t>
            </a:r>
            <a:r>
              <a:rPr lang="en-US" altLang="zh-CN" sz="2800" i="1"/>
              <a:t>f</a:t>
            </a:r>
            <a:r>
              <a:rPr lang="en-US" altLang="zh-CN" sz="2800"/>
              <a:t>(</a:t>
            </a:r>
            <a:r>
              <a:rPr lang="en-US" altLang="zh-CN" sz="2800" i="1"/>
              <a:t>x</a:t>
            </a:r>
            <a:r>
              <a:rPr lang="en-US" altLang="zh-CN" sz="2800"/>
              <a:t>)</a:t>
            </a:r>
            <a:r>
              <a:rPr lang="zh-CN" altLang="en-US" sz="2800"/>
              <a:t>求值的组合辛普森公式与使用</a:t>
            </a:r>
            <a:r>
              <a:rPr lang="en-US" altLang="zh-CN" sz="2800"/>
              <a:t>22823</a:t>
            </a:r>
            <a:r>
              <a:rPr lang="zh-CN" altLang="en-US" sz="2800"/>
              <a:t>次</a:t>
            </a:r>
            <a:r>
              <a:rPr lang="en-US" altLang="zh-CN" sz="2800" i="1"/>
              <a:t>f</a:t>
            </a:r>
            <a:r>
              <a:rPr lang="en-US" altLang="zh-CN" sz="2800"/>
              <a:t>(</a:t>
            </a:r>
            <a:r>
              <a:rPr lang="en-US" altLang="zh-CN" sz="2800" i="1"/>
              <a:t>x</a:t>
            </a:r>
            <a:r>
              <a:rPr lang="en-US" altLang="zh-CN" sz="2800"/>
              <a:t>)</a:t>
            </a:r>
            <a:r>
              <a:rPr lang="zh-CN" altLang="en-US" sz="2800"/>
              <a:t>求值的组合梯形公式得到同样的精度。前者的函数求值次数只是后者的</a:t>
            </a:r>
            <a:r>
              <a:rPr lang="en-US" altLang="zh-CN" sz="2800" b="1">
                <a:solidFill>
                  <a:schemeClr val="bg2"/>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dissolve">
                                      <p:cBhvr>
                                        <p:cTn id="7" dur="500"/>
                                        <p:tgtEl>
                                          <p:spTgt spid="778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7828"/>
                                        </p:tgtEl>
                                        <p:attrNameLst>
                                          <p:attrName>style.visibility</p:attrName>
                                        </p:attrNameLst>
                                      </p:cBhvr>
                                      <p:to>
                                        <p:strVal val="visible"/>
                                      </p:to>
                                    </p:set>
                                    <p:animEffect transition="in" filter="dissolve">
                                      <p:cBhvr>
                                        <p:cTn id="10" dur="500"/>
                                        <p:tgtEl>
                                          <p:spTgt spid="778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7831"/>
                                        </p:tgtEl>
                                        <p:attrNameLst>
                                          <p:attrName>style.visibility</p:attrName>
                                        </p:attrNameLst>
                                      </p:cBhvr>
                                      <p:to>
                                        <p:strVal val="visible"/>
                                      </p:to>
                                    </p:set>
                                    <p:animEffect transition="in" filter="wipe(left)">
                                      <p:cBhvr>
                                        <p:cTn id="15" dur="500"/>
                                        <p:tgtEl>
                                          <p:spTgt spid="778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7832"/>
                                        </p:tgtEl>
                                        <p:attrNameLst>
                                          <p:attrName>style.visibility</p:attrName>
                                        </p:attrNameLst>
                                      </p:cBhvr>
                                      <p:to>
                                        <p:strVal val="visible"/>
                                      </p:to>
                                    </p:set>
                                    <p:animEffect transition="in" filter="wipe(left)">
                                      <p:cBhvr>
                                        <p:cTn id="20" dur="500"/>
                                        <p:tgtEl>
                                          <p:spTgt spid="778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7833"/>
                                        </p:tgtEl>
                                        <p:attrNameLst>
                                          <p:attrName>style.visibility</p:attrName>
                                        </p:attrNameLst>
                                      </p:cBhvr>
                                      <p:to>
                                        <p:strVal val="visible"/>
                                      </p:to>
                                    </p:set>
                                    <p:animEffect transition="in" filter="dissolve">
                                      <p:cBhvr>
                                        <p:cTn id="25"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77831" grpId="0"/>
      <p:bldP spid="77832" grpId="0"/>
      <p:bldP spid="778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5844" name="Rectangle 2"/>
          <p:cNvSpPr>
            <a:spLocks noGrp="1" noChangeArrowheads="1"/>
          </p:cNvSpPr>
          <p:nvPr>
            <p:ph type="title"/>
          </p:nvPr>
        </p:nvSpPr>
        <p:spPr/>
        <p:txBody>
          <a:bodyPr/>
          <a:lstStyle/>
          <a:p>
            <a:pPr eaLnBrk="1" hangingPunct="1"/>
            <a:r>
              <a:rPr lang="zh-CN" altLang="en-US" sz="3200" b="1" smtClean="0"/>
              <a:t>数值积分精度与函数求值、区间划分的关系</a:t>
            </a:r>
          </a:p>
        </p:txBody>
      </p:sp>
      <p:sp>
        <p:nvSpPr>
          <p:cNvPr id="79875" name="Rectangle 3"/>
          <p:cNvSpPr>
            <a:spLocks noGrp="1" noChangeArrowheads="1"/>
          </p:cNvSpPr>
          <p:nvPr>
            <p:ph type="body" idx="1"/>
          </p:nvPr>
        </p:nvSpPr>
        <p:spPr/>
        <p:txBody>
          <a:bodyPr/>
          <a:lstStyle/>
          <a:p>
            <a:pPr eaLnBrk="1" hangingPunct="1">
              <a:lnSpc>
                <a:spcPct val="90000"/>
              </a:lnSpc>
            </a:pPr>
            <a:r>
              <a:rPr lang="zh-CN" altLang="en-US" sz="2800" dirty="0" smtClean="0"/>
              <a:t>从各阶闭型</a:t>
            </a:r>
            <a:r>
              <a:rPr lang="en-US" altLang="zh-CN" sz="2800" dirty="0" smtClean="0"/>
              <a:t>N</a:t>
            </a:r>
            <a:r>
              <a:rPr lang="zh-CN" altLang="en-US" sz="2800" dirty="0" smtClean="0"/>
              <a:t>－</a:t>
            </a:r>
            <a:r>
              <a:rPr lang="en-US" altLang="zh-CN" sz="2800" dirty="0" smtClean="0"/>
              <a:t>C</a:t>
            </a:r>
            <a:r>
              <a:rPr lang="zh-CN" altLang="en-US" sz="2800" dirty="0" smtClean="0"/>
              <a:t>公式来看，函数求值的次数越多，则逼近的精度越高</a:t>
            </a:r>
          </a:p>
          <a:p>
            <a:pPr eaLnBrk="1" hangingPunct="1">
              <a:lnSpc>
                <a:spcPct val="90000"/>
              </a:lnSpc>
            </a:pPr>
            <a:r>
              <a:rPr lang="zh-CN" altLang="en-US" sz="2800" dirty="0" smtClean="0">
                <a:solidFill>
                  <a:srgbClr val="FF0000"/>
                </a:solidFill>
              </a:rPr>
              <a:t>但从理论上可证明</a:t>
            </a:r>
            <a:r>
              <a:rPr lang="en-US" altLang="zh-CN" sz="2800" i="1" dirty="0" smtClean="0">
                <a:solidFill>
                  <a:srgbClr val="FF0000"/>
                </a:solidFill>
              </a:rPr>
              <a:t>M </a:t>
            </a:r>
            <a:r>
              <a:rPr lang="en-US" altLang="zh-CN" sz="2800" dirty="0" smtClean="0">
                <a:solidFill>
                  <a:srgbClr val="FF0000"/>
                </a:solidFill>
              </a:rPr>
              <a:t>≥</a:t>
            </a:r>
            <a:r>
              <a:rPr lang="en-US" altLang="zh-CN" sz="2800" dirty="0" smtClean="0">
                <a:solidFill>
                  <a:srgbClr val="FF0000"/>
                </a:solidFill>
              </a:rPr>
              <a:t>8</a:t>
            </a:r>
            <a:r>
              <a:rPr lang="zh-CN" altLang="en-US" sz="2800" dirty="0" smtClean="0">
                <a:solidFill>
                  <a:srgbClr val="FF0000"/>
                </a:solidFill>
              </a:rPr>
              <a:t>的</a:t>
            </a:r>
            <a:r>
              <a:rPr lang="en-US" altLang="zh-CN" sz="2800" dirty="0" smtClean="0">
                <a:solidFill>
                  <a:srgbClr val="FF0000"/>
                </a:solidFill>
              </a:rPr>
              <a:t>N</a:t>
            </a:r>
            <a:r>
              <a:rPr lang="zh-CN" altLang="en-US" sz="2800" dirty="0" smtClean="0">
                <a:solidFill>
                  <a:srgbClr val="FF0000"/>
                </a:solidFill>
              </a:rPr>
              <a:t>－</a:t>
            </a:r>
            <a:r>
              <a:rPr lang="en-US" altLang="zh-CN" sz="2800" dirty="0" smtClean="0">
                <a:solidFill>
                  <a:srgbClr val="FF0000"/>
                </a:solidFill>
              </a:rPr>
              <a:t>C</a:t>
            </a:r>
            <a:r>
              <a:rPr lang="zh-CN" altLang="en-US" sz="2800" dirty="0" smtClean="0">
                <a:solidFill>
                  <a:srgbClr val="FF0000"/>
                </a:solidFill>
              </a:rPr>
              <a:t>公式不稳定，不能用来求解积分近似值</a:t>
            </a:r>
          </a:p>
          <a:p>
            <a:pPr eaLnBrk="1" hangingPunct="1">
              <a:lnSpc>
                <a:spcPct val="90000"/>
              </a:lnSpc>
            </a:pPr>
            <a:r>
              <a:rPr lang="zh-CN" altLang="en-US" sz="2800" dirty="0" smtClean="0"/>
              <a:t>从组合梯形公式和组合辛普森公式计算的积分近似值来看，划分的子区间数越多，则逼近的精度越高</a:t>
            </a:r>
          </a:p>
          <a:p>
            <a:pPr eaLnBrk="1" hangingPunct="1">
              <a:lnSpc>
                <a:spcPct val="90000"/>
              </a:lnSpc>
            </a:pPr>
            <a:r>
              <a:rPr lang="zh-CN" altLang="en-US" sz="2800" dirty="0" smtClean="0">
                <a:solidFill>
                  <a:srgbClr val="FF0000"/>
                </a:solidFill>
              </a:rPr>
              <a:t>但从例</a:t>
            </a:r>
            <a:r>
              <a:rPr lang="en-US" altLang="zh-CN" sz="2800" dirty="0" smtClean="0">
                <a:solidFill>
                  <a:srgbClr val="FF0000"/>
                </a:solidFill>
              </a:rPr>
              <a:t>7.9</a:t>
            </a:r>
            <a:r>
              <a:rPr lang="zh-CN" altLang="en-US" sz="2800" dirty="0" smtClean="0">
                <a:solidFill>
                  <a:srgbClr val="FF0000"/>
                </a:solidFill>
              </a:rPr>
              <a:t>、</a:t>
            </a:r>
            <a:r>
              <a:rPr lang="en-US" altLang="zh-CN" sz="2800" dirty="0" smtClean="0">
                <a:solidFill>
                  <a:srgbClr val="FF0000"/>
                </a:solidFill>
              </a:rPr>
              <a:t>7.10</a:t>
            </a:r>
            <a:r>
              <a:rPr lang="zh-CN" altLang="en-US" sz="2800" dirty="0" smtClean="0">
                <a:solidFill>
                  <a:srgbClr val="FF0000"/>
                </a:solidFill>
              </a:rPr>
              <a:t>可发现，仅仅通过区间划分的方法提高精度的速度很慢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 calcmode="lin" valueType="num">
                                      <p:cBhvr additive="base">
                                        <p:cTn id="25"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6868" name="Rectangle 2"/>
          <p:cNvSpPr>
            <a:spLocks noGrp="1" noChangeArrowheads="1"/>
          </p:cNvSpPr>
          <p:nvPr>
            <p:ph type="title"/>
          </p:nvPr>
        </p:nvSpPr>
        <p:spPr/>
        <p:txBody>
          <a:bodyPr/>
          <a:lstStyle/>
          <a:p>
            <a:pPr eaLnBrk="1" hangingPunct="1"/>
            <a:r>
              <a:rPr lang="zh-CN" altLang="en-US" smtClean="0"/>
              <a:t>区间的划分方法</a:t>
            </a:r>
          </a:p>
        </p:txBody>
      </p:sp>
      <p:sp>
        <p:nvSpPr>
          <p:cNvPr id="80899" name="Rectangle 3"/>
          <p:cNvSpPr>
            <a:spLocks noGrp="1" noChangeArrowheads="1"/>
          </p:cNvSpPr>
          <p:nvPr>
            <p:ph type="body" idx="1"/>
          </p:nvPr>
        </p:nvSpPr>
        <p:spPr/>
        <p:txBody>
          <a:bodyPr/>
          <a:lstStyle/>
          <a:p>
            <a:pPr eaLnBrk="1" hangingPunct="1"/>
            <a:r>
              <a:rPr lang="zh-CN" altLang="en-US" smtClean="0"/>
              <a:t>假如采用划分子区间的方式来提高精度。如何选择子区间的数目？</a:t>
            </a:r>
          </a:p>
          <a:p>
            <a:pPr eaLnBrk="1" hangingPunct="1"/>
            <a:r>
              <a:rPr lang="zh-CN" altLang="en-US" smtClean="0"/>
              <a:t>采用二分区间的方法：开始时是一个区间，对分成</a:t>
            </a:r>
            <a:r>
              <a:rPr lang="en-US" altLang="zh-CN" smtClean="0"/>
              <a:t>2</a:t>
            </a:r>
            <a:r>
              <a:rPr lang="zh-CN" altLang="en-US" smtClean="0"/>
              <a:t>个子区间，再将</a:t>
            </a:r>
            <a:r>
              <a:rPr lang="en-US" altLang="zh-CN" smtClean="0"/>
              <a:t>2</a:t>
            </a:r>
            <a:r>
              <a:rPr lang="zh-CN" altLang="en-US" smtClean="0"/>
              <a:t>个子区间各自二分得到</a:t>
            </a:r>
            <a:r>
              <a:rPr lang="en-US" altLang="zh-CN" smtClean="0"/>
              <a:t>4</a:t>
            </a:r>
            <a:r>
              <a:rPr lang="zh-CN" altLang="en-US" smtClean="0"/>
              <a:t>个子区间，</a:t>
            </a:r>
            <a:r>
              <a:rPr lang="en-US" altLang="zh-CN" smtClean="0"/>
              <a:t>…</a:t>
            </a:r>
            <a:r>
              <a:rPr lang="zh-CN" altLang="en-US" smtClean="0"/>
              <a:t>，不断试验直至得到想要的精度</a:t>
            </a:r>
          </a:p>
          <a:p>
            <a:pPr eaLnBrk="1" hangingPunct="1"/>
            <a:r>
              <a:rPr lang="zh-CN" altLang="en-US" smtClean="0"/>
              <a:t>这个过程生成一个梯形公式的序列</a:t>
            </a:r>
            <a:r>
              <a:rPr lang="en-US" altLang="zh-CN" smtClean="0"/>
              <a:t>{</a:t>
            </a:r>
            <a:r>
              <a:rPr lang="en-US" altLang="zh-CN" i="1" smtClean="0"/>
              <a:t>T</a:t>
            </a:r>
            <a:r>
              <a:rPr lang="en-US" altLang="zh-CN" smtClean="0"/>
              <a:t>(</a:t>
            </a:r>
            <a:r>
              <a:rPr lang="en-US" altLang="zh-CN" i="1" smtClean="0"/>
              <a:t>J</a:t>
            </a:r>
            <a:r>
              <a:rPr lang="en-US" altLang="zh-CN"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 calcmode="lin" valueType="num">
                                      <p:cBhvr additive="base">
                                        <p:cTn id="19"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3"/>
          <p:cNvSpPr>
            <a:spLocks noGrp="1"/>
          </p:cNvSpPr>
          <p:nvPr>
            <p:ph type="ftr" sz="quarter" idx="10"/>
          </p:nvPr>
        </p:nvSpPr>
        <p:spPr/>
        <p:txBody>
          <a:bodyPr/>
          <a:lstStyle/>
          <a:p>
            <a:pPr>
              <a:defRPr/>
            </a:pPr>
            <a:r>
              <a:rPr lang="zh-CN" altLang="en-US"/>
              <a:t>华南师范大学数学科学学院    谢骊玲</a:t>
            </a:r>
          </a:p>
        </p:txBody>
      </p:sp>
      <p:sp>
        <p:nvSpPr>
          <p:cNvPr id="31"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81942" name="Freeform 22"/>
          <p:cNvSpPr>
            <a:spLocks/>
          </p:cNvSpPr>
          <p:nvPr/>
        </p:nvSpPr>
        <p:spPr bwMode="auto">
          <a:xfrm>
            <a:off x="4989513" y="3957638"/>
            <a:ext cx="3090862" cy="2178050"/>
          </a:xfrm>
          <a:custGeom>
            <a:avLst/>
            <a:gdLst>
              <a:gd name="T0" fmla="*/ 2147483646 w 1947"/>
              <a:gd name="T1" fmla="*/ 2147483646 h 1372"/>
              <a:gd name="T2" fmla="*/ 2147483646 w 1947"/>
              <a:gd name="T3" fmla="*/ 2147483646 h 1372"/>
              <a:gd name="T4" fmla="*/ 2147483646 w 1947"/>
              <a:gd name="T5" fmla="*/ 2147483646 h 1372"/>
              <a:gd name="T6" fmla="*/ 0 w 1947"/>
              <a:gd name="T7" fmla="*/ 2147483646 h 1372"/>
              <a:gd name="T8" fmla="*/ 2147483646 w 1947"/>
              <a:gd name="T9" fmla="*/ 2147483646 h 1372"/>
              <a:gd name="T10" fmla="*/ 2147483646 w 1947"/>
              <a:gd name="T11" fmla="*/ 2147483646 h 1372"/>
              <a:gd name="T12" fmla="*/ 2147483646 w 1947"/>
              <a:gd name="T13" fmla="*/ 0 h 1372"/>
              <a:gd name="T14" fmla="*/ 2147483646 w 1947"/>
              <a:gd name="T15" fmla="*/ 2147483646 h 1372"/>
              <a:gd name="T16" fmla="*/ 2147483646 w 1947"/>
              <a:gd name="T17" fmla="*/ 2147483646 h 1372"/>
              <a:gd name="T18" fmla="*/ 2147483646 w 1947"/>
              <a:gd name="T19" fmla="*/ 2147483646 h 1372"/>
              <a:gd name="T20" fmla="*/ 2147483646 w 1947"/>
              <a:gd name="T21" fmla="*/ 2147483646 h 1372"/>
              <a:gd name="T22" fmla="*/ 2147483646 w 1947"/>
              <a:gd name="T23" fmla="*/ 2147483646 h 13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47"/>
              <a:gd name="T37" fmla="*/ 0 h 1372"/>
              <a:gd name="T38" fmla="*/ 1947 w 1947"/>
              <a:gd name="T39" fmla="*/ 1372 h 13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47" h="1372">
                <a:moveTo>
                  <a:pt x="1944" y="775"/>
                </a:moveTo>
                <a:lnTo>
                  <a:pt x="1947" y="1372"/>
                </a:lnTo>
                <a:lnTo>
                  <a:pt x="3" y="1372"/>
                </a:lnTo>
                <a:lnTo>
                  <a:pt x="0" y="553"/>
                </a:lnTo>
                <a:lnTo>
                  <a:pt x="235" y="228"/>
                </a:lnTo>
                <a:lnTo>
                  <a:pt x="485" y="30"/>
                </a:lnTo>
                <a:lnTo>
                  <a:pt x="733" y="0"/>
                </a:lnTo>
                <a:lnTo>
                  <a:pt x="962" y="98"/>
                </a:lnTo>
                <a:lnTo>
                  <a:pt x="1213" y="279"/>
                </a:lnTo>
                <a:lnTo>
                  <a:pt x="1461" y="506"/>
                </a:lnTo>
                <a:lnTo>
                  <a:pt x="1711" y="684"/>
                </a:lnTo>
                <a:lnTo>
                  <a:pt x="1944" y="775"/>
                </a:lnTo>
                <a:close/>
              </a:path>
            </a:pathLst>
          </a:custGeom>
          <a:solidFill>
            <a:schemeClr val="accent1"/>
          </a:solidFill>
          <a:ln w="9525">
            <a:solidFill>
              <a:schemeClr val="tx1"/>
            </a:solidFill>
            <a:round/>
            <a:headEnd/>
            <a:tailEnd/>
          </a:ln>
        </p:spPr>
        <p:txBody>
          <a:bodyPr/>
          <a:lstStyle/>
          <a:p>
            <a:endParaRPr lang="zh-CN" altLang="en-US"/>
          </a:p>
        </p:txBody>
      </p:sp>
      <p:pic>
        <p:nvPicPr>
          <p:cNvPr id="81943" name="Picture 23"/>
          <p:cNvPicPr>
            <a:picLocks noChangeAspect="1" noChangeArrowheads="1"/>
          </p:cNvPicPr>
          <p:nvPr/>
        </p:nvPicPr>
        <p:blipFill>
          <a:blip r:embed="rId2">
            <a:extLst>
              <a:ext uri="{28A0092B-C50C-407E-A947-70E740481C1C}">
                <a14:useLocalDpi xmlns:a14="http://schemas.microsoft.com/office/drawing/2010/main" val="0"/>
              </a:ext>
            </a:extLst>
          </a:blip>
          <a:srcRect l="22217" t="21707" r="37787" b="32600"/>
          <a:stretch>
            <a:fillRect/>
          </a:stretch>
        </p:blipFill>
        <p:spPr bwMode="auto">
          <a:xfrm>
            <a:off x="4787900" y="3608388"/>
            <a:ext cx="3421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6" name="Freeform 16"/>
          <p:cNvSpPr>
            <a:spLocks/>
          </p:cNvSpPr>
          <p:nvPr/>
        </p:nvSpPr>
        <p:spPr bwMode="auto">
          <a:xfrm>
            <a:off x="4989513" y="981075"/>
            <a:ext cx="3090862" cy="2022475"/>
          </a:xfrm>
          <a:custGeom>
            <a:avLst/>
            <a:gdLst>
              <a:gd name="T0" fmla="*/ 2147483646 w 1947"/>
              <a:gd name="T1" fmla="*/ 2147483646 h 1274"/>
              <a:gd name="T2" fmla="*/ 2147483646 w 1947"/>
              <a:gd name="T3" fmla="*/ 2147483646 h 1274"/>
              <a:gd name="T4" fmla="*/ 2147483646 w 1947"/>
              <a:gd name="T5" fmla="*/ 2147483646 h 1274"/>
              <a:gd name="T6" fmla="*/ 0 w 1947"/>
              <a:gd name="T7" fmla="*/ 2147483646 h 1274"/>
              <a:gd name="T8" fmla="*/ 2147483646 w 1947"/>
              <a:gd name="T9" fmla="*/ 0 h 1274"/>
              <a:gd name="T10" fmla="*/ 2147483646 w 1947"/>
              <a:gd name="T11" fmla="*/ 2147483646 h 1274"/>
              <a:gd name="T12" fmla="*/ 0 60000 65536"/>
              <a:gd name="T13" fmla="*/ 0 60000 65536"/>
              <a:gd name="T14" fmla="*/ 0 60000 65536"/>
              <a:gd name="T15" fmla="*/ 0 60000 65536"/>
              <a:gd name="T16" fmla="*/ 0 60000 65536"/>
              <a:gd name="T17" fmla="*/ 0 60000 65536"/>
              <a:gd name="T18" fmla="*/ 0 w 1947"/>
              <a:gd name="T19" fmla="*/ 0 h 1274"/>
              <a:gd name="T20" fmla="*/ 1947 w 1947"/>
              <a:gd name="T21" fmla="*/ 1274 h 1274"/>
            </a:gdLst>
            <a:ahLst/>
            <a:cxnLst>
              <a:cxn ang="T12">
                <a:pos x="T0" y="T1"/>
              </a:cxn>
              <a:cxn ang="T13">
                <a:pos x="T2" y="T3"/>
              </a:cxn>
              <a:cxn ang="T14">
                <a:pos x="T4" y="T5"/>
              </a:cxn>
              <a:cxn ang="T15">
                <a:pos x="T6" y="T7"/>
              </a:cxn>
              <a:cxn ang="T16">
                <a:pos x="T8" y="T9"/>
              </a:cxn>
              <a:cxn ang="T17">
                <a:pos x="T10" y="T11"/>
              </a:cxn>
            </a:cxnLst>
            <a:rect l="T18" t="T19" r="T20" b="T21"/>
            <a:pathLst>
              <a:path w="1947" h="1274">
                <a:moveTo>
                  <a:pt x="1944" y="677"/>
                </a:moveTo>
                <a:lnTo>
                  <a:pt x="1947" y="1274"/>
                </a:lnTo>
                <a:lnTo>
                  <a:pt x="3" y="1274"/>
                </a:lnTo>
                <a:lnTo>
                  <a:pt x="0" y="455"/>
                </a:lnTo>
                <a:lnTo>
                  <a:pt x="962" y="0"/>
                </a:lnTo>
                <a:lnTo>
                  <a:pt x="1944" y="677"/>
                </a:lnTo>
                <a:close/>
              </a:path>
            </a:pathLst>
          </a:custGeom>
          <a:solidFill>
            <a:schemeClr val="accent1"/>
          </a:solidFill>
          <a:ln w="9525">
            <a:solidFill>
              <a:schemeClr val="tx1"/>
            </a:solidFill>
            <a:round/>
            <a:headEnd/>
            <a:tailEnd/>
          </a:ln>
        </p:spPr>
        <p:txBody>
          <a:bodyPr/>
          <a:lstStyle/>
          <a:p>
            <a:endParaRPr lang="zh-CN" altLang="en-US"/>
          </a:p>
        </p:txBody>
      </p:sp>
      <p:pic>
        <p:nvPicPr>
          <p:cNvPr id="81937" name="Picture 17"/>
          <p:cNvPicPr>
            <a:picLocks noChangeAspect="1" noChangeArrowheads="1"/>
          </p:cNvPicPr>
          <p:nvPr/>
        </p:nvPicPr>
        <p:blipFill>
          <a:blip r:embed="rId2">
            <a:extLst>
              <a:ext uri="{28A0092B-C50C-407E-A947-70E740481C1C}">
                <a14:useLocalDpi xmlns:a14="http://schemas.microsoft.com/office/drawing/2010/main" val="0"/>
              </a:ext>
            </a:extLst>
          </a:blip>
          <a:srcRect l="22217" t="21707" r="37787" b="32600"/>
          <a:stretch>
            <a:fillRect/>
          </a:stretch>
        </p:blipFill>
        <p:spPr bwMode="auto">
          <a:xfrm>
            <a:off x="4787900" y="476250"/>
            <a:ext cx="3421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0" name="Freeform 10"/>
          <p:cNvSpPr>
            <a:spLocks/>
          </p:cNvSpPr>
          <p:nvPr/>
        </p:nvSpPr>
        <p:spPr bwMode="auto">
          <a:xfrm>
            <a:off x="957263" y="1703388"/>
            <a:ext cx="3090862" cy="1300162"/>
          </a:xfrm>
          <a:custGeom>
            <a:avLst/>
            <a:gdLst>
              <a:gd name="T0" fmla="*/ 2147483646 w 1947"/>
              <a:gd name="T1" fmla="*/ 2147483646 h 819"/>
              <a:gd name="T2" fmla="*/ 2147483646 w 1947"/>
              <a:gd name="T3" fmla="*/ 2147483646 h 819"/>
              <a:gd name="T4" fmla="*/ 2147483646 w 1947"/>
              <a:gd name="T5" fmla="*/ 2147483646 h 819"/>
              <a:gd name="T6" fmla="*/ 0 w 1947"/>
              <a:gd name="T7" fmla="*/ 0 h 819"/>
              <a:gd name="T8" fmla="*/ 2147483646 w 1947"/>
              <a:gd name="T9" fmla="*/ 2147483646 h 819"/>
              <a:gd name="T10" fmla="*/ 0 60000 65536"/>
              <a:gd name="T11" fmla="*/ 0 60000 65536"/>
              <a:gd name="T12" fmla="*/ 0 60000 65536"/>
              <a:gd name="T13" fmla="*/ 0 60000 65536"/>
              <a:gd name="T14" fmla="*/ 0 60000 65536"/>
              <a:gd name="T15" fmla="*/ 0 w 1947"/>
              <a:gd name="T16" fmla="*/ 0 h 819"/>
              <a:gd name="T17" fmla="*/ 1947 w 1947"/>
              <a:gd name="T18" fmla="*/ 819 h 819"/>
            </a:gdLst>
            <a:ahLst/>
            <a:cxnLst>
              <a:cxn ang="T10">
                <a:pos x="T0" y="T1"/>
              </a:cxn>
              <a:cxn ang="T11">
                <a:pos x="T2" y="T3"/>
              </a:cxn>
              <a:cxn ang="T12">
                <a:pos x="T4" y="T5"/>
              </a:cxn>
              <a:cxn ang="T13">
                <a:pos x="T6" y="T7"/>
              </a:cxn>
              <a:cxn ang="T14">
                <a:pos x="T8" y="T9"/>
              </a:cxn>
            </a:cxnLst>
            <a:rect l="T15" t="T16" r="T17" b="T18"/>
            <a:pathLst>
              <a:path w="1947" h="819">
                <a:moveTo>
                  <a:pt x="1944" y="222"/>
                </a:moveTo>
                <a:lnTo>
                  <a:pt x="1947" y="819"/>
                </a:lnTo>
                <a:lnTo>
                  <a:pt x="3" y="819"/>
                </a:lnTo>
                <a:lnTo>
                  <a:pt x="0" y="0"/>
                </a:lnTo>
                <a:lnTo>
                  <a:pt x="1944" y="222"/>
                </a:lnTo>
                <a:close/>
              </a:path>
            </a:pathLst>
          </a:custGeom>
          <a:solidFill>
            <a:schemeClr val="accent1"/>
          </a:solidFill>
          <a:ln w="9525">
            <a:solidFill>
              <a:schemeClr val="tx1"/>
            </a:solidFill>
            <a:round/>
            <a:headEnd/>
            <a:tailEnd/>
          </a:ln>
        </p:spPr>
        <p:txBody>
          <a:bodyPr/>
          <a:lstStyle/>
          <a:p>
            <a:endParaRPr lang="zh-CN" altLang="en-US"/>
          </a:p>
        </p:txBody>
      </p:sp>
      <p:pic>
        <p:nvPicPr>
          <p:cNvPr id="81931" name="Picture 11"/>
          <p:cNvPicPr>
            <a:picLocks noChangeAspect="1" noChangeArrowheads="1"/>
          </p:cNvPicPr>
          <p:nvPr/>
        </p:nvPicPr>
        <p:blipFill>
          <a:blip r:embed="rId2">
            <a:extLst>
              <a:ext uri="{28A0092B-C50C-407E-A947-70E740481C1C}">
                <a14:useLocalDpi xmlns:a14="http://schemas.microsoft.com/office/drawing/2010/main" val="0"/>
              </a:ext>
            </a:extLst>
          </a:blip>
          <a:srcRect l="22217" t="21707" r="37787" b="32600"/>
          <a:stretch>
            <a:fillRect/>
          </a:stretch>
        </p:blipFill>
        <p:spPr bwMode="auto">
          <a:xfrm>
            <a:off x="755650" y="476250"/>
            <a:ext cx="3421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Freeform 4"/>
          <p:cNvSpPr>
            <a:spLocks/>
          </p:cNvSpPr>
          <p:nvPr/>
        </p:nvSpPr>
        <p:spPr bwMode="auto">
          <a:xfrm>
            <a:off x="957263" y="4005263"/>
            <a:ext cx="3090862" cy="2130425"/>
          </a:xfrm>
          <a:custGeom>
            <a:avLst/>
            <a:gdLst>
              <a:gd name="T0" fmla="*/ 2147483646 w 1947"/>
              <a:gd name="T1" fmla="*/ 2147483646 h 1342"/>
              <a:gd name="T2" fmla="*/ 2147483646 w 1947"/>
              <a:gd name="T3" fmla="*/ 2147483646 h 1342"/>
              <a:gd name="T4" fmla="*/ 2147483646 w 1947"/>
              <a:gd name="T5" fmla="*/ 2147483646 h 1342"/>
              <a:gd name="T6" fmla="*/ 0 w 1947"/>
              <a:gd name="T7" fmla="*/ 2147483646 h 1342"/>
              <a:gd name="T8" fmla="*/ 2147483646 w 1947"/>
              <a:gd name="T9" fmla="*/ 0 h 1342"/>
              <a:gd name="T10" fmla="*/ 2147483646 w 1947"/>
              <a:gd name="T11" fmla="*/ 2147483646 h 1342"/>
              <a:gd name="T12" fmla="*/ 2147483646 w 1947"/>
              <a:gd name="T13" fmla="*/ 2147483646 h 1342"/>
              <a:gd name="T14" fmla="*/ 2147483646 w 1947"/>
              <a:gd name="T15" fmla="*/ 2147483646 h 1342"/>
              <a:gd name="T16" fmla="*/ 0 60000 65536"/>
              <a:gd name="T17" fmla="*/ 0 60000 65536"/>
              <a:gd name="T18" fmla="*/ 0 60000 65536"/>
              <a:gd name="T19" fmla="*/ 0 60000 65536"/>
              <a:gd name="T20" fmla="*/ 0 60000 65536"/>
              <a:gd name="T21" fmla="*/ 0 60000 65536"/>
              <a:gd name="T22" fmla="*/ 0 60000 65536"/>
              <a:gd name="T23" fmla="*/ 0 60000 65536"/>
              <a:gd name="T24" fmla="*/ 0 w 1947"/>
              <a:gd name="T25" fmla="*/ 0 h 1342"/>
              <a:gd name="T26" fmla="*/ 1947 w 1947"/>
              <a:gd name="T27" fmla="*/ 1342 h 13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7" h="1342">
                <a:moveTo>
                  <a:pt x="1944" y="745"/>
                </a:moveTo>
                <a:lnTo>
                  <a:pt x="1947" y="1342"/>
                </a:lnTo>
                <a:lnTo>
                  <a:pt x="3" y="1342"/>
                </a:lnTo>
                <a:lnTo>
                  <a:pt x="0" y="523"/>
                </a:lnTo>
                <a:lnTo>
                  <a:pt x="485" y="0"/>
                </a:lnTo>
                <a:lnTo>
                  <a:pt x="962" y="68"/>
                </a:lnTo>
                <a:lnTo>
                  <a:pt x="1461" y="476"/>
                </a:lnTo>
                <a:lnTo>
                  <a:pt x="1944" y="745"/>
                </a:lnTo>
                <a:close/>
              </a:path>
            </a:pathLst>
          </a:custGeom>
          <a:solidFill>
            <a:schemeClr val="accent1"/>
          </a:solidFill>
          <a:ln w="9525">
            <a:solidFill>
              <a:schemeClr val="tx1"/>
            </a:solidFill>
            <a:round/>
            <a:headEnd/>
            <a:tailEnd/>
          </a:ln>
        </p:spPr>
        <p:txBody>
          <a:bodyPr/>
          <a:lstStyle/>
          <a:p>
            <a:endParaRPr lang="zh-CN" altLang="en-US"/>
          </a:p>
        </p:txBody>
      </p:sp>
      <p:pic>
        <p:nvPicPr>
          <p:cNvPr id="81925" name="Picture 5"/>
          <p:cNvPicPr>
            <a:picLocks noChangeAspect="1" noChangeArrowheads="1"/>
          </p:cNvPicPr>
          <p:nvPr/>
        </p:nvPicPr>
        <p:blipFill>
          <a:blip r:embed="rId2">
            <a:extLst>
              <a:ext uri="{28A0092B-C50C-407E-A947-70E740481C1C}">
                <a14:useLocalDpi xmlns:a14="http://schemas.microsoft.com/office/drawing/2010/main" val="0"/>
              </a:ext>
            </a:extLst>
          </a:blip>
          <a:srcRect l="22217" t="21707" r="37787" b="32600"/>
          <a:stretch>
            <a:fillRect/>
          </a:stretch>
        </p:blipFill>
        <p:spPr bwMode="auto">
          <a:xfrm>
            <a:off x="755650" y="3608388"/>
            <a:ext cx="3421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Freeform 6"/>
          <p:cNvSpPr>
            <a:spLocks/>
          </p:cNvSpPr>
          <p:nvPr/>
        </p:nvSpPr>
        <p:spPr bwMode="auto">
          <a:xfrm>
            <a:off x="4043363" y="5192713"/>
            <a:ext cx="4762" cy="942975"/>
          </a:xfrm>
          <a:custGeom>
            <a:avLst/>
            <a:gdLst>
              <a:gd name="T0" fmla="*/ 2147483646 w 3"/>
              <a:gd name="T1" fmla="*/ 2147483646 h 594"/>
              <a:gd name="T2" fmla="*/ 0 w 3"/>
              <a:gd name="T3" fmla="*/ 0 h 594"/>
              <a:gd name="T4" fmla="*/ 0 60000 65536"/>
              <a:gd name="T5" fmla="*/ 0 60000 65536"/>
              <a:gd name="T6" fmla="*/ 0 w 3"/>
              <a:gd name="T7" fmla="*/ 0 h 594"/>
              <a:gd name="T8" fmla="*/ 3 w 3"/>
              <a:gd name="T9" fmla="*/ 594 h 594"/>
            </a:gdLst>
            <a:ahLst/>
            <a:cxnLst>
              <a:cxn ang="T4">
                <a:pos x="T0" y="T1"/>
              </a:cxn>
              <a:cxn ang="T5">
                <a:pos x="T2" y="T3"/>
              </a:cxn>
            </a:cxnLst>
            <a:rect l="T6" t="T7" r="T8" b="T9"/>
            <a:pathLst>
              <a:path w="3" h="594">
                <a:moveTo>
                  <a:pt x="3" y="594"/>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27" name="Freeform 7"/>
          <p:cNvSpPr>
            <a:spLocks/>
          </p:cNvSpPr>
          <p:nvPr/>
        </p:nvSpPr>
        <p:spPr bwMode="auto">
          <a:xfrm>
            <a:off x="2490788" y="4121150"/>
            <a:ext cx="9525" cy="2009775"/>
          </a:xfrm>
          <a:custGeom>
            <a:avLst/>
            <a:gdLst>
              <a:gd name="T0" fmla="*/ 2147483646 w 6"/>
              <a:gd name="T1" fmla="*/ 2147483646 h 1266"/>
              <a:gd name="T2" fmla="*/ 0 w 6"/>
              <a:gd name="T3" fmla="*/ 0 h 1266"/>
              <a:gd name="T4" fmla="*/ 0 60000 65536"/>
              <a:gd name="T5" fmla="*/ 0 60000 65536"/>
              <a:gd name="T6" fmla="*/ 0 w 6"/>
              <a:gd name="T7" fmla="*/ 0 h 1266"/>
              <a:gd name="T8" fmla="*/ 6 w 6"/>
              <a:gd name="T9" fmla="*/ 1266 h 1266"/>
            </a:gdLst>
            <a:ahLst/>
            <a:cxnLst>
              <a:cxn ang="T4">
                <a:pos x="T0" y="T1"/>
              </a:cxn>
              <a:cxn ang="T5">
                <a:pos x="T2" y="T3"/>
              </a:cxn>
            </a:cxnLst>
            <a:rect l="T6" t="T7" r="T8" b="T9"/>
            <a:pathLst>
              <a:path w="6" h="1266">
                <a:moveTo>
                  <a:pt x="6" y="1266"/>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28" name="Line 8"/>
          <p:cNvSpPr>
            <a:spLocks noChangeShapeType="1"/>
          </p:cNvSpPr>
          <p:nvPr/>
        </p:nvSpPr>
        <p:spPr bwMode="auto">
          <a:xfrm flipV="1">
            <a:off x="1727200" y="4005263"/>
            <a:ext cx="0" cy="2124075"/>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29" name="Line 9"/>
          <p:cNvSpPr>
            <a:spLocks noChangeShapeType="1"/>
          </p:cNvSpPr>
          <p:nvPr/>
        </p:nvSpPr>
        <p:spPr bwMode="auto">
          <a:xfrm flipV="1">
            <a:off x="3276600" y="4760913"/>
            <a:ext cx="0" cy="1368425"/>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32" name="Freeform 12"/>
          <p:cNvSpPr>
            <a:spLocks/>
          </p:cNvSpPr>
          <p:nvPr/>
        </p:nvSpPr>
        <p:spPr bwMode="auto">
          <a:xfrm>
            <a:off x="4043363" y="2060575"/>
            <a:ext cx="4762" cy="942975"/>
          </a:xfrm>
          <a:custGeom>
            <a:avLst/>
            <a:gdLst>
              <a:gd name="T0" fmla="*/ 2147483646 w 3"/>
              <a:gd name="T1" fmla="*/ 2147483646 h 594"/>
              <a:gd name="T2" fmla="*/ 0 w 3"/>
              <a:gd name="T3" fmla="*/ 0 h 594"/>
              <a:gd name="T4" fmla="*/ 0 60000 65536"/>
              <a:gd name="T5" fmla="*/ 0 60000 65536"/>
              <a:gd name="T6" fmla="*/ 0 w 3"/>
              <a:gd name="T7" fmla="*/ 0 h 594"/>
              <a:gd name="T8" fmla="*/ 3 w 3"/>
              <a:gd name="T9" fmla="*/ 594 h 594"/>
            </a:gdLst>
            <a:ahLst/>
            <a:cxnLst>
              <a:cxn ang="T4">
                <a:pos x="T0" y="T1"/>
              </a:cxn>
              <a:cxn ang="T5">
                <a:pos x="T2" y="T3"/>
              </a:cxn>
            </a:cxnLst>
            <a:rect l="T6" t="T7" r="T8" b="T9"/>
            <a:pathLst>
              <a:path w="3" h="594">
                <a:moveTo>
                  <a:pt x="3" y="594"/>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8" name="Freeform 18"/>
          <p:cNvSpPr>
            <a:spLocks/>
          </p:cNvSpPr>
          <p:nvPr/>
        </p:nvSpPr>
        <p:spPr bwMode="auto">
          <a:xfrm>
            <a:off x="8075613" y="2060575"/>
            <a:ext cx="4762" cy="942975"/>
          </a:xfrm>
          <a:custGeom>
            <a:avLst/>
            <a:gdLst>
              <a:gd name="T0" fmla="*/ 2147483646 w 3"/>
              <a:gd name="T1" fmla="*/ 2147483646 h 594"/>
              <a:gd name="T2" fmla="*/ 0 w 3"/>
              <a:gd name="T3" fmla="*/ 0 h 594"/>
              <a:gd name="T4" fmla="*/ 0 60000 65536"/>
              <a:gd name="T5" fmla="*/ 0 60000 65536"/>
              <a:gd name="T6" fmla="*/ 0 w 3"/>
              <a:gd name="T7" fmla="*/ 0 h 594"/>
              <a:gd name="T8" fmla="*/ 3 w 3"/>
              <a:gd name="T9" fmla="*/ 594 h 594"/>
            </a:gdLst>
            <a:ahLst/>
            <a:cxnLst>
              <a:cxn ang="T4">
                <a:pos x="T0" y="T1"/>
              </a:cxn>
              <a:cxn ang="T5">
                <a:pos x="T2" y="T3"/>
              </a:cxn>
            </a:cxnLst>
            <a:rect l="T6" t="T7" r="T8" b="T9"/>
            <a:pathLst>
              <a:path w="3" h="594">
                <a:moveTo>
                  <a:pt x="3" y="594"/>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9" name="Freeform 19"/>
          <p:cNvSpPr>
            <a:spLocks/>
          </p:cNvSpPr>
          <p:nvPr/>
        </p:nvSpPr>
        <p:spPr bwMode="auto">
          <a:xfrm>
            <a:off x="6523038" y="989013"/>
            <a:ext cx="9525" cy="2009775"/>
          </a:xfrm>
          <a:custGeom>
            <a:avLst/>
            <a:gdLst>
              <a:gd name="T0" fmla="*/ 2147483646 w 6"/>
              <a:gd name="T1" fmla="*/ 2147483646 h 1266"/>
              <a:gd name="T2" fmla="*/ 0 w 6"/>
              <a:gd name="T3" fmla="*/ 0 h 1266"/>
              <a:gd name="T4" fmla="*/ 0 60000 65536"/>
              <a:gd name="T5" fmla="*/ 0 60000 65536"/>
              <a:gd name="T6" fmla="*/ 0 w 6"/>
              <a:gd name="T7" fmla="*/ 0 h 1266"/>
              <a:gd name="T8" fmla="*/ 6 w 6"/>
              <a:gd name="T9" fmla="*/ 1266 h 1266"/>
            </a:gdLst>
            <a:ahLst/>
            <a:cxnLst>
              <a:cxn ang="T4">
                <a:pos x="T0" y="T1"/>
              </a:cxn>
              <a:cxn ang="T5">
                <a:pos x="T2" y="T3"/>
              </a:cxn>
            </a:cxnLst>
            <a:rect l="T6" t="T7" r="T8" b="T9"/>
            <a:pathLst>
              <a:path w="6" h="1266">
                <a:moveTo>
                  <a:pt x="6" y="1266"/>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44" name="Freeform 24"/>
          <p:cNvSpPr>
            <a:spLocks/>
          </p:cNvSpPr>
          <p:nvPr/>
        </p:nvSpPr>
        <p:spPr bwMode="auto">
          <a:xfrm>
            <a:off x="8075613" y="5192713"/>
            <a:ext cx="4762" cy="942975"/>
          </a:xfrm>
          <a:custGeom>
            <a:avLst/>
            <a:gdLst>
              <a:gd name="T0" fmla="*/ 2147483646 w 3"/>
              <a:gd name="T1" fmla="*/ 2147483646 h 594"/>
              <a:gd name="T2" fmla="*/ 0 w 3"/>
              <a:gd name="T3" fmla="*/ 0 h 594"/>
              <a:gd name="T4" fmla="*/ 0 60000 65536"/>
              <a:gd name="T5" fmla="*/ 0 60000 65536"/>
              <a:gd name="T6" fmla="*/ 0 w 3"/>
              <a:gd name="T7" fmla="*/ 0 h 594"/>
              <a:gd name="T8" fmla="*/ 3 w 3"/>
              <a:gd name="T9" fmla="*/ 594 h 594"/>
            </a:gdLst>
            <a:ahLst/>
            <a:cxnLst>
              <a:cxn ang="T4">
                <a:pos x="T0" y="T1"/>
              </a:cxn>
              <a:cxn ang="T5">
                <a:pos x="T2" y="T3"/>
              </a:cxn>
            </a:cxnLst>
            <a:rect l="T6" t="T7" r="T8" b="T9"/>
            <a:pathLst>
              <a:path w="3" h="594">
                <a:moveTo>
                  <a:pt x="3" y="594"/>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45" name="Freeform 25"/>
          <p:cNvSpPr>
            <a:spLocks/>
          </p:cNvSpPr>
          <p:nvPr/>
        </p:nvSpPr>
        <p:spPr bwMode="auto">
          <a:xfrm>
            <a:off x="6523038" y="4121150"/>
            <a:ext cx="9525" cy="2009775"/>
          </a:xfrm>
          <a:custGeom>
            <a:avLst/>
            <a:gdLst>
              <a:gd name="T0" fmla="*/ 2147483646 w 6"/>
              <a:gd name="T1" fmla="*/ 2147483646 h 1266"/>
              <a:gd name="T2" fmla="*/ 0 w 6"/>
              <a:gd name="T3" fmla="*/ 0 h 1266"/>
              <a:gd name="T4" fmla="*/ 0 60000 65536"/>
              <a:gd name="T5" fmla="*/ 0 60000 65536"/>
              <a:gd name="T6" fmla="*/ 0 w 6"/>
              <a:gd name="T7" fmla="*/ 0 h 1266"/>
              <a:gd name="T8" fmla="*/ 6 w 6"/>
              <a:gd name="T9" fmla="*/ 1266 h 1266"/>
            </a:gdLst>
            <a:ahLst/>
            <a:cxnLst>
              <a:cxn ang="T4">
                <a:pos x="T0" y="T1"/>
              </a:cxn>
              <a:cxn ang="T5">
                <a:pos x="T2" y="T3"/>
              </a:cxn>
            </a:cxnLst>
            <a:rect l="T6" t="T7" r="T8" b="T9"/>
            <a:pathLst>
              <a:path w="6" h="1266">
                <a:moveTo>
                  <a:pt x="6" y="1266"/>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46" name="Line 26"/>
          <p:cNvSpPr>
            <a:spLocks noChangeShapeType="1"/>
          </p:cNvSpPr>
          <p:nvPr/>
        </p:nvSpPr>
        <p:spPr bwMode="auto">
          <a:xfrm flipV="1">
            <a:off x="5759450" y="4005263"/>
            <a:ext cx="0" cy="2124075"/>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47" name="Line 27"/>
          <p:cNvSpPr>
            <a:spLocks noChangeShapeType="1"/>
          </p:cNvSpPr>
          <p:nvPr/>
        </p:nvSpPr>
        <p:spPr bwMode="auto">
          <a:xfrm flipV="1">
            <a:off x="7308850" y="4760913"/>
            <a:ext cx="0" cy="1368425"/>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49" name="Line 29"/>
          <p:cNvSpPr>
            <a:spLocks noChangeShapeType="1"/>
          </p:cNvSpPr>
          <p:nvPr/>
        </p:nvSpPr>
        <p:spPr bwMode="auto">
          <a:xfrm flipV="1">
            <a:off x="5364163" y="4329113"/>
            <a:ext cx="0" cy="1800225"/>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50" name="Line 30"/>
          <p:cNvSpPr>
            <a:spLocks noChangeShapeType="1"/>
          </p:cNvSpPr>
          <p:nvPr/>
        </p:nvSpPr>
        <p:spPr bwMode="auto">
          <a:xfrm flipV="1">
            <a:off x="6156325" y="3968750"/>
            <a:ext cx="0" cy="2160588"/>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51" name="Line 31"/>
          <p:cNvSpPr>
            <a:spLocks noChangeShapeType="1"/>
          </p:cNvSpPr>
          <p:nvPr/>
        </p:nvSpPr>
        <p:spPr bwMode="auto">
          <a:xfrm flipV="1">
            <a:off x="6911975" y="4400550"/>
            <a:ext cx="0" cy="1728788"/>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52" name="Line 32"/>
          <p:cNvSpPr>
            <a:spLocks noChangeShapeType="1"/>
          </p:cNvSpPr>
          <p:nvPr/>
        </p:nvSpPr>
        <p:spPr bwMode="auto">
          <a:xfrm flipV="1">
            <a:off x="7704138" y="5049838"/>
            <a:ext cx="0" cy="1079500"/>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953" name="Text Box 33"/>
          <p:cNvSpPr txBox="1">
            <a:spLocks noChangeArrowheads="1"/>
          </p:cNvSpPr>
          <p:nvPr/>
        </p:nvSpPr>
        <p:spPr bwMode="auto">
          <a:xfrm>
            <a:off x="1223963" y="3284538"/>
            <a:ext cx="2771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i="1"/>
              <a:t>T</a:t>
            </a:r>
            <a:r>
              <a:rPr lang="en-US" altLang="zh-CN" sz="1800"/>
              <a:t>(0)</a:t>
            </a:r>
            <a:r>
              <a:rPr lang="zh-CN" altLang="en-US" sz="1800"/>
              <a:t>为</a:t>
            </a:r>
            <a:r>
              <a:rPr lang="en-US" altLang="zh-CN" sz="1800"/>
              <a:t>2</a:t>
            </a:r>
            <a:r>
              <a:rPr lang="en-US" altLang="zh-CN" sz="1800" baseline="30000"/>
              <a:t>0</a:t>
            </a:r>
            <a:r>
              <a:rPr lang="en-US" altLang="zh-CN" sz="1800"/>
              <a:t>=1</a:t>
            </a:r>
            <a:r>
              <a:rPr lang="zh-CN" altLang="en-US" sz="1800"/>
              <a:t>个梯形的面积</a:t>
            </a:r>
          </a:p>
        </p:txBody>
      </p:sp>
      <p:sp>
        <p:nvSpPr>
          <p:cNvPr id="81956" name="Text Box 36"/>
          <p:cNvSpPr txBox="1">
            <a:spLocks noChangeArrowheads="1"/>
          </p:cNvSpPr>
          <p:nvPr/>
        </p:nvSpPr>
        <p:spPr bwMode="auto">
          <a:xfrm>
            <a:off x="5184775" y="3284538"/>
            <a:ext cx="2771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i="1"/>
              <a:t>T</a:t>
            </a:r>
            <a:r>
              <a:rPr lang="en-US" altLang="zh-CN" sz="1800"/>
              <a:t>(1)</a:t>
            </a:r>
            <a:r>
              <a:rPr lang="zh-CN" altLang="en-US" sz="1800"/>
              <a:t>为</a:t>
            </a:r>
            <a:r>
              <a:rPr lang="en-US" altLang="zh-CN" sz="1800"/>
              <a:t>2</a:t>
            </a:r>
            <a:r>
              <a:rPr lang="en-US" altLang="zh-CN" sz="1800" baseline="30000"/>
              <a:t>1</a:t>
            </a:r>
            <a:r>
              <a:rPr lang="en-US" altLang="zh-CN" sz="1800"/>
              <a:t>=2</a:t>
            </a:r>
            <a:r>
              <a:rPr lang="zh-CN" altLang="en-US" sz="1800"/>
              <a:t>个梯形的面积</a:t>
            </a:r>
          </a:p>
        </p:txBody>
      </p:sp>
      <p:sp>
        <p:nvSpPr>
          <p:cNvPr id="37917" name="Rectangle 37"/>
          <p:cNvSpPr>
            <a:spLocks noChangeArrowheads="1"/>
          </p:cNvSpPr>
          <p:nvPr/>
        </p:nvSpPr>
        <p:spPr bwMode="auto">
          <a:xfrm>
            <a:off x="3276600" y="6345238"/>
            <a:ext cx="2627313" cy="512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81955" name="Text Box 35"/>
          <p:cNvSpPr txBox="1">
            <a:spLocks noChangeArrowheads="1"/>
          </p:cNvSpPr>
          <p:nvPr/>
        </p:nvSpPr>
        <p:spPr bwMode="auto">
          <a:xfrm>
            <a:off x="1258888" y="6308725"/>
            <a:ext cx="2771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i="1"/>
              <a:t>T</a:t>
            </a:r>
            <a:r>
              <a:rPr lang="en-US" altLang="zh-CN" sz="1800"/>
              <a:t>(2)</a:t>
            </a:r>
            <a:r>
              <a:rPr lang="zh-CN" altLang="en-US" sz="1800"/>
              <a:t>为</a:t>
            </a:r>
            <a:r>
              <a:rPr lang="en-US" altLang="zh-CN" sz="1800"/>
              <a:t>2</a:t>
            </a:r>
            <a:r>
              <a:rPr lang="en-US" altLang="zh-CN" sz="1800" baseline="30000"/>
              <a:t>2</a:t>
            </a:r>
            <a:r>
              <a:rPr lang="en-US" altLang="zh-CN" sz="1800"/>
              <a:t>=4</a:t>
            </a:r>
            <a:r>
              <a:rPr lang="zh-CN" altLang="en-US" sz="1800"/>
              <a:t>个梯形的面积</a:t>
            </a:r>
          </a:p>
        </p:txBody>
      </p:sp>
      <p:sp>
        <p:nvSpPr>
          <p:cNvPr id="81954" name="Text Box 34"/>
          <p:cNvSpPr txBox="1">
            <a:spLocks noChangeArrowheads="1"/>
          </p:cNvSpPr>
          <p:nvPr/>
        </p:nvSpPr>
        <p:spPr bwMode="auto">
          <a:xfrm>
            <a:off x="5327650" y="6308725"/>
            <a:ext cx="2771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i="1"/>
              <a:t>T</a:t>
            </a:r>
            <a:r>
              <a:rPr lang="en-US" altLang="zh-CN" sz="1800"/>
              <a:t>(3)</a:t>
            </a:r>
            <a:r>
              <a:rPr lang="zh-CN" altLang="en-US" sz="1800"/>
              <a:t>为</a:t>
            </a:r>
            <a:r>
              <a:rPr lang="en-US" altLang="zh-CN" sz="1800"/>
              <a:t>2</a:t>
            </a:r>
            <a:r>
              <a:rPr lang="en-US" altLang="zh-CN" sz="1800" baseline="30000"/>
              <a:t>3</a:t>
            </a:r>
            <a:r>
              <a:rPr lang="en-US" altLang="zh-CN" sz="1800"/>
              <a:t>=8</a:t>
            </a:r>
            <a:r>
              <a:rPr lang="zh-CN" altLang="en-US" sz="1800"/>
              <a:t>个梯形的面积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31"/>
                                        </p:tgtEl>
                                        <p:attrNameLst>
                                          <p:attrName>style.visibility</p:attrName>
                                        </p:attrNameLst>
                                      </p:cBhvr>
                                      <p:to>
                                        <p:strVal val="visible"/>
                                      </p:to>
                                    </p:set>
                                    <p:animEffect transition="in" filter="wipe(left)">
                                      <p:cBhvr>
                                        <p:cTn id="7" dur="500"/>
                                        <p:tgtEl>
                                          <p:spTgt spid="81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1932"/>
                                        </p:tgtEl>
                                        <p:attrNameLst>
                                          <p:attrName>style.visibility</p:attrName>
                                        </p:attrNameLst>
                                      </p:cBhvr>
                                      <p:to>
                                        <p:strVal val="visible"/>
                                      </p:to>
                                    </p:set>
                                    <p:animEffect transition="in" filter="wipe(down)">
                                      <p:cBhvr>
                                        <p:cTn id="12" dur="500"/>
                                        <p:tgtEl>
                                          <p:spTgt spid="81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30"/>
                                        </p:tgtEl>
                                        <p:attrNameLst>
                                          <p:attrName>style.visibility</p:attrName>
                                        </p:attrNameLst>
                                      </p:cBhvr>
                                      <p:to>
                                        <p:strVal val="visible"/>
                                      </p:to>
                                    </p:set>
                                    <p:animEffect transition="in" filter="wipe(left)">
                                      <p:cBhvr>
                                        <p:cTn id="17" dur="500"/>
                                        <p:tgtEl>
                                          <p:spTgt spid="819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53"/>
                                        </p:tgtEl>
                                        <p:attrNameLst>
                                          <p:attrName>style.visibility</p:attrName>
                                        </p:attrNameLst>
                                      </p:cBhvr>
                                      <p:to>
                                        <p:strVal val="visible"/>
                                      </p:to>
                                    </p:set>
                                    <p:animEffect transition="in" filter="wipe(left)">
                                      <p:cBhvr>
                                        <p:cTn id="22" dur="500"/>
                                        <p:tgtEl>
                                          <p:spTgt spid="81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1937"/>
                                        </p:tgtEl>
                                        <p:attrNameLst>
                                          <p:attrName>style.visibility</p:attrName>
                                        </p:attrNameLst>
                                      </p:cBhvr>
                                      <p:to>
                                        <p:strVal val="visible"/>
                                      </p:to>
                                    </p:set>
                                    <p:animEffect transition="in" filter="wipe(left)">
                                      <p:cBhvr>
                                        <p:cTn id="27" dur="500"/>
                                        <p:tgtEl>
                                          <p:spTgt spid="819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1938"/>
                                        </p:tgtEl>
                                        <p:attrNameLst>
                                          <p:attrName>style.visibility</p:attrName>
                                        </p:attrNameLst>
                                      </p:cBhvr>
                                      <p:to>
                                        <p:strVal val="visible"/>
                                      </p:to>
                                    </p:set>
                                    <p:animEffect transition="in" filter="wipe(down)">
                                      <p:cBhvr>
                                        <p:cTn id="32" dur="500"/>
                                        <p:tgtEl>
                                          <p:spTgt spid="819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1939"/>
                                        </p:tgtEl>
                                        <p:attrNameLst>
                                          <p:attrName>style.visibility</p:attrName>
                                        </p:attrNameLst>
                                      </p:cBhvr>
                                      <p:to>
                                        <p:strVal val="visible"/>
                                      </p:to>
                                    </p:set>
                                    <p:animEffect transition="in" filter="wipe(down)">
                                      <p:cBhvr>
                                        <p:cTn id="37" dur="500"/>
                                        <p:tgtEl>
                                          <p:spTgt spid="819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1936"/>
                                        </p:tgtEl>
                                        <p:attrNameLst>
                                          <p:attrName>style.visibility</p:attrName>
                                        </p:attrNameLst>
                                      </p:cBhvr>
                                      <p:to>
                                        <p:strVal val="visible"/>
                                      </p:to>
                                    </p:set>
                                    <p:animEffect transition="in" filter="wipe(left)">
                                      <p:cBhvr>
                                        <p:cTn id="42" dur="500"/>
                                        <p:tgtEl>
                                          <p:spTgt spid="819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956"/>
                                        </p:tgtEl>
                                        <p:attrNameLst>
                                          <p:attrName>style.visibility</p:attrName>
                                        </p:attrNameLst>
                                      </p:cBhvr>
                                      <p:to>
                                        <p:strVal val="visible"/>
                                      </p:to>
                                    </p:set>
                                    <p:animEffect transition="in" filter="wipe(left)">
                                      <p:cBhvr>
                                        <p:cTn id="47" dur="500"/>
                                        <p:tgtEl>
                                          <p:spTgt spid="819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1925"/>
                                        </p:tgtEl>
                                        <p:attrNameLst>
                                          <p:attrName>style.visibility</p:attrName>
                                        </p:attrNameLst>
                                      </p:cBhvr>
                                      <p:to>
                                        <p:strVal val="visible"/>
                                      </p:to>
                                    </p:set>
                                    <p:animEffect transition="in" filter="wipe(left)">
                                      <p:cBhvr>
                                        <p:cTn id="52" dur="500"/>
                                        <p:tgtEl>
                                          <p:spTgt spid="819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81928"/>
                                        </p:tgtEl>
                                        <p:attrNameLst>
                                          <p:attrName>style.visibility</p:attrName>
                                        </p:attrNameLst>
                                      </p:cBhvr>
                                      <p:to>
                                        <p:strVal val="visible"/>
                                      </p:to>
                                    </p:set>
                                    <p:animEffect transition="in" filter="wipe(down)">
                                      <p:cBhvr>
                                        <p:cTn id="57" dur="500"/>
                                        <p:tgtEl>
                                          <p:spTgt spid="81928"/>
                                        </p:tgtEl>
                                      </p:cBhvr>
                                    </p:animEffect>
                                  </p:childTnLst>
                                </p:cTn>
                              </p:par>
                              <p:par>
                                <p:cTn id="58" presetID="22" presetClass="entr" presetSubtype="4" fill="hold" nodeType="withEffect">
                                  <p:stCondLst>
                                    <p:cond delay="0"/>
                                  </p:stCondLst>
                                  <p:childTnLst>
                                    <p:set>
                                      <p:cBhvr>
                                        <p:cTn id="59" dur="1" fill="hold">
                                          <p:stCondLst>
                                            <p:cond delay="0"/>
                                          </p:stCondLst>
                                        </p:cTn>
                                        <p:tgtEl>
                                          <p:spTgt spid="81927"/>
                                        </p:tgtEl>
                                        <p:attrNameLst>
                                          <p:attrName>style.visibility</p:attrName>
                                        </p:attrNameLst>
                                      </p:cBhvr>
                                      <p:to>
                                        <p:strVal val="visible"/>
                                      </p:to>
                                    </p:set>
                                    <p:animEffect transition="in" filter="wipe(down)">
                                      <p:cBhvr>
                                        <p:cTn id="60" dur="500"/>
                                        <p:tgtEl>
                                          <p:spTgt spid="81927"/>
                                        </p:tgtEl>
                                      </p:cBhvr>
                                    </p:animEffect>
                                  </p:childTnLst>
                                </p:cTn>
                              </p:par>
                              <p:par>
                                <p:cTn id="61" presetID="22" presetClass="entr" presetSubtype="4" fill="hold" nodeType="withEffect">
                                  <p:stCondLst>
                                    <p:cond delay="0"/>
                                  </p:stCondLst>
                                  <p:childTnLst>
                                    <p:set>
                                      <p:cBhvr>
                                        <p:cTn id="62" dur="1" fill="hold">
                                          <p:stCondLst>
                                            <p:cond delay="0"/>
                                          </p:stCondLst>
                                        </p:cTn>
                                        <p:tgtEl>
                                          <p:spTgt spid="81929"/>
                                        </p:tgtEl>
                                        <p:attrNameLst>
                                          <p:attrName>style.visibility</p:attrName>
                                        </p:attrNameLst>
                                      </p:cBhvr>
                                      <p:to>
                                        <p:strVal val="visible"/>
                                      </p:to>
                                    </p:set>
                                    <p:animEffect transition="in" filter="wipe(down)">
                                      <p:cBhvr>
                                        <p:cTn id="63" dur="500"/>
                                        <p:tgtEl>
                                          <p:spTgt spid="81929"/>
                                        </p:tgtEl>
                                      </p:cBhvr>
                                    </p:animEffect>
                                  </p:childTnLst>
                                </p:cTn>
                              </p:par>
                              <p:par>
                                <p:cTn id="64" presetID="22" presetClass="entr" presetSubtype="4" fill="hold" nodeType="withEffect">
                                  <p:stCondLst>
                                    <p:cond delay="0"/>
                                  </p:stCondLst>
                                  <p:childTnLst>
                                    <p:set>
                                      <p:cBhvr>
                                        <p:cTn id="65" dur="1" fill="hold">
                                          <p:stCondLst>
                                            <p:cond delay="0"/>
                                          </p:stCondLst>
                                        </p:cTn>
                                        <p:tgtEl>
                                          <p:spTgt spid="81926"/>
                                        </p:tgtEl>
                                        <p:attrNameLst>
                                          <p:attrName>style.visibility</p:attrName>
                                        </p:attrNameLst>
                                      </p:cBhvr>
                                      <p:to>
                                        <p:strVal val="visible"/>
                                      </p:to>
                                    </p:set>
                                    <p:animEffect transition="in" filter="wipe(down)">
                                      <p:cBhvr>
                                        <p:cTn id="66" dur="500"/>
                                        <p:tgtEl>
                                          <p:spTgt spid="8192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81924"/>
                                        </p:tgtEl>
                                        <p:attrNameLst>
                                          <p:attrName>style.visibility</p:attrName>
                                        </p:attrNameLst>
                                      </p:cBhvr>
                                      <p:to>
                                        <p:strVal val="visible"/>
                                      </p:to>
                                    </p:set>
                                    <p:animEffect transition="in" filter="wipe(left)">
                                      <p:cBhvr>
                                        <p:cTn id="71" dur="500"/>
                                        <p:tgtEl>
                                          <p:spTgt spid="8192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81955"/>
                                        </p:tgtEl>
                                        <p:attrNameLst>
                                          <p:attrName>style.visibility</p:attrName>
                                        </p:attrNameLst>
                                      </p:cBhvr>
                                      <p:to>
                                        <p:strVal val="visible"/>
                                      </p:to>
                                    </p:set>
                                    <p:animEffect transition="in" filter="wipe(left)">
                                      <p:cBhvr>
                                        <p:cTn id="76" dur="500"/>
                                        <p:tgtEl>
                                          <p:spTgt spid="8195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81943"/>
                                        </p:tgtEl>
                                        <p:attrNameLst>
                                          <p:attrName>style.visibility</p:attrName>
                                        </p:attrNameLst>
                                      </p:cBhvr>
                                      <p:to>
                                        <p:strVal val="visible"/>
                                      </p:to>
                                    </p:set>
                                    <p:animEffect transition="in" filter="wipe(left)">
                                      <p:cBhvr>
                                        <p:cTn id="81" dur="500"/>
                                        <p:tgtEl>
                                          <p:spTgt spid="8194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nodeType="clickEffect">
                                  <p:stCondLst>
                                    <p:cond delay="0"/>
                                  </p:stCondLst>
                                  <p:childTnLst>
                                    <p:set>
                                      <p:cBhvr>
                                        <p:cTn id="85" dur="1" fill="hold">
                                          <p:stCondLst>
                                            <p:cond delay="0"/>
                                          </p:stCondLst>
                                        </p:cTn>
                                        <p:tgtEl>
                                          <p:spTgt spid="81946"/>
                                        </p:tgtEl>
                                        <p:attrNameLst>
                                          <p:attrName>style.visibility</p:attrName>
                                        </p:attrNameLst>
                                      </p:cBhvr>
                                      <p:to>
                                        <p:strVal val="visible"/>
                                      </p:to>
                                    </p:set>
                                    <p:animEffect transition="in" filter="wipe(down)">
                                      <p:cBhvr>
                                        <p:cTn id="86" dur="500"/>
                                        <p:tgtEl>
                                          <p:spTgt spid="81946"/>
                                        </p:tgtEl>
                                      </p:cBhvr>
                                    </p:animEffect>
                                  </p:childTnLst>
                                </p:cTn>
                              </p:par>
                              <p:par>
                                <p:cTn id="87" presetID="22" presetClass="entr" presetSubtype="4" fill="hold" nodeType="withEffect">
                                  <p:stCondLst>
                                    <p:cond delay="0"/>
                                  </p:stCondLst>
                                  <p:childTnLst>
                                    <p:set>
                                      <p:cBhvr>
                                        <p:cTn id="88" dur="1" fill="hold">
                                          <p:stCondLst>
                                            <p:cond delay="0"/>
                                          </p:stCondLst>
                                        </p:cTn>
                                        <p:tgtEl>
                                          <p:spTgt spid="81945"/>
                                        </p:tgtEl>
                                        <p:attrNameLst>
                                          <p:attrName>style.visibility</p:attrName>
                                        </p:attrNameLst>
                                      </p:cBhvr>
                                      <p:to>
                                        <p:strVal val="visible"/>
                                      </p:to>
                                    </p:set>
                                    <p:animEffect transition="in" filter="wipe(down)">
                                      <p:cBhvr>
                                        <p:cTn id="89" dur="500"/>
                                        <p:tgtEl>
                                          <p:spTgt spid="81945"/>
                                        </p:tgtEl>
                                      </p:cBhvr>
                                    </p:animEffect>
                                  </p:childTnLst>
                                </p:cTn>
                              </p:par>
                              <p:par>
                                <p:cTn id="90" presetID="22" presetClass="entr" presetSubtype="4" fill="hold" nodeType="withEffect">
                                  <p:stCondLst>
                                    <p:cond delay="0"/>
                                  </p:stCondLst>
                                  <p:childTnLst>
                                    <p:set>
                                      <p:cBhvr>
                                        <p:cTn id="91" dur="1" fill="hold">
                                          <p:stCondLst>
                                            <p:cond delay="0"/>
                                          </p:stCondLst>
                                        </p:cTn>
                                        <p:tgtEl>
                                          <p:spTgt spid="81947"/>
                                        </p:tgtEl>
                                        <p:attrNameLst>
                                          <p:attrName>style.visibility</p:attrName>
                                        </p:attrNameLst>
                                      </p:cBhvr>
                                      <p:to>
                                        <p:strVal val="visible"/>
                                      </p:to>
                                    </p:set>
                                    <p:animEffect transition="in" filter="wipe(down)">
                                      <p:cBhvr>
                                        <p:cTn id="92" dur="500"/>
                                        <p:tgtEl>
                                          <p:spTgt spid="81947"/>
                                        </p:tgtEl>
                                      </p:cBhvr>
                                    </p:animEffect>
                                  </p:childTnLst>
                                </p:cTn>
                              </p:par>
                              <p:par>
                                <p:cTn id="93" presetID="22" presetClass="entr" presetSubtype="4" fill="hold" nodeType="withEffect">
                                  <p:stCondLst>
                                    <p:cond delay="0"/>
                                  </p:stCondLst>
                                  <p:childTnLst>
                                    <p:set>
                                      <p:cBhvr>
                                        <p:cTn id="94" dur="1" fill="hold">
                                          <p:stCondLst>
                                            <p:cond delay="0"/>
                                          </p:stCondLst>
                                        </p:cTn>
                                        <p:tgtEl>
                                          <p:spTgt spid="81944"/>
                                        </p:tgtEl>
                                        <p:attrNameLst>
                                          <p:attrName>style.visibility</p:attrName>
                                        </p:attrNameLst>
                                      </p:cBhvr>
                                      <p:to>
                                        <p:strVal val="visible"/>
                                      </p:to>
                                    </p:set>
                                    <p:animEffect transition="in" filter="wipe(down)">
                                      <p:cBhvr>
                                        <p:cTn id="95" dur="500"/>
                                        <p:tgtEl>
                                          <p:spTgt spid="8194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81949"/>
                                        </p:tgtEl>
                                        <p:attrNameLst>
                                          <p:attrName>style.visibility</p:attrName>
                                        </p:attrNameLst>
                                      </p:cBhvr>
                                      <p:to>
                                        <p:strVal val="visible"/>
                                      </p:to>
                                    </p:set>
                                    <p:animEffect transition="in" filter="wipe(down)">
                                      <p:cBhvr>
                                        <p:cTn id="100" dur="500"/>
                                        <p:tgtEl>
                                          <p:spTgt spid="81949"/>
                                        </p:tgtEl>
                                      </p:cBhvr>
                                    </p:animEffect>
                                  </p:childTnLst>
                                </p:cTn>
                              </p:par>
                              <p:par>
                                <p:cTn id="101" presetID="22" presetClass="entr" presetSubtype="4" fill="hold" nodeType="withEffect">
                                  <p:stCondLst>
                                    <p:cond delay="0"/>
                                  </p:stCondLst>
                                  <p:childTnLst>
                                    <p:set>
                                      <p:cBhvr>
                                        <p:cTn id="102" dur="1" fill="hold">
                                          <p:stCondLst>
                                            <p:cond delay="0"/>
                                          </p:stCondLst>
                                        </p:cTn>
                                        <p:tgtEl>
                                          <p:spTgt spid="81950"/>
                                        </p:tgtEl>
                                        <p:attrNameLst>
                                          <p:attrName>style.visibility</p:attrName>
                                        </p:attrNameLst>
                                      </p:cBhvr>
                                      <p:to>
                                        <p:strVal val="visible"/>
                                      </p:to>
                                    </p:set>
                                    <p:animEffect transition="in" filter="wipe(down)">
                                      <p:cBhvr>
                                        <p:cTn id="103" dur="500"/>
                                        <p:tgtEl>
                                          <p:spTgt spid="81950"/>
                                        </p:tgtEl>
                                      </p:cBhvr>
                                    </p:animEffect>
                                  </p:childTnLst>
                                </p:cTn>
                              </p:par>
                              <p:par>
                                <p:cTn id="104" presetID="22" presetClass="entr" presetSubtype="4" fill="hold" nodeType="withEffect">
                                  <p:stCondLst>
                                    <p:cond delay="0"/>
                                  </p:stCondLst>
                                  <p:childTnLst>
                                    <p:set>
                                      <p:cBhvr>
                                        <p:cTn id="105" dur="1" fill="hold">
                                          <p:stCondLst>
                                            <p:cond delay="0"/>
                                          </p:stCondLst>
                                        </p:cTn>
                                        <p:tgtEl>
                                          <p:spTgt spid="81951"/>
                                        </p:tgtEl>
                                        <p:attrNameLst>
                                          <p:attrName>style.visibility</p:attrName>
                                        </p:attrNameLst>
                                      </p:cBhvr>
                                      <p:to>
                                        <p:strVal val="visible"/>
                                      </p:to>
                                    </p:set>
                                    <p:animEffect transition="in" filter="wipe(down)">
                                      <p:cBhvr>
                                        <p:cTn id="106" dur="500"/>
                                        <p:tgtEl>
                                          <p:spTgt spid="81951"/>
                                        </p:tgtEl>
                                      </p:cBhvr>
                                    </p:animEffect>
                                  </p:childTnLst>
                                </p:cTn>
                              </p:par>
                              <p:par>
                                <p:cTn id="107" presetID="22" presetClass="entr" presetSubtype="4" fill="hold" nodeType="withEffect">
                                  <p:stCondLst>
                                    <p:cond delay="0"/>
                                  </p:stCondLst>
                                  <p:childTnLst>
                                    <p:set>
                                      <p:cBhvr>
                                        <p:cTn id="108" dur="1" fill="hold">
                                          <p:stCondLst>
                                            <p:cond delay="0"/>
                                          </p:stCondLst>
                                        </p:cTn>
                                        <p:tgtEl>
                                          <p:spTgt spid="81952"/>
                                        </p:tgtEl>
                                        <p:attrNameLst>
                                          <p:attrName>style.visibility</p:attrName>
                                        </p:attrNameLst>
                                      </p:cBhvr>
                                      <p:to>
                                        <p:strVal val="visible"/>
                                      </p:to>
                                    </p:set>
                                    <p:animEffect transition="in" filter="wipe(down)">
                                      <p:cBhvr>
                                        <p:cTn id="109" dur="500"/>
                                        <p:tgtEl>
                                          <p:spTgt spid="8195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81942"/>
                                        </p:tgtEl>
                                        <p:attrNameLst>
                                          <p:attrName>style.visibility</p:attrName>
                                        </p:attrNameLst>
                                      </p:cBhvr>
                                      <p:to>
                                        <p:strVal val="visible"/>
                                      </p:to>
                                    </p:set>
                                    <p:animEffect transition="in" filter="wipe(left)">
                                      <p:cBhvr>
                                        <p:cTn id="114" dur="500"/>
                                        <p:tgtEl>
                                          <p:spTgt spid="8194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81954"/>
                                        </p:tgtEl>
                                        <p:attrNameLst>
                                          <p:attrName>style.visibility</p:attrName>
                                        </p:attrNameLst>
                                      </p:cBhvr>
                                      <p:to>
                                        <p:strVal val="visible"/>
                                      </p:to>
                                    </p:set>
                                    <p:animEffect transition="in" filter="wipe(left)">
                                      <p:cBhvr>
                                        <p:cTn id="119" dur="500"/>
                                        <p:tgtEl>
                                          <p:spTgt spid="81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3" grpId="0"/>
      <p:bldP spid="81956" grpId="0"/>
      <p:bldP spid="81955" grpId="0"/>
      <p:bldP spid="819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0"/>
          </p:nvPr>
        </p:nvSpPr>
        <p:spPr/>
        <p:txBody>
          <a:bodyPr/>
          <a:lstStyle/>
          <a:p>
            <a:pPr>
              <a:defRPr/>
            </a:pPr>
            <a:r>
              <a:rPr lang="zh-CN" altLang="en-US"/>
              <a:t>华南师范大学数学科学学院    谢骊玲</a:t>
            </a:r>
          </a:p>
        </p:txBody>
      </p:sp>
      <p:sp>
        <p:nvSpPr>
          <p:cNvPr id="7"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8916" name="Rectangle 2"/>
          <p:cNvSpPr>
            <a:spLocks noGrp="1" noChangeArrowheads="1"/>
          </p:cNvSpPr>
          <p:nvPr>
            <p:ph type="title"/>
          </p:nvPr>
        </p:nvSpPr>
        <p:spPr/>
        <p:txBody>
          <a:bodyPr/>
          <a:lstStyle/>
          <a:p>
            <a:pPr eaLnBrk="1" hangingPunct="1"/>
            <a:r>
              <a:rPr lang="zh-CN" altLang="en-US" smtClean="0"/>
              <a:t>连续梯形公式</a:t>
            </a:r>
          </a:p>
        </p:txBody>
      </p:sp>
      <p:sp>
        <p:nvSpPr>
          <p:cNvPr id="82947" name="Rectangle 3"/>
          <p:cNvSpPr>
            <a:spLocks noGrp="1" noChangeArrowheads="1"/>
          </p:cNvSpPr>
          <p:nvPr>
            <p:ph type="body" sz="half" idx="1"/>
          </p:nvPr>
        </p:nvSpPr>
        <p:spPr>
          <a:xfrm>
            <a:off x="431800" y="1628775"/>
            <a:ext cx="8172648" cy="3886200"/>
          </a:xfrm>
        </p:spPr>
        <p:txBody>
          <a:bodyPr/>
          <a:lstStyle/>
          <a:p>
            <a:pPr eaLnBrk="1" hangingPunct="1">
              <a:lnSpc>
                <a:spcPct val="110000"/>
              </a:lnSpc>
            </a:pPr>
            <a:r>
              <a:rPr lang="zh-CN" altLang="en-US" sz="2800" dirty="0" smtClean="0"/>
              <a:t>定理</a:t>
            </a:r>
            <a:r>
              <a:rPr lang="en-US" altLang="zh-CN" sz="2800" dirty="0" smtClean="0"/>
              <a:t>7.4  </a:t>
            </a:r>
            <a:r>
              <a:rPr lang="zh-CN" altLang="en-US" sz="2800" dirty="0" smtClean="0"/>
              <a:t>设</a:t>
            </a:r>
            <a:r>
              <a:rPr lang="en-US" altLang="zh-CN" sz="2800" i="1" dirty="0" smtClean="0"/>
              <a:t>J </a:t>
            </a:r>
            <a:r>
              <a:rPr lang="en-US" altLang="zh-CN" sz="2800" dirty="0" smtClean="0"/>
              <a:t>≥1</a:t>
            </a:r>
            <a:r>
              <a:rPr lang="zh-CN" altLang="en-US" sz="2800" dirty="0" smtClean="0"/>
              <a:t>，点</a:t>
            </a:r>
            <a:r>
              <a:rPr lang="en-US" altLang="zh-CN" sz="2800" dirty="0" smtClean="0"/>
              <a:t>{</a:t>
            </a:r>
            <a:r>
              <a:rPr lang="en-US" altLang="zh-CN" sz="2800" i="1" dirty="0" err="1" smtClean="0"/>
              <a:t>x</a:t>
            </a:r>
            <a:r>
              <a:rPr lang="en-US" altLang="zh-CN" sz="2800" i="1" baseline="-25000" dirty="0" err="1" smtClean="0"/>
              <a:t>k</a:t>
            </a:r>
            <a:r>
              <a:rPr lang="en-US" altLang="zh-CN" sz="2800" dirty="0" smtClean="0"/>
              <a:t>=</a:t>
            </a:r>
            <a:r>
              <a:rPr lang="en-US" altLang="zh-CN" sz="2800" i="1" dirty="0" err="1" smtClean="0"/>
              <a:t>a</a:t>
            </a:r>
            <a:r>
              <a:rPr lang="en-US" altLang="zh-CN" sz="2800" dirty="0" err="1" smtClean="0"/>
              <a:t>+</a:t>
            </a:r>
            <a:r>
              <a:rPr lang="en-US" altLang="zh-CN" sz="2800" i="1" dirty="0" err="1" smtClean="0"/>
              <a:t>kh</a:t>
            </a:r>
            <a:r>
              <a:rPr lang="en-US" altLang="zh-CN" sz="2800" dirty="0" smtClean="0"/>
              <a:t>}</a:t>
            </a:r>
            <a:r>
              <a:rPr lang="zh-CN" altLang="en-US" sz="2800" dirty="0" smtClean="0"/>
              <a:t>将</a:t>
            </a:r>
            <a:r>
              <a:rPr lang="en-US" altLang="zh-CN" sz="2800" dirty="0" smtClean="0"/>
              <a:t>[</a:t>
            </a:r>
            <a:r>
              <a:rPr lang="en-US" altLang="zh-CN" sz="2800" i="1" dirty="0" err="1" smtClean="0"/>
              <a:t>a</a:t>
            </a:r>
            <a:r>
              <a:rPr lang="en-US" altLang="zh-CN" sz="2800" dirty="0" err="1" smtClean="0"/>
              <a:t>,</a:t>
            </a:r>
            <a:r>
              <a:rPr lang="en-US" altLang="zh-CN" sz="2800" i="1" dirty="0" err="1" smtClean="0"/>
              <a:t>b</a:t>
            </a:r>
            <a:r>
              <a:rPr lang="en-US" altLang="zh-CN" sz="2800" dirty="0" smtClean="0"/>
              <a:t>]</a:t>
            </a:r>
            <a:r>
              <a:rPr lang="zh-CN" altLang="en-US" sz="2800" dirty="0" smtClean="0"/>
              <a:t>划分为</a:t>
            </a:r>
            <a:r>
              <a:rPr lang="en-US" altLang="zh-CN" sz="2800" dirty="0" smtClean="0"/>
              <a:t>2</a:t>
            </a:r>
            <a:r>
              <a:rPr lang="en-US" altLang="zh-CN" sz="2800" i="1" baseline="30000" dirty="0" smtClean="0"/>
              <a:t>J</a:t>
            </a:r>
            <a:r>
              <a:rPr lang="en-US" altLang="zh-CN" sz="2800" dirty="0" smtClean="0"/>
              <a:t>=2</a:t>
            </a:r>
            <a:r>
              <a:rPr lang="en-US" altLang="zh-CN" sz="2800" i="1" dirty="0" smtClean="0"/>
              <a:t>M</a:t>
            </a:r>
            <a:r>
              <a:rPr lang="zh-CN" altLang="en-US" sz="2800" dirty="0" smtClean="0"/>
              <a:t>个宽度为</a:t>
            </a:r>
            <a:r>
              <a:rPr lang="en-US" altLang="zh-CN" sz="2800" dirty="0" smtClean="0"/>
              <a:t>(</a:t>
            </a:r>
            <a:r>
              <a:rPr lang="en-US" altLang="zh-CN" sz="2800" i="1" dirty="0" smtClean="0"/>
              <a:t>b</a:t>
            </a:r>
            <a:r>
              <a:rPr lang="en-US" altLang="zh-CN" sz="2800" dirty="0" smtClean="0"/>
              <a:t>-</a:t>
            </a:r>
            <a:r>
              <a:rPr lang="en-US" altLang="zh-CN" sz="2800" i="1" dirty="0" smtClean="0"/>
              <a:t>a</a:t>
            </a:r>
            <a:r>
              <a:rPr lang="en-US" altLang="zh-CN" sz="2800" dirty="0" smtClean="0"/>
              <a:t>)/2</a:t>
            </a:r>
            <a:r>
              <a:rPr lang="en-US" altLang="zh-CN" sz="2800" i="1" baseline="30000" dirty="0" smtClean="0"/>
              <a:t>J</a:t>
            </a:r>
            <a:r>
              <a:rPr lang="zh-CN" altLang="en-US" sz="2800" dirty="0" smtClean="0"/>
              <a:t>的子区间。梯形公式</a:t>
            </a:r>
            <a:r>
              <a:rPr lang="en-US" altLang="zh-CN" sz="2800" i="1" dirty="0" smtClean="0"/>
              <a:t>T</a:t>
            </a:r>
            <a:r>
              <a:rPr lang="en-US" altLang="zh-CN" sz="2800" dirty="0" smtClean="0"/>
              <a:t>( </a:t>
            </a:r>
            <a:r>
              <a:rPr lang="en-US" altLang="zh-CN" sz="2800" i="1" dirty="0" smtClean="0"/>
              <a:t>f </a:t>
            </a:r>
            <a:r>
              <a:rPr lang="en-US" altLang="zh-CN" sz="2800" dirty="0" smtClean="0"/>
              <a:t>,</a:t>
            </a:r>
            <a:r>
              <a:rPr lang="en-US" altLang="zh-CN" sz="2800" i="1" dirty="0" smtClean="0"/>
              <a:t>h</a:t>
            </a:r>
            <a:r>
              <a:rPr lang="en-US" altLang="zh-CN" sz="2800" dirty="0" smtClean="0"/>
              <a:t>)</a:t>
            </a:r>
            <a:r>
              <a:rPr lang="zh-CN" altLang="en-US" sz="2800" dirty="0" smtClean="0"/>
              <a:t>和</a:t>
            </a:r>
            <a:r>
              <a:rPr lang="en-US" altLang="zh-CN" sz="2800" i="1" dirty="0" smtClean="0"/>
              <a:t>T</a:t>
            </a:r>
            <a:r>
              <a:rPr lang="en-US" altLang="zh-CN" sz="2800" dirty="0" smtClean="0"/>
              <a:t>( </a:t>
            </a:r>
            <a:r>
              <a:rPr lang="en-US" altLang="zh-CN" sz="2800" i="1" dirty="0" smtClean="0"/>
              <a:t>f </a:t>
            </a:r>
            <a:r>
              <a:rPr lang="en-US" altLang="zh-CN" sz="2800" dirty="0" smtClean="0"/>
              <a:t>,2</a:t>
            </a:r>
            <a:r>
              <a:rPr lang="en-US" altLang="zh-CN" sz="2800" i="1" dirty="0" smtClean="0"/>
              <a:t>h</a:t>
            </a:r>
            <a:r>
              <a:rPr lang="en-US" altLang="zh-CN" sz="2800" dirty="0" smtClean="0"/>
              <a:t>)</a:t>
            </a:r>
            <a:r>
              <a:rPr lang="zh-CN" altLang="en-US" sz="2800" dirty="0" smtClean="0"/>
              <a:t>满足如下关系：</a:t>
            </a:r>
          </a:p>
        </p:txBody>
      </p:sp>
      <p:graphicFrame>
        <p:nvGraphicFramePr>
          <p:cNvPr id="82948" name="Object 4"/>
          <p:cNvGraphicFramePr>
            <a:graphicFrameLocks noGrp="1" noChangeAspect="1"/>
          </p:cNvGraphicFramePr>
          <p:nvPr>
            <p:ph sz="half" idx="2"/>
          </p:nvPr>
        </p:nvGraphicFramePr>
        <p:xfrm>
          <a:off x="2268538" y="3213100"/>
          <a:ext cx="4038600" cy="842963"/>
        </p:xfrm>
        <a:graphic>
          <a:graphicData uri="http://schemas.openxmlformats.org/presentationml/2006/ole">
            <mc:AlternateContent xmlns:mc="http://schemas.openxmlformats.org/markup-compatibility/2006">
              <mc:Choice xmlns:v="urn:schemas-microsoft-com:vml" Requires="v">
                <p:oleObj spid="_x0000_s38950" name="Equation" r:id="rId3" imgW="2070100" imgH="431800" progId="Equation.DSMT4">
                  <p:embed/>
                </p:oleObj>
              </mc:Choice>
              <mc:Fallback>
                <p:oleObj name="Equation" r:id="rId3" imgW="20701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213100"/>
                        <a:ext cx="4038600"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0" name="Text Box 6"/>
          <p:cNvSpPr txBox="1">
            <a:spLocks noChangeArrowheads="1"/>
          </p:cNvSpPr>
          <p:nvPr/>
        </p:nvSpPr>
        <p:spPr bwMode="auto">
          <a:xfrm>
            <a:off x="468313" y="4292600"/>
            <a:ext cx="835183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sz="2800"/>
              <a:t>  </a:t>
            </a:r>
            <a:r>
              <a:rPr lang="zh-CN" altLang="en-US" sz="2800" b="1">
                <a:solidFill>
                  <a:schemeClr val="bg2"/>
                </a:solidFill>
              </a:rPr>
              <a:t>梯形公式序列</a:t>
            </a:r>
            <a:r>
              <a:rPr lang="zh-CN" altLang="en-US" sz="2800"/>
              <a:t>    记</a:t>
            </a:r>
            <a:r>
              <a:rPr lang="en-US" altLang="zh-CN" sz="2800" i="1"/>
              <a:t>T</a:t>
            </a:r>
            <a:r>
              <a:rPr lang="en-US" altLang="zh-CN" sz="2800"/>
              <a:t>(0)=(</a:t>
            </a:r>
            <a:r>
              <a:rPr lang="en-US" altLang="zh-CN" sz="2800" i="1"/>
              <a:t>h</a:t>
            </a:r>
            <a:r>
              <a:rPr lang="en-US" altLang="zh-CN" sz="2800"/>
              <a:t>/2)(</a:t>
            </a:r>
            <a:r>
              <a:rPr lang="en-US" altLang="zh-CN" sz="2800" i="1"/>
              <a:t>f</a:t>
            </a:r>
            <a:r>
              <a:rPr lang="en-US" altLang="zh-CN" sz="2800"/>
              <a:t>(</a:t>
            </a:r>
            <a:r>
              <a:rPr lang="en-US" altLang="zh-CN" sz="2800" i="1"/>
              <a:t>a</a:t>
            </a:r>
            <a:r>
              <a:rPr lang="en-US" altLang="zh-CN" sz="2800"/>
              <a:t>)+</a:t>
            </a:r>
            <a:r>
              <a:rPr lang="en-US" altLang="zh-CN" sz="2800" i="1"/>
              <a:t>f</a:t>
            </a:r>
            <a:r>
              <a:rPr lang="en-US" altLang="zh-CN" sz="2800"/>
              <a:t>(</a:t>
            </a:r>
            <a:r>
              <a:rPr lang="en-US" altLang="zh-CN" sz="2800" i="1"/>
              <a:t>b</a:t>
            </a:r>
            <a:r>
              <a:rPr lang="en-US" altLang="zh-CN" sz="2800"/>
              <a:t>))</a:t>
            </a:r>
            <a:r>
              <a:rPr lang="zh-CN" altLang="en-US" sz="2800"/>
              <a:t>，它是步长为</a:t>
            </a:r>
            <a:r>
              <a:rPr lang="en-US" altLang="zh-CN" sz="2800" i="1"/>
              <a:t>h</a:t>
            </a:r>
            <a:r>
              <a:rPr lang="en-US" altLang="zh-CN" sz="2800"/>
              <a:t>=</a:t>
            </a:r>
            <a:r>
              <a:rPr lang="en-US" altLang="zh-CN" sz="2800" i="1"/>
              <a:t>b</a:t>
            </a:r>
            <a:r>
              <a:rPr lang="en-US" altLang="zh-CN" sz="2800"/>
              <a:t>-</a:t>
            </a:r>
            <a:r>
              <a:rPr lang="en-US" altLang="zh-CN" sz="2800" i="1"/>
              <a:t>a</a:t>
            </a:r>
            <a:r>
              <a:rPr lang="zh-CN" altLang="en-US" sz="2800"/>
              <a:t>的梯形公式。对于所有</a:t>
            </a:r>
            <a:r>
              <a:rPr lang="en-US" altLang="zh-CN" sz="2800" i="1"/>
              <a:t>J</a:t>
            </a:r>
            <a:r>
              <a:rPr lang="en-US" altLang="zh-CN" sz="2800"/>
              <a:t>≥1</a:t>
            </a:r>
            <a:r>
              <a:rPr lang="zh-CN" altLang="en-US" sz="2800"/>
              <a:t>，记</a:t>
            </a:r>
            <a:r>
              <a:rPr lang="en-US" altLang="zh-CN" sz="2800" i="1"/>
              <a:t>T</a:t>
            </a:r>
            <a:r>
              <a:rPr lang="en-US" altLang="zh-CN" sz="2800"/>
              <a:t>(</a:t>
            </a:r>
            <a:r>
              <a:rPr lang="en-US" altLang="zh-CN" sz="2800" i="1"/>
              <a:t>J</a:t>
            </a:r>
            <a:r>
              <a:rPr lang="en-US" altLang="zh-CN" sz="2800"/>
              <a:t>)=</a:t>
            </a:r>
            <a:r>
              <a:rPr lang="en-US" altLang="zh-CN" sz="2800" i="1"/>
              <a:t>T</a:t>
            </a:r>
            <a:r>
              <a:rPr lang="en-US" altLang="zh-CN" sz="2800"/>
              <a:t>(</a:t>
            </a:r>
            <a:r>
              <a:rPr lang="en-US" altLang="zh-CN" sz="2800" i="1"/>
              <a:t>f</a:t>
            </a:r>
            <a:r>
              <a:rPr lang="en-US" altLang="zh-CN" sz="2800"/>
              <a:t>,</a:t>
            </a:r>
            <a:r>
              <a:rPr lang="en-US" altLang="zh-CN" sz="2800" i="1"/>
              <a:t>h</a:t>
            </a:r>
            <a:r>
              <a:rPr lang="en-US" altLang="zh-CN" sz="2800"/>
              <a:t>)</a:t>
            </a:r>
            <a:r>
              <a:rPr lang="zh-CN" altLang="en-US" sz="2800"/>
              <a:t>，其中</a:t>
            </a:r>
            <a:r>
              <a:rPr lang="en-US" altLang="zh-CN" sz="2800" i="1"/>
              <a:t>T</a:t>
            </a:r>
            <a:r>
              <a:rPr lang="en-US" altLang="zh-CN" sz="2800"/>
              <a:t>(</a:t>
            </a:r>
            <a:r>
              <a:rPr lang="en-US" altLang="zh-CN" sz="2800" i="1"/>
              <a:t>f</a:t>
            </a:r>
            <a:r>
              <a:rPr lang="en-US" altLang="zh-CN" sz="2800"/>
              <a:t>,</a:t>
            </a:r>
            <a:r>
              <a:rPr lang="en-US" altLang="zh-CN" sz="2800" i="1"/>
              <a:t>h</a:t>
            </a:r>
            <a:r>
              <a:rPr lang="en-US" altLang="zh-CN" sz="2800"/>
              <a:t>)</a:t>
            </a:r>
            <a:r>
              <a:rPr lang="zh-CN" altLang="en-US" sz="2800"/>
              <a:t>是步长为</a:t>
            </a:r>
            <a:r>
              <a:rPr lang="en-US" altLang="zh-CN" sz="2800" i="1"/>
              <a:t>h</a:t>
            </a:r>
            <a:r>
              <a:rPr lang="en-US" altLang="zh-CN" sz="2800"/>
              <a:t>=(</a:t>
            </a:r>
            <a:r>
              <a:rPr lang="en-US" altLang="zh-CN" sz="2800" i="1"/>
              <a:t>b</a:t>
            </a:r>
            <a:r>
              <a:rPr lang="en-US" altLang="zh-CN" sz="2800"/>
              <a:t>-</a:t>
            </a:r>
            <a:r>
              <a:rPr lang="en-US" altLang="zh-CN" sz="2800" i="1"/>
              <a:t>a</a:t>
            </a:r>
            <a:r>
              <a:rPr lang="en-US" altLang="zh-CN" sz="2800"/>
              <a:t>)/2</a:t>
            </a:r>
            <a:r>
              <a:rPr lang="en-US" altLang="zh-CN" sz="2800" i="1" baseline="30000"/>
              <a:t>J</a:t>
            </a:r>
            <a:r>
              <a:rPr lang="zh-CN" altLang="en-US" sz="2800"/>
              <a:t>的梯形公式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dissolve">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wipe(left)">
                                      <p:cBhvr>
                                        <p:cTn id="12" dur="500"/>
                                        <p:tgtEl>
                                          <p:spTgt spid="82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50"/>
                                        </p:tgtEl>
                                        <p:attrNameLst>
                                          <p:attrName>style.visibility</p:attrName>
                                        </p:attrNameLst>
                                      </p:cBhvr>
                                      <p:to>
                                        <p:strVal val="visible"/>
                                      </p:to>
                                    </p:set>
                                    <p:animEffect transition="in" filter="dissolve">
                                      <p:cBhvr>
                                        <p:cTn id="17"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0"/>
          </p:nvPr>
        </p:nvSpPr>
        <p:spPr/>
        <p:txBody>
          <a:bodyPr/>
          <a:lstStyle/>
          <a:p>
            <a:pPr>
              <a:defRPr/>
            </a:pPr>
            <a:r>
              <a:rPr lang="zh-CN" altLang="en-US"/>
              <a:t>华南师范大学数学科学学院    谢骊玲</a:t>
            </a:r>
          </a:p>
        </p:txBody>
      </p:sp>
      <p:sp>
        <p:nvSpPr>
          <p:cNvPr id="8"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39940" name="Rectangle 2"/>
          <p:cNvSpPr>
            <a:spLocks noGrp="1" noChangeArrowheads="1"/>
          </p:cNvSpPr>
          <p:nvPr>
            <p:ph type="title"/>
          </p:nvPr>
        </p:nvSpPr>
        <p:spPr/>
        <p:txBody>
          <a:bodyPr/>
          <a:lstStyle/>
          <a:p>
            <a:pPr eaLnBrk="1" hangingPunct="1"/>
            <a:r>
              <a:rPr lang="zh-CN" altLang="en-US" smtClean="0"/>
              <a:t>递推梯形公式</a:t>
            </a:r>
          </a:p>
        </p:txBody>
      </p:sp>
      <p:sp>
        <p:nvSpPr>
          <p:cNvPr id="84995" name="Rectangle 3"/>
          <p:cNvSpPr>
            <a:spLocks noGrp="1" noChangeArrowheads="1"/>
          </p:cNvSpPr>
          <p:nvPr>
            <p:ph type="body" sz="half" idx="1"/>
          </p:nvPr>
        </p:nvSpPr>
        <p:spPr>
          <a:xfrm>
            <a:off x="468313" y="1736725"/>
            <a:ext cx="8039100" cy="3886200"/>
          </a:xfrm>
        </p:spPr>
        <p:txBody>
          <a:bodyPr/>
          <a:lstStyle/>
          <a:p>
            <a:pPr eaLnBrk="1" hangingPunct="1">
              <a:lnSpc>
                <a:spcPct val="110000"/>
              </a:lnSpc>
            </a:pPr>
            <a:r>
              <a:rPr lang="zh-CN" altLang="en-US" sz="2800" dirty="0" smtClean="0"/>
              <a:t>推论</a:t>
            </a:r>
            <a:r>
              <a:rPr lang="en-US" altLang="zh-CN" sz="2800" dirty="0" smtClean="0"/>
              <a:t>7.4  </a:t>
            </a:r>
            <a:r>
              <a:rPr lang="zh-CN" altLang="en-US" sz="2800" dirty="0" smtClean="0"/>
              <a:t>由</a:t>
            </a:r>
            <a:r>
              <a:rPr lang="en-US" altLang="zh-CN" sz="2800" i="1" dirty="0" smtClean="0"/>
              <a:t>T</a:t>
            </a:r>
            <a:r>
              <a:rPr lang="en-US" altLang="zh-CN" sz="2800" dirty="0" smtClean="0"/>
              <a:t>(0)=(</a:t>
            </a:r>
            <a:r>
              <a:rPr lang="en-US" altLang="zh-CN" sz="2800" i="1" dirty="0" smtClean="0"/>
              <a:t>h</a:t>
            </a:r>
            <a:r>
              <a:rPr lang="en-US" altLang="zh-CN" sz="2800" dirty="0" smtClean="0"/>
              <a:t>/2)(</a:t>
            </a:r>
            <a:r>
              <a:rPr lang="en-US" altLang="zh-CN" sz="2800" i="1" dirty="0" smtClean="0"/>
              <a:t>f</a:t>
            </a:r>
            <a:r>
              <a:rPr lang="en-US" altLang="zh-CN" sz="2800" dirty="0" smtClean="0"/>
              <a:t>(</a:t>
            </a:r>
            <a:r>
              <a:rPr lang="en-US" altLang="zh-CN" sz="2800" i="1" dirty="0" smtClean="0"/>
              <a:t>a</a:t>
            </a:r>
            <a:r>
              <a:rPr lang="en-US" altLang="zh-CN" sz="2800" dirty="0" smtClean="0"/>
              <a:t>)+</a:t>
            </a:r>
            <a:r>
              <a:rPr lang="en-US" altLang="zh-CN" sz="2800" i="1" dirty="0" smtClean="0"/>
              <a:t>f</a:t>
            </a:r>
            <a:r>
              <a:rPr lang="en-US" altLang="zh-CN" sz="2800" dirty="0" smtClean="0"/>
              <a:t>(</a:t>
            </a:r>
            <a:r>
              <a:rPr lang="en-US" altLang="zh-CN" sz="2800" i="1" dirty="0" smtClean="0"/>
              <a:t>b</a:t>
            </a:r>
            <a:r>
              <a:rPr lang="en-US" altLang="zh-CN" sz="2800" dirty="0" smtClean="0"/>
              <a:t>))</a:t>
            </a:r>
            <a:r>
              <a:rPr lang="zh-CN" altLang="en-US" sz="2800" dirty="0" smtClean="0"/>
              <a:t>开始，梯形公式序列</a:t>
            </a:r>
            <a:r>
              <a:rPr lang="en-US" altLang="zh-CN" sz="2800" dirty="0" smtClean="0"/>
              <a:t>{</a:t>
            </a:r>
            <a:r>
              <a:rPr lang="en-US" altLang="zh-CN" sz="2800" i="1" dirty="0" smtClean="0"/>
              <a:t>T</a:t>
            </a:r>
            <a:r>
              <a:rPr lang="en-US" altLang="zh-CN" sz="2800" dirty="0" smtClean="0"/>
              <a:t>(</a:t>
            </a:r>
            <a:r>
              <a:rPr lang="en-US" altLang="zh-CN" sz="2800" i="1" dirty="0" smtClean="0"/>
              <a:t>J </a:t>
            </a:r>
            <a:r>
              <a:rPr lang="en-US" altLang="zh-CN" sz="2800" dirty="0" smtClean="0"/>
              <a:t>)}</a:t>
            </a:r>
            <a:r>
              <a:rPr lang="zh-CN" altLang="en-US" sz="2800" dirty="0" smtClean="0"/>
              <a:t>可由以下递推公式生成：</a:t>
            </a:r>
          </a:p>
        </p:txBody>
      </p:sp>
      <p:graphicFrame>
        <p:nvGraphicFramePr>
          <p:cNvPr id="84996" name="Object 4"/>
          <p:cNvGraphicFramePr>
            <a:graphicFrameLocks noGrp="1" noChangeAspect="1"/>
          </p:cNvGraphicFramePr>
          <p:nvPr>
            <p:ph sz="half" idx="2"/>
          </p:nvPr>
        </p:nvGraphicFramePr>
        <p:xfrm>
          <a:off x="2232025" y="2927350"/>
          <a:ext cx="3365500" cy="768350"/>
        </p:xfrm>
        <a:graphic>
          <a:graphicData uri="http://schemas.openxmlformats.org/presentationml/2006/ole">
            <mc:AlternateContent xmlns:mc="http://schemas.openxmlformats.org/markup-compatibility/2006">
              <mc:Choice xmlns:v="urn:schemas-microsoft-com:vml" Requires="v">
                <p:oleObj spid="_x0000_s39975" name="Equation" r:id="rId3" imgW="1892300" imgH="431800" progId="Equation.DSMT4">
                  <p:embed/>
                </p:oleObj>
              </mc:Choice>
              <mc:Fallback>
                <p:oleObj name="Equation" r:id="rId3" imgW="18923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25" y="2927350"/>
                        <a:ext cx="336550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8" name="Text Box 6"/>
          <p:cNvSpPr txBox="1">
            <a:spLocks noChangeArrowheads="1"/>
          </p:cNvSpPr>
          <p:nvPr/>
        </p:nvSpPr>
        <p:spPr bwMode="auto">
          <a:xfrm>
            <a:off x="900113" y="3897313"/>
            <a:ext cx="7596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其中</a:t>
            </a:r>
            <a:r>
              <a:rPr lang="en-US" altLang="zh-CN" sz="2800" i="1"/>
              <a:t>J</a:t>
            </a:r>
            <a:r>
              <a:rPr lang="en-US" altLang="zh-CN" sz="2800"/>
              <a:t>=1,2,…</a:t>
            </a:r>
            <a:r>
              <a:rPr lang="zh-CN" altLang="en-US" sz="2800"/>
              <a:t>，</a:t>
            </a:r>
            <a:r>
              <a:rPr lang="en-US" altLang="zh-CN" sz="2800" i="1"/>
              <a:t>h</a:t>
            </a:r>
            <a:r>
              <a:rPr lang="en-US" altLang="zh-CN" sz="2800"/>
              <a:t>=(</a:t>
            </a:r>
            <a:r>
              <a:rPr lang="en-US" altLang="zh-CN" sz="2800" i="1"/>
              <a:t>b</a:t>
            </a:r>
            <a:r>
              <a:rPr lang="en-US" altLang="zh-CN" sz="2800"/>
              <a:t>-</a:t>
            </a:r>
            <a:r>
              <a:rPr lang="en-US" altLang="zh-CN" sz="2800" i="1"/>
              <a:t>a</a:t>
            </a:r>
            <a:r>
              <a:rPr lang="en-US" altLang="zh-CN" sz="2800"/>
              <a:t>)/2</a:t>
            </a:r>
            <a:r>
              <a:rPr lang="en-US" altLang="zh-CN" sz="2800" i="1" baseline="30000"/>
              <a:t>J</a:t>
            </a:r>
            <a:r>
              <a:rPr lang="zh-CN" altLang="en-US" sz="2800"/>
              <a:t>，</a:t>
            </a:r>
            <a:r>
              <a:rPr lang="en-US" altLang="zh-CN" sz="2800"/>
              <a:t>{</a:t>
            </a:r>
            <a:r>
              <a:rPr lang="en-US" altLang="zh-CN" sz="2800" i="1"/>
              <a:t>x</a:t>
            </a:r>
            <a:r>
              <a:rPr lang="en-US" altLang="zh-CN" sz="2800" i="1" baseline="-25000"/>
              <a:t>k</a:t>
            </a:r>
            <a:r>
              <a:rPr lang="en-US" altLang="zh-CN" sz="2800"/>
              <a:t>=</a:t>
            </a:r>
            <a:r>
              <a:rPr lang="en-US" altLang="zh-CN" sz="2800" i="1"/>
              <a:t>a</a:t>
            </a:r>
            <a:r>
              <a:rPr lang="en-US" altLang="zh-CN" sz="2800"/>
              <a:t>+</a:t>
            </a:r>
            <a:r>
              <a:rPr lang="en-US" altLang="zh-CN" sz="2800" i="1"/>
              <a:t>kh</a:t>
            </a:r>
            <a:r>
              <a:rPr lang="en-US" altLang="zh-CN" sz="2800"/>
              <a:t>}</a:t>
            </a:r>
          </a:p>
        </p:txBody>
      </p:sp>
      <p:sp>
        <p:nvSpPr>
          <p:cNvPr id="84999" name="Text Box 7"/>
          <p:cNvSpPr txBox="1">
            <a:spLocks noChangeArrowheads="1"/>
          </p:cNvSpPr>
          <p:nvPr/>
        </p:nvSpPr>
        <p:spPr bwMode="auto">
          <a:xfrm>
            <a:off x="971550" y="5013325"/>
            <a:ext cx="197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例</a:t>
            </a:r>
            <a:r>
              <a:rPr lang="en-US" altLang="zh-CN" sz="2800">
                <a:latin typeface="Arial" panose="020B0604020202020204" pitchFamily="34" charset="0"/>
              </a:rPr>
              <a:t>7.11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dissolve">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wipe(left)">
                                      <p:cBhvr>
                                        <p:cTn id="12" dur="500"/>
                                        <p:tgtEl>
                                          <p:spTgt spid="84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8"/>
                                        </p:tgtEl>
                                        <p:attrNameLst>
                                          <p:attrName>style.visibility</p:attrName>
                                        </p:attrNameLst>
                                      </p:cBhvr>
                                      <p:to>
                                        <p:strVal val="visible"/>
                                      </p:to>
                                    </p:set>
                                    <p:animEffect transition="in" filter="wipe(left)">
                                      <p:cBhvr>
                                        <p:cTn id="17" dur="500"/>
                                        <p:tgtEl>
                                          <p:spTgt spid="849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9"/>
                                        </p:tgtEl>
                                        <p:attrNameLst>
                                          <p:attrName>style.visibility</p:attrName>
                                        </p:attrNameLst>
                                      </p:cBhvr>
                                      <p:to>
                                        <p:strVal val="visible"/>
                                      </p:to>
                                    </p:set>
                                    <p:animEffect transition="in" filter="wipe(left)">
                                      <p:cBhvr>
                                        <p:cTn id="22"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84998" grpId="0"/>
      <p:bldP spid="849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3"/>
          <p:cNvSpPr>
            <a:spLocks noGrp="1"/>
          </p:cNvSpPr>
          <p:nvPr>
            <p:ph type="ftr" sz="quarter" idx="10"/>
          </p:nvPr>
        </p:nvSpPr>
        <p:spPr/>
        <p:txBody>
          <a:bodyPr/>
          <a:lstStyle/>
          <a:p>
            <a:pPr>
              <a:defRPr/>
            </a:pPr>
            <a:r>
              <a:rPr lang="zh-CN" altLang="en-US"/>
              <a:t>华南师范大学数学科学学院    谢骊玲</a:t>
            </a:r>
          </a:p>
        </p:txBody>
      </p:sp>
      <p:sp>
        <p:nvSpPr>
          <p:cNvPr id="24"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73752" name="Freeform 24"/>
          <p:cNvSpPr>
            <a:spLocks/>
          </p:cNvSpPr>
          <p:nvPr/>
        </p:nvSpPr>
        <p:spPr bwMode="auto">
          <a:xfrm>
            <a:off x="5938838" y="3824288"/>
            <a:ext cx="1909762" cy="1566862"/>
          </a:xfrm>
          <a:custGeom>
            <a:avLst/>
            <a:gdLst>
              <a:gd name="T0" fmla="*/ 0 w 1203"/>
              <a:gd name="T1" fmla="*/ 2147483646 h 987"/>
              <a:gd name="T2" fmla="*/ 2147483646 w 1203"/>
              <a:gd name="T3" fmla="*/ 0 h 987"/>
              <a:gd name="T4" fmla="*/ 2147483646 w 1203"/>
              <a:gd name="T5" fmla="*/ 2147483646 h 987"/>
              <a:gd name="T6" fmla="*/ 2147483646 w 1203"/>
              <a:gd name="T7" fmla="*/ 2147483646 h 987"/>
              <a:gd name="T8" fmla="*/ 0 w 1203"/>
              <a:gd name="T9" fmla="*/ 2147483646 h 987"/>
              <a:gd name="T10" fmla="*/ 0 60000 65536"/>
              <a:gd name="T11" fmla="*/ 0 60000 65536"/>
              <a:gd name="T12" fmla="*/ 0 60000 65536"/>
              <a:gd name="T13" fmla="*/ 0 60000 65536"/>
              <a:gd name="T14" fmla="*/ 0 60000 65536"/>
              <a:gd name="T15" fmla="*/ 0 w 1203"/>
              <a:gd name="T16" fmla="*/ 0 h 987"/>
              <a:gd name="T17" fmla="*/ 1203 w 1203"/>
              <a:gd name="T18" fmla="*/ 987 h 987"/>
            </a:gdLst>
            <a:ahLst/>
            <a:cxnLst>
              <a:cxn ang="T10">
                <a:pos x="T0" y="T1"/>
              </a:cxn>
              <a:cxn ang="T11">
                <a:pos x="T2" y="T3"/>
              </a:cxn>
              <a:cxn ang="T12">
                <a:pos x="T4" y="T5"/>
              </a:cxn>
              <a:cxn ang="T13">
                <a:pos x="T6" y="T7"/>
              </a:cxn>
              <a:cxn ang="T14">
                <a:pos x="T8" y="T9"/>
              </a:cxn>
            </a:cxnLst>
            <a:rect l="T15" t="T16" r="T17" b="T18"/>
            <a:pathLst>
              <a:path w="1203" h="987">
                <a:moveTo>
                  <a:pt x="0" y="984"/>
                </a:moveTo>
                <a:lnTo>
                  <a:pt x="1" y="0"/>
                </a:lnTo>
                <a:lnTo>
                  <a:pt x="1203" y="386"/>
                </a:lnTo>
                <a:lnTo>
                  <a:pt x="1203" y="987"/>
                </a:lnTo>
                <a:lnTo>
                  <a:pt x="0" y="98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73748" name="Picture 20"/>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4716463" y="3573463"/>
            <a:ext cx="42830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3" name="Rectangle 15"/>
          <p:cNvSpPr>
            <a:spLocks noChangeArrowheads="1"/>
          </p:cNvSpPr>
          <p:nvPr/>
        </p:nvSpPr>
        <p:spPr bwMode="auto">
          <a:xfrm>
            <a:off x="1512888" y="4652963"/>
            <a:ext cx="1908175" cy="7413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pic>
        <p:nvPicPr>
          <p:cNvPr id="73744" name="Picture 16"/>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288925" y="3573463"/>
            <a:ext cx="42830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9" name="Rectangle 11"/>
          <p:cNvSpPr>
            <a:spLocks noChangeArrowheads="1"/>
          </p:cNvSpPr>
          <p:nvPr/>
        </p:nvSpPr>
        <p:spPr bwMode="auto">
          <a:xfrm>
            <a:off x="5940425" y="1341438"/>
            <a:ext cx="1908175" cy="955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pic>
        <p:nvPicPr>
          <p:cNvPr id="73740" name="Picture 12"/>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4716463" y="476250"/>
            <a:ext cx="4283075"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8" name="Rectangle 10"/>
          <p:cNvSpPr>
            <a:spLocks noChangeArrowheads="1"/>
          </p:cNvSpPr>
          <p:nvPr/>
        </p:nvSpPr>
        <p:spPr bwMode="auto">
          <a:xfrm>
            <a:off x="1511300" y="728663"/>
            <a:ext cx="1908175" cy="1568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287338" y="476250"/>
            <a:ext cx="4283075"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6" name="Freeform 8"/>
          <p:cNvSpPr>
            <a:spLocks/>
          </p:cNvSpPr>
          <p:nvPr/>
        </p:nvSpPr>
        <p:spPr bwMode="auto">
          <a:xfrm>
            <a:off x="1509713" y="728663"/>
            <a:ext cx="3175" cy="1562100"/>
          </a:xfrm>
          <a:custGeom>
            <a:avLst/>
            <a:gdLst>
              <a:gd name="T0" fmla="*/ 0 w 2"/>
              <a:gd name="T1" fmla="*/ 2147483646 h 984"/>
              <a:gd name="T2" fmla="*/ 2147483646 w 2"/>
              <a:gd name="T3" fmla="*/ 0 h 984"/>
              <a:gd name="T4" fmla="*/ 0 60000 65536"/>
              <a:gd name="T5" fmla="*/ 0 60000 65536"/>
              <a:gd name="T6" fmla="*/ 0 w 2"/>
              <a:gd name="T7" fmla="*/ 0 h 984"/>
              <a:gd name="T8" fmla="*/ 2 w 2"/>
              <a:gd name="T9" fmla="*/ 984 h 984"/>
            </a:gdLst>
            <a:ahLst/>
            <a:cxnLst>
              <a:cxn ang="T4">
                <a:pos x="T0" y="T1"/>
              </a:cxn>
              <a:cxn ang="T5">
                <a:pos x="T2" y="T3"/>
              </a:cxn>
            </a:cxnLst>
            <a:rect l="T6" t="T7" r="T8" b="T9"/>
            <a:pathLst>
              <a:path w="2" h="984">
                <a:moveTo>
                  <a:pt x="0" y="984"/>
                </a:moveTo>
                <a:lnTo>
                  <a:pt x="2"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37" name="Freeform 9"/>
          <p:cNvSpPr>
            <a:spLocks/>
          </p:cNvSpPr>
          <p:nvPr/>
        </p:nvSpPr>
        <p:spPr bwMode="auto">
          <a:xfrm>
            <a:off x="3419475" y="1341438"/>
            <a:ext cx="1588" cy="949325"/>
          </a:xfrm>
          <a:custGeom>
            <a:avLst/>
            <a:gdLst>
              <a:gd name="T0" fmla="*/ 0 w 1"/>
              <a:gd name="T1" fmla="*/ 2147483646 h 598"/>
              <a:gd name="T2" fmla="*/ 2147483646 w 1"/>
              <a:gd name="T3" fmla="*/ 0 h 598"/>
              <a:gd name="T4" fmla="*/ 0 60000 65536"/>
              <a:gd name="T5" fmla="*/ 0 60000 65536"/>
              <a:gd name="T6" fmla="*/ 0 w 1"/>
              <a:gd name="T7" fmla="*/ 0 h 598"/>
              <a:gd name="T8" fmla="*/ 1 w 1"/>
              <a:gd name="T9" fmla="*/ 598 h 598"/>
            </a:gdLst>
            <a:ahLst/>
            <a:cxnLst>
              <a:cxn ang="T4">
                <a:pos x="T0" y="T1"/>
              </a:cxn>
              <a:cxn ang="T5">
                <a:pos x="T2" y="T3"/>
              </a:cxn>
            </a:cxnLst>
            <a:rect l="T6" t="T7" r="T8" b="T9"/>
            <a:pathLst>
              <a:path w="1" h="598">
                <a:moveTo>
                  <a:pt x="0" y="598"/>
                </a:moveTo>
                <a:lnTo>
                  <a:pt x="1"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1" name="Freeform 13"/>
          <p:cNvSpPr>
            <a:spLocks/>
          </p:cNvSpPr>
          <p:nvPr/>
        </p:nvSpPr>
        <p:spPr bwMode="auto">
          <a:xfrm>
            <a:off x="5938838" y="728663"/>
            <a:ext cx="3175" cy="1562100"/>
          </a:xfrm>
          <a:custGeom>
            <a:avLst/>
            <a:gdLst>
              <a:gd name="T0" fmla="*/ 0 w 2"/>
              <a:gd name="T1" fmla="*/ 2147483646 h 984"/>
              <a:gd name="T2" fmla="*/ 2147483646 w 2"/>
              <a:gd name="T3" fmla="*/ 0 h 984"/>
              <a:gd name="T4" fmla="*/ 0 60000 65536"/>
              <a:gd name="T5" fmla="*/ 0 60000 65536"/>
              <a:gd name="T6" fmla="*/ 0 w 2"/>
              <a:gd name="T7" fmla="*/ 0 h 984"/>
              <a:gd name="T8" fmla="*/ 2 w 2"/>
              <a:gd name="T9" fmla="*/ 984 h 984"/>
            </a:gdLst>
            <a:ahLst/>
            <a:cxnLst>
              <a:cxn ang="T4">
                <a:pos x="T0" y="T1"/>
              </a:cxn>
              <a:cxn ang="T5">
                <a:pos x="T2" y="T3"/>
              </a:cxn>
            </a:cxnLst>
            <a:rect l="T6" t="T7" r="T8" b="T9"/>
            <a:pathLst>
              <a:path w="2" h="984">
                <a:moveTo>
                  <a:pt x="0" y="984"/>
                </a:moveTo>
                <a:lnTo>
                  <a:pt x="2"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2" name="Freeform 14"/>
          <p:cNvSpPr>
            <a:spLocks/>
          </p:cNvSpPr>
          <p:nvPr/>
        </p:nvSpPr>
        <p:spPr bwMode="auto">
          <a:xfrm>
            <a:off x="7848600" y="1341438"/>
            <a:ext cx="1588" cy="949325"/>
          </a:xfrm>
          <a:custGeom>
            <a:avLst/>
            <a:gdLst>
              <a:gd name="T0" fmla="*/ 0 w 1"/>
              <a:gd name="T1" fmla="*/ 2147483646 h 598"/>
              <a:gd name="T2" fmla="*/ 2147483646 w 1"/>
              <a:gd name="T3" fmla="*/ 0 h 598"/>
              <a:gd name="T4" fmla="*/ 0 60000 65536"/>
              <a:gd name="T5" fmla="*/ 0 60000 65536"/>
              <a:gd name="T6" fmla="*/ 0 w 1"/>
              <a:gd name="T7" fmla="*/ 0 h 598"/>
              <a:gd name="T8" fmla="*/ 1 w 1"/>
              <a:gd name="T9" fmla="*/ 598 h 598"/>
            </a:gdLst>
            <a:ahLst/>
            <a:cxnLst>
              <a:cxn ang="T4">
                <a:pos x="T0" y="T1"/>
              </a:cxn>
              <a:cxn ang="T5">
                <a:pos x="T2" y="T3"/>
              </a:cxn>
            </a:cxnLst>
            <a:rect l="T6" t="T7" r="T8" b="T9"/>
            <a:pathLst>
              <a:path w="1" h="598">
                <a:moveTo>
                  <a:pt x="0" y="598"/>
                </a:moveTo>
                <a:lnTo>
                  <a:pt x="1"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5" name="Freeform 17"/>
          <p:cNvSpPr>
            <a:spLocks/>
          </p:cNvSpPr>
          <p:nvPr/>
        </p:nvSpPr>
        <p:spPr bwMode="auto">
          <a:xfrm>
            <a:off x="1511300" y="3825875"/>
            <a:ext cx="3175" cy="1562100"/>
          </a:xfrm>
          <a:custGeom>
            <a:avLst/>
            <a:gdLst>
              <a:gd name="T0" fmla="*/ 0 w 2"/>
              <a:gd name="T1" fmla="*/ 2147483646 h 984"/>
              <a:gd name="T2" fmla="*/ 2147483646 w 2"/>
              <a:gd name="T3" fmla="*/ 0 h 984"/>
              <a:gd name="T4" fmla="*/ 0 60000 65536"/>
              <a:gd name="T5" fmla="*/ 0 60000 65536"/>
              <a:gd name="T6" fmla="*/ 0 w 2"/>
              <a:gd name="T7" fmla="*/ 0 h 984"/>
              <a:gd name="T8" fmla="*/ 2 w 2"/>
              <a:gd name="T9" fmla="*/ 984 h 984"/>
            </a:gdLst>
            <a:ahLst/>
            <a:cxnLst>
              <a:cxn ang="T4">
                <a:pos x="T0" y="T1"/>
              </a:cxn>
              <a:cxn ang="T5">
                <a:pos x="T2" y="T3"/>
              </a:cxn>
            </a:cxnLst>
            <a:rect l="T6" t="T7" r="T8" b="T9"/>
            <a:pathLst>
              <a:path w="2" h="984">
                <a:moveTo>
                  <a:pt x="0" y="984"/>
                </a:moveTo>
                <a:lnTo>
                  <a:pt x="2"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6" name="Freeform 18"/>
          <p:cNvSpPr>
            <a:spLocks/>
          </p:cNvSpPr>
          <p:nvPr/>
        </p:nvSpPr>
        <p:spPr bwMode="auto">
          <a:xfrm>
            <a:off x="3421063" y="4438650"/>
            <a:ext cx="1587" cy="949325"/>
          </a:xfrm>
          <a:custGeom>
            <a:avLst/>
            <a:gdLst>
              <a:gd name="T0" fmla="*/ 0 w 1"/>
              <a:gd name="T1" fmla="*/ 2147483646 h 598"/>
              <a:gd name="T2" fmla="*/ 2147483646 w 1"/>
              <a:gd name="T3" fmla="*/ 0 h 598"/>
              <a:gd name="T4" fmla="*/ 0 60000 65536"/>
              <a:gd name="T5" fmla="*/ 0 60000 65536"/>
              <a:gd name="T6" fmla="*/ 0 w 1"/>
              <a:gd name="T7" fmla="*/ 0 h 598"/>
              <a:gd name="T8" fmla="*/ 1 w 1"/>
              <a:gd name="T9" fmla="*/ 598 h 598"/>
            </a:gdLst>
            <a:ahLst/>
            <a:cxnLst>
              <a:cxn ang="T4">
                <a:pos x="T0" y="T1"/>
              </a:cxn>
              <a:cxn ang="T5">
                <a:pos x="T2" y="T3"/>
              </a:cxn>
            </a:cxnLst>
            <a:rect l="T6" t="T7" r="T8" b="T9"/>
            <a:pathLst>
              <a:path w="1" h="598">
                <a:moveTo>
                  <a:pt x="0" y="598"/>
                </a:moveTo>
                <a:lnTo>
                  <a:pt x="1"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9" name="Freeform 21"/>
          <p:cNvSpPr>
            <a:spLocks/>
          </p:cNvSpPr>
          <p:nvPr/>
        </p:nvSpPr>
        <p:spPr bwMode="auto">
          <a:xfrm>
            <a:off x="5938838" y="3825875"/>
            <a:ext cx="3175" cy="1562100"/>
          </a:xfrm>
          <a:custGeom>
            <a:avLst/>
            <a:gdLst>
              <a:gd name="T0" fmla="*/ 0 w 2"/>
              <a:gd name="T1" fmla="*/ 2147483646 h 984"/>
              <a:gd name="T2" fmla="*/ 2147483646 w 2"/>
              <a:gd name="T3" fmla="*/ 0 h 984"/>
              <a:gd name="T4" fmla="*/ 0 60000 65536"/>
              <a:gd name="T5" fmla="*/ 0 60000 65536"/>
              <a:gd name="T6" fmla="*/ 0 w 2"/>
              <a:gd name="T7" fmla="*/ 0 h 984"/>
              <a:gd name="T8" fmla="*/ 2 w 2"/>
              <a:gd name="T9" fmla="*/ 984 h 984"/>
            </a:gdLst>
            <a:ahLst/>
            <a:cxnLst>
              <a:cxn ang="T4">
                <a:pos x="T0" y="T1"/>
              </a:cxn>
              <a:cxn ang="T5">
                <a:pos x="T2" y="T3"/>
              </a:cxn>
            </a:cxnLst>
            <a:rect l="T6" t="T7" r="T8" b="T9"/>
            <a:pathLst>
              <a:path w="2" h="984">
                <a:moveTo>
                  <a:pt x="0" y="984"/>
                </a:moveTo>
                <a:lnTo>
                  <a:pt x="2"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0" name="Freeform 22"/>
          <p:cNvSpPr>
            <a:spLocks/>
          </p:cNvSpPr>
          <p:nvPr/>
        </p:nvSpPr>
        <p:spPr bwMode="auto">
          <a:xfrm>
            <a:off x="7848600" y="4438650"/>
            <a:ext cx="1588" cy="949325"/>
          </a:xfrm>
          <a:custGeom>
            <a:avLst/>
            <a:gdLst>
              <a:gd name="T0" fmla="*/ 0 w 1"/>
              <a:gd name="T1" fmla="*/ 2147483646 h 598"/>
              <a:gd name="T2" fmla="*/ 2147483646 w 1"/>
              <a:gd name="T3" fmla="*/ 0 h 598"/>
              <a:gd name="T4" fmla="*/ 0 60000 65536"/>
              <a:gd name="T5" fmla="*/ 0 60000 65536"/>
              <a:gd name="T6" fmla="*/ 0 w 1"/>
              <a:gd name="T7" fmla="*/ 0 h 598"/>
              <a:gd name="T8" fmla="*/ 1 w 1"/>
              <a:gd name="T9" fmla="*/ 598 h 598"/>
            </a:gdLst>
            <a:ahLst/>
            <a:cxnLst>
              <a:cxn ang="T4">
                <a:pos x="T0" y="T1"/>
              </a:cxn>
              <a:cxn ang="T5">
                <a:pos x="T2" y="T3"/>
              </a:cxn>
            </a:cxnLst>
            <a:rect l="T6" t="T7" r="T8" b="T9"/>
            <a:pathLst>
              <a:path w="1" h="598">
                <a:moveTo>
                  <a:pt x="0" y="598"/>
                </a:moveTo>
                <a:lnTo>
                  <a:pt x="1"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1" name="Freeform 23"/>
          <p:cNvSpPr>
            <a:spLocks/>
          </p:cNvSpPr>
          <p:nvPr/>
        </p:nvSpPr>
        <p:spPr bwMode="auto">
          <a:xfrm>
            <a:off x="2462213" y="4657725"/>
            <a:ext cx="4762" cy="733425"/>
          </a:xfrm>
          <a:custGeom>
            <a:avLst/>
            <a:gdLst>
              <a:gd name="T0" fmla="*/ 2147483646 w 3"/>
              <a:gd name="T1" fmla="*/ 2147483646 h 462"/>
              <a:gd name="T2" fmla="*/ 0 w 3"/>
              <a:gd name="T3" fmla="*/ 0 h 462"/>
              <a:gd name="T4" fmla="*/ 0 60000 65536"/>
              <a:gd name="T5" fmla="*/ 0 60000 65536"/>
              <a:gd name="T6" fmla="*/ 0 w 3"/>
              <a:gd name="T7" fmla="*/ 0 h 462"/>
              <a:gd name="T8" fmla="*/ 3 w 3"/>
              <a:gd name="T9" fmla="*/ 462 h 462"/>
            </a:gdLst>
            <a:ahLst/>
            <a:cxnLst>
              <a:cxn ang="T4">
                <a:pos x="T0" y="T1"/>
              </a:cxn>
              <a:cxn ang="T5">
                <a:pos x="T2" y="T3"/>
              </a:cxn>
            </a:cxnLst>
            <a:rect l="T6" t="T7" r="T8" b="T9"/>
            <a:pathLst>
              <a:path w="3" h="462">
                <a:moveTo>
                  <a:pt x="3" y="462"/>
                </a:moveTo>
                <a:lnTo>
                  <a:pt x="0"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3" name="Text Box 25"/>
          <p:cNvSpPr txBox="1">
            <a:spLocks noChangeArrowheads="1"/>
          </p:cNvSpPr>
          <p:nvPr/>
        </p:nvSpPr>
        <p:spPr bwMode="auto">
          <a:xfrm>
            <a:off x="1692275" y="2636838"/>
            <a:ext cx="147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左矩形公式</a:t>
            </a:r>
          </a:p>
        </p:txBody>
      </p:sp>
      <p:sp>
        <p:nvSpPr>
          <p:cNvPr id="73756" name="Text Box 28"/>
          <p:cNvSpPr txBox="1">
            <a:spLocks noChangeArrowheads="1"/>
          </p:cNvSpPr>
          <p:nvPr/>
        </p:nvSpPr>
        <p:spPr bwMode="auto">
          <a:xfrm>
            <a:off x="6335713" y="5734050"/>
            <a:ext cx="1150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梯形公式</a:t>
            </a:r>
          </a:p>
        </p:txBody>
      </p:sp>
      <p:sp>
        <p:nvSpPr>
          <p:cNvPr id="73757" name="Text Box 29"/>
          <p:cNvSpPr txBox="1">
            <a:spLocks noChangeArrowheads="1"/>
          </p:cNvSpPr>
          <p:nvPr/>
        </p:nvSpPr>
        <p:spPr bwMode="auto">
          <a:xfrm>
            <a:off x="1727200" y="5768975"/>
            <a:ext cx="1476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中矩形公式</a:t>
            </a:r>
          </a:p>
        </p:txBody>
      </p:sp>
      <p:sp>
        <p:nvSpPr>
          <p:cNvPr id="73758" name="Text Box 30"/>
          <p:cNvSpPr txBox="1">
            <a:spLocks noChangeArrowheads="1"/>
          </p:cNvSpPr>
          <p:nvPr/>
        </p:nvSpPr>
        <p:spPr bwMode="auto">
          <a:xfrm>
            <a:off x="6156325" y="2636838"/>
            <a:ext cx="147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右矩形公式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ipe(left)">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3737"/>
                                        </p:tgtEl>
                                        <p:attrNameLst>
                                          <p:attrName>style.visibility</p:attrName>
                                        </p:attrNameLst>
                                      </p:cBhvr>
                                      <p:to>
                                        <p:strVal val="visible"/>
                                      </p:to>
                                    </p:set>
                                    <p:animEffect transition="in" filter="wipe(down)">
                                      <p:cBhvr>
                                        <p:cTn id="12" dur="500"/>
                                        <p:tgtEl>
                                          <p:spTgt spid="73737"/>
                                        </p:tgtEl>
                                      </p:cBhvr>
                                    </p:animEffect>
                                  </p:childTnLst>
                                </p:cTn>
                              </p:par>
                              <p:par>
                                <p:cTn id="13" presetID="22" presetClass="entr" presetSubtype="4" fill="hold" nodeType="withEffect">
                                  <p:stCondLst>
                                    <p:cond delay="0"/>
                                  </p:stCondLst>
                                  <p:childTnLst>
                                    <p:set>
                                      <p:cBhvr>
                                        <p:cTn id="14" dur="1" fill="hold">
                                          <p:stCondLst>
                                            <p:cond delay="0"/>
                                          </p:stCondLst>
                                        </p:cTn>
                                        <p:tgtEl>
                                          <p:spTgt spid="73736"/>
                                        </p:tgtEl>
                                        <p:attrNameLst>
                                          <p:attrName>style.visibility</p:attrName>
                                        </p:attrNameLst>
                                      </p:cBhvr>
                                      <p:to>
                                        <p:strVal val="visible"/>
                                      </p:to>
                                    </p:set>
                                    <p:animEffect transition="in" filter="wipe(down)">
                                      <p:cBhvr>
                                        <p:cTn id="15" dur="500"/>
                                        <p:tgtEl>
                                          <p:spTgt spid="737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3738"/>
                                        </p:tgtEl>
                                        <p:attrNameLst>
                                          <p:attrName>style.visibility</p:attrName>
                                        </p:attrNameLst>
                                      </p:cBhvr>
                                      <p:to>
                                        <p:strVal val="visible"/>
                                      </p:to>
                                    </p:set>
                                    <p:animEffect transition="in" filter="wipe(left)">
                                      <p:cBhvr>
                                        <p:cTn id="20" dur="500"/>
                                        <p:tgtEl>
                                          <p:spTgt spid="737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3753"/>
                                        </p:tgtEl>
                                        <p:attrNameLst>
                                          <p:attrName>style.visibility</p:attrName>
                                        </p:attrNameLst>
                                      </p:cBhvr>
                                      <p:to>
                                        <p:strVal val="visible"/>
                                      </p:to>
                                    </p:set>
                                    <p:animEffect transition="in" filter="wipe(left)">
                                      <p:cBhvr>
                                        <p:cTn id="25" dur="500"/>
                                        <p:tgtEl>
                                          <p:spTgt spid="7375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3740"/>
                                        </p:tgtEl>
                                        <p:attrNameLst>
                                          <p:attrName>style.visibility</p:attrName>
                                        </p:attrNameLst>
                                      </p:cBhvr>
                                      <p:to>
                                        <p:strVal val="visible"/>
                                      </p:to>
                                    </p:set>
                                    <p:animEffect transition="in" filter="wipe(left)">
                                      <p:cBhvr>
                                        <p:cTn id="30" dur="500"/>
                                        <p:tgtEl>
                                          <p:spTgt spid="737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73742"/>
                                        </p:tgtEl>
                                        <p:attrNameLst>
                                          <p:attrName>style.visibility</p:attrName>
                                        </p:attrNameLst>
                                      </p:cBhvr>
                                      <p:to>
                                        <p:strVal val="visible"/>
                                      </p:to>
                                    </p:set>
                                    <p:animEffect transition="in" filter="wipe(down)">
                                      <p:cBhvr>
                                        <p:cTn id="35" dur="500"/>
                                        <p:tgtEl>
                                          <p:spTgt spid="73742"/>
                                        </p:tgtEl>
                                      </p:cBhvr>
                                    </p:animEffect>
                                  </p:childTnLst>
                                </p:cTn>
                              </p:par>
                              <p:par>
                                <p:cTn id="36" presetID="22" presetClass="entr" presetSubtype="4" fill="hold" nodeType="withEffect">
                                  <p:stCondLst>
                                    <p:cond delay="0"/>
                                  </p:stCondLst>
                                  <p:childTnLst>
                                    <p:set>
                                      <p:cBhvr>
                                        <p:cTn id="37" dur="1" fill="hold">
                                          <p:stCondLst>
                                            <p:cond delay="0"/>
                                          </p:stCondLst>
                                        </p:cTn>
                                        <p:tgtEl>
                                          <p:spTgt spid="73741"/>
                                        </p:tgtEl>
                                        <p:attrNameLst>
                                          <p:attrName>style.visibility</p:attrName>
                                        </p:attrNameLst>
                                      </p:cBhvr>
                                      <p:to>
                                        <p:strVal val="visible"/>
                                      </p:to>
                                    </p:set>
                                    <p:animEffect transition="in" filter="wipe(down)">
                                      <p:cBhvr>
                                        <p:cTn id="38" dur="500"/>
                                        <p:tgtEl>
                                          <p:spTgt spid="7374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73739"/>
                                        </p:tgtEl>
                                        <p:attrNameLst>
                                          <p:attrName>style.visibility</p:attrName>
                                        </p:attrNameLst>
                                      </p:cBhvr>
                                      <p:to>
                                        <p:strVal val="visible"/>
                                      </p:to>
                                    </p:set>
                                    <p:animEffect transition="in" filter="wipe(right)">
                                      <p:cBhvr>
                                        <p:cTn id="43" dur="500"/>
                                        <p:tgtEl>
                                          <p:spTgt spid="737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3758"/>
                                        </p:tgtEl>
                                        <p:attrNameLst>
                                          <p:attrName>style.visibility</p:attrName>
                                        </p:attrNameLst>
                                      </p:cBhvr>
                                      <p:to>
                                        <p:strVal val="visible"/>
                                      </p:to>
                                    </p:set>
                                    <p:animEffect transition="in" filter="wipe(left)">
                                      <p:cBhvr>
                                        <p:cTn id="48" dur="500"/>
                                        <p:tgtEl>
                                          <p:spTgt spid="7375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73744"/>
                                        </p:tgtEl>
                                        <p:attrNameLst>
                                          <p:attrName>style.visibility</p:attrName>
                                        </p:attrNameLst>
                                      </p:cBhvr>
                                      <p:to>
                                        <p:strVal val="visible"/>
                                      </p:to>
                                    </p:set>
                                    <p:animEffect transition="in" filter="wipe(left)">
                                      <p:cBhvr>
                                        <p:cTn id="53" dur="500"/>
                                        <p:tgtEl>
                                          <p:spTgt spid="7374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73746"/>
                                        </p:tgtEl>
                                        <p:attrNameLst>
                                          <p:attrName>style.visibility</p:attrName>
                                        </p:attrNameLst>
                                      </p:cBhvr>
                                      <p:to>
                                        <p:strVal val="visible"/>
                                      </p:to>
                                    </p:set>
                                    <p:animEffect transition="in" filter="wipe(down)">
                                      <p:cBhvr>
                                        <p:cTn id="58" dur="500"/>
                                        <p:tgtEl>
                                          <p:spTgt spid="73746"/>
                                        </p:tgtEl>
                                      </p:cBhvr>
                                    </p:animEffect>
                                  </p:childTnLst>
                                </p:cTn>
                              </p:par>
                              <p:par>
                                <p:cTn id="59" presetID="22" presetClass="entr" presetSubtype="4" fill="hold" nodeType="withEffect">
                                  <p:stCondLst>
                                    <p:cond delay="0"/>
                                  </p:stCondLst>
                                  <p:childTnLst>
                                    <p:set>
                                      <p:cBhvr>
                                        <p:cTn id="60" dur="1" fill="hold">
                                          <p:stCondLst>
                                            <p:cond delay="0"/>
                                          </p:stCondLst>
                                        </p:cTn>
                                        <p:tgtEl>
                                          <p:spTgt spid="73745"/>
                                        </p:tgtEl>
                                        <p:attrNameLst>
                                          <p:attrName>style.visibility</p:attrName>
                                        </p:attrNameLst>
                                      </p:cBhvr>
                                      <p:to>
                                        <p:strVal val="visible"/>
                                      </p:to>
                                    </p:set>
                                    <p:animEffect transition="in" filter="wipe(down)">
                                      <p:cBhvr>
                                        <p:cTn id="61" dur="500"/>
                                        <p:tgtEl>
                                          <p:spTgt spid="7374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73751"/>
                                        </p:tgtEl>
                                        <p:attrNameLst>
                                          <p:attrName>style.visibility</p:attrName>
                                        </p:attrNameLst>
                                      </p:cBhvr>
                                      <p:to>
                                        <p:strVal val="visible"/>
                                      </p:to>
                                    </p:set>
                                    <p:animEffect transition="in" filter="wipe(down)">
                                      <p:cBhvr>
                                        <p:cTn id="66" dur="500"/>
                                        <p:tgtEl>
                                          <p:spTgt spid="7375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73743"/>
                                        </p:tgtEl>
                                        <p:attrNameLst>
                                          <p:attrName>style.visibility</p:attrName>
                                        </p:attrNameLst>
                                      </p:cBhvr>
                                      <p:to>
                                        <p:strVal val="visible"/>
                                      </p:to>
                                    </p:set>
                                    <p:animEffect transition="in" filter="wipe(down)">
                                      <p:cBhvr>
                                        <p:cTn id="71" dur="500"/>
                                        <p:tgtEl>
                                          <p:spTgt spid="7374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3757"/>
                                        </p:tgtEl>
                                        <p:attrNameLst>
                                          <p:attrName>style.visibility</p:attrName>
                                        </p:attrNameLst>
                                      </p:cBhvr>
                                      <p:to>
                                        <p:strVal val="visible"/>
                                      </p:to>
                                    </p:set>
                                    <p:animEffect transition="in" filter="wipe(left)">
                                      <p:cBhvr>
                                        <p:cTn id="76" dur="500"/>
                                        <p:tgtEl>
                                          <p:spTgt spid="7375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73748"/>
                                        </p:tgtEl>
                                        <p:attrNameLst>
                                          <p:attrName>style.visibility</p:attrName>
                                        </p:attrNameLst>
                                      </p:cBhvr>
                                      <p:to>
                                        <p:strVal val="visible"/>
                                      </p:to>
                                    </p:set>
                                    <p:animEffect transition="in" filter="wipe(left)">
                                      <p:cBhvr>
                                        <p:cTn id="81" dur="500"/>
                                        <p:tgtEl>
                                          <p:spTgt spid="7374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nodeType="clickEffect">
                                  <p:stCondLst>
                                    <p:cond delay="0"/>
                                  </p:stCondLst>
                                  <p:childTnLst>
                                    <p:set>
                                      <p:cBhvr>
                                        <p:cTn id="85" dur="1" fill="hold">
                                          <p:stCondLst>
                                            <p:cond delay="0"/>
                                          </p:stCondLst>
                                        </p:cTn>
                                        <p:tgtEl>
                                          <p:spTgt spid="73750"/>
                                        </p:tgtEl>
                                        <p:attrNameLst>
                                          <p:attrName>style.visibility</p:attrName>
                                        </p:attrNameLst>
                                      </p:cBhvr>
                                      <p:to>
                                        <p:strVal val="visible"/>
                                      </p:to>
                                    </p:set>
                                    <p:animEffect transition="in" filter="wipe(down)">
                                      <p:cBhvr>
                                        <p:cTn id="86" dur="500"/>
                                        <p:tgtEl>
                                          <p:spTgt spid="73750"/>
                                        </p:tgtEl>
                                      </p:cBhvr>
                                    </p:animEffect>
                                  </p:childTnLst>
                                </p:cTn>
                              </p:par>
                              <p:par>
                                <p:cTn id="87" presetID="22" presetClass="entr" presetSubtype="4" fill="hold" nodeType="withEffect">
                                  <p:stCondLst>
                                    <p:cond delay="0"/>
                                  </p:stCondLst>
                                  <p:childTnLst>
                                    <p:set>
                                      <p:cBhvr>
                                        <p:cTn id="88" dur="1" fill="hold">
                                          <p:stCondLst>
                                            <p:cond delay="0"/>
                                          </p:stCondLst>
                                        </p:cTn>
                                        <p:tgtEl>
                                          <p:spTgt spid="73749"/>
                                        </p:tgtEl>
                                        <p:attrNameLst>
                                          <p:attrName>style.visibility</p:attrName>
                                        </p:attrNameLst>
                                      </p:cBhvr>
                                      <p:to>
                                        <p:strVal val="visible"/>
                                      </p:to>
                                    </p:set>
                                    <p:animEffect transition="in" filter="wipe(down)">
                                      <p:cBhvr>
                                        <p:cTn id="89" dur="500"/>
                                        <p:tgtEl>
                                          <p:spTgt spid="737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73752"/>
                                        </p:tgtEl>
                                        <p:attrNameLst>
                                          <p:attrName>style.visibility</p:attrName>
                                        </p:attrNameLst>
                                      </p:cBhvr>
                                      <p:to>
                                        <p:strVal val="visible"/>
                                      </p:to>
                                    </p:set>
                                    <p:animEffect transition="in" filter="wipe(left)">
                                      <p:cBhvr>
                                        <p:cTn id="94" dur="500"/>
                                        <p:tgtEl>
                                          <p:spTgt spid="7375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3756"/>
                                        </p:tgtEl>
                                        <p:attrNameLst>
                                          <p:attrName>style.visibility</p:attrName>
                                        </p:attrNameLst>
                                      </p:cBhvr>
                                      <p:to>
                                        <p:strVal val="visible"/>
                                      </p:to>
                                    </p:set>
                                    <p:animEffect transition="in" filter="wipe(left)">
                                      <p:cBhvr>
                                        <p:cTn id="99" dur="500"/>
                                        <p:tgtEl>
                                          <p:spTgt spid="73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3" grpId="0" animBg="1"/>
      <p:bldP spid="73739" grpId="0" animBg="1"/>
      <p:bldP spid="73738" grpId="0" animBg="1"/>
      <p:bldP spid="73753" grpId="0"/>
      <p:bldP spid="73756" grpId="0"/>
      <p:bldP spid="73757" grpId="0"/>
      <p:bldP spid="7375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pPr>
              <a:defRPr/>
            </a:pPr>
            <a:r>
              <a:rPr lang="zh-CN" altLang="en-US"/>
              <a:t>华南师范大学数学科学学院    谢骊玲</a:t>
            </a:r>
          </a:p>
        </p:txBody>
      </p:sp>
      <p:sp>
        <p:nvSpPr>
          <p:cNvPr id="9"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24934" name="Rectangle 6"/>
          <p:cNvSpPr>
            <a:spLocks noChangeArrowheads="1"/>
          </p:cNvSpPr>
          <p:nvPr/>
        </p:nvSpPr>
        <p:spPr bwMode="auto">
          <a:xfrm>
            <a:off x="358775" y="441325"/>
            <a:ext cx="525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cs typeface="Times New Roman" panose="02020603050405020304" pitchFamily="18" charset="0"/>
              </a:rPr>
              <a:t>例</a:t>
            </a:r>
            <a:r>
              <a:rPr lang="en-US" altLang="zh-CN" sz="2400" b="1">
                <a:cs typeface="Times New Roman" panose="02020603050405020304" pitchFamily="18" charset="0"/>
              </a:rPr>
              <a:t>7.11</a:t>
            </a:r>
            <a:r>
              <a:rPr lang="en-US" altLang="zh-CN" sz="2400">
                <a:cs typeface="Times New Roman" panose="02020603050405020304" pitchFamily="18" charset="0"/>
              </a:rPr>
              <a:t> </a:t>
            </a:r>
            <a:r>
              <a:rPr lang="zh-CN" altLang="en-US" sz="2400">
                <a:cs typeface="Times New Roman" panose="02020603050405020304" pitchFamily="18" charset="0"/>
              </a:rPr>
              <a:t>用连续梯形公式计算如下积分</a:t>
            </a:r>
            <a:endParaRPr lang="zh-CN" altLang="en-US" sz="2400">
              <a:latin typeface="Arial" panose="020B0604020202020204" pitchFamily="34" charset="0"/>
            </a:endParaRPr>
          </a:p>
        </p:txBody>
      </p:sp>
      <p:graphicFrame>
        <p:nvGraphicFramePr>
          <p:cNvPr id="124933" name="Object 5"/>
          <p:cNvGraphicFramePr>
            <a:graphicFrameLocks noChangeAspect="1"/>
          </p:cNvGraphicFramePr>
          <p:nvPr/>
        </p:nvGraphicFramePr>
        <p:xfrm>
          <a:off x="468313" y="908050"/>
          <a:ext cx="5795962" cy="685800"/>
        </p:xfrm>
        <a:graphic>
          <a:graphicData uri="http://schemas.openxmlformats.org/presentationml/2006/ole">
            <mc:AlternateContent xmlns:mc="http://schemas.openxmlformats.org/markup-compatibility/2006">
              <mc:Choice xmlns:v="urn:schemas-microsoft-com:vml" Requires="v">
                <p:oleObj spid="_x0000_s41030" name="Equation" r:id="rId3" imgW="2819400" imgH="330200" progId="Equation.DSMT4">
                  <p:embed/>
                </p:oleObj>
              </mc:Choice>
              <mc:Fallback>
                <p:oleObj name="Equation" r:id="rId3" imgW="2819400" imgH="33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08050"/>
                        <a:ext cx="57959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5" name="Rectangle 7"/>
          <p:cNvSpPr>
            <a:spLocks noChangeArrowheads="1"/>
          </p:cNvSpPr>
          <p:nvPr/>
        </p:nvSpPr>
        <p:spPr bwMode="auto">
          <a:xfrm>
            <a:off x="5194300" y="441325"/>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a:cs typeface="Times New Roman" panose="02020603050405020304" pitchFamily="18" charset="0"/>
              </a:rPr>
              <a:t>的逼近</a:t>
            </a:r>
            <a:r>
              <a:rPr lang="en-US" altLang="zh-CN" sz="2400" i="1">
                <a:cs typeface="Times New Roman" panose="02020603050405020304" pitchFamily="18" charset="0"/>
              </a:rPr>
              <a:t>T</a:t>
            </a:r>
            <a:r>
              <a:rPr lang="en-US" altLang="zh-CN" sz="2400">
                <a:cs typeface="Times New Roman" panose="02020603050405020304" pitchFamily="18" charset="0"/>
              </a:rPr>
              <a:t>(0), </a:t>
            </a:r>
            <a:r>
              <a:rPr lang="en-US" altLang="zh-CN" sz="2400" i="1">
                <a:cs typeface="Times New Roman" panose="02020603050405020304" pitchFamily="18" charset="0"/>
              </a:rPr>
              <a:t>T</a:t>
            </a:r>
            <a:r>
              <a:rPr lang="en-US" altLang="zh-CN" sz="2400">
                <a:cs typeface="Times New Roman" panose="02020603050405020304" pitchFamily="18" charset="0"/>
              </a:rPr>
              <a:t>(1), </a:t>
            </a:r>
            <a:r>
              <a:rPr lang="en-US" altLang="zh-CN" sz="2400" i="1">
                <a:cs typeface="Times New Roman" panose="02020603050405020304" pitchFamily="18" charset="0"/>
              </a:rPr>
              <a:t>T</a:t>
            </a:r>
            <a:r>
              <a:rPr lang="en-US" altLang="zh-CN" sz="2400">
                <a:cs typeface="Times New Roman" panose="02020603050405020304" pitchFamily="18" charset="0"/>
              </a:rPr>
              <a:t>(2)</a:t>
            </a:r>
            <a:r>
              <a:rPr lang="zh-CN" altLang="en-US" sz="2400">
                <a:cs typeface="Times New Roman" panose="02020603050405020304" pitchFamily="18" charset="0"/>
              </a:rPr>
              <a:t>和</a:t>
            </a:r>
            <a:r>
              <a:rPr lang="en-US" altLang="zh-CN" sz="2400" i="1">
                <a:cs typeface="Times New Roman" panose="02020603050405020304" pitchFamily="18" charset="0"/>
              </a:rPr>
              <a:t>T</a:t>
            </a:r>
            <a:r>
              <a:rPr lang="en-US" altLang="zh-CN" sz="2400">
                <a:cs typeface="Times New Roman" panose="02020603050405020304" pitchFamily="18" charset="0"/>
              </a:rPr>
              <a:t>(3).</a:t>
            </a:r>
            <a:endParaRPr lang="en-US" altLang="zh-CN" sz="2400">
              <a:latin typeface="Arial" panose="020B0604020202020204" pitchFamily="34" charset="0"/>
            </a:endParaRPr>
          </a:p>
        </p:txBody>
      </p:sp>
      <p:sp>
        <p:nvSpPr>
          <p:cNvPr id="40967" name="Rectangle 9"/>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1800">
              <a:latin typeface="Arial" panose="020B0604020202020204" pitchFamily="34" charset="0"/>
            </a:endParaRPr>
          </a:p>
        </p:txBody>
      </p:sp>
      <p:graphicFrame>
        <p:nvGraphicFramePr>
          <p:cNvPr id="124936" name="Object 8"/>
          <p:cNvGraphicFramePr>
            <a:graphicFrameLocks noChangeAspect="1"/>
          </p:cNvGraphicFramePr>
          <p:nvPr/>
        </p:nvGraphicFramePr>
        <p:xfrm>
          <a:off x="539750" y="1808163"/>
          <a:ext cx="8135938" cy="4278312"/>
        </p:xfrm>
        <a:graphic>
          <a:graphicData uri="http://schemas.openxmlformats.org/presentationml/2006/ole">
            <mc:AlternateContent xmlns:mc="http://schemas.openxmlformats.org/markup-compatibility/2006">
              <mc:Choice xmlns:v="urn:schemas-microsoft-com:vml" Requires="v">
                <p:oleObj spid="_x0000_s41031" name="Equation" r:id="rId5" imgW="3492500" imgH="1841500" progId="Equation.DSMT4">
                  <p:embed/>
                </p:oleObj>
              </mc:Choice>
              <mc:Fallback>
                <p:oleObj name="Equation" r:id="rId5" imgW="3492500" imgH="18415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808163"/>
                        <a:ext cx="8135938"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8" name="Text Box 10"/>
          <p:cNvSpPr txBox="1">
            <a:spLocks noChangeArrowheads="1"/>
          </p:cNvSpPr>
          <p:nvPr/>
        </p:nvSpPr>
        <p:spPr bwMode="auto">
          <a:xfrm>
            <a:off x="322263" y="6237288"/>
            <a:ext cx="86423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FF0000"/>
                </a:solidFill>
                <a:latin typeface="Arial" panose="020B0604020202020204" pitchFamily="34" charset="0"/>
              </a:rPr>
              <a:t>只需计算</a:t>
            </a:r>
            <a:r>
              <a:rPr lang="en-US" altLang="zh-CN" sz="2400" b="1">
                <a:solidFill>
                  <a:srgbClr val="FF0000"/>
                </a:solidFill>
                <a:latin typeface="Arial" panose="020B0604020202020204" pitchFamily="34" charset="0"/>
              </a:rPr>
              <a:t>9</a:t>
            </a:r>
            <a:r>
              <a:rPr lang="zh-CN" altLang="en-US" sz="2400" b="1">
                <a:solidFill>
                  <a:srgbClr val="FF0000"/>
                </a:solidFill>
                <a:latin typeface="Arial" panose="020B0604020202020204" pitchFamily="34" charset="0"/>
              </a:rPr>
              <a:t>个点的函数值，而且是根据递推需要逐渐增加计算的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 calcmode="lin" valueType="num">
                                      <p:cBhvr additive="base">
                                        <p:cTn id="7" dur="500" fill="hold"/>
                                        <p:tgtEl>
                                          <p:spTgt spid="124934"/>
                                        </p:tgtEl>
                                        <p:attrNameLst>
                                          <p:attrName>ppt_x</p:attrName>
                                        </p:attrNameLst>
                                      </p:cBhvr>
                                      <p:tavLst>
                                        <p:tav tm="0">
                                          <p:val>
                                            <p:strVal val="#ppt_x"/>
                                          </p:val>
                                        </p:tav>
                                        <p:tav tm="100000">
                                          <p:val>
                                            <p:strVal val="#ppt_x"/>
                                          </p:val>
                                        </p:tav>
                                      </p:tavLst>
                                    </p:anim>
                                    <p:anim calcmode="lin" valueType="num">
                                      <p:cBhvr additive="base">
                                        <p:cTn id="8" dur="500" fill="hold"/>
                                        <p:tgtEl>
                                          <p:spTgt spid="1249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4935"/>
                                        </p:tgtEl>
                                        <p:attrNameLst>
                                          <p:attrName>style.visibility</p:attrName>
                                        </p:attrNameLst>
                                      </p:cBhvr>
                                      <p:to>
                                        <p:strVal val="visible"/>
                                      </p:to>
                                    </p:set>
                                    <p:anim calcmode="lin" valueType="num">
                                      <p:cBhvr additive="base">
                                        <p:cTn id="11" dur="500" fill="hold"/>
                                        <p:tgtEl>
                                          <p:spTgt spid="124935"/>
                                        </p:tgtEl>
                                        <p:attrNameLst>
                                          <p:attrName>ppt_x</p:attrName>
                                        </p:attrNameLst>
                                      </p:cBhvr>
                                      <p:tavLst>
                                        <p:tav tm="0">
                                          <p:val>
                                            <p:strVal val="#ppt_x"/>
                                          </p:val>
                                        </p:tav>
                                        <p:tav tm="100000">
                                          <p:val>
                                            <p:strVal val="#ppt_x"/>
                                          </p:val>
                                        </p:tav>
                                      </p:tavLst>
                                    </p:anim>
                                    <p:anim calcmode="lin" valueType="num">
                                      <p:cBhvr additive="base">
                                        <p:cTn id="12"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 calcmode="lin" valueType="num">
                                      <p:cBhvr additive="base">
                                        <p:cTn id="17" dur="500" fill="hold"/>
                                        <p:tgtEl>
                                          <p:spTgt spid="124933"/>
                                        </p:tgtEl>
                                        <p:attrNameLst>
                                          <p:attrName>ppt_x</p:attrName>
                                        </p:attrNameLst>
                                      </p:cBhvr>
                                      <p:tavLst>
                                        <p:tav tm="0">
                                          <p:val>
                                            <p:strVal val="#ppt_x"/>
                                          </p:val>
                                        </p:tav>
                                        <p:tav tm="100000">
                                          <p:val>
                                            <p:strVal val="#ppt_x"/>
                                          </p:val>
                                        </p:tav>
                                      </p:tavLst>
                                    </p:anim>
                                    <p:anim calcmode="lin" valueType="num">
                                      <p:cBhvr additive="base">
                                        <p:cTn id="18" dur="500" fill="hold"/>
                                        <p:tgtEl>
                                          <p:spTgt spid="12493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24936"/>
                                        </p:tgtEl>
                                        <p:attrNameLst>
                                          <p:attrName>style.visibility</p:attrName>
                                        </p:attrNameLst>
                                      </p:cBhvr>
                                      <p:to>
                                        <p:strVal val="visible"/>
                                      </p:to>
                                    </p:set>
                                    <p:animEffect transition="in" filter="wipe(up)">
                                      <p:cBhvr>
                                        <p:cTn id="23" dur="500"/>
                                        <p:tgtEl>
                                          <p:spTgt spid="1249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4938"/>
                                        </p:tgtEl>
                                        <p:attrNameLst>
                                          <p:attrName>style.visibility</p:attrName>
                                        </p:attrNameLst>
                                      </p:cBhvr>
                                      <p:to>
                                        <p:strVal val="visible"/>
                                      </p:to>
                                    </p:set>
                                    <p:anim calcmode="lin" valueType="num">
                                      <p:cBhvr additive="base">
                                        <p:cTn id="28" dur="500" fill="hold"/>
                                        <p:tgtEl>
                                          <p:spTgt spid="124938"/>
                                        </p:tgtEl>
                                        <p:attrNameLst>
                                          <p:attrName>ppt_x</p:attrName>
                                        </p:attrNameLst>
                                      </p:cBhvr>
                                      <p:tavLst>
                                        <p:tav tm="0">
                                          <p:val>
                                            <p:strVal val="#ppt_x"/>
                                          </p:val>
                                        </p:tav>
                                        <p:tav tm="100000">
                                          <p:val>
                                            <p:strVal val="#ppt_x"/>
                                          </p:val>
                                        </p:tav>
                                      </p:tavLst>
                                    </p:anim>
                                    <p:anim calcmode="lin" valueType="num">
                                      <p:cBhvr additive="base">
                                        <p:cTn id="29" dur="500" fill="hold"/>
                                        <p:tgtEl>
                                          <p:spTgt spid="124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p:bldP spid="124935" grpId="0"/>
      <p:bldP spid="12493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0"/>
          </p:nvPr>
        </p:nvSpPr>
        <p:spPr/>
        <p:txBody>
          <a:bodyPr/>
          <a:lstStyle/>
          <a:p>
            <a:pPr>
              <a:defRPr/>
            </a:pPr>
            <a:r>
              <a:rPr lang="zh-CN" altLang="en-US"/>
              <a:t>华南师范大学数学科学学院    谢骊玲</a:t>
            </a:r>
          </a:p>
        </p:txBody>
      </p:sp>
      <p:sp>
        <p:nvSpPr>
          <p:cNvPr id="7"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41988" name="Rectangle 2"/>
          <p:cNvSpPr>
            <a:spLocks noGrp="1" noChangeArrowheads="1"/>
          </p:cNvSpPr>
          <p:nvPr>
            <p:ph type="title"/>
          </p:nvPr>
        </p:nvSpPr>
        <p:spPr/>
        <p:txBody>
          <a:bodyPr/>
          <a:lstStyle/>
          <a:p>
            <a:pPr eaLnBrk="1" hangingPunct="1"/>
            <a:r>
              <a:rPr lang="zh-CN" altLang="en-US" smtClean="0"/>
              <a:t>递推辛普森公式</a:t>
            </a:r>
          </a:p>
        </p:txBody>
      </p:sp>
      <p:sp>
        <p:nvSpPr>
          <p:cNvPr id="87043" name="Rectangle 3"/>
          <p:cNvSpPr>
            <a:spLocks noGrp="1" noChangeArrowheads="1"/>
          </p:cNvSpPr>
          <p:nvPr>
            <p:ph type="body" sz="half" idx="1"/>
          </p:nvPr>
        </p:nvSpPr>
        <p:spPr>
          <a:xfrm>
            <a:off x="457200" y="1844675"/>
            <a:ext cx="8183563" cy="4022725"/>
          </a:xfrm>
        </p:spPr>
        <p:txBody>
          <a:bodyPr/>
          <a:lstStyle/>
          <a:p>
            <a:pPr eaLnBrk="1" hangingPunct="1"/>
            <a:r>
              <a:rPr lang="zh-CN" altLang="en-US" smtClean="0"/>
              <a:t>定理</a:t>
            </a:r>
            <a:r>
              <a:rPr lang="en-US" altLang="zh-CN" smtClean="0"/>
              <a:t>7.5  </a:t>
            </a:r>
            <a:r>
              <a:rPr lang="zh-CN" altLang="en-US" smtClean="0"/>
              <a:t>设</a:t>
            </a:r>
            <a:r>
              <a:rPr lang="en-US" altLang="zh-CN" smtClean="0"/>
              <a:t>{</a:t>
            </a:r>
            <a:r>
              <a:rPr lang="en-US" altLang="zh-CN" i="1" smtClean="0"/>
              <a:t>T</a:t>
            </a:r>
            <a:r>
              <a:rPr lang="en-US" altLang="zh-CN" smtClean="0"/>
              <a:t>(</a:t>
            </a:r>
            <a:r>
              <a:rPr lang="en-US" altLang="zh-CN" i="1" smtClean="0"/>
              <a:t>J</a:t>
            </a:r>
            <a:r>
              <a:rPr lang="en-US" altLang="zh-CN" smtClean="0"/>
              <a:t>)}</a:t>
            </a:r>
            <a:r>
              <a:rPr lang="zh-CN" altLang="en-US" smtClean="0"/>
              <a:t>为由推论</a:t>
            </a:r>
            <a:r>
              <a:rPr lang="en-US" altLang="zh-CN" smtClean="0"/>
              <a:t>7.4</a:t>
            </a:r>
            <a:r>
              <a:rPr lang="zh-CN" altLang="en-US" smtClean="0"/>
              <a:t>产生的梯形公式序列，如果</a:t>
            </a:r>
            <a:r>
              <a:rPr lang="en-US" altLang="zh-CN" i="1" smtClean="0"/>
              <a:t>J</a:t>
            </a:r>
            <a:r>
              <a:rPr lang="en-US" altLang="zh-CN" smtClean="0"/>
              <a:t>≥1</a:t>
            </a:r>
            <a:r>
              <a:rPr lang="zh-CN" altLang="en-US" smtClean="0"/>
              <a:t>，且</a:t>
            </a:r>
            <a:r>
              <a:rPr lang="en-US" altLang="zh-CN" i="1" smtClean="0"/>
              <a:t>S</a:t>
            </a:r>
            <a:r>
              <a:rPr lang="en-US" altLang="zh-CN" smtClean="0"/>
              <a:t>(</a:t>
            </a:r>
            <a:r>
              <a:rPr lang="en-US" altLang="zh-CN" i="1" smtClean="0"/>
              <a:t>J</a:t>
            </a:r>
            <a:r>
              <a:rPr lang="en-US" altLang="zh-CN" smtClean="0"/>
              <a:t>)</a:t>
            </a:r>
            <a:r>
              <a:rPr lang="zh-CN" altLang="en-US" smtClean="0"/>
              <a:t>为区间</a:t>
            </a:r>
            <a:r>
              <a:rPr lang="en-US" altLang="zh-CN" smtClean="0"/>
              <a:t>[</a:t>
            </a:r>
            <a:r>
              <a:rPr lang="en-US" altLang="zh-CN" i="1" smtClean="0"/>
              <a:t>a</a:t>
            </a:r>
            <a:r>
              <a:rPr lang="en-US" altLang="zh-CN" smtClean="0"/>
              <a:t>,</a:t>
            </a:r>
            <a:r>
              <a:rPr lang="en-US" altLang="zh-CN" i="1" smtClean="0"/>
              <a:t>b</a:t>
            </a:r>
            <a:r>
              <a:rPr lang="en-US" altLang="zh-CN" smtClean="0"/>
              <a:t>]</a:t>
            </a:r>
            <a:r>
              <a:rPr lang="zh-CN" altLang="en-US" smtClean="0"/>
              <a:t>的</a:t>
            </a:r>
            <a:r>
              <a:rPr lang="en-US" altLang="zh-CN" smtClean="0"/>
              <a:t>2</a:t>
            </a:r>
            <a:r>
              <a:rPr lang="en-US" altLang="zh-CN" i="1" baseline="30000" smtClean="0"/>
              <a:t>J</a:t>
            </a:r>
            <a:r>
              <a:rPr lang="zh-CN" altLang="en-US" smtClean="0"/>
              <a:t>个辛普森公式，则</a:t>
            </a:r>
            <a:r>
              <a:rPr lang="en-US" altLang="zh-CN" i="1" smtClean="0"/>
              <a:t>S</a:t>
            </a:r>
            <a:r>
              <a:rPr lang="en-US" altLang="zh-CN" smtClean="0"/>
              <a:t>(</a:t>
            </a:r>
            <a:r>
              <a:rPr lang="en-US" altLang="zh-CN" i="1" smtClean="0"/>
              <a:t>J</a:t>
            </a:r>
            <a:r>
              <a:rPr lang="en-US" altLang="zh-CN" smtClean="0"/>
              <a:t>)</a:t>
            </a:r>
            <a:r>
              <a:rPr lang="zh-CN" altLang="en-US" smtClean="0"/>
              <a:t>和</a:t>
            </a:r>
            <a:r>
              <a:rPr lang="en-US" altLang="zh-CN" i="1" smtClean="0"/>
              <a:t>T</a:t>
            </a:r>
            <a:r>
              <a:rPr lang="en-US" altLang="zh-CN" smtClean="0"/>
              <a:t>(</a:t>
            </a:r>
            <a:r>
              <a:rPr lang="en-US" altLang="zh-CN" i="1" smtClean="0"/>
              <a:t>J</a:t>
            </a:r>
            <a:r>
              <a:rPr lang="en-US" altLang="zh-CN" smtClean="0"/>
              <a:t>-1)</a:t>
            </a:r>
            <a:r>
              <a:rPr lang="zh-CN" altLang="en-US" smtClean="0"/>
              <a:t>与</a:t>
            </a:r>
            <a:r>
              <a:rPr lang="en-US" altLang="zh-CN" i="1" smtClean="0"/>
              <a:t>T</a:t>
            </a:r>
            <a:r>
              <a:rPr lang="en-US" altLang="zh-CN" smtClean="0"/>
              <a:t>(</a:t>
            </a:r>
            <a:r>
              <a:rPr lang="en-US" altLang="zh-CN" i="1" smtClean="0"/>
              <a:t>J</a:t>
            </a:r>
            <a:r>
              <a:rPr lang="en-US" altLang="zh-CN" smtClean="0"/>
              <a:t>)</a:t>
            </a:r>
            <a:r>
              <a:rPr lang="zh-CN" altLang="en-US" smtClean="0"/>
              <a:t>满足关系式：</a:t>
            </a:r>
          </a:p>
        </p:txBody>
      </p:sp>
      <p:graphicFrame>
        <p:nvGraphicFramePr>
          <p:cNvPr id="87044" name="Object 4"/>
          <p:cNvGraphicFramePr>
            <a:graphicFrameLocks noGrp="1" noChangeAspect="1"/>
          </p:cNvGraphicFramePr>
          <p:nvPr>
            <p:ph sz="half" idx="2"/>
          </p:nvPr>
        </p:nvGraphicFramePr>
        <p:xfrm>
          <a:off x="2627313" y="3789363"/>
          <a:ext cx="4500562" cy="774700"/>
        </p:xfrm>
        <a:graphic>
          <a:graphicData uri="http://schemas.openxmlformats.org/presentationml/2006/ole">
            <mc:AlternateContent xmlns:mc="http://schemas.openxmlformats.org/markup-compatibility/2006">
              <mc:Choice xmlns:v="urn:schemas-microsoft-com:vml" Requires="v">
                <p:oleObj spid="_x0000_s42022" name="Equation" r:id="rId3" imgW="2286000" imgH="393700" progId="Equation.DSMT4">
                  <p:embed/>
                </p:oleObj>
              </mc:Choice>
              <mc:Fallback>
                <p:oleObj name="Equation" r:id="rId3" imgW="22860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789363"/>
                        <a:ext cx="4500562"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6" name="Text Box 6"/>
          <p:cNvSpPr txBox="1">
            <a:spLocks noChangeArrowheads="1"/>
          </p:cNvSpPr>
          <p:nvPr/>
        </p:nvSpPr>
        <p:spPr bwMode="auto">
          <a:xfrm>
            <a:off x="971550" y="5013325"/>
            <a:ext cx="197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例</a:t>
            </a:r>
            <a:r>
              <a:rPr lang="en-US" altLang="zh-CN" sz="2800">
                <a:latin typeface="Arial" panose="020B0604020202020204" pitchFamily="34" charset="0"/>
              </a:rPr>
              <a:t>7.12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dissolve">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wipe(left)">
                                      <p:cBhvr>
                                        <p:cTn id="12" dur="500"/>
                                        <p:tgtEl>
                                          <p:spTgt spid="87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6"/>
                                        </p:tgtEl>
                                        <p:attrNameLst>
                                          <p:attrName>style.visibility</p:attrName>
                                        </p:attrNameLst>
                                      </p:cBhvr>
                                      <p:to>
                                        <p:strVal val="visible"/>
                                      </p:to>
                                    </p:set>
                                    <p:animEffect transition="in" filter="wipe(left)">
                                      <p:cBhvr>
                                        <p:cTn id="17"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pPr>
              <a:defRPr/>
            </a:pPr>
            <a:r>
              <a:rPr lang="zh-CN" altLang="en-US"/>
              <a:t>华南师范大学数学科学学院    谢骊玲</a:t>
            </a:r>
          </a:p>
        </p:txBody>
      </p:sp>
      <p:sp>
        <p:nvSpPr>
          <p:cNvPr id="9"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26980" name="Rectangle 4"/>
          <p:cNvSpPr>
            <a:spLocks noChangeArrowheads="1"/>
          </p:cNvSpPr>
          <p:nvPr/>
        </p:nvSpPr>
        <p:spPr bwMode="auto">
          <a:xfrm>
            <a:off x="358775" y="4413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cs typeface="Times New Roman" panose="02020603050405020304" pitchFamily="18" charset="0"/>
              </a:rPr>
              <a:t>例</a:t>
            </a:r>
            <a:r>
              <a:rPr lang="en-US" altLang="zh-CN" sz="2400" b="1">
                <a:cs typeface="Times New Roman" panose="02020603050405020304" pitchFamily="18" charset="0"/>
              </a:rPr>
              <a:t>7.12</a:t>
            </a:r>
            <a:r>
              <a:rPr lang="en-US" altLang="zh-CN" sz="2400">
                <a:cs typeface="Times New Roman" panose="02020603050405020304" pitchFamily="18" charset="0"/>
              </a:rPr>
              <a:t> </a:t>
            </a:r>
            <a:r>
              <a:rPr lang="zh-CN" altLang="en-US" sz="2400">
                <a:cs typeface="Times New Roman" panose="02020603050405020304" pitchFamily="18" charset="0"/>
              </a:rPr>
              <a:t>用连续辛普森公式计算如下积分</a:t>
            </a:r>
            <a:endParaRPr lang="zh-CN" altLang="en-US" sz="2400">
              <a:latin typeface="Arial" panose="020B0604020202020204" pitchFamily="34" charset="0"/>
            </a:endParaRPr>
          </a:p>
        </p:txBody>
      </p:sp>
      <p:graphicFrame>
        <p:nvGraphicFramePr>
          <p:cNvPr id="126981" name="Object 5"/>
          <p:cNvGraphicFramePr>
            <a:graphicFrameLocks noChangeAspect="1"/>
          </p:cNvGraphicFramePr>
          <p:nvPr/>
        </p:nvGraphicFramePr>
        <p:xfrm>
          <a:off x="468313" y="908050"/>
          <a:ext cx="5795962" cy="685800"/>
        </p:xfrm>
        <a:graphic>
          <a:graphicData uri="http://schemas.openxmlformats.org/presentationml/2006/ole">
            <mc:AlternateContent xmlns:mc="http://schemas.openxmlformats.org/markup-compatibility/2006">
              <mc:Choice xmlns:v="urn:schemas-microsoft-com:vml" Requires="v">
                <p:oleObj spid="_x0000_s43078" name="Equation" r:id="rId3" imgW="2819400" imgH="330200" progId="Equation.DSMT4">
                  <p:embed/>
                </p:oleObj>
              </mc:Choice>
              <mc:Fallback>
                <p:oleObj name="Equation" r:id="rId3" imgW="2819400" imgH="33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08050"/>
                        <a:ext cx="57959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2" name="Rectangle 6"/>
          <p:cNvSpPr>
            <a:spLocks noChangeArrowheads="1"/>
          </p:cNvSpPr>
          <p:nvPr/>
        </p:nvSpPr>
        <p:spPr bwMode="auto">
          <a:xfrm>
            <a:off x="5543550" y="441325"/>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a:cs typeface="Times New Roman" panose="02020603050405020304" pitchFamily="18" charset="0"/>
              </a:rPr>
              <a:t>的逼近</a:t>
            </a:r>
            <a:r>
              <a:rPr lang="en-US" altLang="zh-CN" sz="2400" i="1">
                <a:cs typeface="Times New Roman" panose="02020603050405020304" pitchFamily="18" charset="0"/>
              </a:rPr>
              <a:t>S</a:t>
            </a:r>
            <a:r>
              <a:rPr lang="en-US" altLang="zh-CN" sz="2400">
                <a:cs typeface="Times New Roman" panose="02020603050405020304" pitchFamily="18" charset="0"/>
              </a:rPr>
              <a:t>(1), </a:t>
            </a:r>
            <a:r>
              <a:rPr lang="en-US" altLang="zh-CN" sz="2400" i="1">
                <a:cs typeface="Times New Roman" panose="02020603050405020304" pitchFamily="18" charset="0"/>
              </a:rPr>
              <a:t>S</a:t>
            </a:r>
            <a:r>
              <a:rPr lang="en-US" altLang="zh-CN" sz="2400">
                <a:cs typeface="Times New Roman" panose="02020603050405020304" pitchFamily="18" charset="0"/>
              </a:rPr>
              <a:t>(2)</a:t>
            </a:r>
            <a:r>
              <a:rPr lang="zh-CN" altLang="en-US" sz="2400">
                <a:cs typeface="Times New Roman" panose="02020603050405020304" pitchFamily="18" charset="0"/>
              </a:rPr>
              <a:t>和</a:t>
            </a:r>
            <a:r>
              <a:rPr lang="en-US" altLang="zh-CN" sz="2400" i="1">
                <a:cs typeface="Times New Roman" panose="02020603050405020304" pitchFamily="18" charset="0"/>
              </a:rPr>
              <a:t>S</a:t>
            </a:r>
            <a:r>
              <a:rPr lang="en-US" altLang="zh-CN" sz="2400">
                <a:cs typeface="Times New Roman" panose="02020603050405020304" pitchFamily="18" charset="0"/>
              </a:rPr>
              <a:t>(3).</a:t>
            </a:r>
            <a:endParaRPr lang="en-US" altLang="zh-CN" sz="2400">
              <a:latin typeface="Arial" panose="020B0604020202020204" pitchFamily="34" charset="0"/>
            </a:endParaRPr>
          </a:p>
        </p:txBody>
      </p:sp>
      <p:sp>
        <p:nvSpPr>
          <p:cNvPr id="43015" name="Rectangle 7"/>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1800">
              <a:latin typeface="Arial" panose="020B0604020202020204" pitchFamily="34" charset="0"/>
            </a:endParaRPr>
          </a:p>
        </p:txBody>
      </p:sp>
      <p:graphicFrame>
        <p:nvGraphicFramePr>
          <p:cNvPr id="126984" name="Object 8"/>
          <p:cNvGraphicFramePr>
            <a:graphicFrameLocks noChangeAspect="1"/>
          </p:cNvGraphicFramePr>
          <p:nvPr/>
        </p:nvGraphicFramePr>
        <p:xfrm>
          <a:off x="15875" y="1916113"/>
          <a:ext cx="9128125" cy="2755900"/>
        </p:xfrm>
        <a:graphic>
          <a:graphicData uri="http://schemas.openxmlformats.org/presentationml/2006/ole">
            <mc:AlternateContent xmlns:mc="http://schemas.openxmlformats.org/markup-compatibility/2006">
              <mc:Choice xmlns:v="urn:schemas-microsoft-com:vml" Requires="v">
                <p:oleObj spid="_x0000_s43079" name="Equation" r:id="rId5" imgW="4025900" imgH="1219200" progId="Equation.DSMT4">
                  <p:embed/>
                </p:oleObj>
              </mc:Choice>
              <mc:Fallback>
                <p:oleObj name="Equation" r:id="rId5" imgW="4025900" imgH="1219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5" y="1916113"/>
                        <a:ext cx="912812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5" name="Text Box 9"/>
          <p:cNvSpPr txBox="1">
            <a:spLocks noChangeArrowheads="1"/>
          </p:cNvSpPr>
          <p:nvPr/>
        </p:nvSpPr>
        <p:spPr bwMode="auto">
          <a:xfrm>
            <a:off x="250825" y="4976813"/>
            <a:ext cx="8642350" cy="946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FF0000"/>
                </a:solidFill>
                <a:latin typeface="Arial" panose="020B0604020202020204" pitchFamily="34" charset="0"/>
              </a:rPr>
              <a:t>利用连续梯形的计算结果进行组合，得到连续辛普森公式，误差阶提高了二阶，由</a:t>
            </a:r>
            <a:r>
              <a:rPr lang="en-US" altLang="zh-CN" sz="2800" b="1" i="1">
                <a:solidFill>
                  <a:srgbClr val="FF0000"/>
                </a:solidFill>
              </a:rPr>
              <a:t>O</a:t>
            </a:r>
            <a:r>
              <a:rPr lang="en-US" altLang="zh-CN" sz="2800" b="1">
                <a:solidFill>
                  <a:srgbClr val="FF0000"/>
                </a:solidFill>
              </a:rPr>
              <a:t>(</a:t>
            </a:r>
            <a:r>
              <a:rPr lang="en-US" altLang="zh-CN" sz="2800" b="1" i="1">
                <a:solidFill>
                  <a:srgbClr val="FF0000"/>
                </a:solidFill>
              </a:rPr>
              <a:t>h</a:t>
            </a:r>
            <a:r>
              <a:rPr lang="en-US" altLang="zh-CN" sz="2800" b="1" baseline="30000">
                <a:solidFill>
                  <a:srgbClr val="FF0000"/>
                </a:solidFill>
              </a:rPr>
              <a:t>2</a:t>
            </a:r>
            <a:r>
              <a:rPr lang="en-US" altLang="zh-CN" sz="2800" b="1">
                <a:solidFill>
                  <a:srgbClr val="FF0000"/>
                </a:solidFill>
              </a:rPr>
              <a:t>)</a:t>
            </a:r>
            <a:r>
              <a:rPr lang="zh-CN" altLang="en-US" sz="2800" b="1">
                <a:solidFill>
                  <a:srgbClr val="FF0000"/>
                </a:solidFill>
              </a:rPr>
              <a:t>提高到</a:t>
            </a:r>
            <a:r>
              <a:rPr lang="en-US" altLang="zh-CN" sz="2800" b="1" i="1">
                <a:solidFill>
                  <a:srgbClr val="FF0000"/>
                </a:solidFill>
              </a:rPr>
              <a:t>O</a:t>
            </a:r>
            <a:r>
              <a:rPr lang="en-US" altLang="zh-CN" sz="2800" b="1">
                <a:solidFill>
                  <a:srgbClr val="FF0000"/>
                </a:solidFill>
              </a:rPr>
              <a:t>(</a:t>
            </a:r>
            <a:r>
              <a:rPr lang="en-US" altLang="zh-CN" sz="2800" b="1" i="1">
                <a:solidFill>
                  <a:srgbClr val="FF0000"/>
                </a:solidFill>
              </a:rPr>
              <a:t>h</a:t>
            </a:r>
            <a:r>
              <a:rPr lang="en-US" altLang="zh-CN" sz="2800" b="1" baseline="30000">
                <a:solidFill>
                  <a:srgbClr val="FF0000"/>
                </a:solidFill>
              </a:rPr>
              <a:t>4</a:t>
            </a:r>
            <a:r>
              <a:rPr lang="en-US" altLang="zh-CN" sz="2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 calcmode="lin" valueType="num">
                                      <p:cBhvr additive="base">
                                        <p:cTn id="7" dur="500" fill="hold"/>
                                        <p:tgtEl>
                                          <p:spTgt spid="126980"/>
                                        </p:tgtEl>
                                        <p:attrNameLst>
                                          <p:attrName>ppt_x</p:attrName>
                                        </p:attrNameLst>
                                      </p:cBhvr>
                                      <p:tavLst>
                                        <p:tav tm="0">
                                          <p:val>
                                            <p:strVal val="#ppt_x"/>
                                          </p:val>
                                        </p:tav>
                                        <p:tav tm="100000">
                                          <p:val>
                                            <p:strVal val="#ppt_x"/>
                                          </p:val>
                                        </p:tav>
                                      </p:tavLst>
                                    </p:anim>
                                    <p:anim calcmode="lin" valueType="num">
                                      <p:cBhvr additive="base">
                                        <p:cTn id="8" dur="500" fill="hold"/>
                                        <p:tgtEl>
                                          <p:spTgt spid="1269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6982"/>
                                        </p:tgtEl>
                                        <p:attrNameLst>
                                          <p:attrName>style.visibility</p:attrName>
                                        </p:attrNameLst>
                                      </p:cBhvr>
                                      <p:to>
                                        <p:strVal val="visible"/>
                                      </p:to>
                                    </p:set>
                                    <p:anim calcmode="lin" valueType="num">
                                      <p:cBhvr additive="base">
                                        <p:cTn id="11" dur="500" fill="hold"/>
                                        <p:tgtEl>
                                          <p:spTgt spid="126982"/>
                                        </p:tgtEl>
                                        <p:attrNameLst>
                                          <p:attrName>ppt_x</p:attrName>
                                        </p:attrNameLst>
                                      </p:cBhvr>
                                      <p:tavLst>
                                        <p:tav tm="0">
                                          <p:val>
                                            <p:strVal val="#ppt_x"/>
                                          </p:val>
                                        </p:tav>
                                        <p:tav tm="100000">
                                          <p:val>
                                            <p:strVal val="#ppt_x"/>
                                          </p:val>
                                        </p:tav>
                                      </p:tavLst>
                                    </p:anim>
                                    <p:anim calcmode="lin" valueType="num">
                                      <p:cBhvr additive="base">
                                        <p:cTn id="12" dur="500" fill="hold"/>
                                        <p:tgtEl>
                                          <p:spTgt spid="12698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6981"/>
                                        </p:tgtEl>
                                        <p:attrNameLst>
                                          <p:attrName>style.visibility</p:attrName>
                                        </p:attrNameLst>
                                      </p:cBhvr>
                                      <p:to>
                                        <p:strVal val="visible"/>
                                      </p:to>
                                    </p:set>
                                    <p:anim calcmode="lin" valueType="num">
                                      <p:cBhvr additive="base">
                                        <p:cTn id="17" dur="500" fill="hold"/>
                                        <p:tgtEl>
                                          <p:spTgt spid="126981"/>
                                        </p:tgtEl>
                                        <p:attrNameLst>
                                          <p:attrName>ppt_x</p:attrName>
                                        </p:attrNameLst>
                                      </p:cBhvr>
                                      <p:tavLst>
                                        <p:tav tm="0">
                                          <p:val>
                                            <p:strVal val="#ppt_x"/>
                                          </p:val>
                                        </p:tav>
                                        <p:tav tm="100000">
                                          <p:val>
                                            <p:strVal val="#ppt_x"/>
                                          </p:val>
                                        </p:tav>
                                      </p:tavLst>
                                    </p:anim>
                                    <p:anim calcmode="lin" valueType="num">
                                      <p:cBhvr additive="base">
                                        <p:cTn id="18" dur="500" fill="hold"/>
                                        <p:tgtEl>
                                          <p:spTgt spid="12698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26984"/>
                                        </p:tgtEl>
                                        <p:attrNameLst>
                                          <p:attrName>style.visibility</p:attrName>
                                        </p:attrNameLst>
                                      </p:cBhvr>
                                      <p:to>
                                        <p:strVal val="visible"/>
                                      </p:to>
                                    </p:set>
                                    <p:animEffect transition="in" filter="wipe(up)">
                                      <p:cBhvr>
                                        <p:cTn id="23" dur="500"/>
                                        <p:tgtEl>
                                          <p:spTgt spid="1269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6985"/>
                                        </p:tgtEl>
                                        <p:attrNameLst>
                                          <p:attrName>style.visibility</p:attrName>
                                        </p:attrNameLst>
                                      </p:cBhvr>
                                      <p:to>
                                        <p:strVal val="visible"/>
                                      </p:to>
                                    </p:set>
                                    <p:anim calcmode="lin" valueType="num">
                                      <p:cBhvr additive="base">
                                        <p:cTn id="28" dur="500" fill="hold"/>
                                        <p:tgtEl>
                                          <p:spTgt spid="126985"/>
                                        </p:tgtEl>
                                        <p:attrNameLst>
                                          <p:attrName>ppt_x</p:attrName>
                                        </p:attrNameLst>
                                      </p:cBhvr>
                                      <p:tavLst>
                                        <p:tav tm="0">
                                          <p:val>
                                            <p:strVal val="#ppt_x"/>
                                          </p:val>
                                        </p:tav>
                                        <p:tav tm="100000">
                                          <p:val>
                                            <p:strVal val="#ppt_x"/>
                                          </p:val>
                                        </p:tav>
                                      </p:tavLst>
                                    </p:anim>
                                    <p:anim calcmode="lin" valueType="num">
                                      <p:cBhvr additive="base">
                                        <p:cTn id="29" dur="500" fill="hold"/>
                                        <p:tgtEl>
                                          <p:spTgt spid="126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82" grpId="0"/>
      <p:bldP spid="1269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0"/>
          </p:nvPr>
        </p:nvSpPr>
        <p:spPr/>
        <p:txBody>
          <a:bodyPr/>
          <a:lstStyle/>
          <a:p>
            <a:pPr>
              <a:defRPr/>
            </a:pPr>
            <a:r>
              <a:rPr lang="zh-CN" altLang="en-US"/>
              <a:t>华南师范大学数学科学学院    谢骊玲</a:t>
            </a:r>
          </a:p>
        </p:txBody>
      </p:sp>
      <p:sp>
        <p:nvSpPr>
          <p:cNvPr id="8"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44036" name="Rectangle 2"/>
          <p:cNvSpPr>
            <a:spLocks noGrp="1" noChangeArrowheads="1"/>
          </p:cNvSpPr>
          <p:nvPr>
            <p:ph type="title"/>
          </p:nvPr>
        </p:nvSpPr>
        <p:spPr/>
        <p:txBody>
          <a:bodyPr/>
          <a:lstStyle/>
          <a:p>
            <a:pPr eaLnBrk="1" hangingPunct="1"/>
            <a:r>
              <a:rPr lang="zh-CN" altLang="en-US" smtClean="0"/>
              <a:t>递推布尔公式</a:t>
            </a:r>
          </a:p>
        </p:txBody>
      </p:sp>
      <p:sp>
        <p:nvSpPr>
          <p:cNvPr id="89091" name="Rectangle 3"/>
          <p:cNvSpPr>
            <a:spLocks noGrp="1" noChangeArrowheads="1"/>
          </p:cNvSpPr>
          <p:nvPr>
            <p:ph type="body" sz="half" idx="1"/>
          </p:nvPr>
        </p:nvSpPr>
        <p:spPr>
          <a:xfrm>
            <a:off x="468313" y="1592263"/>
            <a:ext cx="8110537" cy="3886200"/>
          </a:xfrm>
        </p:spPr>
        <p:txBody>
          <a:bodyPr/>
          <a:lstStyle/>
          <a:p>
            <a:pPr eaLnBrk="1" hangingPunct="1"/>
            <a:r>
              <a:rPr lang="zh-CN" altLang="en-US" sz="2800" smtClean="0"/>
              <a:t>如果在区间</a:t>
            </a:r>
            <a:r>
              <a:rPr lang="en-US" altLang="zh-CN" sz="2800" smtClean="0"/>
              <a:t>[</a:t>
            </a:r>
            <a:r>
              <a:rPr lang="en-US" altLang="zh-CN" sz="2800" i="1" smtClean="0"/>
              <a:t>a</a:t>
            </a:r>
            <a:r>
              <a:rPr lang="en-US" altLang="zh-CN" sz="2800" smtClean="0"/>
              <a:t>,</a:t>
            </a:r>
            <a:r>
              <a:rPr lang="en-US" altLang="zh-CN" sz="2800" i="1" smtClean="0"/>
              <a:t>b</a:t>
            </a:r>
            <a:r>
              <a:rPr lang="en-US" altLang="zh-CN" sz="2800" smtClean="0"/>
              <a:t>]</a:t>
            </a:r>
            <a:r>
              <a:rPr lang="zh-CN" altLang="en-US" sz="2800" smtClean="0"/>
              <a:t>上对宽度为</a:t>
            </a:r>
            <a:r>
              <a:rPr lang="en-US" altLang="zh-CN" sz="2800" i="1" smtClean="0"/>
              <a:t>h</a:t>
            </a:r>
            <a:r>
              <a:rPr lang="en-US" altLang="zh-CN" sz="2800" smtClean="0"/>
              <a:t>=(</a:t>
            </a:r>
            <a:r>
              <a:rPr lang="en-US" altLang="zh-CN" sz="2800" i="1" smtClean="0"/>
              <a:t>b</a:t>
            </a:r>
            <a:r>
              <a:rPr lang="en-US" altLang="zh-CN" sz="2800" smtClean="0"/>
              <a:t>-</a:t>
            </a:r>
            <a:r>
              <a:rPr lang="en-US" altLang="zh-CN" sz="2800" i="1" smtClean="0"/>
              <a:t>a</a:t>
            </a:r>
            <a:r>
              <a:rPr lang="en-US" altLang="zh-CN" sz="2800" smtClean="0"/>
              <a:t>)/(4</a:t>
            </a:r>
            <a:r>
              <a:rPr lang="en-US" altLang="zh-CN" sz="2800" i="1" smtClean="0"/>
              <a:t>M</a:t>
            </a:r>
            <a:r>
              <a:rPr lang="en-US" altLang="zh-CN" sz="2800" smtClean="0"/>
              <a:t>)</a:t>
            </a:r>
            <a:r>
              <a:rPr lang="zh-CN" altLang="en-US" sz="2800" smtClean="0"/>
              <a:t>的</a:t>
            </a:r>
            <a:r>
              <a:rPr lang="en-US" altLang="zh-CN" sz="2800" smtClean="0"/>
              <a:t>4</a:t>
            </a:r>
            <a:r>
              <a:rPr lang="en-US" altLang="zh-CN" sz="2800" i="1" smtClean="0"/>
              <a:t>M</a:t>
            </a:r>
            <a:r>
              <a:rPr lang="zh-CN" altLang="en-US" sz="2800" smtClean="0"/>
              <a:t>个等间距子区间上应用</a:t>
            </a:r>
            <a:r>
              <a:rPr lang="en-US" altLang="zh-CN" sz="2800" i="1" smtClean="0"/>
              <a:t>M</a:t>
            </a:r>
            <a:r>
              <a:rPr lang="zh-CN" altLang="en-US" sz="2800" smtClean="0"/>
              <a:t>次布尔公式，则称之为</a:t>
            </a:r>
            <a:r>
              <a:rPr lang="zh-CN" altLang="en-US" sz="2800" b="1" smtClean="0">
                <a:solidFill>
                  <a:schemeClr val="bg2"/>
                </a:solidFill>
              </a:rPr>
              <a:t>组合布尔公式</a:t>
            </a:r>
            <a:r>
              <a:rPr lang="zh-CN" altLang="en-US" sz="2800" smtClean="0"/>
              <a:t>：</a:t>
            </a:r>
          </a:p>
        </p:txBody>
      </p:sp>
      <p:graphicFrame>
        <p:nvGraphicFramePr>
          <p:cNvPr id="89092" name="Object 4"/>
          <p:cNvGraphicFramePr>
            <a:graphicFrameLocks noGrp="1" noChangeAspect="1"/>
          </p:cNvGraphicFramePr>
          <p:nvPr>
            <p:ph sz="quarter" idx="2"/>
          </p:nvPr>
        </p:nvGraphicFramePr>
        <p:xfrm>
          <a:off x="2016125" y="2997200"/>
          <a:ext cx="6229350" cy="742950"/>
        </p:xfrm>
        <a:graphic>
          <a:graphicData uri="http://schemas.openxmlformats.org/presentationml/2006/ole">
            <mc:AlternateContent xmlns:mc="http://schemas.openxmlformats.org/markup-compatibility/2006">
              <mc:Choice xmlns:v="urn:schemas-microsoft-com:vml" Requires="v">
                <p:oleObj spid="_x0000_s44101" name="Equation" r:id="rId3" imgW="3619500" imgH="431800" progId="Equation.DSMT4">
                  <p:embed/>
                </p:oleObj>
              </mc:Choice>
              <mc:Fallback>
                <p:oleObj name="Equation" r:id="rId3" imgW="36195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2997200"/>
                        <a:ext cx="62293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4" name="Text Box 6"/>
          <p:cNvSpPr txBox="1">
            <a:spLocks noChangeArrowheads="1"/>
          </p:cNvSpPr>
          <p:nvPr/>
        </p:nvSpPr>
        <p:spPr bwMode="auto">
          <a:xfrm>
            <a:off x="431800" y="3860800"/>
            <a:ext cx="8461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 </a:t>
            </a:r>
            <a:r>
              <a:rPr lang="zh-CN" altLang="en-US" sz="2800"/>
              <a:t>定理</a:t>
            </a:r>
            <a:r>
              <a:rPr lang="en-US" altLang="zh-CN" sz="2800"/>
              <a:t>7.6  </a:t>
            </a:r>
            <a:r>
              <a:rPr lang="zh-CN" altLang="en-US" sz="2800"/>
              <a:t>设</a:t>
            </a:r>
            <a:r>
              <a:rPr lang="en-US" altLang="zh-CN" sz="2800"/>
              <a:t>{</a:t>
            </a:r>
            <a:r>
              <a:rPr lang="en-US" altLang="zh-CN" sz="2800" i="1"/>
              <a:t>S</a:t>
            </a:r>
            <a:r>
              <a:rPr lang="en-US" altLang="zh-CN" sz="2800"/>
              <a:t>(</a:t>
            </a:r>
            <a:r>
              <a:rPr lang="en-US" altLang="zh-CN" sz="2800" i="1"/>
              <a:t>J</a:t>
            </a:r>
            <a:r>
              <a:rPr lang="en-US" altLang="zh-CN" sz="2800"/>
              <a:t>)}</a:t>
            </a:r>
            <a:r>
              <a:rPr lang="zh-CN" altLang="en-US" sz="2800"/>
              <a:t>为由定理</a:t>
            </a:r>
            <a:r>
              <a:rPr lang="en-US" altLang="zh-CN" sz="2800"/>
              <a:t>7.5</a:t>
            </a:r>
            <a:r>
              <a:rPr lang="zh-CN" altLang="en-US" sz="2800"/>
              <a:t>产生的辛普森公式序列，如果</a:t>
            </a:r>
            <a:r>
              <a:rPr lang="en-US" altLang="zh-CN" sz="2800" i="1"/>
              <a:t>J</a:t>
            </a:r>
            <a:r>
              <a:rPr lang="en-US" altLang="zh-CN" sz="2800"/>
              <a:t>≥2</a:t>
            </a:r>
            <a:r>
              <a:rPr lang="zh-CN" altLang="en-US" sz="2800"/>
              <a:t>且</a:t>
            </a:r>
            <a:r>
              <a:rPr lang="en-US" altLang="zh-CN" sz="2800" i="1"/>
              <a:t>B</a:t>
            </a:r>
            <a:r>
              <a:rPr lang="en-US" altLang="zh-CN" sz="2800"/>
              <a:t>(</a:t>
            </a:r>
            <a:r>
              <a:rPr lang="en-US" altLang="zh-CN" sz="2800" i="1"/>
              <a:t>J</a:t>
            </a:r>
            <a:r>
              <a:rPr lang="en-US" altLang="zh-CN" sz="2800"/>
              <a:t>)</a:t>
            </a:r>
            <a:r>
              <a:rPr lang="zh-CN" altLang="en-US" sz="2800"/>
              <a:t>为区间</a:t>
            </a:r>
            <a:r>
              <a:rPr lang="en-US" altLang="zh-CN" sz="2800"/>
              <a:t>[</a:t>
            </a:r>
            <a:r>
              <a:rPr lang="en-US" altLang="zh-CN" sz="2800" i="1"/>
              <a:t>a</a:t>
            </a:r>
            <a:r>
              <a:rPr lang="en-US" altLang="zh-CN" sz="2800"/>
              <a:t>,</a:t>
            </a:r>
            <a:r>
              <a:rPr lang="en-US" altLang="zh-CN" sz="2800" i="1"/>
              <a:t>b</a:t>
            </a:r>
            <a:r>
              <a:rPr lang="en-US" altLang="zh-CN" sz="2800"/>
              <a:t>]</a:t>
            </a:r>
            <a:r>
              <a:rPr lang="zh-CN" altLang="en-US" sz="2800"/>
              <a:t>上</a:t>
            </a:r>
            <a:r>
              <a:rPr lang="en-US" altLang="zh-CN" sz="2800"/>
              <a:t>2</a:t>
            </a:r>
            <a:r>
              <a:rPr lang="en-US" altLang="zh-CN" sz="2800" i="1"/>
              <a:t>J</a:t>
            </a:r>
            <a:r>
              <a:rPr lang="zh-CN" altLang="en-US" sz="2800"/>
              <a:t>个子区间的布尔公式，则</a:t>
            </a:r>
            <a:r>
              <a:rPr lang="en-US" altLang="zh-CN" sz="2800" i="1"/>
              <a:t>B</a:t>
            </a:r>
            <a:r>
              <a:rPr lang="en-US" altLang="zh-CN" sz="2800"/>
              <a:t>(</a:t>
            </a:r>
            <a:r>
              <a:rPr lang="en-US" altLang="zh-CN" sz="2800" i="1"/>
              <a:t>J</a:t>
            </a:r>
            <a:r>
              <a:rPr lang="en-US" altLang="zh-CN" sz="2800"/>
              <a:t>)</a:t>
            </a:r>
            <a:r>
              <a:rPr lang="zh-CN" altLang="en-US" sz="2800"/>
              <a:t>与辛普森公式</a:t>
            </a:r>
            <a:r>
              <a:rPr lang="en-US" altLang="zh-CN" sz="2800" i="1"/>
              <a:t>S</a:t>
            </a:r>
            <a:r>
              <a:rPr lang="en-US" altLang="zh-CN" sz="2800"/>
              <a:t>(</a:t>
            </a:r>
            <a:r>
              <a:rPr lang="en-US" altLang="zh-CN" sz="2800" i="1"/>
              <a:t>J</a:t>
            </a:r>
            <a:r>
              <a:rPr lang="en-US" altLang="zh-CN" sz="2800"/>
              <a:t>-1)</a:t>
            </a:r>
            <a:r>
              <a:rPr lang="zh-CN" altLang="en-US" sz="2800"/>
              <a:t>和</a:t>
            </a:r>
            <a:r>
              <a:rPr lang="en-US" altLang="zh-CN" sz="2800" i="1"/>
              <a:t>S</a:t>
            </a:r>
            <a:r>
              <a:rPr lang="en-US" altLang="zh-CN" sz="2800"/>
              <a:t>(</a:t>
            </a:r>
            <a:r>
              <a:rPr lang="en-US" altLang="zh-CN" sz="2800" i="1"/>
              <a:t>J</a:t>
            </a:r>
            <a:r>
              <a:rPr lang="en-US" altLang="zh-CN" sz="2800"/>
              <a:t>)</a:t>
            </a:r>
            <a:r>
              <a:rPr lang="zh-CN" altLang="en-US" sz="2800"/>
              <a:t>满足关系</a:t>
            </a:r>
          </a:p>
        </p:txBody>
      </p:sp>
      <p:graphicFrame>
        <p:nvGraphicFramePr>
          <p:cNvPr id="89095" name="Object 7"/>
          <p:cNvGraphicFramePr>
            <a:graphicFrameLocks noGrp="1" noChangeAspect="1"/>
          </p:cNvGraphicFramePr>
          <p:nvPr>
            <p:ph sz="quarter" idx="3"/>
          </p:nvPr>
        </p:nvGraphicFramePr>
        <p:xfrm>
          <a:off x="2447925" y="5445125"/>
          <a:ext cx="4752975" cy="752475"/>
        </p:xfrm>
        <a:graphic>
          <a:graphicData uri="http://schemas.openxmlformats.org/presentationml/2006/ole">
            <mc:AlternateContent xmlns:mc="http://schemas.openxmlformats.org/markup-compatibility/2006">
              <mc:Choice xmlns:v="urn:schemas-microsoft-com:vml" Requires="v">
                <p:oleObj spid="_x0000_s44102" name="Equation" r:id="rId5" imgW="2489200" imgH="393700" progId="Equation.DSMT4">
                  <p:embed/>
                </p:oleObj>
              </mc:Choice>
              <mc:Fallback>
                <p:oleObj name="Equation" r:id="rId5" imgW="24892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7925" y="5445125"/>
                        <a:ext cx="475297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dissolve">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wipe(left)">
                                      <p:cBhvr>
                                        <p:cTn id="12" dur="500"/>
                                        <p:tgtEl>
                                          <p:spTgt spid="89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9094"/>
                                        </p:tgtEl>
                                        <p:attrNameLst>
                                          <p:attrName>style.visibility</p:attrName>
                                        </p:attrNameLst>
                                      </p:cBhvr>
                                      <p:to>
                                        <p:strVal val="visible"/>
                                      </p:to>
                                    </p:set>
                                    <p:animEffect transition="in" filter="dissolve">
                                      <p:cBhvr>
                                        <p:cTn id="17" dur="500"/>
                                        <p:tgtEl>
                                          <p:spTgt spid="89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9095"/>
                                        </p:tgtEl>
                                        <p:attrNameLst>
                                          <p:attrName>style.visibility</p:attrName>
                                        </p:attrNameLst>
                                      </p:cBhvr>
                                      <p:to>
                                        <p:strVal val="visible"/>
                                      </p:to>
                                    </p:set>
                                    <p:animEffect transition="in" filter="wipe(left)">
                                      <p:cBhvr>
                                        <p:cTn id="22"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909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2"/>
          <p:cNvSpPr>
            <a:spLocks noGrp="1"/>
          </p:cNvSpPr>
          <p:nvPr>
            <p:ph type="ftr" sz="quarter" idx="10"/>
          </p:nvPr>
        </p:nvSpPr>
        <p:spPr/>
        <p:txBody>
          <a:bodyPr/>
          <a:lstStyle/>
          <a:p>
            <a:pPr>
              <a:defRPr/>
            </a:pPr>
            <a:r>
              <a:rPr lang="zh-CN" altLang="en-US"/>
              <a:t>华南师范大学数学科学学院    谢骊玲</a:t>
            </a:r>
          </a:p>
        </p:txBody>
      </p:sp>
      <p:sp>
        <p:nvSpPr>
          <p:cNvPr id="11" name="日期占位符 4"/>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28004" name="Rectangle 4"/>
          <p:cNvSpPr>
            <a:spLocks noChangeArrowheads="1"/>
          </p:cNvSpPr>
          <p:nvPr/>
        </p:nvSpPr>
        <p:spPr bwMode="auto">
          <a:xfrm>
            <a:off x="358775" y="4413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cs typeface="Times New Roman" panose="02020603050405020304" pitchFamily="18" charset="0"/>
              </a:rPr>
              <a:t>例</a:t>
            </a:r>
            <a:r>
              <a:rPr lang="en-US" altLang="zh-CN" sz="2400" b="1">
                <a:cs typeface="Times New Roman" panose="02020603050405020304" pitchFamily="18" charset="0"/>
              </a:rPr>
              <a:t>7.13</a:t>
            </a:r>
            <a:r>
              <a:rPr lang="en-US" altLang="zh-CN" sz="2400">
                <a:cs typeface="Times New Roman" panose="02020603050405020304" pitchFamily="18" charset="0"/>
              </a:rPr>
              <a:t> </a:t>
            </a:r>
            <a:r>
              <a:rPr lang="zh-CN" altLang="en-US" sz="2400">
                <a:cs typeface="Times New Roman" panose="02020603050405020304" pitchFamily="18" charset="0"/>
              </a:rPr>
              <a:t>用连续布尔公式计算如下积分</a:t>
            </a:r>
            <a:endParaRPr lang="zh-CN" altLang="en-US" sz="2400">
              <a:latin typeface="Arial" panose="020B0604020202020204" pitchFamily="34" charset="0"/>
            </a:endParaRPr>
          </a:p>
        </p:txBody>
      </p:sp>
      <p:graphicFrame>
        <p:nvGraphicFramePr>
          <p:cNvPr id="128005" name="Object 5"/>
          <p:cNvGraphicFramePr>
            <a:graphicFrameLocks noChangeAspect="1"/>
          </p:cNvGraphicFramePr>
          <p:nvPr/>
        </p:nvGraphicFramePr>
        <p:xfrm>
          <a:off x="468313" y="908050"/>
          <a:ext cx="5795962" cy="685800"/>
        </p:xfrm>
        <a:graphic>
          <a:graphicData uri="http://schemas.openxmlformats.org/presentationml/2006/ole">
            <mc:AlternateContent xmlns:mc="http://schemas.openxmlformats.org/markup-compatibility/2006">
              <mc:Choice xmlns:v="urn:schemas-microsoft-com:vml" Requires="v">
                <p:oleObj spid="_x0000_s45158" name="Equation" r:id="rId3" imgW="2819400" imgH="330200" progId="Equation.DSMT4">
                  <p:embed/>
                </p:oleObj>
              </mc:Choice>
              <mc:Fallback>
                <p:oleObj name="Equation" r:id="rId3" imgW="2819400" imgH="33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08050"/>
                        <a:ext cx="57959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06" name="Rectangle 6"/>
          <p:cNvSpPr>
            <a:spLocks noChangeArrowheads="1"/>
          </p:cNvSpPr>
          <p:nvPr/>
        </p:nvSpPr>
        <p:spPr bwMode="auto">
          <a:xfrm>
            <a:off x="5219700" y="441325"/>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a:cs typeface="Times New Roman" panose="02020603050405020304" pitchFamily="18" charset="0"/>
              </a:rPr>
              <a:t>的逼近</a:t>
            </a:r>
            <a:r>
              <a:rPr lang="en-US" altLang="zh-CN" sz="2400" i="1">
                <a:cs typeface="Times New Roman" panose="02020603050405020304" pitchFamily="18" charset="0"/>
              </a:rPr>
              <a:t>B</a:t>
            </a:r>
            <a:r>
              <a:rPr lang="en-US" altLang="zh-CN" sz="2400">
                <a:cs typeface="Times New Roman" panose="02020603050405020304" pitchFamily="18" charset="0"/>
              </a:rPr>
              <a:t>(2), </a:t>
            </a:r>
            <a:r>
              <a:rPr lang="en-US" altLang="zh-CN" sz="2400" i="1">
                <a:cs typeface="Times New Roman" panose="02020603050405020304" pitchFamily="18" charset="0"/>
              </a:rPr>
              <a:t>B</a:t>
            </a:r>
            <a:r>
              <a:rPr lang="en-US" altLang="zh-CN" sz="2400">
                <a:cs typeface="Times New Roman" panose="02020603050405020304" pitchFamily="18" charset="0"/>
              </a:rPr>
              <a:t>(3).</a:t>
            </a:r>
            <a:endParaRPr lang="en-US" altLang="zh-CN" sz="2400">
              <a:latin typeface="Arial" panose="020B0604020202020204" pitchFamily="34" charset="0"/>
            </a:endParaRPr>
          </a:p>
        </p:txBody>
      </p:sp>
      <p:sp>
        <p:nvSpPr>
          <p:cNvPr id="45063" name="Rectangle 7"/>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1800">
              <a:latin typeface="Arial" panose="020B0604020202020204" pitchFamily="34" charset="0"/>
            </a:endParaRPr>
          </a:p>
        </p:txBody>
      </p:sp>
      <p:graphicFrame>
        <p:nvGraphicFramePr>
          <p:cNvPr id="128008" name="Object 8"/>
          <p:cNvGraphicFramePr>
            <a:graphicFrameLocks noChangeAspect="1"/>
          </p:cNvGraphicFramePr>
          <p:nvPr/>
        </p:nvGraphicFramePr>
        <p:xfrm>
          <a:off x="215900" y="1628775"/>
          <a:ext cx="8372475" cy="1633538"/>
        </p:xfrm>
        <a:graphic>
          <a:graphicData uri="http://schemas.openxmlformats.org/presentationml/2006/ole">
            <mc:AlternateContent xmlns:mc="http://schemas.openxmlformats.org/markup-compatibility/2006">
              <mc:Choice xmlns:v="urn:schemas-microsoft-com:vml" Requires="v">
                <p:oleObj spid="_x0000_s45159" name="Equation" r:id="rId5" imgW="4152900" imgH="812800" progId="Equation.DSMT4">
                  <p:embed/>
                </p:oleObj>
              </mc:Choice>
              <mc:Fallback>
                <p:oleObj name="Equation" r:id="rId5" imgW="4152900" imgH="812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1628775"/>
                        <a:ext cx="8372475"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09" name="Text Box 9"/>
          <p:cNvSpPr txBox="1">
            <a:spLocks noChangeArrowheads="1"/>
          </p:cNvSpPr>
          <p:nvPr/>
        </p:nvSpPr>
        <p:spPr bwMode="auto">
          <a:xfrm>
            <a:off x="215900" y="3284538"/>
            <a:ext cx="8642350" cy="946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FF0000"/>
                </a:solidFill>
                <a:latin typeface="Arial" panose="020B0604020202020204" pitchFamily="34" charset="0"/>
              </a:rPr>
              <a:t>利用连续辛普森的计算结果进行组合，得到连续布尔公式，误差阶提高了二阶，由</a:t>
            </a:r>
            <a:r>
              <a:rPr lang="en-US" altLang="zh-CN" sz="2800" b="1" i="1">
                <a:solidFill>
                  <a:srgbClr val="FF0000"/>
                </a:solidFill>
              </a:rPr>
              <a:t>O</a:t>
            </a:r>
            <a:r>
              <a:rPr lang="en-US" altLang="zh-CN" sz="2800" b="1">
                <a:solidFill>
                  <a:srgbClr val="FF0000"/>
                </a:solidFill>
              </a:rPr>
              <a:t>(</a:t>
            </a:r>
            <a:r>
              <a:rPr lang="en-US" altLang="zh-CN" sz="2800" b="1" i="1">
                <a:solidFill>
                  <a:srgbClr val="FF0000"/>
                </a:solidFill>
              </a:rPr>
              <a:t>h</a:t>
            </a:r>
            <a:r>
              <a:rPr lang="en-US" altLang="zh-CN" sz="2800" b="1" baseline="30000">
                <a:solidFill>
                  <a:srgbClr val="FF0000"/>
                </a:solidFill>
              </a:rPr>
              <a:t>4</a:t>
            </a:r>
            <a:r>
              <a:rPr lang="en-US" altLang="zh-CN" sz="2800" b="1">
                <a:solidFill>
                  <a:srgbClr val="FF0000"/>
                </a:solidFill>
              </a:rPr>
              <a:t>)</a:t>
            </a:r>
            <a:r>
              <a:rPr lang="zh-CN" altLang="en-US" sz="2800" b="1">
                <a:solidFill>
                  <a:srgbClr val="FF0000"/>
                </a:solidFill>
              </a:rPr>
              <a:t>提高到</a:t>
            </a:r>
            <a:r>
              <a:rPr lang="en-US" altLang="zh-CN" sz="2800" b="1" i="1">
                <a:solidFill>
                  <a:srgbClr val="FF0000"/>
                </a:solidFill>
              </a:rPr>
              <a:t>O</a:t>
            </a:r>
            <a:r>
              <a:rPr lang="en-US" altLang="zh-CN" sz="2800" b="1">
                <a:solidFill>
                  <a:srgbClr val="FF0000"/>
                </a:solidFill>
              </a:rPr>
              <a:t>(</a:t>
            </a:r>
            <a:r>
              <a:rPr lang="en-US" altLang="zh-CN" sz="2800" b="1" i="1">
                <a:solidFill>
                  <a:srgbClr val="FF0000"/>
                </a:solidFill>
              </a:rPr>
              <a:t>h</a:t>
            </a:r>
            <a:r>
              <a:rPr lang="en-US" altLang="zh-CN" sz="2800" b="1" baseline="30000">
                <a:solidFill>
                  <a:srgbClr val="FF0000"/>
                </a:solidFill>
              </a:rPr>
              <a:t>6</a:t>
            </a:r>
            <a:r>
              <a:rPr lang="en-US" altLang="zh-CN" sz="2800" b="1">
                <a:solidFill>
                  <a:srgbClr val="FF0000"/>
                </a:solidFill>
              </a:rPr>
              <a:t>)</a:t>
            </a:r>
          </a:p>
        </p:txBody>
      </p:sp>
      <p:graphicFrame>
        <p:nvGraphicFramePr>
          <p:cNvPr id="128010" name="Object 10"/>
          <p:cNvGraphicFramePr>
            <a:graphicFrameLocks noGrp="1" noChangeAspect="1"/>
          </p:cNvGraphicFramePr>
          <p:nvPr>
            <p:ph/>
          </p:nvPr>
        </p:nvGraphicFramePr>
        <p:xfrm>
          <a:off x="250825" y="4365625"/>
          <a:ext cx="8605838" cy="904875"/>
        </p:xfrm>
        <a:graphic>
          <a:graphicData uri="http://schemas.openxmlformats.org/presentationml/2006/ole">
            <mc:AlternateContent xmlns:mc="http://schemas.openxmlformats.org/markup-compatibility/2006">
              <mc:Choice xmlns:v="urn:schemas-microsoft-com:vml" Requires="v">
                <p:oleObj spid="_x0000_s45160" name="Equation" r:id="rId7" imgW="3746500" imgH="393700" progId="Equation.DSMT4">
                  <p:embed/>
                </p:oleObj>
              </mc:Choice>
              <mc:Fallback>
                <p:oleObj name="Equation" r:id="rId7" imgW="37465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4365625"/>
                        <a:ext cx="8605838"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2" name="Text Box 12"/>
          <p:cNvSpPr txBox="1">
            <a:spLocks noChangeArrowheads="1"/>
          </p:cNvSpPr>
          <p:nvPr/>
        </p:nvSpPr>
        <p:spPr bwMode="auto">
          <a:xfrm>
            <a:off x="287338" y="5337175"/>
            <a:ext cx="8642350" cy="13731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FF0000"/>
                </a:solidFill>
                <a:latin typeface="Arial" panose="020B0604020202020204" pitchFamily="34" charset="0"/>
              </a:rPr>
              <a:t>利用连续布尔的计算结果进行组合，还可得到更高阶的公式，误差阶由</a:t>
            </a:r>
            <a:r>
              <a:rPr lang="en-US" altLang="zh-CN" sz="2800" b="1" i="1">
                <a:solidFill>
                  <a:srgbClr val="FF0000"/>
                </a:solidFill>
              </a:rPr>
              <a:t>O</a:t>
            </a:r>
            <a:r>
              <a:rPr lang="en-US" altLang="zh-CN" sz="2800" b="1">
                <a:solidFill>
                  <a:srgbClr val="FF0000"/>
                </a:solidFill>
              </a:rPr>
              <a:t>(</a:t>
            </a:r>
            <a:r>
              <a:rPr lang="en-US" altLang="zh-CN" sz="2800" b="1" i="1">
                <a:solidFill>
                  <a:srgbClr val="FF0000"/>
                </a:solidFill>
              </a:rPr>
              <a:t>h</a:t>
            </a:r>
            <a:r>
              <a:rPr lang="en-US" altLang="zh-CN" sz="2800" b="1" baseline="30000">
                <a:solidFill>
                  <a:srgbClr val="FF0000"/>
                </a:solidFill>
              </a:rPr>
              <a:t>6</a:t>
            </a:r>
            <a:r>
              <a:rPr lang="en-US" altLang="zh-CN" sz="2800" b="1">
                <a:solidFill>
                  <a:srgbClr val="FF0000"/>
                </a:solidFill>
              </a:rPr>
              <a:t>)</a:t>
            </a:r>
            <a:r>
              <a:rPr lang="zh-CN" altLang="en-US" sz="2800" b="1">
                <a:solidFill>
                  <a:srgbClr val="FF0000"/>
                </a:solidFill>
              </a:rPr>
              <a:t>提高到</a:t>
            </a:r>
            <a:r>
              <a:rPr lang="en-US" altLang="zh-CN" sz="2800" b="1" i="1">
                <a:solidFill>
                  <a:srgbClr val="FF0000"/>
                </a:solidFill>
              </a:rPr>
              <a:t>O</a:t>
            </a:r>
            <a:r>
              <a:rPr lang="en-US" altLang="zh-CN" sz="2800" b="1">
                <a:solidFill>
                  <a:srgbClr val="FF0000"/>
                </a:solidFill>
              </a:rPr>
              <a:t>(</a:t>
            </a:r>
            <a:r>
              <a:rPr lang="en-US" altLang="zh-CN" sz="2800" b="1" i="1">
                <a:solidFill>
                  <a:srgbClr val="FF0000"/>
                </a:solidFill>
              </a:rPr>
              <a:t>h</a:t>
            </a:r>
            <a:r>
              <a:rPr lang="en-US" altLang="zh-CN" sz="2800" b="1" baseline="30000">
                <a:solidFill>
                  <a:srgbClr val="FF0000"/>
                </a:solidFill>
              </a:rPr>
              <a:t>8</a:t>
            </a:r>
            <a:r>
              <a:rPr lang="en-US" altLang="zh-CN" sz="2800" b="1">
                <a:solidFill>
                  <a:srgbClr val="FF0000"/>
                </a:solidFill>
              </a:rPr>
              <a:t>)</a:t>
            </a:r>
            <a:r>
              <a:rPr lang="zh-CN" altLang="en-US" sz="2800" b="1">
                <a:solidFill>
                  <a:srgbClr val="FF0000"/>
                </a:solidFill>
              </a:rPr>
              <a:t>，计算结果精确到小数点后第</a:t>
            </a:r>
            <a:r>
              <a:rPr lang="en-US" altLang="zh-CN" sz="2800" b="1">
                <a:solidFill>
                  <a:srgbClr val="FF0000"/>
                </a:solidFill>
              </a:rPr>
              <a:t>5</a:t>
            </a:r>
            <a:r>
              <a:rPr lang="zh-CN" altLang="en-US" sz="2800" b="1">
                <a:solidFill>
                  <a:srgbClr val="FF0000"/>
                </a:solidFill>
              </a:rPr>
              <a:t>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ppt_x"/>
                                          </p:val>
                                        </p:tav>
                                        <p:tav tm="100000">
                                          <p:val>
                                            <p:strVal val="#ppt_x"/>
                                          </p:val>
                                        </p:tav>
                                      </p:tavLst>
                                    </p:anim>
                                    <p:anim calcmode="lin" valueType="num">
                                      <p:cBhvr additive="base">
                                        <p:cTn id="8" dur="500" fill="hold"/>
                                        <p:tgtEl>
                                          <p:spTgt spid="12800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8006"/>
                                        </p:tgtEl>
                                        <p:attrNameLst>
                                          <p:attrName>style.visibility</p:attrName>
                                        </p:attrNameLst>
                                      </p:cBhvr>
                                      <p:to>
                                        <p:strVal val="visible"/>
                                      </p:to>
                                    </p:set>
                                    <p:anim calcmode="lin" valueType="num">
                                      <p:cBhvr additive="base">
                                        <p:cTn id="11" dur="500" fill="hold"/>
                                        <p:tgtEl>
                                          <p:spTgt spid="128006"/>
                                        </p:tgtEl>
                                        <p:attrNameLst>
                                          <p:attrName>ppt_x</p:attrName>
                                        </p:attrNameLst>
                                      </p:cBhvr>
                                      <p:tavLst>
                                        <p:tav tm="0">
                                          <p:val>
                                            <p:strVal val="#ppt_x"/>
                                          </p:val>
                                        </p:tav>
                                        <p:tav tm="100000">
                                          <p:val>
                                            <p:strVal val="#ppt_x"/>
                                          </p:val>
                                        </p:tav>
                                      </p:tavLst>
                                    </p:anim>
                                    <p:anim calcmode="lin" valueType="num">
                                      <p:cBhvr additive="base">
                                        <p:cTn id="12" dur="500" fill="hold"/>
                                        <p:tgtEl>
                                          <p:spTgt spid="12800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8005"/>
                                        </p:tgtEl>
                                        <p:attrNameLst>
                                          <p:attrName>style.visibility</p:attrName>
                                        </p:attrNameLst>
                                      </p:cBhvr>
                                      <p:to>
                                        <p:strVal val="visible"/>
                                      </p:to>
                                    </p:set>
                                    <p:anim calcmode="lin" valueType="num">
                                      <p:cBhvr additive="base">
                                        <p:cTn id="17" dur="500" fill="hold"/>
                                        <p:tgtEl>
                                          <p:spTgt spid="128005"/>
                                        </p:tgtEl>
                                        <p:attrNameLst>
                                          <p:attrName>ppt_x</p:attrName>
                                        </p:attrNameLst>
                                      </p:cBhvr>
                                      <p:tavLst>
                                        <p:tav tm="0">
                                          <p:val>
                                            <p:strVal val="#ppt_x"/>
                                          </p:val>
                                        </p:tav>
                                        <p:tav tm="100000">
                                          <p:val>
                                            <p:strVal val="#ppt_x"/>
                                          </p:val>
                                        </p:tav>
                                      </p:tavLst>
                                    </p:anim>
                                    <p:anim calcmode="lin" valueType="num">
                                      <p:cBhvr additive="base">
                                        <p:cTn id="18"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28008"/>
                                        </p:tgtEl>
                                        <p:attrNameLst>
                                          <p:attrName>style.visibility</p:attrName>
                                        </p:attrNameLst>
                                      </p:cBhvr>
                                      <p:to>
                                        <p:strVal val="visible"/>
                                      </p:to>
                                    </p:set>
                                    <p:animEffect transition="in" filter="wipe(up)">
                                      <p:cBhvr>
                                        <p:cTn id="23" dur="500"/>
                                        <p:tgtEl>
                                          <p:spTgt spid="1280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8009"/>
                                        </p:tgtEl>
                                        <p:attrNameLst>
                                          <p:attrName>style.visibility</p:attrName>
                                        </p:attrNameLst>
                                      </p:cBhvr>
                                      <p:to>
                                        <p:strVal val="visible"/>
                                      </p:to>
                                    </p:set>
                                    <p:anim calcmode="lin" valueType="num">
                                      <p:cBhvr additive="base">
                                        <p:cTn id="28" dur="500" fill="hold"/>
                                        <p:tgtEl>
                                          <p:spTgt spid="128009"/>
                                        </p:tgtEl>
                                        <p:attrNameLst>
                                          <p:attrName>ppt_x</p:attrName>
                                        </p:attrNameLst>
                                      </p:cBhvr>
                                      <p:tavLst>
                                        <p:tav tm="0">
                                          <p:val>
                                            <p:strVal val="#ppt_x"/>
                                          </p:val>
                                        </p:tav>
                                        <p:tav tm="100000">
                                          <p:val>
                                            <p:strVal val="#ppt_x"/>
                                          </p:val>
                                        </p:tav>
                                      </p:tavLst>
                                    </p:anim>
                                    <p:anim calcmode="lin" valueType="num">
                                      <p:cBhvr additive="base">
                                        <p:cTn id="29" dur="500" fill="hold"/>
                                        <p:tgtEl>
                                          <p:spTgt spid="12800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8010"/>
                                        </p:tgtEl>
                                        <p:attrNameLst>
                                          <p:attrName>style.visibility</p:attrName>
                                        </p:attrNameLst>
                                      </p:cBhvr>
                                      <p:to>
                                        <p:strVal val="visible"/>
                                      </p:to>
                                    </p:set>
                                    <p:animEffect transition="in" filter="wipe(up)">
                                      <p:cBhvr>
                                        <p:cTn id="34" dur="500"/>
                                        <p:tgtEl>
                                          <p:spTgt spid="1280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8012"/>
                                        </p:tgtEl>
                                        <p:attrNameLst>
                                          <p:attrName>style.visibility</p:attrName>
                                        </p:attrNameLst>
                                      </p:cBhvr>
                                      <p:to>
                                        <p:strVal val="visible"/>
                                      </p:to>
                                    </p:set>
                                    <p:anim calcmode="lin" valueType="num">
                                      <p:cBhvr additive="base">
                                        <p:cTn id="39" dur="500" fill="hold"/>
                                        <p:tgtEl>
                                          <p:spTgt spid="128012"/>
                                        </p:tgtEl>
                                        <p:attrNameLst>
                                          <p:attrName>ppt_x</p:attrName>
                                        </p:attrNameLst>
                                      </p:cBhvr>
                                      <p:tavLst>
                                        <p:tav tm="0">
                                          <p:val>
                                            <p:strVal val="#ppt_x"/>
                                          </p:val>
                                        </p:tav>
                                        <p:tav tm="100000">
                                          <p:val>
                                            <p:strVal val="#ppt_x"/>
                                          </p:val>
                                        </p:tav>
                                      </p:tavLst>
                                    </p:anim>
                                    <p:anim calcmode="lin" valueType="num">
                                      <p:cBhvr additive="base">
                                        <p:cTn id="40" dur="500" fill="hold"/>
                                        <p:tgtEl>
                                          <p:spTgt spid="128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06" grpId="0"/>
      <p:bldP spid="128009" grpId="0" animBg="1"/>
      <p:bldP spid="1280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zh-CN" altLang="en-US"/>
              <a:t>华南师范大学数学科学学院    谢骊玲</a:t>
            </a:r>
          </a:p>
        </p:txBody>
      </p:sp>
      <p:sp>
        <p:nvSpPr>
          <p:cNvPr id="6"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46084" name="Rectangle 2"/>
          <p:cNvSpPr>
            <a:spLocks noGrp="1" noChangeArrowheads="1"/>
          </p:cNvSpPr>
          <p:nvPr>
            <p:ph type="title"/>
          </p:nvPr>
        </p:nvSpPr>
        <p:spPr/>
        <p:txBody>
          <a:bodyPr/>
          <a:lstStyle/>
          <a:p>
            <a:pPr eaLnBrk="1" hangingPunct="1"/>
            <a:r>
              <a:rPr lang="zh-CN" altLang="en-US" smtClean="0"/>
              <a:t>龙贝格积分</a:t>
            </a:r>
          </a:p>
        </p:txBody>
      </p:sp>
      <p:graphicFrame>
        <p:nvGraphicFramePr>
          <p:cNvPr id="92164" name="Object 4"/>
          <p:cNvGraphicFramePr>
            <a:graphicFrameLocks noGrp="1" noChangeAspect="1"/>
          </p:cNvGraphicFramePr>
          <p:nvPr>
            <p:ph idx="1"/>
          </p:nvPr>
        </p:nvGraphicFramePr>
        <p:xfrm>
          <a:off x="1476375" y="1557338"/>
          <a:ext cx="4105275" cy="2414587"/>
        </p:xfrm>
        <a:graphic>
          <a:graphicData uri="http://schemas.openxmlformats.org/presentationml/2006/ole">
            <mc:AlternateContent xmlns:mc="http://schemas.openxmlformats.org/markup-compatibility/2006">
              <mc:Choice xmlns:v="urn:schemas-microsoft-com:vml" Requires="v">
                <p:oleObj spid="_x0000_s46117" name="Equation" r:id="rId3" imgW="1727200" imgH="1016000" progId="Equation.DSMT4">
                  <p:embed/>
                </p:oleObj>
              </mc:Choice>
              <mc:Fallback>
                <p:oleObj name="Equation" r:id="rId3" imgW="1727200" imgH="1016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557338"/>
                        <a:ext cx="4105275" cy="241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Text Box 6"/>
          <p:cNvSpPr txBox="1">
            <a:spLocks noChangeArrowheads="1"/>
          </p:cNvSpPr>
          <p:nvPr/>
        </p:nvSpPr>
        <p:spPr bwMode="auto">
          <a:xfrm>
            <a:off x="647700" y="4005263"/>
            <a:ext cx="8064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由以上各式的余项规律，可作推广：设用步长</a:t>
            </a:r>
            <a:r>
              <a:rPr lang="en-US" altLang="zh-CN" sz="2800" i="1"/>
              <a:t>h</a:t>
            </a:r>
            <a:r>
              <a:rPr lang="zh-CN" altLang="en-US" sz="2800"/>
              <a:t>和</a:t>
            </a:r>
            <a:r>
              <a:rPr lang="en-US" altLang="zh-CN" sz="2800"/>
              <a:t>2</a:t>
            </a:r>
            <a:r>
              <a:rPr lang="en-US" altLang="zh-CN" sz="2800" i="1"/>
              <a:t>h</a:t>
            </a:r>
            <a:r>
              <a:rPr lang="zh-CN" altLang="en-US" sz="2800"/>
              <a:t>得到一个逼近公式的两个结果，则两个结果的代数运算将得到改进，每次改进将误差项的阶由</a:t>
            </a:r>
            <a:r>
              <a:rPr lang="en-US" altLang="zh-CN" sz="2800" i="1"/>
              <a:t>O</a:t>
            </a:r>
            <a:r>
              <a:rPr lang="en-US" altLang="zh-CN" sz="2800"/>
              <a:t>(</a:t>
            </a:r>
            <a:r>
              <a:rPr lang="en-US" altLang="zh-CN" sz="2800" i="1"/>
              <a:t>h</a:t>
            </a:r>
            <a:r>
              <a:rPr lang="en-US" altLang="zh-CN" sz="2800" baseline="30000"/>
              <a:t>2</a:t>
            </a:r>
            <a:r>
              <a:rPr lang="en-US" altLang="zh-CN" sz="2800" i="1" baseline="30000"/>
              <a:t>N</a:t>
            </a:r>
            <a:r>
              <a:rPr lang="en-US" altLang="zh-CN" sz="2800"/>
              <a:t>)</a:t>
            </a:r>
            <a:r>
              <a:rPr lang="zh-CN" altLang="en-US" sz="2800"/>
              <a:t>提高到</a:t>
            </a:r>
            <a:r>
              <a:rPr lang="en-US" altLang="zh-CN" sz="2800" i="1"/>
              <a:t>O</a:t>
            </a:r>
            <a:r>
              <a:rPr lang="en-US" altLang="zh-CN" sz="2800"/>
              <a:t>(</a:t>
            </a:r>
            <a:r>
              <a:rPr lang="en-US" altLang="zh-CN" sz="2800" i="1"/>
              <a:t>h</a:t>
            </a:r>
            <a:r>
              <a:rPr lang="en-US" altLang="zh-CN" sz="2800" baseline="30000"/>
              <a:t>2</a:t>
            </a:r>
            <a:r>
              <a:rPr lang="en-US" altLang="zh-CN" sz="2800" i="1" baseline="30000"/>
              <a:t>N</a:t>
            </a:r>
            <a:r>
              <a:rPr lang="en-US" altLang="zh-CN" sz="2800" baseline="30000"/>
              <a:t>+2</a:t>
            </a:r>
            <a:r>
              <a:rPr lang="en-US" altLang="zh-CN" sz="2800"/>
              <a:t>).</a:t>
            </a:r>
            <a:r>
              <a:rPr lang="zh-CN" altLang="en-US" sz="2800"/>
              <a:t>该提阶过程称为</a:t>
            </a:r>
            <a:r>
              <a:rPr lang="zh-CN" altLang="en-US" sz="2800" b="1">
                <a:solidFill>
                  <a:schemeClr val="bg2"/>
                </a:solidFill>
              </a:rPr>
              <a:t>龙贝格积分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circle(in)">
                                      <p:cBhvr>
                                        <p:cTn id="7" dur="20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dissolve">
                                      <p:cBhvr>
                                        <p:cTn id="12"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47108" name="Rectangle 2"/>
          <p:cNvSpPr>
            <a:spLocks noGrp="1" noChangeArrowheads="1"/>
          </p:cNvSpPr>
          <p:nvPr>
            <p:ph type="title"/>
          </p:nvPr>
        </p:nvSpPr>
        <p:spPr/>
        <p:txBody>
          <a:bodyPr/>
          <a:lstStyle/>
          <a:p>
            <a:pPr eaLnBrk="1" hangingPunct="1"/>
            <a:r>
              <a:rPr lang="zh-CN" altLang="en-US" smtClean="0"/>
              <a:t>龙贝格积分的优缺点</a:t>
            </a:r>
          </a:p>
        </p:txBody>
      </p:sp>
      <p:sp>
        <p:nvSpPr>
          <p:cNvPr id="94211" name="Rectangle 3"/>
          <p:cNvSpPr>
            <a:spLocks noGrp="1" noChangeArrowheads="1"/>
          </p:cNvSpPr>
          <p:nvPr>
            <p:ph type="body" idx="1"/>
          </p:nvPr>
        </p:nvSpPr>
        <p:spPr/>
        <p:txBody>
          <a:bodyPr/>
          <a:lstStyle/>
          <a:p>
            <a:pPr eaLnBrk="1" hangingPunct="1"/>
            <a:r>
              <a:rPr lang="en-US" altLang="zh-CN" smtClean="0"/>
              <a:t>N</a:t>
            </a:r>
            <a:r>
              <a:rPr lang="zh-CN" altLang="en-US" smtClean="0"/>
              <a:t>－</a:t>
            </a:r>
            <a:r>
              <a:rPr lang="en-US" altLang="zh-CN" smtClean="0"/>
              <a:t>C</a:t>
            </a:r>
            <a:r>
              <a:rPr lang="zh-CN" altLang="en-US" smtClean="0"/>
              <a:t>公式中，当节点数大于等于</a:t>
            </a:r>
            <a:r>
              <a:rPr lang="en-US" altLang="zh-CN" smtClean="0"/>
              <a:t>9</a:t>
            </a:r>
            <a:r>
              <a:rPr lang="zh-CN" altLang="en-US" smtClean="0"/>
              <a:t>时，积分公式中有负的权值，公式不稳定</a:t>
            </a:r>
          </a:p>
          <a:p>
            <a:pPr eaLnBrk="1" hangingPunct="1"/>
            <a:r>
              <a:rPr lang="zh-CN" altLang="en-US" smtClean="0"/>
              <a:t>龙贝格积分公式中所有权全为正，公式稳定；且等距节点容易计算横坐标的值</a:t>
            </a:r>
          </a:p>
          <a:p>
            <a:pPr eaLnBrk="1" hangingPunct="1"/>
            <a:r>
              <a:rPr lang="zh-CN" altLang="en-US" smtClean="0"/>
              <a:t>每次提高误差的阶，函数求值次数几乎增加一倍</a:t>
            </a:r>
          </a:p>
          <a:p>
            <a:pPr eaLnBrk="1" hangingPunct="1"/>
            <a:r>
              <a:rPr lang="zh-CN" altLang="en-US" smtClean="0"/>
              <a:t>使用连续公式可以减少计算量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dissolve">
                                      <p:cBhvr>
                                        <p:cTn id="7" dur="500"/>
                                        <p:tgtEl>
                                          <p:spTgt spid="94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4211">
                                            <p:txEl>
                                              <p:pRg st="0" end="0"/>
                                            </p:txEl>
                                          </p:spTgt>
                                        </p:tgtEl>
                                        <p:attrNameLst>
                                          <p:attrName>style.visibility</p:attrName>
                                        </p:attrNameLst>
                                      </p:cBhvr>
                                      <p:to>
                                        <p:strVal val="visible"/>
                                      </p:to>
                                    </p:set>
                                    <p:animEffect transition="in" filter="dissolve">
                                      <p:cBhvr>
                                        <p:cTn id="12" dur="500"/>
                                        <p:tgtEl>
                                          <p:spTgt spid="942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dissolve">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dissolve">
                                      <p:cBhvr>
                                        <p:cTn id="2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0"/>
          </p:nvPr>
        </p:nvSpPr>
        <p:spPr/>
        <p:txBody>
          <a:bodyPr/>
          <a:lstStyle/>
          <a:p>
            <a:pPr>
              <a:defRPr/>
            </a:pPr>
            <a:r>
              <a:rPr lang="zh-CN" altLang="en-US"/>
              <a:t>华南师范大学数学科学学院    谢骊玲</a:t>
            </a:r>
          </a:p>
        </p:txBody>
      </p:sp>
      <p:sp>
        <p:nvSpPr>
          <p:cNvPr id="9"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48132" name="Rectangle 2"/>
          <p:cNvSpPr>
            <a:spLocks noGrp="1" noChangeArrowheads="1"/>
          </p:cNvSpPr>
          <p:nvPr>
            <p:ph type="title"/>
          </p:nvPr>
        </p:nvSpPr>
        <p:spPr/>
        <p:txBody>
          <a:bodyPr/>
          <a:lstStyle/>
          <a:p>
            <a:pPr eaLnBrk="1" hangingPunct="1"/>
            <a:r>
              <a:rPr lang="zh-CN" altLang="en-US" smtClean="0"/>
              <a:t>龙贝格积分的理查森改进</a:t>
            </a:r>
          </a:p>
        </p:txBody>
      </p:sp>
      <p:sp>
        <p:nvSpPr>
          <p:cNvPr id="95235" name="Rectangle 3"/>
          <p:cNvSpPr>
            <a:spLocks noGrp="1" noChangeArrowheads="1"/>
          </p:cNvSpPr>
          <p:nvPr>
            <p:ph type="body" sz="half" idx="1"/>
          </p:nvPr>
        </p:nvSpPr>
        <p:spPr>
          <a:xfrm>
            <a:off x="431800" y="1700213"/>
            <a:ext cx="8147050" cy="3886200"/>
          </a:xfrm>
        </p:spPr>
        <p:txBody>
          <a:bodyPr/>
          <a:lstStyle/>
          <a:p>
            <a:pPr eaLnBrk="1" hangingPunct="1"/>
            <a:r>
              <a:rPr lang="zh-CN" altLang="en-US" sz="2800" smtClean="0"/>
              <a:t>引理</a:t>
            </a:r>
            <a:r>
              <a:rPr lang="en-US" altLang="zh-CN" sz="2800" smtClean="0"/>
              <a:t>7.1  </a:t>
            </a:r>
            <a:r>
              <a:rPr lang="zh-CN" altLang="en-US" sz="2800" smtClean="0"/>
              <a:t>给定</a:t>
            </a:r>
            <a:r>
              <a:rPr lang="en-US" altLang="zh-CN" sz="2800" i="1" smtClean="0"/>
              <a:t>Q</a:t>
            </a:r>
            <a:r>
              <a:rPr lang="zh-CN" altLang="en-US" sz="2800" smtClean="0"/>
              <a:t>的两个逼近</a:t>
            </a:r>
            <a:r>
              <a:rPr lang="en-US" altLang="zh-CN" sz="2800" i="1" smtClean="0"/>
              <a:t>R</a:t>
            </a:r>
            <a:r>
              <a:rPr lang="en-US" altLang="zh-CN" sz="2800" smtClean="0"/>
              <a:t>(</a:t>
            </a:r>
            <a:r>
              <a:rPr lang="en-US" altLang="zh-CN" sz="2800" i="1" smtClean="0"/>
              <a:t>h</a:t>
            </a:r>
            <a:r>
              <a:rPr lang="en-US" altLang="zh-CN" sz="2800" smtClean="0"/>
              <a:t>,</a:t>
            </a:r>
            <a:r>
              <a:rPr lang="en-US" altLang="zh-CN" sz="2800" i="1" smtClean="0"/>
              <a:t>K</a:t>
            </a:r>
            <a:r>
              <a:rPr lang="en-US" altLang="zh-CN" sz="2800" smtClean="0"/>
              <a:t>-1)</a:t>
            </a:r>
            <a:r>
              <a:rPr lang="zh-CN" altLang="en-US" sz="2800" smtClean="0"/>
              <a:t>和</a:t>
            </a:r>
            <a:r>
              <a:rPr lang="en-US" altLang="zh-CN" sz="2800" i="1" smtClean="0"/>
              <a:t>R</a:t>
            </a:r>
            <a:r>
              <a:rPr lang="en-US" altLang="zh-CN" sz="2800" smtClean="0"/>
              <a:t>(</a:t>
            </a:r>
            <a:r>
              <a:rPr lang="en-US" altLang="zh-CN" sz="2800" i="1" smtClean="0"/>
              <a:t>h</a:t>
            </a:r>
            <a:r>
              <a:rPr lang="en-US" altLang="zh-CN" sz="2800" smtClean="0"/>
              <a:t>/2,</a:t>
            </a:r>
            <a:r>
              <a:rPr lang="en-US" altLang="zh-CN" sz="2800" i="1" smtClean="0"/>
              <a:t>K</a:t>
            </a:r>
            <a:r>
              <a:rPr lang="en-US" altLang="zh-CN" sz="2800" smtClean="0"/>
              <a:t>-1)</a:t>
            </a:r>
            <a:r>
              <a:rPr lang="zh-CN" altLang="en-US" sz="2800" smtClean="0"/>
              <a:t>，满足</a:t>
            </a:r>
            <a:r>
              <a:rPr lang="en-US" altLang="zh-CN" sz="2800" i="1" smtClean="0"/>
              <a:t>Q</a:t>
            </a:r>
            <a:r>
              <a:rPr lang="en-US" altLang="zh-CN" sz="2800" smtClean="0"/>
              <a:t>=</a:t>
            </a:r>
            <a:r>
              <a:rPr lang="en-US" altLang="zh-CN" sz="2800" i="1" smtClean="0"/>
              <a:t>R</a:t>
            </a:r>
            <a:r>
              <a:rPr lang="en-US" altLang="zh-CN" sz="2800" smtClean="0"/>
              <a:t>(</a:t>
            </a:r>
            <a:r>
              <a:rPr lang="en-US" altLang="zh-CN" sz="2800" i="1" smtClean="0"/>
              <a:t>h</a:t>
            </a:r>
            <a:r>
              <a:rPr lang="en-US" altLang="zh-CN" sz="2800" smtClean="0"/>
              <a:t>,</a:t>
            </a:r>
            <a:r>
              <a:rPr lang="en-US" altLang="zh-CN" sz="2800" i="1" smtClean="0"/>
              <a:t>K</a:t>
            </a:r>
            <a:r>
              <a:rPr lang="en-US" altLang="zh-CN" sz="2800" smtClean="0"/>
              <a:t>-1)+</a:t>
            </a:r>
            <a:r>
              <a:rPr lang="en-US" altLang="zh-CN" sz="2800" i="1" smtClean="0"/>
              <a:t>c</a:t>
            </a:r>
            <a:r>
              <a:rPr lang="en-US" altLang="zh-CN" sz="2800" baseline="-25000" smtClean="0"/>
              <a:t>1</a:t>
            </a:r>
            <a:r>
              <a:rPr lang="en-US" altLang="zh-CN" sz="2800" i="1" smtClean="0"/>
              <a:t>h</a:t>
            </a:r>
            <a:r>
              <a:rPr lang="en-US" altLang="zh-CN" sz="2800" baseline="30000" smtClean="0"/>
              <a:t>2</a:t>
            </a:r>
            <a:r>
              <a:rPr lang="en-US" altLang="zh-CN" sz="2800" i="1" baseline="30000" smtClean="0"/>
              <a:t>K</a:t>
            </a:r>
            <a:r>
              <a:rPr lang="en-US" altLang="zh-CN" sz="2800" smtClean="0"/>
              <a:t>+c</a:t>
            </a:r>
            <a:r>
              <a:rPr lang="en-US" altLang="zh-CN" sz="2800" baseline="-25000" smtClean="0"/>
              <a:t>2</a:t>
            </a:r>
            <a:r>
              <a:rPr lang="en-US" altLang="zh-CN" sz="2800" i="1" smtClean="0"/>
              <a:t>h</a:t>
            </a:r>
            <a:r>
              <a:rPr lang="en-US" altLang="zh-CN" sz="2800" baseline="30000" smtClean="0"/>
              <a:t>2</a:t>
            </a:r>
            <a:r>
              <a:rPr lang="en-US" altLang="zh-CN" sz="2800" i="1" baseline="30000" smtClean="0"/>
              <a:t>K</a:t>
            </a:r>
            <a:r>
              <a:rPr lang="en-US" altLang="zh-CN" sz="2800" baseline="30000" smtClean="0"/>
              <a:t>+2</a:t>
            </a:r>
            <a:r>
              <a:rPr lang="en-US" altLang="zh-CN" sz="2800" smtClean="0"/>
              <a:t>+…</a:t>
            </a:r>
            <a:r>
              <a:rPr lang="zh-CN" altLang="en-US" sz="2800" smtClean="0"/>
              <a:t>和</a:t>
            </a:r>
            <a:r>
              <a:rPr lang="en-US" altLang="zh-CN" sz="2800" i="1" smtClean="0"/>
              <a:t>Q</a:t>
            </a:r>
            <a:r>
              <a:rPr lang="en-US" altLang="zh-CN" sz="2800" smtClean="0"/>
              <a:t>=</a:t>
            </a:r>
            <a:r>
              <a:rPr lang="en-US" altLang="zh-CN" sz="2800" i="1" smtClean="0"/>
              <a:t>R</a:t>
            </a:r>
            <a:r>
              <a:rPr lang="en-US" altLang="zh-CN" sz="2800" smtClean="0"/>
              <a:t>(</a:t>
            </a:r>
            <a:r>
              <a:rPr lang="en-US" altLang="zh-CN" sz="2800" i="1" smtClean="0"/>
              <a:t>h/2</a:t>
            </a:r>
            <a:r>
              <a:rPr lang="en-US" altLang="zh-CN" sz="2800" smtClean="0"/>
              <a:t>,</a:t>
            </a:r>
            <a:r>
              <a:rPr lang="en-US" altLang="zh-CN" sz="2800" i="1" smtClean="0"/>
              <a:t>K</a:t>
            </a:r>
            <a:r>
              <a:rPr lang="en-US" altLang="zh-CN" sz="2800" smtClean="0"/>
              <a:t>-1)+</a:t>
            </a:r>
            <a:r>
              <a:rPr lang="en-US" altLang="zh-CN" sz="2800" i="1" smtClean="0"/>
              <a:t>c</a:t>
            </a:r>
            <a:r>
              <a:rPr lang="en-US" altLang="zh-CN" sz="2800" baseline="-25000" smtClean="0"/>
              <a:t>1</a:t>
            </a:r>
            <a:r>
              <a:rPr lang="en-US" altLang="zh-CN" sz="2800" i="1" smtClean="0"/>
              <a:t>h</a:t>
            </a:r>
            <a:r>
              <a:rPr lang="en-US" altLang="zh-CN" sz="2800" baseline="30000" smtClean="0"/>
              <a:t>2</a:t>
            </a:r>
            <a:r>
              <a:rPr lang="en-US" altLang="zh-CN" sz="2800" i="1" baseline="30000" smtClean="0"/>
              <a:t>K</a:t>
            </a:r>
            <a:r>
              <a:rPr lang="en-US" altLang="zh-CN" sz="2800" smtClean="0"/>
              <a:t>/4</a:t>
            </a:r>
            <a:r>
              <a:rPr lang="en-US" altLang="zh-CN" sz="2800" i="1" baseline="30000" smtClean="0"/>
              <a:t>K</a:t>
            </a:r>
            <a:r>
              <a:rPr lang="en-US" altLang="zh-CN" sz="2800" smtClean="0"/>
              <a:t>+</a:t>
            </a:r>
            <a:r>
              <a:rPr lang="en-US" altLang="zh-CN" sz="2800" i="1" smtClean="0"/>
              <a:t>c</a:t>
            </a:r>
            <a:r>
              <a:rPr lang="en-US" altLang="zh-CN" sz="2800" baseline="-25000" smtClean="0"/>
              <a:t>2</a:t>
            </a:r>
            <a:r>
              <a:rPr lang="en-US" altLang="zh-CN" sz="2800" i="1" smtClean="0"/>
              <a:t>h</a:t>
            </a:r>
            <a:r>
              <a:rPr lang="en-US" altLang="zh-CN" sz="2800" baseline="30000" smtClean="0"/>
              <a:t>2</a:t>
            </a:r>
            <a:r>
              <a:rPr lang="en-US" altLang="zh-CN" sz="2800" i="1" baseline="30000" smtClean="0"/>
              <a:t>K</a:t>
            </a:r>
            <a:r>
              <a:rPr lang="en-US" altLang="zh-CN" sz="2800" baseline="30000" smtClean="0"/>
              <a:t>+2</a:t>
            </a:r>
            <a:r>
              <a:rPr lang="en-US" altLang="zh-CN" sz="2800" smtClean="0"/>
              <a:t>/4</a:t>
            </a:r>
            <a:r>
              <a:rPr lang="en-US" altLang="zh-CN" sz="2800" i="1" baseline="30000" smtClean="0"/>
              <a:t>K</a:t>
            </a:r>
            <a:r>
              <a:rPr lang="en-US" altLang="zh-CN" sz="2800" baseline="30000" smtClean="0"/>
              <a:t>+1</a:t>
            </a:r>
            <a:r>
              <a:rPr lang="en-US" altLang="zh-CN" sz="2800" smtClean="0"/>
              <a:t>+…</a:t>
            </a:r>
            <a:r>
              <a:rPr lang="zh-CN" altLang="en-US" sz="2800" smtClean="0"/>
              <a:t>其改进的逼近形如</a:t>
            </a:r>
          </a:p>
        </p:txBody>
      </p:sp>
      <p:graphicFrame>
        <p:nvGraphicFramePr>
          <p:cNvPr id="95236" name="Object 4"/>
          <p:cNvGraphicFramePr>
            <a:graphicFrameLocks noGrp="1" noChangeAspect="1"/>
          </p:cNvGraphicFramePr>
          <p:nvPr>
            <p:ph sz="quarter" idx="2"/>
          </p:nvPr>
        </p:nvGraphicFramePr>
        <p:xfrm>
          <a:off x="1547813" y="3068638"/>
          <a:ext cx="5651500" cy="850900"/>
        </p:xfrm>
        <a:graphic>
          <a:graphicData uri="http://schemas.openxmlformats.org/presentationml/2006/ole">
            <mc:AlternateContent xmlns:mc="http://schemas.openxmlformats.org/markup-compatibility/2006">
              <mc:Choice xmlns:v="urn:schemas-microsoft-com:vml" Requires="v">
                <p:oleObj spid="_x0000_s48198" name="Equation" r:id="rId3" imgW="2781300" imgH="419100" progId="Equation.DSMT4">
                  <p:embed/>
                </p:oleObj>
              </mc:Choice>
              <mc:Fallback>
                <p:oleObj name="Equation" r:id="rId3" imgW="27813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068638"/>
                        <a:ext cx="5651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8" name="Text Box 6"/>
          <p:cNvSpPr txBox="1">
            <a:spLocks noChangeArrowheads="1"/>
          </p:cNvSpPr>
          <p:nvPr/>
        </p:nvSpPr>
        <p:spPr bwMode="auto">
          <a:xfrm>
            <a:off x="323850" y="4184650"/>
            <a:ext cx="882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 </a:t>
            </a:r>
            <a:r>
              <a:rPr lang="zh-CN" altLang="en-US" sz="2800"/>
              <a:t>定义</a:t>
            </a:r>
            <a:r>
              <a:rPr lang="en-US" altLang="zh-CN" sz="2800"/>
              <a:t>[</a:t>
            </a:r>
            <a:r>
              <a:rPr lang="en-US" altLang="zh-CN" sz="2800" i="1"/>
              <a:t>a</a:t>
            </a:r>
            <a:r>
              <a:rPr lang="en-US" altLang="zh-CN" sz="2800"/>
              <a:t>,</a:t>
            </a:r>
            <a:r>
              <a:rPr lang="en-US" altLang="zh-CN" sz="2800" i="1"/>
              <a:t>b</a:t>
            </a:r>
            <a:r>
              <a:rPr lang="en-US" altLang="zh-CN" sz="2800"/>
              <a:t>]</a:t>
            </a:r>
            <a:r>
              <a:rPr lang="zh-CN" altLang="en-US" sz="2800"/>
              <a:t>上</a:t>
            </a:r>
            <a:r>
              <a:rPr lang="en-US" altLang="zh-CN" sz="2800" i="1"/>
              <a:t>f</a:t>
            </a:r>
            <a:r>
              <a:rPr lang="en-US" altLang="zh-CN" sz="2800"/>
              <a:t>(</a:t>
            </a:r>
            <a:r>
              <a:rPr lang="en-US" altLang="zh-CN" sz="2800" i="1"/>
              <a:t>x</a:t>
            </a:r>
            <a:r>
              <a:rPr lang="en-US" altLang="zh-CN" sz="2800"/>
              <a:t>)</a:t>
            </a:r>
            <a:r>
              <a:rPr lang="zh-CN" altLang="en-US" sz="2800"/>
              <a:t>的面积公式序列                           如下：</a:t>
            </a:r>
          </a:p>
        </p:txBody>
      </p:sp>
      <p:graphicFrame>
        <p:nvGraphicFramePr>
          <p:cNvPr id="95239" name="Object 7"/>
          <p:cNvGraphicFramePr>
            <a:graphicFrameLocks noGrp="1" noChangeAspect="1"/>
          </p:cNvGraphicFramePr>
          <p:nvPr>
            <p:ph sz="quarter" idx="3"/>
          </p:nvPr>
        </p:nvGraphicFramePr>
        <p:xfrm>
          <a:off x="5400675" y="4184650"/>
          <a:ext cx="2473325" cy="474663"/>
        </p:xfrm>
        <a:graphic>
          <a:graphicData uri="http://schemas.openxmlformats.org/presentationml/2006/ole">
            <mc:AlternateContent xmlns:mc="http://schemas.openxmlformats.org/markup-compatibility/2006">
              <mc:Choice xmlns:v="urn:schemas-microsoft-com:vml" Requires="v">
                <p:oleObj spid="_x0000_s48199" name="Equation" r:id="rId5" imgW="1257300" imgH="241300" progId="Equation.DSMT4">
                  <p:embed/>
                </p:oleObj>
              </mc:Choice>
              <mc:Fallback>
                <p:oleObj name="Equation" r:id="rId5" imgW="12573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0675" y="4184650"/>
                        <a:ext cx="247332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1" name="Text Box 9"/>
          <p:cNvSpPr txBox="1">
            <a:spLocks noChangeArrowheads="1"/>
          </p:cNvSpPr>
          <p:nvPr/>
        </p:nvSpPr>
        <p:spPr bwMode="auto">
          <a:xfrm>
            <a:off x="1187450" y="4797425"/>
            <a:ext cx="6229350" cy="2443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i="1"/>
              <a:t>R</a:t>
            </a:r>
            <a:r>
              <a:rPr lang="en-US" altLang="zh-CN" sz="2800"/>
              <a:t>(</a:t>
            </a:r>
            <a:r>
              <a:rPr lang="en-US" altLang="zh-CN" sz="2800" i="1"/>
              <a:t>J</a:t>
            </a:r>
            <a:r>
              <a:rPr lang="en-US" altLang="zh-CN" sz="2800"/>
              <a:t>,0)=</a:t>
            </a:r>
            <a:r>
              <a:rPr lang="en-US" altLang="zh-CN" sz="2800" i="1"/>
              <a:t>T</a:t>
            </a:r>
            <a:r>
              <a:rPr lang="en-US" altLang="zh-CN" sz="2800"/>
              <a:t>(</a:t>
            </a:r>
            <a:r>
              <a:rPr lang="en-US" altLang="zh-CN" sz="2800" i="1"/>
              <a:t>J</a:t>
            </a:r>
            <a:r>
              <a:rPr lang="en-US" altLang="zh-CN" sz="2800"/>
              <a:t>), </a:t>
            </a:r>
            <a:r>
              <a:rPr lang="en-US" altLang="zh-CN" sz="2800" i="1"/>
              <a:t>J</a:t>
            </a:r>
            <a:r>
              <a:rPr lang="en-US" altLang="zh-CN" sz="2800"/>
              <a:t>≥0</a:t>
            </a:r>
            <a:r>
              <a:rPr lang="zh-CN" altLang="en-US" sz="2800"/>
              <a:t>，为连续梯形公式</a:t>
            </a:r>
          </a:p>
          <a:p>
            <a:pPr eaLnBrk="1" hangingPunct="1">
              <a:spcBef>
                <a:spcPct val="50000"/>
              </a:spcBef>
              <a:buClrTx/>
              <a:buSzTx/>
              <a:buFontTx/>
              <a:buNone/>
            </a:pPr>
            <a:r>
              <a:rPr lang="en-US" altLang="zh-CN" sz="2800" i="1"/>
              <a:t>R</a:t>
            </a:r>
            <a:r>
              <a:rPr lang="en-US" altLang="zh-CN" sz="2800"/>
              <a:t>(</a:t>
            </a:r>
            <a:r>
              <a:rPr lang="en-US" altLang="zh-CN" sz="2800" i="1"/>
              <a:t>J</a:t>
            </a:r>
            <a:r>
              <a:rPr lang="en-US" altLang="zh-CN" sz="2800"/>
              <a:t>,1)=</a:t>
            </a:r>
            <a:r>
              <a:rPr lang="en-US" altLang="zh-CN" sz="2800" i="1"/>
              <a:t>S</a:t>
            </a:r>
            <a:r>
              <a:rPr lang="en-US" altLang="zh-CN" sz="2800"/>
              <a:t>(</a:t>
            </a:r>
            <a:r>
              <a:rPr lang="en-US" altLang="zh-CN" sz="2800" i="1"/>
              <a:t>J</a:t>
            </a:r>
            <a:r>
              <a:rPr lang="en-US" altLang="zh-CN" sz="2800"/>
              <a:t>), </a:t>
            </a:r>
            <a:r>
              <a:rPr lang="en-US" altLang="zh-CN" sz="2800" i="1"/>
              <a:t>J</a:t>
            </a:r>
            <a:r>
              <a:rPr lang="en-US" altLang="zh-CN" sz="2800"/>
              <a:t>≥1</a:t>
            </a:r>
            <a:r>
              <a:rPr lang="zh-CN" altLang="en-US" sz="2800"/>
              <a:t>，为连续辛普森公式</a:t>
            </a:r>
          </a:p>
          <a:p>
            <a:pPr eaLnBrk="1" hangingPunct="1">
              <a:spcBef>
                <a:spcPct val="50000"/>
              </a:spcBef>
              <a:buClrTx/>
              <a:buSzTx/>
              <a:buFontTx/>
              <a:buNone/>
            </a:pPr>
            <a:r>
              <a:rPr lang="en-US" altLang="zh-CN" sz="2800" i="1"/>
              <a:t>R</a:t>
            </a:r>
            <a:r>
              <a:rPr lang="en-US" altLang="zh-CN" sz="2800"/>
              <a:t>(</a:t>
            </a:r>
            <a:r>
              <a:rPr lang="en-US" altLang="zh-CN" sz="2800" i="1"/>
              <a:t>J</a:t>
            </a:r>
            <a:r>
              <a:rPr lang="en-US" altLang="zh-CN" sz="2800"/>
              <a:t>,2)=</a:t>
            </a:r>
            <a:r>
              <a:rPr lang="en-US" altLang="zh-CN" sz="2800" i="1"/>
              <a:t>B</a:t>
            </a:r>
            <a:r>
              <a:rPr lang="en-US" altLang="zh-CN" sz="2800"/>
              <a:t>(</a:t>
            </a:r>
            <a:r>
              <a:rPr lang="en-US" altLang="zh-CN" sz="2800" i="1"/>
              <a:t>J</a:t>
            </a:r>
            <a:r>
              <a:rPr lang="en-US" altLang="zh-CN" sz="2800"/>
              <a:t>), </a:t>
            </a:r>
            <a:r>
              <a:rPr lang="en-US" altLang="zh-CN" sz="2800" i="1"/>
              <a:t>J</a:t>
            </a:r>
            <a:r>
              <a:rPr lang="en-US" altLang="zh-CN" sz="2800"/>
              <a:t>≥2</a:t>
            </a:r>
            <a:r>
              <a:rPr lang="zh-CN" altLang="en-US" sz="2800"/>
              <a:t>，为连续布尔公式</a:t>
            </a:r>
          </a:p>
          <a:p>
            <a:pPr eaLnBrk="1" hangingPunct="1">
              <a:spcBef>
                <a:spcPct val="50000"/>
              </a:spcBef>
              <a:buClrTx/>
              <a:buSzTx/>
              <a:buFontTx/>
              <a:buNone/>
            </a:pP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dissolve">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wipe(left)">
                                      <p:cBhvr>
                                        <p:cTn id="12" dur="500"/>
                                        <p:tgtEl>
                                          <p:spTgt spid="95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9"/>
                                        </p:tgtEl>
                                        <p:attrNameLst>
                                          <p:attrName>style.visibility</p:attrName>
                                        </p:attrNameLst>
                                      </p:cBhvr>
                                      <p:to>
                                        <p:strVal val="visible"/>
                                      </p:to>
                                    </p:set>
                                    <p:anim calcmode="lin" valueType="num">
                                      <p:cBhvr additive="base">
                                        <p:cTn id="17" dur="500" fill="hold"/>
                                        <p:tgtEl>
                                          <p:spTgt spid="95239"/>
                                        </p:tgtEl>
                                        <p:attrNameLst>
                                          <p:attrName>ppt_x</p:attrName>
                                        </p:attrNameLst>
                                      </p:cBhvr>
                                      <p:tavLst>
                                        <p:tav tm="0">
                                          <p:val>
                                            <p:strVal val="#ppt_x"/>
                                          </p:val>
                                        </p:tav>
                                        <p:tav tm="100000">
                                          <p:val>
                                            <p:strVal val="#ppt_x"/>
                                          </p:val>
                                        </p:tav>
                                      </p:tavLst>
                                    </p:anim>
                                    <p:anim calcmode="lin" valueType="num">
                                      <p:cBhvr additive="base">
                                        <p:cTn id="18" dur="500" fill="hold"/>
                                        <p:tgtEl>
                                          <p:spTgt spid="9523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5238"/>
                                        </p:tgtEl>
                                        <p:attrNameLst>
                                          <p:attrName>style.visibility</p:attrName>
                                        </p:attrNameLst>
                                      </p:cBhvr>
                                      <p:to>
                                        <p:strVal val="visible"/>
                                      </p:to>
                                    </p:set>
                                    <p:anim calcmode="lin" valueType="num">
                                      <p:cBhvr additive="base">
                                        <p:cTn id="21" dur="500" fill="hold"/>
                                        <p:tgtEl>
                                          <p:spTgt spid="95238"/>
                                        </p:tgtEl>
                                        <p:attrNameLst>
                                          <p:attrName>ppt_x</p:attrName>
                                        </p:attrNameLst>
                                      </p:cBhvr>
                                      <p:tavLst>
                                        <p:tav tm="0">
                                          <p:val>
                                            <p:strVal val="#ppt_x"/>
                                          </p:val>
                                        </p:tav>
                                        <p:tav tm="100000">
                                          <p:val>
                                            <p:strVal val="#ppt_x"/>
                                          </p:val>
                                        </p:tav>
                                      </p:tavLst>
                                    </p:anim>
                                    <p:anim calcmode="lin" valueType="num">
                                      <p:cBhvr additive="base">
                                        <p:cTn id="22" dur="500" fill="hold"/>
                                        <p:tgtEl>
                                          <p:spTgt spid="9523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95241">
                                            <p:txEl>
                                              <p:pRg st="0" end="0"/>
                                            </p:txEl>
                                          </p:spTgt>
                                        </p:tgtEl>
                                        <p:attrNameLst>
                                          <p:attrName>style.visibility</p:attrName>
                                        </p:attrNameLst>
                                      </p:cBhvr>
                                      <p:to>
                                        <p:strVal val="visible"/>
                                      </p:to>
                                    </p:set>
                                    <p:anim calcmode="lin" valueType="num">
                                      <p:cBhvr additive="base">
                                        <p:cTn id="27" dur="500" fill="hold"/>
                                        <p:tgtEl>
                                          <p:spTgt spid="9524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52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95241">
                                            <p:txEl>
                                              <p:pRg st="1" end="1"/>
                                            </p:txEl>
                                          </p:spTgt>
                                        </p:tgtEl>
                                        <p:attrNameLst>
                                          <p:attrName>style.visibility</p:attrName>
                                        </p:attrNameLst>
                                      </p:cBhvr>
                                      <p:to>
                                        <p:strVal val="visible"/>
                                      </p:to>
                                    </p:set>
                                    <p:anim calcmode="lin" valueType="num">
                                      <p:cBhvr additive="base">
                                        <p:cTn id="33" dur="500" fill="hold"/>
                                        <p:tgtEl>
                                          <p:spTgt spid="9524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52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95241">
                                            <p:txEl>
                                              <p:pRg st="2" end="2"/>
                                            </p:txEl>
                                          </p:spTgt>
                                        </p:tgtEl>
                                        <p:attrNameLst>
                                          <p:attrName>style.visibility</p:attrName>
                                        </p:attrNameLst>
                                      </p:cBhvr>
                                      <p:to>
                                        <p:strVal val="visible"/>
                                      </p:to>
                                    </p:set>
                                    <p:anim calcmode="lin" valueType="num">
                                      <p:cBhvr additive="base">
                                        <p:cTn id="39" dur="500" fill="hold"/>
                                        <p:tgtEl>
                                          <p:spTgt spid="95241">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524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P spid="9523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页脚占位符 3"/>
          <p:cNvSpPr>
            <a:spLocks noGrp="1"/>
          </p:cNvSpPr>
          <p:nvPr>
            <p:ph type="ftr" sz="quarter" idx="10"/>
          </p:nvPr>
        </p:nvSpPr>
        <p:spPr/>
        <p:txBody>
          <a:bodyPr/>
          <a:lstStyle/>
          <a:p>
            <a:pPr>
              <a:defRPr/>
            </a:pPr>
            <a:r>
              <a:rPr lang="zh-CN" altLang="en-US"/>
              <a:t>华南师范大学数学科学学院    谢骊玲</a:t>
            </a:r>
          </a:p>
        </p:txBody>
      </p:sp>
      <p:sp>
        <p:nvSpPr>
          <p:cNvPr id="71"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49156" name="Rectangle 2"/>
          <p:cNvSpPr>
            <a:spLocks noGrp="1" noChangeArrowheads="1"/>
          </p:cNvSpPr>
          <p:nvPr>
            <p:ph type="title"/>
          </p:nvPr>
        </p:nvSpPr>
        <p:spPr/>
        <p:txBody>
          <a:bodyPr/>
          <a:lstStyle/>
          <a:p>
            <a:pPr eaLnBrk="1" hangingPunct="1"/>
            <a:r>
              <a:rPr lang="zh-CN" altLang="en-US" smtClean="0"/>
              <a:t>龙贝格积分表</a:t>
            </a:r>
          </a:p>
        </p:txBody>
      </p:sp>
      <p:grpSp>
        <p:nvGrpSpPr>
          <p:cNvPr id="49157" name="Group 24"/>
          <p:cNvGrpSpPr>
            <a:grpSpLocks/>
          </p:cNvGrpSpPr>
          <p:nvPr/>
        </p:nvGrpSpPr>
        <p:grpSpPr bwMode="auto">
          <a:xfrm>
            <a:off x="468313" y="1700213"/>
            <a:ext cx="8172450" cy="4176712"/>
            <a:chOff x="295" y="1071"/>
            <a:chExt cx="5148" cy="2631"/>
          </a:xfrm>
        </p:grpSpPr>
        <p:grpSp>
          <p:nvGrpSpPr>
            <p:cNvPr id="49204" name="Group 18"/>
            <p:cNvGrpSpPr>
              <a:grpSpLocks/>
            </p:cNvGrpSpPr>
            <p:nvPr/>
          </p:nvGrpSpPr>
          <p:grpSpPr bwMode="auto">
            <a:xfrm>
              <a:off x="295" y="1071"/>
              <a:ext cx="5148" cy="2631"/>
              <a:chOff x="295" y="1071"/>
              <a:chExt cx="5148" cy="2631"/>
            </a:xfrm>
          </p:grpSpPr>
          <p:sp>
            <p:nvSpPr>
              <p:cNvPr id="49210" name="Line 4"/>
              <p:cNvSpPr>
                <a:spLocks noChangeShapeType="1"/>
              </p:cNvSpPr>
              <p:nvPr/>
            </p:nvSpPr>
            <p:spPr bwMode="auto">
              <a:xfrm>
                <a:off x="295" y="1071"/>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1" name="Line 5"/>
              <p:cNvSpPr>
                <a:spLocks noChangeShapeType="1"/>
              </p:cNvSpPr>
              <p:nvPr/>
            </p:nvSpPr>
            <p:spPr bwMode="auto">
              <a:xfrm>
                <a:off x="295" y="1616"/>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2" name="Line 6"/>
              <p:cNvSpPr>
                <a:spLocks noChangeShapeType="1"/>
              </p:cNvSpPr>
              <p:nvPr/>
            </p:nvSpPr>
            <p:spPr bwMode="auto">
              <a:xfrm>
                <a:off x="295"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3" name="Line 7"/>
              <p:cNvSpPr>
                <a:spLocks noChangeShapeType="1"/>
              </p:cNvSpPr>
              <p:nvPr/>
            </p:nvSpPr>
            <p:spPr bwMode="auto">
              <a:xfrm>
                <a:off x="521" y="1071"/>
                <a:ext cx="0" cy="2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8"/>
              <p:cNvSpPr>
                <a:spLocks noChangeShapeType="1"/>
              </p:cNvSpPr>
              <p:nvPr/>
            </p:nvSpPr>
            <p:spPr bwMode="auto">
              <a:xfrm>
                <a:off x="1474" y="1071"/>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Line 9"/>
              <p:cNvSpPr>
                <a:spLocks noChangeShapeType="1"/>
              </p:cNvSpPr>
              <p:nvPr/>
            </p:nvSpPr>
            <p:spPr bwMode="auto">
              <a:xfrm>
                <a:off x="2472" y="1071"/>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6" name="Line 10"/>
              <p:cNvSpPr>
                <a:spLocks noChangeShapeType="1"/>
              </p:cNvSpPr>
              <p:nvPr/>
            </p:nvSpPr>
            <p:spPr bwMode="auto">
              <a:xfrm>
                <a:off x="3492" y="1071"/>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7" name="Line 11"/>
              <p:cNvSpPr>
                <a:spLocks noChangeShapeType="1"/>
              </p:cNvSpPr>
              <p:nvPr/>
            </p:nvSpPr>
            <p:spPr bwMode="auto">
              <a:xfrm>
                <a:off x="4513" y="1071"/>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8" name="Text Box 12"/>
              <p:cNvSpPr txBox="1">
                <a:spLocks noChangeArrowheads="1"/>
              </p:cNvSpPr>
              <p:nvPr/>
            </p:nvSpPr>
            <p:spPr bwMode="auto">
              <a:xfrm>
                <a:off x="340" y="1230"/>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i="1"/>
                  <a:t>J</a:t>
                </a:r>
              </a:p>
            </p:txBody>
          </p:sp>
          <p:sp>
            <p:nvSpPr>
              <p:cNvPr id="49219" name="Text Box 13"/>
              <p:cNvSpPr txBox="1">
                <a:spLocks noChangeArrowheads="1"/>
              </p:cNvSpPr>
              <p:nvPr/>
            </p:nvSpPr>
            <p:spPr bwMode="auto">
              <a:xfrm>
                <a:off x="317" y="1752"/>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0</a:t>
                </a:r>
              </a:p>
            </p:txBody>
          </p:sp>
          <p:sp>
            <p:nvSpPr>
              <p:cNvPr id="49220" name="Text Box 14"/>
              <p:cNvSpPr txBox="1">
                <a:spLocks noChangeArrowheads="1"/>
              </p:cNvSpPr>
              <p:nvPr/>
            </p:nvSpPr>
            <p:spPr bwMode="auto">
              <a:xfrm>
                <a:off x="317" y="2137"/>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49221" name="Text Box 15"/>
              <p:cNvSpPr txBox="1">
                <a:spLocks noChangeArrowheads="1"/>
              </p:cNvSpPr>
              <p:nvPr/>
            </p:nvSpPr>
            <p:spPr bwMode="auto">
              <a:xfrm>
                <a:off x="317" y="2546"/>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49222" name="Text Box 16"/>
              <p:cNvSpPr txBox="1">
                <a:spLocks noChangeArrowheads="1"/>
              </p:cNvSpPr>
              <p:nvPr/>
            </p:nvSpPr>
            <p:spPr bwMode="auto">
              <a:xfrm>
                <a:off x="317" y="2954"/>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49223" name="Text Box 17"/>
              <p:cNvSpPr txBox="1">
                <a:spLocks noChangeArrowheads="1"/>
              </p:cNvSpPr>
              <p:nvPr/>
            </p:nvSpPr>
            <p:spPr bwMode="auto">
              <a:xfrm>
                <a:off x="317" y="3339"/>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4</a:t>
                </a:r>
              </a:p>
            </p:txBody>
          </p:sp>
        </p:grpSp>
        <p:sp>
          <p:nvSpPr>
            <p:cNvPr id="49205" name="Text Box 19"/>
            <p:cNvSpPr txBox="1">
              <a:spLocks noChangeArrowheads="1"/>
            </p:cNvSpPr>
            <p:nvPr/>
          </p:nvSpPr>
          <p:spPr bwMode="auto">
            <a:xfrm>
              <a:off x="612" y="1162"/>
              <a:ext cx="8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i="1"/>
                <a:t>R</a:t>
              </a:r>
              <a:r>
                <a:rPr lang="en-US" altLang="zh-CN" sz="1800" b="1"/>
                <a:t>(</a:t>
              </a:r>
              <a:r>
                <a:rPr lang="en-US" altLang="zh-CN" sz="1800" b="1" i="1"/>
                <a:t>J</a:t>
              </a:r>
              <a:r>
                <a:rPr lang="en-US" altLang="zh-CN" sz="1800" b="1"/>
                <a:t>,0)</a:t>
              </a:r>
            </a:p>
            <a:p>
              <a:pPr algn="ctr" eaLnBrk="1" hangingPunct="1">
                <a:spcBef>
                  <a:spcPct val="0"/>
                </a:spcBef>
                <a:buClrTx/>
                <a:buSzTx/>
                <a:buFontTx/>
                <a:buNone/>
              </a:pPr>
              <a:r>
                <a:rPr lang="zh-CN" altLang="en-US" sz="1800" b="1"/>
                <a:t>梯形公式</a:t>
              </a:r>
            </a:p>
          </p:txBody>
        </p:sp>
        <p:sp>
          <p:nvSpPr>
            <p:cNvPr id="49206" name="Text Box 20"/>
            <p:cNvSpPr txBox="1">
              <a:spLocks noChangeArrowheads="1"/>
            </p:cNvSpPr>
            <p:nvPr/>
          </p:nvSpPr>
          <p:spPr bwMode="auto">
            <a:xfrm>
              <a:off x="1565" y="1162"/>
              <a:ext cx="8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i="1"/>
                <a:t>R</a:t>
              </a:r>
              <a:r>
                <a:rPr lang="en-US" altLang="zh-CN" sz="1800" b="1"/>
                <a:t>(</a:t>
              </a:r>
              <a:r>
                <a:rPr lang="en-US" altLang="zh-CN" sz="1800" b="1" i="1"/>
                <a:t>J</a:t>
              </a:r>
              <a:r>
                <a:rPr lang="en-US" altLang="zh-CN" sz="1800" b="1"/>
                <a:t>,1)</a:t>
              </a:r>
            </a:p>
            <a:p>
              <a:pPr algn="ctr" eaLnBrk="1" hangingPunct="1">
                <a:spcBef>
                  <a:spcPct val="0"/>
                </a:spcBef>
                <a:buClrTx/>
                <a:buSzTx/>
                <a:buFontTx/>
                <a:buNone/>
              </a:pPr>
              <a:r>
                <a:rPr lang="zh-CN" altLang="en-US" sz="1800" b="1"/>
                <a:t>辛普森公式</a:t>
              </a:r>
            </a:p>
          </p:txBody>
        </p:sp>
        <p:sp>
          <p:nvSpPr>
            <p:cNvPr id="49207" name="Text Box 21"/>
            <p:cNvSpPr txBox="1">
              <a:spLocks noChangeArrowheads="1"/>
            </p:cNvSpPr>
            <p:nvPr/>
          </p:nvSpPr>
          <p:spPr bwMode="auto">
            <a:xfrm>
              <a:off x="2562" y="1162"/>
              <a:ext cx="8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i="1"/>
                <a:t>R</a:t>
              </a:r>
              <a:r>
                <a:rPr lang="en-US" altLang="zh-CN" sz="1800" b="1"/>
                <a:t>(</a:t>
              </a:r>
              <a:r>
                <a:rPr lang="en-US" altLang="zh-CN" sz="1800" b="1" i="1"/>
                <a:t>J</a:t>
              </a:r>
              <a:r>
                <a:rPr lang="en-US" altLang="zh-CN" sz="1800" b="1"/>
                <a:t>,2)</a:t>
              </a:r>
            </a:p>
            <a:p>
              <a:pPr algn="ctr" eaLnBrk="1" hangingPunct="1">
                <a:spcBef>
                  <a:spcPct val="0"/>
                </a:spcBef>
                <a:buClrTx/>
                <a:buSzTx/>
                <a:buFontTx/>
                <a:buNone/>
              </a:pPr>
              <a:r>
                <a:rPr lang="zh-CN" altLang="en-US" sz="1800" b="1"/>
                <a:t>布尔公式</a:t>
              </a:r>
            </a:p>
          </p:txBody>
        </p:sp>
        <p:sp>
          <p:nvSpPr>
            <p:cNvPr id="49208" name="Text Box 22"/>
            <p:cNvSpPr txBox="1">
              <a:spLocks noChangeArrowheads="1"/>
            </p:cNvSpPr>
            <p:nvPr/>
          </p:nvSpPr>
          <p:spPr bwMode="auto">
            <a:xfrm>
              <a:off x="3583" y="1162"/>
              <a:ext cx="8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i="1"/>
                <a:t>R</a:t>
              </a:r>
              <a:r>
                <a:rPr lang="en-US" altLang="zh-CN" sz="1800" b="1"/>
                <a:t>(</a:t>
              </a:r>
              <a:r>
                <a:rPr lang="en-US" altLang="zh-CN" sz="1800" b="1" i="1"/>
                <a:t>J</a:t>
              </a:r>
              <a:r>
                <a:rPr lang="en-US" altLang="zh-CN" sz="1800" b="1"/>
                <a:t>,3)</a:t>
              </a:r>
            </a:p>
            <a:p>
              <a:pPr algn="ctr" eaLnBrk="1" hangingPunct="1">
                <a:spcBef>
                  <a:spcPct val="0"/>
                </a:spcBef>
                <a:buClrTx/>
                <a:buSzTx/>
                <a:buFontTx/>
                <a:buNone/>
              </a:pPr>
              <a:r>
                <a:rPr lang="zh-CN" altLang="en-US" sz="1800" b="1"/>
                <a:t>第</a:t>
              </a:r>
              <a:r>
                <a:rPr lang="en-US" altLang="zh-CN" sz="1800" b="1"/>
                <a:t>3</a:t>
              </a:r>
              <a:r>
                <a:rPr lang="zh-CN" altLang="en-US" sz="1800" b="1"/>
                <a:t>次改进</a:t>
              </a:r>
            </a:p>
          </p:txBody>
        </p:sp>
        <p:sp>
          <p:nvSpPr>
            <p:cNvPr id="49209" name="Text Box 23"/>
            <p:cNvSpPr txBox="1">
              <a:spLocks noChangeArrowheads="1"/>
            </p:cNvSpPr>
            <p:nvPr/>
          </p:nvSpPr>
          <p:spPr bwMode="auto">
            <a:xfrm>
              <a:off x="4604" y="1162"/>
              <a:ext cx="8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i="1"/>
                <a:t>R</a:t>
              </a:r>
              <a:r>
                <a:rPr lang="en-US" altLang="zh-CN" sz="1800" b="1"/>
                <a:t>(</a:t>
              </a:r>
              <a:r>
                <a:rPr lang="en-US" altLang="zh-CN" sz="1800" b="1" i="1"/>
                <a:t>J</a:t>
              </a:r>
              <a:r>
                <a:rPr lang="en-US" altLang="zh-CN" sz="1800" b="1"/>
                <a:t>,4)</a:t>
              </a:r>
            </a:p>
            <a:p>
              <a:pPr algn="ctr" eaLnBrk="1" hangingPunct="1">
                <a:spcBef>
                  <a:spcPct val="0"/>
                </a:spcBef>
                <a:buClrTx/>
                <a:buSzTx/>
                <a:buFontTx/>
                <a:buNone/>
              </a:pPr>
              <a:r>
                <a:rPr lang="zh-CN" altLang="en-US" sz="1800" b="1"/>
                <a:t>第</a:t>
              </a:r>
              <a:r>
                <a:rPr lang="en-US" altLang="zh-CN" sz="1800" b="1"/>
                <a:t>4</a:t>
              </a:r>
              <a:r>
                <a:rPr lang="zh-CN" altLang="en-US" sz="1800" b="1"/>
                <a:t>次改进</a:t>
              </a:r>
            </a:p>
          </p:txBody>
        </p:sp>
      </p:grpSp>
      <p:sp>
        <p:nvSpPr>
          <p:cNvPr id="99353" name="Text Box 25"/>
          <p:cNvSpPr txBox="1">
            <a:spLocks noChangeArrowheads="1"/>
          </p:cNvSpPr>
          <p:nvPr/>
        </p:nvSpPr>
        <p:spPr bwMode="auto">
          <a:xfrm>
            <a:off x="1150938" y="2744788"/>
            <a:ext cx="86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(0,0)</a:t>
            </a:r>
          </a:p>
        </p:txBody>
      </p:sp>
      <p:sp>
        <p:nvSpPr>
          <p:cNvPr id="99354" name="Text Box 26"/>
          <p:cNvSpPr txBox="1">
            <a:spLocks noChangeArrowheads="1"/>
          </p:cNvSpPr>
          <p:nvPr/>
        </p:nvSpPr>
        <p:spPr bwMode="auto">
          <a:xfrm>
            <a:off x="1150938" y="3357563"/>
            <a:ext cx="86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(1,0)</a:t>
            </a:r>
          </a:p>
        </p:txBody>
      </p:sp>
      <p:sp>
        <p:nvSpPr>
          <p:cNvPr id="99355" name="Text Box 27"/>
          <p:cNvSpPr txBox="1">
            <a:spLocks noChangeArrowheads="1"/>
          </p:cNvSpPr>
          <p:nvPr/>
        </p:nvSpPr>
        <p:spPr bwMode="auto">
          <a:xfrm>
            <a:off x="1150938" y="407670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(2,0)</a:t>
            </a:r>
          </a:p>
        </p:txBody>
      </p:sp>
      <p:sp>
        <p:nvSpPr>
          <p:cNvPr id="99356" name="Text Box 28"/>
          <p:cNvSpPr txBox="1">
            <a:spLocks noChangeArrowheads="1"/>
          </p:cNvSpPr>
          <p:nvPr/>
        </p:nvSpPr>
        <p:spPr bwMode="auto">
          <a:xfrm>
            <a:off x="1150938" y="472440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(3,0)</a:t>
            </a:r>
          </a:p>
        </p:txBody>
      </p:sp>
      <p:sp>
        <p:nvSpPr>
          <p:cNvPr id="99357" name="Text Box 29"/>
          <p:cNvSpPr txBox="1">
            <a:spLocks noChangeArrowheads="1"/>
          </p:cNvSpPr>
          <p:nvPr/>
        </p:nvSpPr>
        <p:spPr bwMode="auto">
          <a:xfrm>
            <a:off x="1150938" y="534987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(4,0)</a:t>
            </a:r>
          </a:p>
        </p:txBody>
      </p:sp>
      <p:sp>
        <p:nvSpPr>
          <p:cNvPr id="99358" name="Text Box 30"/>
          <p:cNvSpPr txBox="1">
            <a:spLocks noChangeArrowheads="1"/>
          </p:cNvSpPr>
          <p:nvPr/>
        </p:nvSpPr>
        <p:spPr bwMode="auto">
          <a:xfrm>
            <a:off x="4392613" y="472440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(3,2)</a:t>
            </a:r>
          </a:p>
        </p:txBody>
      </p:sp>
      <p:sp>
        <p:nvSpPr>
          <p:cNvPr id="99359" name="Text Box 31"/>
          <p:cNvSpPr txBox="1">
            <a:spLocks noChangeArrowheads="1"/>
          </p:cNvSpPr>
          <p:nvPr/>
        </p:nvSpPr>
        <p:spPr bwMode="auto">
          <a:xfrm>
            <a:off x="2700338" y="3357563"/>
            <a:ext cx="86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(1,1)</a:t>
            </a:r>
          </a:p>
        </p:txBody>
      </p:sp>
      <p:sp>
        <p:nvSpPr>
          <p:cNvPr id="99360" name="Text Box 32"/>
          <p:cNvSpPr txBox="1">
            <a:spLocks noChangeArrowheads="1"/>
          </p:cNvSpPr>
          <p:nvPr/>
        </p:nvSpPr>
        <p:spPr bwMode="auto">
          <a:xfrm>
            <a:off x="4392613" y="534987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(4,2)</a:t>
            </a:r>
          </a:p>
        </p:txBody>
      </p:sp>
      <p:sp>
        <p:nvSpPr>
          <p:cNvPr id="99361" name="Text Box 33"/>
          <p:cNvSpPr txBox="1">
            <a:spLocks noChangeArrowheads="1"/>
          </p:cNvSpPr>
          <p:nvPr/>
        </p:nvSpPr>
        <p:spPr bwMode="auto">
          <a:xfrm>
            <a:off x="2700338" y="472440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(3,1)</a:t>
            </a:r>
          </a:p>
        </p:txBody>
      </p:sp>
      <p:sp>
        <p:nvSpPr>
          <p:cNvPr id="99362" name="Text Box 34"/>
          <p:cNvSpPr txBox="1">
            <a:spLocks noChangeArrowheads="1"/>
          </p:cNvSpPr>
          <p:nvPr/>
        </p:nvSpPr>
        <p:spPr bwMode="auto">
          <a:xfrm>
            <a:off x="2700338" y="407670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(2,1)</a:t>
            </a:r>
          </a:p>
        </p:txBody>
      </p:sp>
      <p:sp>
        <p:nvSpPr>
          <p:cNvPr id="99363" name="Text Box 35"/>
          <p:cNvSpPr txBox="1">
            <a:spLocks noChangeArrowheads="1"/>
          </p:cNvSpPr>
          <p:nvPr/>
        </p:nvSpPr>
        <p:spPr bwMode="auto">
          <a:xfrm>
            <a:off x="6011863" y="472440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(3,3)</a:t>
            </a:r>
          </a:p>
        </p:txBody>
      </p:sp>
      <p:sp>
        <p:nvSpPr>
          <p:cNvPr id="99364" name="Text Box 36"/>
          <p:cNvSpPr txBox="1">
            <a:spLocks noChangeArrowheads="1"/>
          </p:cNvSpPr>
          <p:nvPr/>
        </p:nvSpPr>
        <p:spPr bwMode="auto">
          <a:xfrm>
            <a:off x="2700338" y="534987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(4,1)</a:t>
            </a:r>
          </a:p>
        </p:txBody>
      </p:sp>
      <p:sp>
        <p:nvSpPr>
          <p:cNvPr id="99365" name="Text Box 37"/>
          <p:cNvSpPr txBox="1">
            <a:spLocks noChangeArrowheads="1"/>
          </p:cNvSpPr>
          <p:nvPr/>
        </p:nvSpPr>
        <p:spPr bwMode="auto">
          <a:xfrm>
            <a:off x="6011863" y="534987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(4,3)</a:t>
            </a:r>
          </a:p>
        </p:txBody>
      </p:sp>
      <p:sp>
        <p:nvSpPr>
          <p:cNvPr id="99366" name="Text Box 38"/>
          <p:cNvSpPr txBox="1">
            <a:spLocks noChangeArrowheads="1"/>
          </p:cNvSpPr>
          <p:nvPr/>
        </p:nvSpPr>
        <p:spPr bwMode="auto">
          <a:xfrm>
            <a:off x="4392613" y="407670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(2,2)</a:t>
            </a:r>
          </a:p>
        </p:txBody>
      </p:sp>
      <p:sp>
        <p:nvSpPr>
          <p:cNvPr id="99367" name="Text Box 39"/>
          <p:cNvSpPr txBox="1">
            <a:spLocks noChangeArrowheads="1"/>
          </p:cNvSpPr>
          <p:nvPr/>
        </p:nvSpPr>
        <p:spPr bwMode="auto">
          <a:xfrm>
            <a:off x="7632700" y="534987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i="1"/>
              <a:t>R</a:t>
            </a:r>
            <a:r>
              <a:rPr lang="en-US" altLang="zh-CN" sz="1800"/>
              <a:t>(4,4)</a:t>
            </a:r>
          </a:p>
        </p:txBody>
      </p:sp>
      <p:grpSp>
        <p:nvGrpSpPr>
          <p:cNvPr id="4" name="Group 71"/>
          <p:cNvGrpSpPr>
            <a:grpSpLocks/>
          </p:cNvGrpSpPr>
          <p:nvPr/>
        </p:nvGrpSpPr>
        <p:grpSpPr bwMode="auto">
          <a:xfrm>
            <a:off x="5184775" y="4292600"/>
            <a:ext cx="900113" cy="541338"/>
            <a:chOff x="3266" y="2704"/>
            <a:chExt cx="567" cy="341"/>
          </a:xfrm>
        </p:grpSpPr>
        <p:sp>
          <p:nvSpPr>
            <p:cNvPr id="49202" name="Line 65"/>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Line 66"/>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72"/>
          <p:cNvGrpSpPr>
            <a:grpSpLocks/>
          </p:cNvGrpSpPr>
          <p:nvPr/>
        </p:nvGrpSpPr>
        <p:grpSpPr bwMode="auto">
          <a:xfrm>
            <a:off x="5184775" y="4941888"/>
            <a:ext cx="900113" cy="541337"/>
            <a:chOff x="3266" y="2704"/>
            <a:chExt cx="567" cy="341"/>
          </a:xfrm>
        </p:grpSpPr>
        <p:sp>
          <p:nvSpPr>
            <p:cNvPr id="49200" name="Line 73"/>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Line 74"/>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5"/>
          <p:cNvGrpSpPr>
            <a:grpSpLocks/>
          </p:cNvGrpSpPr>
          <p:nvPr/>
        </p:nvGrpSpPr>
        <p:grpSpPr bwMode="auto">
          <a:xfrm>
            <a:off x="6804025" y="4941888"/>
            <a:ext cx="900113" cy="541337"/>
            <a:chOff x="3266" y="2704"/>
            <a:chExt cx="567" cy="341"/>
          </a:xfrm>
        </p:grpSpPr>
        <p:sp>
          <p:nvSpPr>
            <p:cNvPr id="49198" name="Line 76"/>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Line 77"/>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78"/>
          <p:cNvGrpSpPr>
            <a:grpSpLocks/>
          </p:cNvGrpSpPr>
          <p:nvPr/>
        </p:nvGrpSpPr>
        <p:grpSpPr bwMode="auto">
          <a:xfrm>
            <a:off x="3492500" y="3643313"/>
            <a:ext cx="900113" cy="541337"/>
            <a:chOff x="3266" y="2704"/>
            <a:chExt cx="567" cy="341"/>
          </a:xfrm>
        </p:grpSpPr>
        <p:sp>
          <p:nvSpPr>
            <p:cNvPr id="49196" name="Line 79"/>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Line 80"/>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81"/>
          <p:cNvGrpSpPr>
            <a:grpSpLocks/>
          </p:cNvGrpSpPr>
          <p:nvPr/>
        </p:nvGrpSpPr>
        <p:grpSpPr bwMode="auto">
          <a:xfrm>
            <a:off x="3492500" y="4292600"/>
            <a:ext cx="900113" cy="541338"/>
            <a:chOff x="3266" y="2704"/>
            <a:chExt cx="567" cy="341"/>
          </a:xfrm>
        </p:grpSpPr>
        <p:sp>
          <p:nvSpPr>
            <p:cNvPr id="49194" name="Line 82"/>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Line 83"/>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84"/>
          <p:cNvGrpSpPr>
            <a:grpSpLocks/>
          </p:cNvGrpSpPr>
          <p:nvPr/>
        </p:nvGrpSpPr>
        <p:grpSpPr bwMode="auto">
          <a:xfrm>
            <a:off x="3492500" y="4941888"/>
            <a:ext cx="900113" cy="541337"/>
            <a:chOff x="3266" y="2704"/>
            <a:chExt cx="567" cy="341"/>
          </a:xfrm>
        </p:grpSpPr>
        <p:sp>
          <p:nvSpPr>
            <p:cNvPr id="49192" name="Line 85"/>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86"/>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87"/>
          <p:cNvGrpSpPr>
            <a:grpSpLocks/>
          </p:cNvGrpSpPr>
          <p:nvPr/>
        </p:nvGrpSpPr>
        <p:grpSpPr bwMode="auto">
          <a:xfrm>
            <a:off x="1908175" y="4940300"/>
            <a:ext cx="900113" cy="541338"/>
            <a:chOff x="3266" y="2704"/>
            <a:chExt cx="567" cy="341"/>
          </a:xfrm>
        </p:grpSpPr>
        <p:sp>
          <p:nvSpPr>
            <p:cNvPr id="49190" name="Line 88"/>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89"/>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90"/>
          <p:cNvGrpSpPr>
            <a:grpSpLocks/>
          </p:cNvGrpSpPr>
          <p:nvPr/>
        </p:nvGrpSpPr>
        <p:grpSpPr bwMode="auto">
          <a:xfrm>
            <a:off x="1908175" y="4292600"/>
            <a:ext cx="900113" cy="541338"/>
            <a:chOff x="3266" y="2704"/>
            <a:chExt cx="567" cy="341"/>
          </a:xfrm>
        </p:grpSpPr>
        <p:sp>
          <p:nvSpPr>
            <p:cNvPr id="49188" name="Line 91"/>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Line 92"/>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93"/>
          <p:cNvGrpSpPr>
            <a:grpSpLocks/>
          </p:cNvGrpSpPr>
          <p:nvPr/>
        </p:nvGrpSpPr>
        <p:grpSpPr bwMode="auto">
          <a:xfrm>
            <a:off x="1908175" y="3643313"/>
            <a:ext cx="900113" cy="541337"/>
            <a:chOff x="3266" y="2704"/>
            <a:chExt cx="567" cy="341"/>
          </a:xfrm>
        </p:grpSpPr>
        <p:sp>
          <p:nvSpPr>
            <p:cNvPr id="49186" name="Line 94"/>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95"/>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96"/>
          <p:cNvGrpSpPr>
            <a:grpSpLocks/>
          </p:cNvGrpSpPr>
          <p:nvPr/>
        </p:nvGrpSpPr>
        <p:grpSpPr bwMode="auto">
          <a:xfrm>
            <a:off x="1908175" y="2887663"/>
            <a:ext cx="900113" cy="541337"/>
            <a:chOff x="3266" y="2704"/>
            <a:chExt cx="567" cy="341"/>
          </a:xfrm>
        </p:grpSpPr>
        <p:sp>
          <p:nvSpPr>
            <p:cNvPr id="49184" name="Line 97"/>
            <p:cNvSpPr>
              <a:spLocks noChangeShapeType="1"/>
            </p:cNvSpPr>
            <p:nvPr/>
          </p:nvSpPr>
          <p:spPr bwMode="auto">
            <a:xfrm>
              <a:off x="3266" y="2704"/>
              <a:ext cx="567"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98"/>
            <p:cNvSpPr>
              <a:spLocks noChangeShapeType="1"/>
            </p:cNvSpPr>
            <p:nvPr/>
          </p:nvSpPr>
          <p:spPr bwMode="auto">
            <a:xfrm>
              <a:off x="3266" y="3045"/>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427" name="Text Box 99"/>
          <p:cNvSpPr txBox="1">
            <a:spLocks noChangeArrowheads="1"/>
          </p:cNvSpPr>
          <p:nvPr/>
        </p:nvSpPr>
        <p:spPr bwMode="auto">
          <a:xfrm>
            <a:off x="6192838" y="6129338"/>
            <a:ext cx="237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例</a:t>
            </a:r>
            <a:r>
              <a:rPr lang="en-US" altLang="zh-CN" sz="1800">
                <a:latin typeface="Arial" panose="020B0604020202020204" pitchFamily="34" charset="0"/>
              </a:rPr>
              <a:t>7.14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53"/>
                                        </p:tgtEl>
                                        <p:attrNameLst>
                                          <p:attrName>style.visibility</p:attrName>
                                        </p:attrNameLst>
                                      </p:cBhvr>
                                      <p:to>
                                        <p:strVal val="visible"/>
                                      </p:to>
                                    </p:set>
                                    <p:animEffect transition="in" filter="dissolve">
                                      <p:cBhvr>
                                        <p:cTn id="7" dur="500"/>
                                        <p:tgtEl>
                                          <p:spTgt spid="993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9354"/>
                                        </p:tgtEl>
                                        <p:attrNameLst>
                                          <p:attrName>style.visibility</p:attrName>
                                        </p:attrNameLst>
                                      </p:cBhvr>
                                      <p:to>
                                        <p:strVal val="visible"/>
                                      </p:to>
                                    </p:set>
                                    <p:animEffect transition="in" filter="dissolve">
                                      <p:cBhvr>
                                        <p:cTn id="10" dur="500"/>
                                        <p:tgtEl>
                                          <p:spTgt spid="9935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9359"/>
                                        </p:tgtEl>
                                        <p:attrNameLst>
                                          <p:attrName>style.visibility</p:attrName>
                                        </p:attrNameLst>
                                      </p:cBhvr>
                                      <p:to>
                                        <p:strVal val="visible"/>
                                      </p:to>
                                    </p:set>
                                    <p:animEffect transition="in" filter="dissolve">
                                      <p:cBhvr>
                                        <p:cTn id="20" dur="500"/>
                                        <p:tgtEl>
                                          <p:spTgt spid="993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355"/>
                                        </p:tgtEl>
                                        <p:attrNameLst>
                                          <p:attrName>style.visibility</p:attrName>
                                        </p:attrNameLst>
                                      </p:cBhvr>
                                      <p:to>
                                        <p:strVal val="visible"/>
                                      </p:to>
                                    </p:set>
                                    <p:animEffect transition="in" filter="dissolve">
                                      <p:cBhvr>
                                        <p:cTn id="25" dur="500"/>
                                        <p:tgtEl>
                                          <p:spTgt spid="993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9362"/>
                                        </p:tgtEl>
                                        <p:attrNameLst>
                                          <p:attrName>style.visibility</p:attrName>
                                        </p:attrNameLst>
                                      </p:cBhvr>
                                      <p:to>
                                        <p:strVal val="visible"/>
                                      </p:to>
                                    </p:set>
                                    <p:animEffect transition="in" filter="dissolve">
                                      <p:cBhvr>
                                        <p:cTn id="35" dur="500"/>
                                        <p:tgtEl>
                                          <p:spTgt spid="993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99366"/>
                                        </p:tgtEl>
                                        <p:attrNameLst>
                                          <p:attrName>style.visibility</p:attrName>
                                        </p:attrNameLst>
                                      </p:cBhvr>
                                      <p:to>
                                        <p:strVal val="visible"/>
                                      </p:to>
                                    </p:set>
                                    <p:animEffect transition="in" filter="dissolve">
                                      <p:cBhvr>
                                        <p:cTn id="45" dur="500"/>
                                        <p:tgtEl>
                                          <p:spTgt spid="993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9356"/>
                                        </p:tgtEl>
                                        <p:attrNameLst>
                                          <p:attrName>style.visibility</p:attrName>
                                        </p:attrNameLst>
                                      </p:cBhvr>
                                      <p:to>
                                        <p:strVal val="visible"/>
                                      </p:to>
                                    </p:set>
                                    <p:animEffect transition="in" filter="dissolve">
                                      <p:cBhvr>
                                        <p:cTn id="50" dur="500"/>
                                        <p:tgtEl>
                                          <p:spTgt spid="9935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99361"/>
                                        </p:tgtEl>
                                        <p:attrNameLst>
                                          <p:attrName>style.visibility</p:attrName>
                                        </p:attrNameLst>
                                      </p:cBhvr>
                                      <p:to>
                                        <p:strVal val="visible"/>
                                      </p:to>
                                    </p:set>
                                    <p:animEffect transition="in" filter="dissolve">
                                      <p:cBhvr>
                                        <p:cTn id="60" dur="500"/>
                                        <p:tgtEl>
                                          <p:spTgt spid="9936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99358"/>
                                        </p:tgtEl>
                                        <p:attrNameLst>
                                          <p:attrName>style.visibility</p:attrName>
                                        </p:attrNameLst>
                                      </p:cBhvr>
                                      <p:to>
                                        <p:strVal val="visible"/>
                                      </p:to>
                                    </p:set>
                                    <p:animEffect transition="in" filter="dissolve">
                                      <p:cBhvr>
                                        <p:cTn id="70" dur="500"/>
                                        <p:tgtEl>
                                          <p:spTgt spid="9935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9363"/>
                                        </p:tgtEl>
                                        <p:attrNameLst>
                                          <p:attrName>style.visibility</p:attrName>
                                        </p:attrNameLst>
                                      </p:cBhvr>
                                      <p:to>
                                        <p:strVal val="visible"/>
                                      </p:to>
                                    </p:set>
                                    <p:animEffect transition="in" filter="dissolve">
                                      <p:cBhvr>
                                        <p:cTn id="80" dur="500"/>
                                        <p:tgtEl>
                                          <p:spTgt spid="9936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99357"/>
                                        </p:tgtEl>
                                        <p:attrNameLst>
                                          <p:attrName>style.visibility</p:attrName>
                                        </p:attrNameLst>
                                      </p:cBhvr>
                                      <p:to>
                                        <p:strVal val="visible"/>
                                      </p:to>
                                    </p:set>
                                    <p:animEffect transition="in" filter="dissolve">
                                      <p:cBhvr>
                                        <p:cTn id="85" dur="500"/>
                                        <p:tgtEl>
                                          <p:spTgt spid="9935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left)">
                                      <p:cBhvr>
                                        <p:cTn id="90" dur="500"/>
                                        <p:tgtEl>
                                          <p:spTgt spid="1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99364"/>
                                        </p:tgtEl>
                                        <p:attrNameLst>
                                          <p:attrName>style.visibility</p:attrName>
                                        </p:attrNameLst>
                                      </p:cBhvr>
                                      <p:to>
                                        <p:strVal val="visible"/>
                                      </p:to>
                                    </p:set>
                                    <p:animEffect transition="in" filter="dissolve">
                                      <p:cBhvr>
                                        <p:cTn id="95" dur="500"/>
                                        <p:tgtEl>
                                          <p:spTgt spid="9936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wipe(left)">
                                      <p:cBhvr>
                                        <p:cTn id="100" dur="500"/>
                                        <p:tgtEl>
                                          <p:spTgt spid="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99360"/>
                                        </p:tgtEl>
                                        <p:attrNameLst>
                                          <p:attrName>style.visibility</p:attrName>
                                        </p:attrNameLst>
                                      </p:cBhvr>
                                      <p:to>
                                        <p:strVal val="visible"/>
                                      </p:to>
                                    </p:set>
                                    <p:animEffect transition="in" filter="dissolve">
                                      <p:cBhvr>
                                        <p:cTn id="105" dur="500"/>
                                        <p:tgtEl>
                                          <p:spTgt spid="9936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left)">
                                      <p:cBhvr>
                                        <p:cTn id="110" dur="500"/>
                                        <p:tgtEl>
                                          <p:spTgt spid="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9365"/>
                                        </p:tgtEl>
                                        <p:attrNameLst>
                                          <p:attrName>style.visibility</p:attrName>
                                        </p:attrNameLst>
                                      </p:cBhvr>
                                      <p:to>
                                        <p:strVal val="visible"/>
                                      </p:to>
                                    </p:set>
                                    <p:animEffect transition="in" filter="dissolve">
                                      <p:cBhvr>
                                        <p:cTn id="115" dur="500"/>
                                        <p:tgtEl>
                                          <p:spTgt spid="9936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wipe(left)">
                                      <p:cBhvr>
                                        <p:cTn id="120" dur="500"/>
                                        <p:tgtEl>
                                          <p:spTgt spid="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9367"/>
                                        </p:tgtEl>
                                        <p:attrNameLst>
                                          <p:attrName>style.visibility</p:attrName>
                                        </p:attrNameLst>
                                      </p:cBhvr>
                                      <p:to>
                                        <p:strVal val="visible"/>
                                      </p:to>
                                    </p:set>
                                    <p:animEffect transition="in" filter="dissolve">
                                      <p:cBhvr>
                                        <p:cTn id="125" dur="500"/>
                                        <p:tgtEl>
                                          <p:spTgt spid="9936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99427">
                                            <p:txEl>
                                              <p:pRg st="0" end="0"/>
                                            </p:txEl>
                                          </p:spTgt>
                                        </p:tgtEl>
                                        <p:attrNameLst>
                                          <p:attrName>style.visibility</p:attrName>
                                        </p:attrNameLst>
                                      </p:cBhvr>
                                      <p:to>
                                        <p:strVal val="visible"/>
                                      </p:to>
                                    </p:set>
                                    <p:animEffect transition="in" filter="wipe(left)">
                                      <p:cBhvr>
                                        <p:cTn id="130" dur="500"/>
                                        <p:tgtEl>
                                          <p:spTgt spid="994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3" grpId="0"/>
      <p:bldP spid="99354" grpId="0"/>
      <p:bldP spid="99355" grpId="0"/>
      <p:bldP spid="99356" grpId="0"/>
      <p:bldP spid="99357" grpId="0"/>
      <p:bldP spid="99358" grpId="0"/>
      <p:bldP spid="99359" grpId="0"/>
      <p:bldP spid="99360" grpId="0"/>
      <p:bldP spid="99361" grpId="0"/>
      <p:bldP spid="99362" grpId="0"/>
      <p:bldP spid="99363" grpId="0"/>
      <p:bldP spid="99364" grpId="0"/>
      <p:bldP spid="99365" grpId="0"/>
      <p:bldP spid="99366" grpId="0"/>
      <p:bldP spid="9936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5" name="日期占位符 4"/>
          <p:cNvSpPr>
            <a:spLocks noGrp="1"/>
          </p:cNvSpPr>
          <p:nvPr>
            <p:ph type="dt" sz="half" idx="12"/>
          </p:nvPr>
        </p:nvSpPr>
        <p:spPr/>
        <p:txBody>
          <a:bodyPr/>
          <a:lstStyle/>
          <a:p>
            <a:pPr>
              <a:defRPr/>
            </a:pPr>
            <a:fld id="{5D0D465B-B0A7-4202-BFD7-77D3EB0C06CC}" type="datetime1">
              <a:rPr lang="zh-CN" altLang="en-US" smtClean="0"/>
              <a:pPr>
                <a:defRPr/>
              </a:pPr>
              <a:t>2020/5/19</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444370" y="476672"/>
                <a:ext cx="8448110" cy="2828147"/>
              </a:xfrm>
              <a:prstGeom prst="rect">
                <a:avLst/>
              </a:prstGeom>
              <a:noFill/>
            </p:spPr>
            <p:txBody>
              <a:bodyPr wrap="square" rtlCol="0">
                <a:spAutoFit/>
              </a:bodyPr>
              <a:lstStyle/>
              <a:p>
                <a:r>
                  <a:rPr lang="zh-CN" altLang="en-US" sz="2400" dirty="0" smtClean="0">
                    <a:latin typeface="+mn-lt"/>
                  </a:rPr>
                  <a:t>例</a:t>
                </a:r>
                <a:r>
                  <a:rPr lang="en-US" altLang="zh-CN" sz="2400" dirty="0" smtClean="0">
                    <a:latin typeface="+mn-lt"/>
                  </a:rPr>
                  <a:t>7.14  </a:t>
                </a:r>
                <a:r>
                  <a:rPr lang="zh-CN" altLang="en-US" sz="2400" dirty="0" smtClean="0">
                    <a:latin typeface="+mn-lt"/>
                  </a:rPr>
                  <a:t>利用龙贝格积分计算如下定积分的近似值。</a:t>
                </a:r>
                <a:endParaRPr lang="en-US" altLang="zh-CN" sz="2400" dirty="0" smtClean="0">
                  <a:latin typeface="+mn-lt"/>
                </a:endParaRPr>
              </a:p>
              <a:p>
                <a:pPr/>
                <a14:m>
                  <m:oMathPara xmlns:m="http://schemas.openxmlformats.org/officeDocument/2006/math">
                    <m:oMathParaPr>
                      <m:jc m:val="centerGroup"/>
                    </m:oMathParaPr>
                    <m:oMath xmlns:m="http://schemas.openxmlformats.org/officeDocument/2006/math">
                      <m:nary>
                        <m:naryPr>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zh-CN" altLang="en-US" sz="2000" i="1" smtClean="0">
                              <a:latin typeface="Cambria Math" panose="02040503050406030204" pitchFamily="18" charset="0"/>
                            </a:rPr>
                            <m:t>𝜋</m:t>
                          </m:r>
                          <m:r>
                            <a:rPr lang="en-US" altLang="zh-CN" sz="2000" b="0" i="1" smtClean="0">
                              <a:latin typeface="Cambria Math" panose="02040503050406030204" pitchFamily="18" charset="0"/>
                            </a:rPr>
                            <m:t>/2</m:t>
                          </m:r>
                        </m:sup>
                        <m:e>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func>
                          <m:r>
                            <a:rPr lang="en-US" altLang="zh-CN" sz="2000" b="0" i="1" smtClean="0">
                              <a:latin typeface="Cambria Math" panose="02040503050406030204" pitchFamily="18" charset="0"/>
                            </a:rPr>
                            <m:t>𝑑𝑥</m:t>
                          </m:r>
                        </m:e>
                      </m:nary>
                      <m:r>
                        <a:rPr lang="en-US" altLang="zh-CN" sz="2000" b="0" i="1" smtClean="0">
                          <a:latin typeface="Cambria Math" panose="02040503050406030204" pitchFamily="18" charset="0"/>
                        </a:rPr>
                        <m:t>=−2+</m:t>
                      </m:r>
                      <m:f>
                        <m:fPr>
                          <m:ctrlPr>
                            <a:rPr lang="en-US" altLang="zh-CN" sz="2000" b="0" i="1" smtClean="0">
                              <a:latin typeface="Cambria Math" panose="02040503050406030204" pitchFamily="18" charset="0"/>
                            </a:rPr>
                          </m:ctrlPr>
                        </m:fPr>
                        <m:num>
                          <m:r>
                            <a:rPr lang="zh-CN" altLang="en-US" sz="2000" b="0" i="1" smtClean="0">
                              <a:latin typeface="Cambria Math" panose="02040503050406030204" pitchFamily="18" charset="0"/>
                            </a:rPr>
                            <m:t>𝜋</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𝜋</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4</m:t>
                          </m:r>
                        </m:den>
                      </m:f>
                      <m:r>
                        <a:rPr lang="en-US" altLang="zh-CN" sz="2000" b="0" i="1" smtClean="0">
                          <a:latin typeface="Cambria Math" panose="02040503050406030204" pitchFamily="18" charset="0"/>
                        </a:rPr>
                        <m:t>=2.038197427067</m:t>
                      </m:r>
                      <m:r>
                        <a:rPr lang="en-US" altLang="zh-CN" sz="2000" b="0" i="1" smtClean="0">
                          <a:latin typeface="Cambria Math" panose="02040503050406030204" pitchFamily="18" charset="0"/>
                          <a:ea typeface="Cambria Math" panose="02040503050406030204" pitchFamily="18" charset="0"/>
                        </a:rPr>
                        <m:t>⋯</m:t>
                      </m:r>
                    </m:oMath>
                  </m:oMathPara>
                </a14:m>
                <a:endParaRPr lang="en-US" altLang="zh-CN" sz="2000" dirty="0" smtClean="0">
                  <a:latin typeface="+mn-lt"/>
                </a:endParaRPr>
              </a:p>
              <a:p>
                <a:pPr>
                  <a:lnSpc>
                    <a:spcPct val="150000"/>
                  </a:lnSpc>
                </a:pPr>
                <a:r>
                  <a:rPr lang="zh-CN" altLang="en-US" sz="2400" dirty="0" smtClean="0">
                    <a:latin typeface="+mn-lt"/>
                  </a:rPr>
                  <a:t>解：下表给出了计算过程。每一列的数都收敛到</a:t>
                </a:r>
                <a:r>
                  <a:rPr lang="en-US" altLang="zh-CN" sz="2400" dirty="0" smtClean="0">
                    <a:latin typeface="+mn-lt"/>
                  </a:rPr>
                  <a:t>2.038197427067…</a:t>
                </a:r>
                <a:r>
                  <a:rPr lang="zh-CN" altLang="en-US" sz="2400" dirty="0" smtClean="0">
                    <a:latin typeface="+mn-lt"/>
                  </a:rPr>
                  <a:t>，辛普森公式列比梯形公式列收敛速度快。在本例中，相邻的两列中右边的列收敛速度快于左边的列。</a:t>
                </a:r>
                <a:endParaRPr lang="zh-CN" altLang="en-US" sz="2400" dirty="0">
                  <a:latin typeface="+mn-lt"/>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44370" y="476672"/>
                <a:ext cx="8448110" cy="2828147"/>
              </a:xfrm>
              <a:prstGeom prst="rect">
                <a:avLst/>
              </a:prstGeom>
              <a:blipFill>
                <a:blip r:embed="rId2"/>
                <a:stretch>
                  <a:fillRect l="-1154" t="-2371" b="-862"/>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3430123987"/>
              </p:ext>
            </p:extLst>
          </p:nvPr>
        </p:nvGraphicFramePr>
        <p:xfrm>
          <a:off x="457200" y="3475495"/>
          <a:ext cx="8183250" cy="2595880"/>
        </p:xfrm>
        <a:graphic>
          <a:graphicData uri="http://schemas.openxmlformats.org/drawingml/2006/table">
            <a:tbl>
              <a:tblPr firstRow="1" bandRow="1">
                <a:tableStyleId>{5C22544A-7EE6-4342-B048-85BDC9FD1C3A}</a:tableStyleId>
              </a:tblPr>
              <a:tblGrid>
                <a:gridCol w="442390">
                  <a:extLst>
                    <a:ext uri="{9D8B030D-6E8A-4147-A177-3AD203B41FA5}">
                      <a16:colId xmlns:a16="http://schemas.microsoft.com/office/drawing/2014/main" val="385310318"/>
                    </a:ext>
                  </a:extLst>
                </a:gridCol>
                <a:gridCol w="1935215">
                  <a:extLst>
                    <a:ext uri="{9D8B030D-6E8A-4147-A177-3AD203B41FA5}">
                      <a16:colId xmlns:a16="http://schemas.microsoft.com/office/drawing/2014/main" val="3695150629"/>
                    </a:ext>
                  </a:extLst>
                </a:gridCol>
                <a:gridCol w="1935215">
                  <a:extLst>
                    <a:ext uri="{9D8B030D-6E8A-4147-A177-3AD203B41FA5}">
                      <a16:colId xmlns:a16="http://schemas.microsoft.com/office/drawing/2014/main" val="1894653638"/>
                    </a:ext>
                  </a:extLst>
                </a:gridCol>
                <a:gridCol w="1935215">
                  <a:extLst>
                    <a:ext uri="{9D8B030D-6E8A-4147-A177-3AD203B41FA5}">
                      <a16:colId xmlns:a16="http://schemas.microsoft.com/office/drawing/2014/main" val="428144353"/>
                    </a:ext>
                  </a:extLst>
                </a:gridCol>
                <a:gridCol w="1935215">
                  <a:extLst>
                    <a:ext uri="{9D8B030D-6E8A-4147-A177-3AD203B41FA5}">
                      <a16:colId xmlns:a16="http://schemas.microsoft.com/office/drawing/2014/main" val="994232280"/>
                    </a:ext>
                  </a:extLst>
                </a:gridCol>
              </a:tblGrid>
              <a:tr h="370840">
                <a:tc>
                  <a:txBody>
                    <a:bodyPr/>
                    <a:lstStyle/>
                    <a:p>
                      <a:pPr algn="ctr"/>
                      <a:r>
                        <a:rPr lang="en-US" altLang="zh-CN" i="1" dirty="0" smtClean="0"/>
                        <a:t>J</a:t>
                      </a:r>
                      <a:endParaRPr lang="zh-CN" altLang="en-US" i="1" dirty="0"/>
                    </a:p>
                  </a:txBody>
                  <a:tcPr/>
                </a:tc>
                <a:tc>
                  <a:txBody>
                    <a:bodyPr/>
                    <a:lstStyle/>
                    <a:p>
                      <a:pPr algn="ctr"/>
                      <a:r>
                        <a:rPr lang="en-US" altLang="zh-CN" i="1" dirty="0" smtClean="0"/>
                        <a:t>R</a:t>
                      </a:r>
                      <a:r>
                        <a:rPr lang="en-US" altLang="zh-CN" dirty="0" smtClean="0"/>
                        <a:t>(</a:t>
                      </a:r>
                      <a:r>
                        <a:rPr lang="en-US" altLang="zh-CN" sz="1800" b="1" i="1" kern="1200" dirty="0" smtClean="0">
                          <a:solidFill>
                            <a:schemeClr val="lt1"/>
                          </a:solidFill>
                          <a:latin typeface="+mn-lt"/>
                          <a:ea typeface="+mn-ea"/>
                          <a:cs typeface="+mn-cs"/>
                        </a:rPr>
                        <a:t>J</a:t>
                      </a:r>
                      <a:r>
                        <a:rPr lang="en-US" altLang="zh-CN" dirty="0" smtClean="0"/>
                        <a:t>,0)</a:t>
                      </a:r>
                      <a:r>
                        <a:rPr lang="zh-CN" altLang="en-US" dirty="0" smtClean="0"/>
                        <a:t>梯形公式</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R</a:t>
                      </a:r>
                      <a:r>
                        <a:rPr kumimoji="0" lang="en-US" altLang="zh-CN" sz="18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J</a:t>
                      </a:r>
                      <a:r>
                        <a:rPr kumimoji="0" lang="en-US" altLang="zh-CN" sz="1800" b="1" i="0" u="none" strike="noStrike" kern="1200" cap="none" spc="0" normalizeH="0" baseline="0" noProof="0" dirty="0" smtClean="0">
                          <a:ln>
                            <a:noFill/>
                          </a:ln>
                          <a:solidFill>
                            <a:srgbClr val="FFFFFF"/>
                          </a:solidFill>
                          <a:effectLst/>
                          <a:uLnTx/>
                          <a:uFillTx/>
                          <a:latin typeface="+mn-lt"/>
                          <a:ea typeface="+mn-ea"/>
                          <a:cs typeface="+mn-cs"/>
                        </a:rPr>
                        <a:t>,1)</a:t>
                      </a:r>
                      <a:r>
                        <a:rPr kumimoji="0" lang="zh-CN" altLang="en-US" sz="1800" b="1" i="0" u="none" strike="noStrike" kern="1200" cap="none" spc="0" normalizeH="0" baseline="0" noProof="0" dirty="0" smtClean="0">
                          <a:ln>
                            <a:noFill/>
                          </a:ln>
                          <a:solidFill>
                            <a:srgbClr val="FFFFFF"/>
                          </a:solidFill>
                          <a:effectLst/>
                          <a:uLnTx/>
                          <a:uFillTx/>
                          <a:latin typeface="+mn-lt"/>
                          <a:ea typeface="+mn-ea"/>
                          <a:cs typeface="+mn-cs"/>
                        </a:rPr>
                        <a:t>辛普森公式</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R</a:t>
                      </a:r>
                      <a:r>
                        <a:rPr kumimoji="0" lang="en-US" altLang="zh-CN" sz="18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J</a:t>
                      </a:r>
                      <a:r>
                        <a:rPr kumimoji="0" lang="en-US" altLang="zh-CN" sz="1800" b="1" i="0" u="none" strike="noStrike" kern="1200" cap="none" spc="0" normalizeH="0" baseline="0" noProof="0" dirty="0" smtClean="0">
                          <a:ln>
                            <a:noFill/>
                          </a:ln>
                          <a:solidFill>
                            <a:srgbClr val="FFFFFF"/>
                          </a:solidFill>
                          <a:effectLst/>
                          <a:uLnTx/>
                          <a:uFillTx/>
                          <a:latin typeface="+mn-lt"/>
                          <a:ea typeface="+mn-ea"/>
                          <a:cs typeface="+mn-cs"/>
                        </a:rPr>
                        <a:t>,2)</a:t>
                      </a:r>
                      <a:r>
                        <a:rPr kumimoji="0" lang="zh-CN" altLang="en-US" sz="1800" b="1" i="0" u="none" strike="noStrike" kern="1200" cap="none" spc="0" normalizeH="0" baseline="0" noProof="0" dirty="0" smtClean="0">
                          <a:ln>
                            <a:noFill/>
                          </a:ln>
                          <a:solidFill>
                            <a:srgbClr val="FFFFFF"/>
                          </a:solidFill>
                          <a:effectLst/>
                          <a:uLnTx/>
                          <a:uFillTx/>
                          <a:latin typeface="+mn-lt"/>
                          <a:ea typeface="+mn-ea"/>
                          <a:cs typeface="+mn-cs"/>
                        </a:rPr>
                        <a:t>布尔公式</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R</a:t>
                      </a:r>
                      <a:r>
                        <a:rPr kumimoji="0" lang="en-US" altLang="zh-CN" sz="18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J</a:t>
                      </a:r>
                      <a:r>
                        <a:rPr kumimoji="0" lang="en-US" altLang="zh-CN" sz="1800" b="1" i="0" u="none" strike="noStrike" kern="1200" cap="none" spc="0" normalizeH="0" baseline="0" noProof="0" dirty="0" smtClean="0">
                          <a:ln>
                            <a:noFill/>
                          </a:ln>
                          <a:solidFill>
                            <a:srgbClr val="FFFFFF"/>
                          </a:solidFill>
                          <a:effectLst/>
                          <a:uLnTx/>
                          <a:uFillTx/>
                          <a:latin typeface="+mn-lt"/>
                          <a:ea typeface="+mn-ea"/>
                          <a:cs typeface="+mn-cs"/>
                        </a:rPr>
                        <a:t>,3)</a:t>
                      </a:r>
                      <a:r>
                        <a:rPr kumimoji="0" lang="zh-CN" altLang="en-US" sz="1800" b="1" i="0" u="none" strike="noStrike" kern="1200" cap="none" spc="0" normalizeH="0" baseline="0" noProof="0" dirty="0" smtClean="0">
                          <a:ln>
                            <a:noFill/>
                          </a:ln>
                          <a:solidFill>
                            <a:srgbClr val="FFFFFF"/>
                          </a:solidFill>
                          <a:effectLst/>
                          <a:uLnTx/>
                          <a:uFillTx/>
                          <a:latin typeface="+mn-lt"/>
                          <a:ea typeface="+mn-ea"/>
                          <a:cs typeface="+mn-cs"/>
                        </a:rPr>
                        <a:t>第</a:t>
                      </a:r>
                      <a:r>
                        <a:rPr kumimoji="0" lang="en-US" altLang="zh-CN" sz="1800" b="1" i="0" u="none" strike="noStrike" kern="1200" cap="none" spc="0" normalizeH="0" baseline="0" noProof="0" dirty="0" smtClean="0">
                          <a:ln>
                            <a:noFill/>
                          </a:ln>
                          <a:solidFill>
                            <a:srgbClr val="FFFFFF"/>
                          </a:solidFill>
                          <a:effectLst/>
                          <a:uLnTx/>
                          <a:uFillTx/>
                          <a:latin typeface="+mn-lt"/>
                          <a:ea typeface="+mn-ea"/>
                          <a:cs typeface="+mn-cs"/>
                        </a:rPr>
                        <a:t>3</a:t>
                      </a:r>
                      <a:r>
                        <a:rPr kumimoji="0" lang="zh-CN" altLang="en-US" sz="1800" b="1" i="0" u="none" strike="noStrike" kern="1200" cap="none" spc="0" normalizeH="0" baseline="0" noProof="0" dirty="0" smtClean="0">
                          <a:ln>
                            <a:noFill/>
                          </a:ln>
                          <a:solidFill>
                            <a:srgbClr val="FFFFFF"/>
                          </a:solidFill>
                          <a:effectLst/>
                          <a:uLnTx/>
                          <a:uFillTx/>
                          <a:latin typeface="+mn-lt"/>
                          <a:ea typeface="+mn-ea"/>
                          <a:cs typeface="+mn-cs"/>
                        </a:rPr>
                        <a:t>次改进</a:t>
                      </a:r>
                    </a:p>
                  </a:txBody>
                  <a:tcPr/>
                </a:tc>
                <a:extLst>
                  <a:ext uri="{0D108BD9-81ED-4DB2-BD59-A6C34878D82A}">
                    <a16:rowId xmlns:a16="http://schemas.microsoft.com/office/drawing/2014/main" val="238342133"/>
                  </a:ext>
                </a:extLst>
              </a:tr>
              <a:tr h="370840">
                <a:tc>
                  <a:txBody>
                    <a:bodyPr/>
                    <a:lstStyle/>
                    <a:p>
                      <a:pPr algn="ctr"/>
                      <a:r>
                        <a:rPr lang="en-US" altLang="zh-CN" dirty="0" smtClean="0"/>
                        <a:t>0</a:t>
                      </a:r>
                      <a:endParaRPr lang="zh-CN" altLang="en-US" dirty="0"/>
                    </a:p>
                  </a:txBody>
                  <a:tcPr/>
                </a:tc>
                <a:tc>
                  <a:txBody>
                    <a:bodyPr/>
                    <a:lstStyle/>
                    <a:p>
                      <a:pPr algn="ctr"/>
                      <a:r>
                        <a:rPr lang="en-US" altLang="zh-CN" dirty="0" smtClean="0"/>
                        <a:t>0.785398163397</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796443171"/>
                  </a:ext>
                </a:extLst>
              </a:tr>
              <a:tr h="370840">
                <a:tc>
                  <a:txBody>
                    <a:bodyPr/>
                    <a:lstStyle/>
                    <a:p>
                      <a:pPr algn="ctr"/>
                      <a:r>
                        <a:rPr lang="en-US" altLang="zh-CN" dirty="0" smtClean="0"/>
                        <a:t>1</a:t>
                      </a:r>
                      <a:endParaRPr lang="zh-CN" altLang="en-US" dirty="0"/>
                    </a:p>
                  </a:txBody>
                  <a:tcPr/>
                </a:tc>
                <a:tc>
                  <a:txBody>
                    <a:bodyPr/>
                    <a:lstStyle/>
                    <a:p>
                      <a:pPr algn="ctr"/>
                      <a:r>
                        <a:rPr lang="en-US" altLang="zh-CN" dirty="0" smtClean="0"/>
                        <a:t>1.726812656758</a:t>
                      </a:r>
                      <a:endParaRPr lang="zh-CN" altLang="en-US" dirty="0"/>
                    </a:p>
                  </a:txBody>
                  <a:tcPr/>
                </a:tc>
                <a:tc>
                  <a:txBody>
                    <a:bodyPr/>
                    <a:lstStyle/>
                    <a:p>
                      <a:pPr algn="ctr"/>
                      <a:r>
                        <a:rPr lang="en-US" altLang="zh-CN" dirty="0" smtClean="0"/>
                        <a:t>2.040617487878</a:t>
                      </a:r>
                      <a:endParaRPr lang="zh-CN" altLang="en-US" dirty="0"/>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2314688998"/>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1.960534166564</a:t>
                      </a:r>
                      <a:endParaRPr lang="zh-CN" altLang="en-US" dirty="0"/>
                    </a:p>
                  </a:txBody>
                  <a:tcPr/>
                </a:tc>
                <a:tc>
                  <a:txBody>
                    <a:bodyPr/>
                    <a:lstStyle/>
                    <a:p>
                      <a:pPr algn="ctr"/>
                      <a:r>
                        <a:rPr lang="en-US" altLang="zh-CN" dirty="0" smtClean="0"/>
                        <a:t>2.038441336499</a:t>
                      </a:r>
                      <a:endParaRPr lang="zh-CN" altLang="en-US" dirty="0"/>
                    </a:p>
                  </a:txBody>
                  <a:tcPr/>
                </a:tc>
                <a:tc>
                  <a:txBody>
                    <a:bodyPr/>
                    <a:lstStyle/>
                    <a:p>
                      <a:pPr algn="ct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2.038296259740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124886249"/>
                  </a:ext>
                </a:extLst>
              </a:tr>
              <a:tr h="370840">
                <a:tc>
                  <a:txBody>
                    <a:bodyPr/>
                    <a:lstStyle/>
                    <a:p>
                      <a:pPr algn="ctr"/>
                      <a:r>
                        <a:rPr lang="en-US" altLang="zh-CN" dirty="0" smtClean="0"/>
                        <a:t>3</a:t>
                      </a:r>
                      <a:endParaRPr lang="zh-CN" altLang="en-US" dirty="0"/>
                    </a:p>
                  </a:txBody>
                  <a:tcPr/>
                </a:tc>
                <a:tc>
                  <a:txBody>
                    <a:bodyPr/>
                    <a:lstStyle/>
                    <a:p>
                      <a:pPr algn="ctr"/>
                      <a:r>
                        <a:rPr lang="en-US" altLang="zh-CN" dirty="0" smtClean="0"/>
                        <a:t>2.018793948078</a:t>
                      </a:r>
                      <a:endParaRPr lang="zh-CN" altLang="en-US" dirty="0"/>
                    </a:p>
                  </a:txBody>
                  <a:tcPr/>
                </a:tc>
                <a:tc>
                  <a:txBody>
                    <a:bodyPr/>
                    <a:lstStyle/>
                    <a:p>
                      <a:pPr algn="ctr"/>
                      <a:r>
                        <a:rPr lang="en-US" altLang="zh-CN" dirty="0" smtClean="0"/>
                        <a:t>2.038213875249</a:t>
                      </a:r>
                      <a:endParaRPr lang="zh-CN" altLang="en-US" dirty="0"/>
                    </a:p>
                  </a:txBody>
                  <a:tcPr/>
                </a:tc>
                <a:tc>
                  <a:txBody>
                    <a:bodyPr/>
                    <a:lstStyle/>
                    <a:p>
                      <a:pPr algn="ct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2.038198711166</a:t>
                      </a:r>
                      <a:endParaRPr lang="zh-CN" altLang="en-US" dirty="0"/>
                    </a:p>
                  </a:txBody>
                  <a:tcPr/>
                </a:tc>
                <a:tc>
                  <a:txBody>
                    <a:bodyPr/>
                    <a:lstStyle/>
                    <a:p>
                      <a:pPr algn="ct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2.038197162776</a:t>
                      </a:r>
                      <a:endParaRPr lang="zh-CN" altLang="en-US" dirty="0"/>
                    </a:p>
                  </a:txBody>
                  <a:tcPr/>
                </a:tc>
                <a:extLst>
                  <a:ext uri="{0D108BD9-81ED-4DB2-BD59-A6C34878D82A}">
                    <a16:rowId xmlns:a16="http://schemas.microsoft.com/office/drawing/2014/main" val="1725149929"/>
                  </a:ext>
                </a:extLst>
              </a:tr>
              <a:tr h="370840">
                <a:tc>
                  <a:txBody>
                    <a:bodyPr/>
                    <a:lstStyle/>
                    <a:p>
                      <a:pPr algn="ctr"/>
                      <a:r>
                        <a:rPr lang="en-US" altLang="zh-CN" dirty="0" smtClean="0"/>
                        <a:t>4</a:t>
                      </a:r>
                      <a:endParaRPr lang="zh-CN" altLang="en-US" dirty="0"/>
                    </a:p>
                  </a:txBody>
                  <a:tcPr/>
                </a:tc>
                <a:tc>
                  <a:txBody>
                    <a:bodyPr/>
                    <a:lstStyle/>
                    <a:p>
                      <a:pPr algn="ctr"/>
                      <a:r>
                        <a:rPr lang="en-US" altLang="zh-CN" dirty="0" smtClean="0"/>
                        <a:t>2.033347341805</a:t>
                      </a:r>
                      <a:endParaRPr lang="zh-CN" altLang="en-US" dirty="0"/>
                    </a:p>
                  </a:txBody>
                  <a:tcPr/>
                </a:tc>
                <a:tc>
                  <a:txBody>
                    <a:bodyPr/>
                    <a:lstStyle/>
                    <a:p>
                      <a:pPr algn="ctr"/>
                      <a:r>
                        <a:rPr lang="en-US" altLang="zh-CN" dirty="0" smtClean="0"/>
                        <a:t>2.038198473047</a:t>
                      </a:r>
                      <a:endParaRPr lang="zh-CN" altLang="en-US" dirty="0"/>
                    </a:p>
                  </a:txBody>
                  <a:tcPr/>
                </a:tc>
                <a:tc>
                  <a:txBody>
                    <a:bodyPr/>
                    <a:lstStyle/>
                    <a:p>
                      <a:pPr algn="ct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2.038197446234</a:t>
                      </a:r>
                      <a:endParaRPr lang="zh-CN" altLang="en-US" dirty="0"/>
                    </a:p>
                  </a:txBody>
                  <a:tcPr/>
                </a:tc>
                <a:tc>
                  <a:txBody>
                    <a:bodyPr/>
                    <a:lstStyle/>
                    <a:p>
                      <a:pPr algn="ct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2.038197426156</a:t>
                      </a:r>
                      <a:endParaRPr lang="zh-CN" altLang="en-US" dirty="0"/>
                    </a:p>
                  </a:txBody>
                  <a:tcPr/>
                </a:tc>
                <a:extLst>
                  <a:ext uri="{0D108BD9-81ED-4DB2-BD59-A6C34878D82A}">
                    <a16:rowId xmlns:a16="http://schemas.microsoft.com/office/drawing/2014/main" val="2742311657"/>
                  </a:ext>
                </a:extLst>
              </a:tr>
              <a:tr h="370840">
                <a:tc>
                  <a:txBody>
                    <a:bodyPr/>
                    <a:lstStyle/>
                    <a:p>
                      <a:pPr algn="ctr"/>
                      <a:r>
                        <a:rPr lang="en-US" altLang="zh-CN" dirty="0" smtClean="0"/>
                        <a:t>5</a:t>
                      </a:r>
                      <a:endParaRPr lang="zh-CN" altLang="en-US" dirty="0"/>
                    </a:p>
                  </a:txBody>
                  <a:tcPr/>
                </a:tc>
                <a:tc>
                  <a:txBody>
                    <a:bodyPr/>
                    <a:lstStyle/>
                    <a:p>
                      <a:pPr algn="ctr"/>
                      <a:r>
                        <a:rPr lang="en-US" altLang="zh-CN" dirty="0" smtClean="0"/>
                        <a:t>2.036984954990</a:t>
                      </a:r>
                      <a:endParaRPr lang="zh-CN" altLang="en-US" dirty="0"/>
                    </a:p>
                  </a:txBody>
                  <a:tcPr/>
                </a:tc>
                <a:tc>
                  <a:txBody>
                    <a:bodyPr/>
                    <a:lstStyle/>
                    <a:p>
                      <a:pPr algn="ctr"/>
                      <a:r>
                        <a:rPr lang="en-US" altLang="zh-CN" dirty="0" smtClean="0"/>
                        <a:t>2.038197492719</a:t>
                      </a:r>
                      <a:endParaRPr lang="zh-CN" altLang="en-US" dirty="0"/>
                    </a:p>
                  </a:txBody>
                  <a:tcPr/>
                </a:tc>
                <a:tc>
                  <a:txBody>
                    <a:bodyPr/>
                    <a:lstStyle/>
                    <a:p>
                      <a:pPr algn="ctr"/>
                      <a:r>
                        <a:rPr lang="en-US" altLang="zh-CN" dirty="0" smtClean="0"/>
                        <a:t>2.038197427363</a:t>
                      </a:r>
                      <a:endParaRPr lang="zh-CN" altLang="en-US" dirty="0"/>
                    </a:p>
                  </a:txBody>
                  <a:tcPr/>
                </a:tc>
                <a:tc>
                  <a:txBody>
                    <a:bodyPr/>
                    <a:lstStyle/>
                    <a:p>
                      <a:pPr algn="ct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2.038197427064</a:t>
                      </a:r>
                      <a:endParaRPr lang="zh-CN" altLang="en-US" dirty="0"/>
                    </a:p>
                  </a:txBody>
                  <a:tcPr/>
                </a:tc>
                <a:extLst>
                  <a:ext uri="{0D108BD9-81ED-4DB2-BD59-A6C34878D82A}">
                    <a16:rowId xmlns:a16="http://schemas.microsoft.com/office/drawing/2014/main" val="553401392"/>
                  </a:ext>
                </a:extLst>
              </a:tr>
            </a:tbl>
          </a:graphicData>
        </a:graphic>
      </p:graphicFrame>
    </p:spTree>
    <p:extLst>
      <p:ext uri="{BB962C8B-B14F-4D97-AF65-F5344CB8AC3E}">
        <p14:creationId xmlns:p14="http://schemas.microsoft.com/office/powerpoint/2010/main" val="3607566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0"/>
          </p:nvPr>
        </p:nvSpPr>
        <p:spPr/>
        <p:txBody>
          <a:bodyPr/>
          <a:lstStyle/>
          <a:p>
            <a:pPr>
              <a:defRPr/>
            </a:pPr>
            <a:r>
              <a:rPr lang="zh-CN" altLang="en-US"/>
              <a:t>华南师范大学数学科学学院    谢骊玲</a:t>
            </a:r>
          </a:p>
        </p:txBody>
      </p:sp>
      <p:sp>
        <p:nvSpPr>
          <p:cNvPr id="11"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7172" name="Rectangle 2"/>
          <p:cNvSpPr>
            <a:spLocks noGrp="1" noChangeArrowheads="1"/>
          </p:cNvSpPr>
          <p:nvPr>
            <p:ph type="title"/>
          </p:nvPr>
        </p:nvSpPr>
        <p:spPr/>
        <p:txBody>
          <a:bodyPr/>
          <a:lstStyle/>
          <a:p>
            <a:pPr eaLnBrk="1" hangingPunct="1"/>
            <a:r>
              <a:rPr lang="zh-CN" altLang="en-US" smtClean="0"/>
              <a:t>积分简介</a:t>
            </a:r>
          </a:p>
        </p:txBody>
      </p:sp>
      <p:sp>
        <p:nvSpPr>
          <p:cNvPr id="8195" name="Rectangle 3"/>
          <p:cNvSpPr>
            <a:spLocks noGrp="1" noChangeArrowheads="1"/>
          </p:cNvSpPr>
          <p:nvPr>
            <p:ph type="body" sz="half" idx="1"/>
          </p:nvPr>
        </p:nvSpPr>
        <p:spPr>
          <a:xfrm>
            <a:off x="476250" y="1584325"/>
            <a:ext cx="8075613" cy="3886200"/>
          </a:xfrm>
        </p:spPr>
        <p:txBody>
          <a:bodyPr/>
          <a:lstStyle/>
          <a:p>
            <a:pPr eaLnBrk="1" hangingPunct="1"/>
            <a:r>
              <a:rPr lang="zh-CN" altLang="en-US" sz="2800" smtClean="0"/>
              <a:t>数值积分的</a:t>
            </a:r>
            <a:r>
              <a:rPr lang="zh-CN" altLang="en-US" sz="2800" b="1" smtClean="0">
                <a:solidFill>
                  <a:schemeClr val="bg2"/>
                </a:solidFill>
              </a:rPr>
              <a:t>目的</a:t>
            </a:r>
            <a:r>
              <a:rPr lang="zh-CN" altLang="en-US" sz="2800" smtClean="0"/>
              <a:t>是，通过在有限个采样点上计算 </a:t>
            </a:r>
            <a:r>
              <a:rPr lang="en-US" altLang="zh-CN" sz="2800" i="1" smtClean="0"/>
              <a:t>f </a:t>
            </a:r>
            <a:r>
              <a:rPr lang="en-US" altLang="zh-CN" sz="2800" smtClean="0"/>
              <a:t>(</a:t>
            </a:r>
            <a:r>
              <a:rPr lang="en-US" altLang="zh-CN" sz="2800" i="1" smtClean="0"/>
              <a:t>x</a:t>
            </a:r>
            <a:r>
              <a:rPr lang="en-US" altLang="zh-CN" sz="2800" smtClean="0"/>
              <a:t>)</a:t>
            </a:r>
            <a:r>
              <a:rPr lang="zh-CN" altLang="en-US" sz="2800" smtClean="0"/>
              <a:t>的值来逼近 </a:t>
            </a:r>
            <a:r>
              <a:rPr lang="en-US" altLang="zh-CN" sz="2800" i="1" smtClean="0"/>
              <a:t>f </a:t>
            </a:r>
            <a:r>
              <a:rPr lang="en-US" altLang="zh-CN" sz="2800" smtClean="0"/>
              <a:t>(</a:t>
            </a:r>
            <a:r>
              <a:rPr lang="en-US" altLang="zh-CN" sz="2800" i="1" smtClean="0"/>
              <a:t>x</a:t>
            </a:r>
            <a:r>
              <a:rPr lang="en-US" altLang="zh-CN" sz="2800" smtClean="0"/>
              <a:t>)</a:t>
            </a:r>
            <a:r>
              <a:rPr lang="zh-CN" altLang="en-US" sz="2800" smtClean="0"/>
              <a:t>在区间</a:t>
            </a:r>
            <a:r>
              <a:rPr lang="en-US" altLang="zh-CN" sz="2800" smtClean="0"/>
              <a:t>[</a:t>
            </a:r>
            <a:r>
              <a:rPr lang="en-US" altLang="zh-CN" sz="2800" i="1" smtClean="0"/>
              <a:t>a</a:t>
            </a:r>
            <a:r>
              <a:rPr lang="en-US" altLang="zh-CN" sz="2800" smtClean="0"/>
              <a:t>,</a:t>
            </a:r>
            <a:r>
              <a:rPr lang="en-US" altLang="zh-CN" sz="2800" i="1" smtClean="0"/>
              <a:t>b</a:t>
            </a:r>
            <a:r>
              <a:rPr lang="en-US" altLang="zh-CN" sz="2800" smtClean="0"/>
              <a:t>]</a:t>
            </a:r>
            <a:r>
              <a:rPr lang="zh-CN" altLang="en-US" sz="2800" smtClean="0"/>
              <a:t>上的定积分</a:t>
            </a:r>
          </a:p>
        </p:txBody>
      </p:sp>
      <p:graphicFrame>
        <p:nvGraphicFramePr>
          <p:cNvPr id="8197" name="Object 5"/>
          <p:cNvGraphicFramePr>
            <a:graphicFrameLocks noGrp="1" noChangeAspect="1"/>
          </p:cNvGraphicFramePr>
          <p:nvPr>
            <p:ph sz="quarter" idx="2"/>
          </p:nvPr>
        </p:nvGraphicFramePr>
        <p:xfrm>
          <a:off x="1601788" y="3294063"/>
          <a:ext cx="5940425" cy="749300"/>
        </p:xfrm>
        <a:graphic>
          <a:graphicData uri="http://schemas.openxmlformats.org/presentationml/2006/ole">
            <mc:AlternateContent xmlns:mc="http://schemas.openxmlformats.org/markup-compatibility/2006">
              <mc:Choice xmlns:v="urn:schemas-microsoft-com:vml" Requires="v">
                <p:oleObj spid="_x0000_s7300" name="Equation" r:id="rId3" imgW="3429000" imgH="431800" progId="Equation.DSMT4">
                  <p:embed/>
                </p:oleObj>
              </mc:Choice>
              <mc:Fallback>
                <p:oleObj name="Equation" r:id="rId3" imgW="34290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3294063"/>
                        <a:ext cx="594042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Text Box 4"/>
          <p:cNvSpPr txBox="1">
            <a:spLocks noChangeArrowheads="1"/>
          </p:cNvSpPr>
          <p:nvPr/>
        </p:nvSpPr>
        <p:spPr bwMode="auto">
          <a:xfrm>
            <a:off x="476250" y="2708275"/>
            <a:ext cx="8281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  </a:t>
            </a:r>
            <a:r>
              <a:rPr lang="zh-CN" altLang="en-US" sz="2800"/>
              <a:t>定义</a:t>
            </a:r>
            <a:r>
              <a:rPr lang="en-US" altLang="zh-CN" sz="2800"/>
              <a:t>7.1  </a:t>
            </a:r>
            <a:r>
              <a:rPr lang="zh-CN" altLang="en-US" sz="2800"/>
              <a:t>设</a:t>
            </a:r>
            <a:r>
              <a:rPr lang="en-US" altLang="zh-CN" sz="2800" i="1"/>
              <a:t>a</a:t>
            </a:r>
            <a:r>
              <a:rPr lang="en-US" altLang="zh-CN" sz="2800"/>
              <a:t>=</a:t>
            </a:r>
            <a:r>
              <a:rPr lang="en-US" altLang="zh-CN" sz="2800" i="1"/>
              <a:t>x</a:t>
            </a:r>
            <a:r>
              <a:rPr lang="en-US" altLang="zh-CN" sz="2800" baseline="-25000"/>
              <a:t>0</a:t>
            </a:r>
            <a:r>
              <a:rPr lang="en-US" altLang="zh-CN" sz="2800"/>
              <a:t>&lt;</a:t>
            </a:r>
            <a:r>
              <a:rPr lang="en-US" altLang="zh-CN" sz="2800" i="1"/>
              <a:t>x</a:t>
            </a:r>
            <a:r>
              <a:rPr lang="en-US" altLang="zh-CN" sz="2800" baseline="-25000"/>
              <a:t>1</a:t>
            </a:r>
            <a:r>
              <a:rPr lang="en-US" altLang="zh-CN" sz="2800"/>
              <a:t>&lt;…&lt;</a:t>
            </a:r>
            <a:r>
              <a:rPr lang="en-US" altLang="zh-CN" sz="2800" i="1"/>
              <a:t>x</a:t>
            </a:r>
            <a:r>
              <a:rPr lang="en-US" altLang="zh-CN" sz="2800" i="1" baseline="-25000"/>
              <a:t>M</a:t>
            </a:r>
            <a:r>
              <a:rPr lang="en-US" altLang="zh-CN" sz="2800"/>
              <a:t>=</a:t>
            </a:r>
            <a:r>
              <a:rPr lang="en-US" altLang="zh-CN" sz="2800" i="1"/>
              <a:t>b</a:t>
            </a:r>
            <a:r>
              <a:rPr lang="en-US" altLang="zh-CN" sz="2800"/>
              <a:t>. </a:t>
            </a:r>
            <a:r>
              <a:rPr lang="zh-CN" altLang="en-US" sz="2800"/>
              <a:t>称形如</a:t>
            </a:r>
          </a:p>
        </p:txBody>
      </p:sp>
      <p:sp>
        <p:nvSpPr>
          <p:cNvPr id="8199" name="Text Box 7"/>
          <p:cNvSpPr txBox="1">
            <a:spLocks noChangeArrowheads="1"/>
          </p:cNvSpPr>
          <p:nvPr/>
        </p:nvSpPr>
        <p:spPr bwMode="auto">
          <a:xfrm>
            <a:off x="836613" y="4103688"/>
            <a:ext cx="7831137"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且具有性质                              的公式为数值积分或</a:t>
            </a:r>
            <a:r>
              <a:rPr lang="zh-CN" altLang="en-US" sz="2800" b="1">
                <a:solidFill>
                  <a:schemeClr val="bg2"/>
                </a:solidFill>
                <a:latin typeface="Arial" panose="020B0604020202020204" pitchFamily="34" charset="0"/>
              </a:rPr>
              <a:t>面积</a:t>
            </a:r>
            <a:r>
              <a:rPr lang="zh-CN" altLang="en-US" sz="2800">
                <a:latin typeface="Arial" panose="020B0604020202020204" pitchFamily="34" charset="0"/>
              </a:rPr>
              <a:t>公式。项 </a:t>
            </a:r>
            <a:r>
              <a:rPr lang="en-US" altLang="zh-CN" sz="2800" i="1"/>
              <a:t>E</a:t>
            </a:r>
            <a:r>
              <a:rPr lang="en-US" altLang="zh-CN" sz="2800"/>
              <a:t>[ </a:t>
            </a:r>
            <a:r>
              <a:rPr lang="en-US" altLang="zh-CN" sz="2800" i="1"/>
              <a:t>f </a:t>
            </a:r>
            <a:r>
              <a:rPr lang="en-US" altLang="zh-CN" sz="2800"/>
              <a:t>] </a:t>
            </a:r>
            <a:r>
              <a:rPr lang="zh-CN" altLang="en-US" sz="2800">
                <a:latin typeface="Arial" panose="020B0604020202020204" pitchFamily="34" charset="0"/>
              </a:rPr>
              <a:t>称为积分的截断误差，值</a:t>
            </a:r>
          </a:p>
          <a:p>
            <a:pPr eaLnBrk="1" hangingPunct="1">
              <a:spcBef>
                <a:spcPct val="50000"/>
              </a:spcBef>
              <a:buClrTx/>
              <a:buSzTx/>
              <a:buFontTx/>
              <a:buNone/>
            </a:pPr>
            <a:r>
              <a:rPr lang="zh-CN" altLang="en-US" sz="2800">
                <a:latin typeface="Arial" panose="020B0604020202020204" pitchFamily="34" charset="0"/>
              </a:rPr>
              <a:t>           称为</a:t>
            </a:r>
            <a:r>
              <a:rPr lang="zh-CN" altLang="en-US" sz="2800" b="1">
                <a:solidFill>
                  <a:schemeClr val="bg2"/>
                </a:solidFill>
                <a:latin typeface="Arial" panose="020B0604020202020204" pitchFamily="34" charset="0"/>
              </a:rPr>
              <a:t>面积节点</a:t>
            </a:r>
            <a:r>
              <a:rPr lang="zh-CN" altLang="en-US" sz="2800">
                <a:latin typeface="Arial" panose="020B0604020202020204" pitchFamily="34" charset="0"/>
              </a:rPr>
              <a:t>，           称为</a:t>
            </a:r>
            <a:r>
              <a:rPr lang="zh-CN" altLang="en-US" sz="2800" b="1">
                <a:solidFill>
                  <a:schemeClr val="bg2"/>
                </a:solidFill>
                <a:latin typeface="Arial" panose="020B0604020202020204" pitchFamily="34" charset="0"/>
              </a:rPr>
              <a:t>权</a:t>
            </a:r>
            <a:r>
              <a:rPr lang="zh-CN" altLang="en-US" sz="2800">
                <a:latin typeface="Arial" panose="020B0604020202020204" pitchFamily="34" charset="0"/>
              </a:rPr>
              <a:t>。</a:t>
            </a:r>
          </a:p>
          <a:p>
            <a:pPr eaLnBrk="1" hangingPunct="1">
              <a:spcBef>
                <a:spcPct val="50000"/>
              </a:spcBef>
              <a:buClrTx/>
              <a:buSzTx/>
              <a:buFontTx/>
              <a:buNone/>
            </a:pPr>
            <a:endParaRPr lang="en-US" altLang="zh-CN" sz="2800">
              <a:latin typeface="Arial" panose="020B0604020202020204" pitchFamily="34" charset="0"/>
            </a:endParaRPr>
          </a:p>
        </p:txBody>
      </p:sp>
      <p:graphicFrame>
        <p:nvGraphicFramePr>
          <p:cNvPr id="8200" name="Object 8"/>
          <p:cNvGraphicFramePr>
            <a:graphicFrameLocks noGrp="1" noChangeAspect="1"/>
          </p:cNvGraphicFramePr>
          <p:nvPr>
            <p:ph sz="quarter" idx="3"/>
          </p:nvPr>
        </p:nvGraphicFramePr>
        <p:xfrm>
          <a:off x="2771775" y="4059238"/>
          <a:ext cx="2800350" cy="601662"/>
        </p:xfrm>
        <a:graphic>
          <a:graphicData uri="http://schemas.openxmlformats.org/presentationml/2006/ole">
            <mc:AlternateContent xmlns:mc="http://schemas.openxmlformats.org/markup-compatibility/2006">
              <mc:Choice xmlns:v="urn:schemas-microsoft-com:vml" Requires="v">
                <p:oleObj spid="_x0000_s7301" name="Equation" r:id="rId5" imgW="1536700" imgH="330200" progId="Equation.DSMT4">
                  <p:embed/>
                </p:oleObj>
              </mc:Choice>
              <mc:Fallback>
                <p:oleObj name="Equation" r:id="rId5" imgW="1536700" imgH="330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059238"/>
                        <a:ext cx="280035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11"/>
          <p:cNvGraphicFramePr>
            <a:graphicFrameLocks noChangeAspect="1"/>
          </p:cNvGraphicFramePr>
          <p:nvPr/>
        </p:nvGraphicFramePr>
        <p:xfrm>
          <a:off x="927100" y="5049838"/>
          <a:ext cx="1123950" cy="611187"/>
        </p:xfrm>
        <a:graphic>
          <a:graphicData uri="http://schemas.openxmlformats.org/presentationml/2006/ole">
            <mc:AlternateContent xmlns:mc="http://schemas.openxmlformats.org/markup-compatibility/2006">
              <mc:Choice xmlns:v="urn:schemas-microsoft-com:vml" Requires="v">
                <p:oleObj spid="_x0000_s7302" name="Equation" r:id="rId7" imgW="444307" imgH="241195" progId="Equation.DSMT4">
                  <p:embed/>
                </p:oleObj>
              </mc:Choice>
              <mc:Fallback>
                <p:oleObj name="Equation" r:id="rId7" imgW="444307" imgH="24119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100" y="5049838"/>
                        <a:ext cx="112395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12"/>
          <p:cNvGraphicFramePr>
            <a:graphicFrameLocks noChangeAspect="1"/>
          </p:cNvGraphicFramePr>
          <p:nvPr/>
        </p:nvGraphicFramePr>
        <p:xfrm>
          <a:off x="4346575" y="5094288"/>
          <a:ext cx="1187450" cy="611187"/>
        </p:xfrm>
        <a:graphic>
          <a:graphicData uri="http://schemas.openxmlformats.org/presentationml/2006/ole">
            <mc:AlternateContent xmlns:mc="http://schemas.openxmlformats.org/markup-compatibility/2006">
              <mc:Choice xmlns:v="urn:schemas-microsoft-com:vml" Requires="v">
                <p:oleObj spid="_x0000_s7303" name="Equation" r:id="rId9" imgW="469696" imgH="241195" progId="Equation.DSMT4">
                  <p:embed/>
                </p:oleObj>
              </mc:Choice>
              <mc:Fallback>
                <p:oleObj name="Equation" r:id="rId9" imgW="469696" imgH="241195"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6575" y="5094288"/>
                        <a:ext cx="118745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ssolv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6">
                                            <p:txEl>
                                              <p:pRg st="0" end="0"/>
                                            </p:txEl>
                                          </p:spTgt>
                                        </p:tgtEl>
                                        <p:attrNameLst>
                                          <p:attrName>style.visibility</p:attrName>
                                        </p:attrNameLst>
                                      </p:cBhvr>
                                      <p:to>
                                        <p:strVal val="visible"/>
                                      </p:to>
                                    </p:set>
                                    <p:animEffect transition="in" filter="wipe(left)">
                                      <p:cBhvr>
                                        <p:cTn id="12" dur="500"/>
                                        <p:tgtEl>
                                          <p:spTgt spid="81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wipe(left)">
                                      <p:cBhvr>
                                        <p:cTn id="17" dur="500"/>
                                        <p:tgtEl>
                                          <p:spTgt spid="8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dissolve">
                                      <p:cBhvr>
                                        <p:cTn id="22" dur="500"/>
                                        <p:tgtEl>
                                          <p:spTgt spid="820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199"/>
                                        </p:tgtEl>
                                        <p:attrNameLst>
                                          <p:attrName>style.visibility</p:attrName>
                                        </p:attrNameLst>
                                      </p:cBhvr>
                                      <p:to>
                                        <p:strVal val="visible"/>
                                      </p:to>
                                    </p:set>
                                    <p:animEffect transition="in" filter="dissolve">
                                      <p:cBhvr>
                                        <p:cTn id="25" dur="500"/>
                                        <p:tgtEl>
                                          <p:spTgt spid="8199"/>
                                        </p:tgtEl>
                                      </p:cBhvr>
                                    </p:animEffect>
                                  </p:childTnLst>
                                </p:cTn>
                              </p:par>
                              <p:par>
                                <p:cTn id="26" presetID="9" presetClass="entr" presetSubtype="0" fill="hold" nodeType="withEffect">
                                  <p:stCondLst>
                                    <p:cond delay="0"/>
                                  </p:stCondLst>
                                  <p:childTnLst>
                                    <p:set>
                                      <p:cBhvr>
                                        <p:cTn id="27" dur="1" fill="hold">
                                          <p:stCondLst>
                                            <p:cond delay="0"/>
                                          </p:stCondLst>
                                        </p:cTn>
                                        <p:tgtEl>
                                          <p:spTgt spid="8203"/>
                                        </p:tgtEl>
                                        <p:attrNameLst>
                                          <p:attrName>style.visibility</p:attrName>
                                        </p:attrNameLst>
                                      </p:cBhvr>
                                      <p:to>
                                        <p:strVal val="visible"/>
                                      </p:to>
                                    </p:set>
                                    <p:animEffect transition="in" filter="dissolve">
                                      <p:cBhvr>
                                        <p:cTn id="28" dur="500"/>
                                        <p:tgtEl>
                                          <p:spTgt spid="8203"/>
                                        </p:tgtEl>
                                      </p:cBhvr>
                                    </p:animEffect>
                                  </p:childTnLst>
                                </p:cTn>
                              </p:par>
                              <p:par>
                                <p:cTn id="29" presetID="9" presetClass="entr" presetSubtype="0" fill="hold" nodeType="withEffect">
                                  <p:stCondLst>
                                    <p:cond delay="0"/>
                                  </p:stCondLst>
                                  <p:childTnLst>
                                    <p:set>
                                      <p:cBhvr>
                                        <p:cTn id="30" dur="1" fill="hold">
                                          <p:stCondLst>
                                            <p:cond delay="0"/>
                                          </p:stCondLst>
                                        </p:cTn>
                                        <p:tgtEl>
                                          <p:spTgt spid="8204"/>
                                        </p:tgtEl>
                                        <p:attrNameLst>
                                          <p:attrName>style.visibility</p:attrName>
                                        </p:attrNameLst>
                                      </p:cBhvr>
                                      <p:to>
                                        <p:strVal val="visible"/>
                                      </p:to>
                                    </p:set>
                                    <p:animEffect transition="in" filter="dissolve">
                                      <p:cBhvr>
                                        <p:cTn id="31"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3" name="日期占位符 2"/>
          <p:cNvSpPr>
            <a:spLocks noGrp="1"/>
          </p:cNvSpPr>
          <p:nvPr>
            <p:ph type="dt" sz="half" idx="12"/>
          </p:nvPr>
        </p:nvSpPr>
        <p:spPr/>
        <p:txBody>
          <a:bodyPr/>
          <a:lstStyle/>
          <a:p>
            <a:pPr>
              <a:defRPr/>
            </a:pPr>
            <a:fld id="{CB0A8F3F-FF78-4B58-B46F-BB7F9A432AB6}" type="datetime1">
              <a:rPr lang="zh-CN" altLang="en-US" smtClean="0"/>
              <a:pPr>
                <a:defRPr/>
              </a:pPr>
              <a:t>2020/5/19</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1540617407"/>
              </p:ext>
            </p:extLst>
          </p:nvPr>
        </p:nvGraphicFramePr>
        <p:xfrm>
          <a:off x="323528" y="1281697"/>
          <a:ext cx="8496943" cy="2595880"/>
        </p:xfrm>
        <a:graphic>
          <a:graphicData uri="http://schemas.openxmlformats.org/drawingml/2006/table">
            <a:tbl>
              <a:tblPr firstRow="1" bandRow="1">
                <a:tableStyleId>{5C22544A-7EE6-4342-B048-85BDC9FD1C3A}</a:tableStyleId>
              </a:tblPr>
              <a:tblGrid>
                <a:gridCol w="468051">
                  <a:extLst>
                    <a:ext uri="{9D8B030D-6E8A-4147-A177-3AD203B41FA5}">
                      <a16:colId xmlns:a16="http://schemas.microsoft.com/office/drawing/2014/main" val="3537288248"/>
                    </a:ext>
                  </a:extLst>
                </a:gridCol>
                <a:gridCol w="1044116">
                  <a:extLst>
                    <a:ext uri="{9D8B030D-6E8A-4147-A177-3AD203B41FA5}">
                      <a16:colId xmlns:a16="http://schemas.microsoft.com/office/drawing/2014/main" val="2345721738"/>
                    </a:ext>
                  </a:extLst>
                </a:gridCol>
                <a:gridCol w="1746194">
                  <a:extLst>
                    <a:ext uri="{9D8B030D-6E8A-4147-A177-3AD203B41FA5}">
                      <a16:colId xmlns:a16="http://schemas.microsoft.com/office/drawing/2014/main" val="2124796242"/>
                    </a:ext>
                  </a:extLst>
                </a:gridCol>
                <a:gridCol w="1746194">
                  <a:extLst>
                    <a:ext uri="{9D8B030D-6E8A-4147-A177-3AD203B41FA5}">
                      <a16:colId xmlns:a16="http://schemas.microsoft.com/office/drawing/2014/main" val="2293191259"/>
                    </a:ext>
                  </a:extLst>
                </a:gridCol>
                <a:gridCol w="1746194">
                  <a:extLst>
                    <a:ext uri="{9D8B030D-6E8A-4147-A177-3AD203B41FA5}">
                      <a16:colId xmlns:a16="http://schemas.microsoft.com/office/drawing/2014/main" val="2606522598"/>
                    </a:ext>
                  </a:extLst>
                </a:gridCol>
                <a:gridCol w="1746194">
                  <a:extLst>
                    <a:ext uri="{9D8B030D-6E8A-4147-A177-3AD203B41FA5}">
                      <a16:colId xmlns:a16="http://schemas.microsoft.com/office/drawing/2014/main" val="696517815"/>
                    </a:ext>
                  </a:extLst>
                </a:gridCol>
              </a:tblGrid>
              <a:tr h="370840">
                <a:tc>
                  <a:txBody>
                    <a:bodyPr/>
                    <a:lstStyle/>
                    <a:p>
                      <a:pPr algn="ctr"/>
                      <a:r>
                        <a:rPr lang="en-US" altLang="zh-CN" sz="1600" i="1" dirty="0" smtClean="0">
                          <a:latin typeface="+mn-lt"/>
                        </a:rPr>
                        <a:t>J</a:t>
                      </a:r>
                      <a:endParaRPr lang="zh-CN" altLang="en-US" sz="1600" i="1" dirty="0">
                        <a:latin typeface="+mn-lt"/>
                      </a:endParaRPr>
                    </a:p>
                  </a:txBody>
                  <a:tcPr/>
                </a:tc>
                <a:tc>
                  <a:txBody>
                    <a:bodyPr/>
                    <a:lstStyle/>
                    <a:p>
                      <a:pPr marL="0" algn="ctr" defTabSz="914400" rtl="0" eaLnBrk="1" latinLnBrk="0" hangingPunct="1"/>
                      <a:r>
                        <a:rPr lang="en-US" altLang="zh-CN" sz="1600" b="1" i="1" kern="1200" dirty="0" smtClean="0">
                          <a:solidFill>
                            <a:schemeClr val="lt1"/>
                          </a:solidFill>
                          <a:latin typeface="+mn-lt"/>
                          <a:ea typeface="+mn-ea"/>
                          <a:cs typeface="+mn-cs"/>
                        </a:rPr>
                        <a:t>h</a:t>
                      </a:r>
                      <a:endParaRPr lang="zh-CN" altLang="en-US" sz="1600" b="1" i="1" kern="1200" dirty="0">
                        <a:solidFill>
                          <a:schemeClr val="lt1"/>
                        </a:solidFill>
                        <a:latin typeface="+mn-lt"/>
                        <a:ea typeface="+mn-ea"/>
                        <a:cs typeface="+mn-cs"/>
                      </a:endParaRPr>
                    </a:p>
                  </a:txBody>
                  <a:tcPr/>
                </a:tc>
                <a:tc>
                  <a:txBody>
                    <a:bodyPr/>
                    <a:lstStyle/>
                    <a:p>
                      <a:pPr algn="ctr"/>
                      <a:r>
                        <a:rPr lang="en-US" altLang="zh-CN" sz="1600" b="1" i="1" kern="1200" dirty="0" smtClean="0">
                          <a:solidFill>
                            <a:schemeClr val="lt1"/>
                          </a:solidFill>
                          <a:latin typeface="+mn-lt"/>
                          <a:ea typeface="+mn-ea"/>
                          <a:cs typeface="+mn-cs"/>
                        </a:rPr>
                        <a:t>E</a:t>
                      </a:r>
                      <a:r>
                        <a:rPr lang="en-US" altLang="zh-CN" sz="1600" dirty="0" smtClean="0">
                          <a:latin typeface="+mn-lt"/>
                        </a:rPr>
                        <a:t>(</a:t>
                      </a:r>
                      <a:r>
                        <a:rPr lang="en-US" altLang="zh-CN" sz="1600" b="1" i="1" kern="1200" dirty="0" smtClean="0">
                          <a:solidFill>
                            <a:schemeClr val="lt1"/>
                          </a:solidFill>
                          <a:latin typeface="+mn-lt"/>
                          <a:ea typeface="+mn-ea"/>
                          <a:cs typeface="+mn-cs"/>
                        </a:rPr>
                        <a:t>J</a:t>
                      </a:r>
                      <a:r>
                        <a:rPr lang="en-US" altLang="zh-CN" sz="1600" dirty="0" smtClean="0">
                          <a:latin typeface="+mn-lt"/>
                        </a:rPr>
                        <a:t>,0)=</a:t>
                      </a:r>
                      <a:r>
                        <a:rPr lang="en-US" altLang="zh-CN" sz="1600" b="1" i="1" kern="1200" dirty="0" smtClean="0">
                          <a:solidFill>
                            <a:schemeClr val="lt1"/>
                          </a:solidFill>
                          <a:latin typeface="+mn-lt"/>
                          <a:ea typeface="+mn-ea"/>
                          <a:cs typeface="+mn-cs"/>
                        </a:rPr>
                        <a:t>O</a:t>
                      </a:r>
                      <a:r>
                        <a:rPr lang="en-US" altLang="zh-CN" sz="1600" dirty="0" smtClean="0">
                          <a:latin typeface="+mn-lt"/>
                        </a:rPr>
                        <a:t>(</a:t>
                      </a:r>
                      <a:r>
                        <a:rPr lang="en-US" altLang="zh-CN" sz="1600" b="1" i="1" kern="1200" dirty="0" smtClean="0">
                          <a:solidFill>
                            <a:schemeClr val="lt1"/>
                          </a:solidFill>
                          <a:latin typeface="+mn-lt"/>
                          <a:ea typeface="+mn-ea"/>
                          <a:cs typeface="+mn-cs"/>
                        </a:rPr>
                        <a:t>h</a:t>
                      </a:r>
                      <a:r>
                        <a:rPr lang="en-US" altLang="zh-CN" sz="1600" baseline="30000" dirty="0" smtClean="0">
                          <a:latin typeface="+mn-lt"/>
                        </a:rPr>
                        <a:t>2</a:t>
                      </a:r>
                      <a:r>
                        <a:rPr lang="en-US" altLang="zh-CN" sz="1600" dirty="0" smtClean="0">
                          <a:latin typeface="+mn-lt"/>
                        </a:rPr>
                        <a:t>)</a:t>
                      </a:r>
                      <a:endParaRPr lang="zh-CN" altLang="en-US" sz="16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E</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J</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,1)=</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O</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h</a:t>
                      </a:r>
                      <a:r>
                        <a:rPr kumimoji="0" lang="en-US" altLang="zh-CN" sz="1600" b="1" i="0" u="none" strike="noStrike" kern="1200" cap="none" spc="0" normalizeH="0" baseline="30000" noProof="0" dirty="0" smtClean="0">
                          <a:ln>
                            <a:noFill/>
                          </a:ln>
                          <a:solidFill>
                            <a:srgbClr val="FFFFFF"/>
                          </a:solidFill>
                          <a:effectLst/>
                          <a:uLnTx/>
                          <a:uFillTx/>
                          <a:latin typeface="+mn-lt"/>
                          <a:ea typeface="+mn-ea"/>
                          <a:cs typeface="+mn-cs"/>
                        </a:rPr>
                        <a:t>4</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endParaRPr kumimoji="0" lang="zh-CN" altLang="en-US" sz="1600" b="1" i="0" u="none" strike="noStrike" kern="1200" cap="none" spc="0" normalizeH="0" baseline="0" noProof="0" dirty="0" smtClean="0">
                        <a:ln>
                          <a:noFill/>
                        </a:ln>
                        <a:solidFill>
                          <a:srgbClr val="FFFFFF"/>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E</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J</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,2)=</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O</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h</a:t>
                      </a:r>
                      <a:r>
                        <a:rPr kumimoji="0" lang="en-US" altLang="zh-CN" sz="1600" b="1" i="0" u="none" strike="noStrike" kern="1200" cap="none" spc="0" normalizeH="0" baseline="30000" noProof="0" dirty="0" smtClean="0">
                          <a:ln>
                            <a:noFill/>
                          </a:ln>
                          <a:solidFill>
                            <a:srgbClr val="FFFFFF"/>
                          </a:solidFill>
                          <a:effectLst/>
                          <a:uLnTx/>
                          <a:uFillTx/>
                          <a:latin typeface="+mn-lt"/>
                          <a:ea typeface="+mn-ea"/>
                          <a:cs typeface="+mn-cs"/>
                        </a:rPr>
                        <a:t>6</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endParaRPr kumimoji="0" lang="zh-CN" altLang="en-US" sz="1600" b="1" i="0" u="none" strike="noStrike" kern="1200" cap="none" spc="0" normalizeH="0" baseline="0" noProof="0" dirty="0" smtClean="0">
                        <a:ln>
                          <a:noFill/>
                        </a:ln>
                        <a:solidFill>
                          <a:srgbClr val="FFFFFF"/>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E</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J</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,3)=</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O</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r>
                        <a:rPr kumimoji="0" lang="en-US" altLang="zh-CN" sz="1600" b="1" i="1" u="none" strike="noStrike" kern="1200" cap="none" spc="0" normalizeH="0" baseline="0" noProof="0" dirty="0" smtClean="0">
                          <a:ln>
                            <a:noFill/>
                          </a:ln>
                          <a:solidFill>
                            <a:srgbClr val="FFFFFF"/>
                          </a:solidFill>
                          <a:effectLst/>
                          <a:uLnTx/>
                          <a:uFillTx/>
                          <a:latin typeface="+mn-lt"/>
                          <a:ea typeface="+mn-ea"/>
                          <a:cs typeface="+mn-cs"/>
                        </a:rPr>
                        <a:t>h</a:t>
                      </a:r>
                      <a:r>
                        <a:rPr kumimoji="0" lang="en-US" altLang="zh-CN" sz="1600" b="1" i="0" u="none" strike="noStrike" kern="1200" cap="none" spc="0" normalizeH="0" baseline="30000" noProof="0" dirty="0" smtClean="0">
                          <a:ln>
                            <a:noFill/>
                          </a:ln>
                          <a:solidFill>
                            <a:srgbClr val="FFFFFF"/>
                          </a:solidFill>
                          <a:effectLst/>
                          <a:uLnTx/>
                          <a:uFillTx/>
                          <a:latin typeface="+mn-lt"/>
                          <a:ea typeface="+mn-ea"/>
                          <a:cs typeface="+mn-cs"/>
                        </a:rPr>
                        <a:t>8</a:t>
                      </a:r>
                      <a:r>
                        <a:rPr kumimoji="0" lang="en-US" altLang="zh-CN" sz="1600" b="1" i="0" u="none" strike="noStrike" kern="1200" cap="none" spc="0" normalizeH="0" baseline="0" noProof="0" dirty="0" smtClean="0">
                          <a:ln>
                            <a:noFill/>
                          </a:ln>
                          <a:solidFill>
                            <a:srgbClr val="FFFFFF"/>
                          </a:solidFill>
                          <a:effectLst/>
                          <a:uLnTx/>
                          <a:uFillTx/>
                          <a:latin typeface="+mn-lt"/>
                          <a:ea typeface="+mn-ea"/>
                          <a:cs typeface="+mn-cs"/>
                        </a:rPr>
                        <a:t>)</a:t>
                      </a:r>
                      <a:endParaRPr kumimoji="0" lang="zh-CN" altLang="en-US" sz="1600" b="1" i="0" u="none" strike="noStrike" kern="1200" cap="none" spc="0" normalizeH="0" baseline="0" noProof="0" dirty="0" smtClean="0">
                        <a:ln>
                          <a:noFill/>
                        </a:ln>
                        <a:solidFill>
                          <a:srgbClr val="FFFFFF"/>
                        </a:solidFill>
                        <a:effectLst/>
                        <a:uLnTx/>
                        <a:uFillTx/>
                        <a:latin typeface="+mn-lt"/>
                        <a:ea typeface="+mn-ea"/>
                        <a:cs typeface="+mn-cs"/>
                      </a:endParaRPr>
                    </a:p>
                  </a:txBody>
                  <a:tcPr/>
                </a:tc>
                <a:extLst>
                  <a:ext uri="{0D108BD9-81ED-4DB2-BD59-A6C34878D82A}">
                    <a16:rowId xmlns:a16="http://schemas.microsoft.com/office/drawing/2014/main" val="2975022647"/>
                  </a:ext>
                </a:extLst>
              </a:tr>
              <a:tr h="370840">
                <a:tc>
                  <a:txBody>
                    <a:bodyPr/>
                    <a:lstStyle/>
                    <a:p>
                      <a:pPr algn="ctr"/>
                      <a:r>
                        <a:rPr lang="en-US" altLang="zh-CN" sz="1600" dirty="0" smtClean="0"/>
                        <a:t>0</a:t>
                      </a:r>
                      <a:endParaRPr lang="zh-CN" altLang="en-US" sz="1600" dirty="0"/>
                    </a:p>
                  </a:txBody>
                  <a:tcPr/>
                </a:tc>
                <a:tc>
                  <a:txBody>
                    <a:bodyPr/>
                    <a:lstStyle/>
                    <a:p>
                      <a:pPr algn="ctr"/>
                      <a:r>
                        <a:rPr lang="en-US" altLang="zh-CN" sz="1600" i="1" dirty="0" smtClean="0"/>
                        <a:t>b</a:t>
                      </a:r>
                      <a:r>
                        <a:rPr lang="en-US" altLang="zh-CN" sz="1600" dirty="0" smtClean="0"/>
                        <a:t>-</a:t>
                      </a:r>
                      <a:r>
                        <a:rPr lang="en-US" altLang="zh-CN" sz="1600" i="1" dirty="0" smtClean="0"/>
                        <a:t>a</a:t>
                      </a:r>
                      <a:endParaRPr lang="zh-CN" altLang="en-US" sz="1600" i="1" dirty="0"/>
                    </a:p>
                  </a:txBody>
                  <a:tcPr/>
                </a:tc>
                <a:tc>
                  <a:txBody>
                    <a:bodyPr/>
                    <a:lstStyle/>
                    <a:p>
                      <a:pPr algn="ctr"/>
                      <a:r>
                        <a:rPr lang="en-US" altLang="zh-CN" sz="1600" dirty="0" smtClean="0"/>
                        <a:t>-1.252799263670</a:t>
                      </a: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extLst>
                  <a:ext uri="{0D108BD9-81ED-4DB2-BD59-A6C34878D82A}">
                    <a16:rowId xmlns:a16="http://schemas.microsoft.com/office/drawing/2014/main" val="1921983259"/>
                  </a:ext>
                </a:extLst>
              </a:tr>
              <a:tr h="370840">
                <a:tc>
                  <a:txBody>
                    <a:bodyPr/>
                    <a:lstStyle/>
                    <a:p>
                      <a:pPr algn="ctr"/>
                      <a:r>
                        <a:rPr lang="en-US" altLang="zh-CN" sz="1600" dirty="0" smtClean="0"/>
                        <a:t>1</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b</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a</a:t>
                      </a:r>
                      <a:r>
                        <a:rPr lang="en-US" altLang="zh-CN" sz="1600" dirty="0" smtClean="0"/>
                        <a:t>)/2</a:t>
                      </a:r>
                      <a:endParaRPr lang="zh-CN" altLang="en-US" sz="1600" dirty="0"/>
                    </a:p>
                  </a:txBody>
                  <a:tcPr/>
                </a:tc>
                <a:tc>
                  <a:txBody>
                    <a:bodyPr/>
                    <a:lstStyle/>
                    <a:p>
                      <a:pPr algn="ctr"/>
                      <a:r>
                        <a:rPr lang="en-US" altLang="zh-CN" sz="1600" dirty="0" smtClean="0"/>
                        <a:t>-0.311384770309</a:t>
                      </a:r>
                      <a:endParaRPr lang="zh-CN" altLang="en-US" sz="1600" dirty="0"/>
                    </a:p>
                  </a:txBody>
                  <a:tcPr/>
                </a:tc>
                <a:tc>
                  <a:txBody>
                    <a:bodyPr/>
                    <a:lstStyle/>
                    <a:p>
                      <a:pPr algn="ctr"/>
                      <a:r>
                        <a:rPr lang="en-US" altLang="zh-CN" sz="1600" dirty="0" smtClean="0"/>
                        <a:t>0.002420060811</a:t>
                      </a:r>
                      <a:endParaRPr lang="zh-CN" altLang="en-US" sz="1600" dirty="0"/>
                    </a:p>
                  </a:txBody>
                  <a:tcPr/>
                </a:tc>
                <a:tc>
                  <a:txBody>
                    <a:bodyPr/>
                    <a:lstStyle/>
                    <a:p>
                      <a:pPr algn="ctr"/>
                      <a:endParaRPr lang="zh-CN" altLang="en-US" sz="1600"/>
                    </a:p>
                  </a:txBody>
                  <a:tcPr/>
                </a:tc>
                <a:tc>
                  <a:txBody>
                    <a:bodyPr/>
                    <a:lstStyle/>
                    <a:p>
                      <a:pPr algn="ctr"/>
                      <a:endParaRPr lang="zh-CN" altLang="en-US" sz="1600" dirty="0"/>
                    </a:p>
                  </a:txBody>
                  <a:tcPr/>
                </a:tc>
                <a:extLst>
                  <a:ext uri="{0D108BD9-81ED-4DB2-BD59-A6C34878D82A}">
                    <a16:rowId xmlns:a16="http://schemas.microsoft.com/office/drawing/2014/main" val="3275795941"/>
                  </a:ext>
                </a:extLst>
              </a:tr>
              <a:tr h="370840">
                <a:tc>
                  <a:txBody>
                    <a:bodyPr/>
                    <a:lstStyle/>
                    <a:p>
                      <a:pPr algn="ctr"/>
                      <a:r>
                        <a:rPr lang="en-US" altLang="zh-CN" sz="1600" dirty="0" smtClean="0"/>
                        <a:t>2</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b</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a</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)/4</a:t>
                      </a:r>
                      <a:endParaRPr kumimoji="0" lang="zh-CN" altLang="en-US" sz="1600" b="0" i="0" u="none" strike="noStrike" kern="1200" cap="none" spc="0" normalizeH="0" baseline="0" noProof="0" dirty="0" smtClean="0">
                        <a:ln>
                          <a:noFill/>
                        </a:ln>
                        <a:solidFill>
                          <a:srgbClr val="000000"/>
                        </a:solidFill>
                        <a:effectLst/>
                        <a:uLnTx/>
                        <a:uFillTx/>
                        <a:latin typeface="+mn-lt"/>
                        <a:ea typeface="+mn-ea"/>
                        <a:cs typeface="+mn-cs"/>
                      </a:endParaRPr>
                    </a:p>
                  </a:txBody>
                  <a:tcPr/>
                </a:tc>
                <a:tc>
                  <a:txBody>
                    <a:bodyPr/>
                    <a:lstStyle/>
                    <a:p>
                      <a:pPr algn="ctr"/>
                      <a:r>
                        <a:rPr lang="en-US" altLang="zh-CN" sz="1600" dirty="0" smtClean="0"/>
                        <a:t>-0.077663260503</a:t>
                      </a:r>
                      <a:endParaRPr lang="zh-CN" altLang="en-US" sz="1600" dirty="0"/>
                    </a:p>
                  </a:txBody>
                  <a:tcPr/>
                </a:tc>
                <a:tc>
                  <a:txBody>
                    <a:bodyPr/>
                    <a:lstStyle/>
                    <a:p>
                      <a:pPr algn="ctr"/>
                      <a:r>
                        <a:rPr lang="en-US" altLang="zh-CN" sz="1600" dirty="0" smtClean="0"/>
                        <a:t>0.000243909432</a:t>
                      </a:r>
                      <a:endParaRPr lang="zh-CN" altLang="en-US" sz="1600" dirty="0"/>
                    </a:p>
                  </a:txBody>
                  <a:tcPr/>
                </a:tc>
                <a:tc>
                  <a:txBody>
                    <a:bodyPr/>
                    <a:lstStyle/>
                    <a:p>
                      <a:pPr algn="ctr"/>
                      <a:r>
                        <a:rPr lang="en-US" altLang="zh-CN" sz="1600" dirty="0" smtClean="0"/>
                        <a:t>0.000098832673</a:t>
                      </a:r>
                      <a:endParaRPr lang="zh-CN" altLang="en-US" sz="1600" dirty="0"/>
                    </a:p>
                  </a:txBody>
                  <a:tcPr/>
                </a:tc>
                <a:tc>
                  <a:txBody>
                    <a:bodyPr/>
                    <a:lstStyle/>
                    <a:p>
                      <a:pPr algn="ctr"/>
                      <a:endParaRPr lang="zh-CN" altLang="en-US" sz="1600" dirty="0"/>
                    </a:p>
                  </a:txBody>
                  <a:tcPr/>
                </a:tc>
                <a:extLst>
                  <a:ext uri="{0D108BD9-81ED-4DB2-BD59-A6C34878D82A}">
                    <a16:rowId xmlns:a16="http://schemas.microsoft.com/office/drawing/2014/main" val="481223847"/>
                  </a:ext>
                </a:extLst>
              </a:tr>
              <a:tr h="370840">
                <a:tc>
                  <a:txBody>
                    <a:bodyPr/>
                    <a:lstStyle/>
                    <a:p>
                      <a:pPr algn="ctr"/>
                      <a:r>
                        <a:rPr lang="en-US" altLang="zh-CN" sz="1600" dirty="0" smtClean="0"/>
                        <a:t>3</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b</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a</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)/8</a:t>
                      </a:r>
                      <a:endParaRPr kumimoji="0" lang="zh-CN" altLang="en-US" sz="1600" b="0" i="0" u="none" strike="noStrike" kern="1200" cap="none" spc="0" normalizeH="0" baseline="0" noProof="0" dirty="0" smtClean="0">
                        <a:ln>
                          <a:noFill/>
                        </a:ln>
                        <a:solidFill>
                          <a:srgbClr val="000000"/>
                        </a:solidFill>
                        <a:effectLst/>
                        <a:uLnTx/>
                        <a:uFillTx/>
                        <a:latin typeface="+mn-lt"/>
                        <a:ea typeface="+mn-ea"/>
                        <a:cs typeface="+mn-cs"/>
                      </a:endParaRPr>
                    </a:p>
                  </a:txBody>
                  <a:tcPr/>
                </a:tc>
                <a:tc>
                  <a:txBody>
                    <a:bodyPr/>
                    <a:lstStyle/>
                    <a:p>
                      <a:pPr algn="ctr"/>
                      <a:r>
                        <a:rPr lang="en-US" altLang="zh-CN" sz="1600" dirty="0" smtClean="0"/>
                        <a:t>-0.019403478989</a:t>
                      </a:r>
                      <a:endParaRPr lang="zh-CN" altLang="en-US" sz="1600" dirty="0"/>
                    </a:p>
                  </a:txBody>
                  <a:tcPr/>
                </a:tc>
                <a:tc>
                  <a:txBody>
                    <a:bodyPr/>
                    <a:lstStyle/>
                    <a:p>
                      <a:pPr algn="ctr"/>
                      <a:r>
                        <a:rPr lang="en-US" altLang="zh-CN" sz="1600" dirty="0" smtClean="0"/>
                        <a:t>0.000016448182</a:t>
                      </a:r>
                      <a:endParaRPr lang="zh-CN" altLang="en-US" sz="1600" dirty="0"/>
                    </a:p>
                  </a:txBody>
                  <a:tcPr/>
                </a:tc>
                <a:tc>
                  <a:txBody>
                    <a:bodyPr/>
                    <a:lstStyle/>
                    <a:p>
                      <a:pPr algn="ctr"/>
                      <a:r>
                        <a:rPr lang="en-US" altLang="zh-CN" sz="1600" dirty="0" smtClean="0"/>
                        <a:t>0.000001284099</a:t>
                      </a:r>
                      <a:endParaRPr lang="zh-CN" altLang="en-US" sz="1600" dirty="0"/>
                    </a:p>
                  </a:txBody>
                  <a:tcPr/>
                </a:tc>
                <a:tc>
                  <a:txBody>
                    <a:bodyPr/>
                    <a:lstStyle/>
                    <a:p>
                      <a:pPr algn="ctr"/>
                      <a:r>
                        <a:rPr lang="en-US" altLang="zh-CN" sz="1600" dirty="0" smtClean="0"/>
                        <a:t>-0.000000264291</a:t>
                      </a:r>
                      <a:endParaRPr lang="zh-CN" altLang="en-US" sz="1600" dirty="0"/>
                    </a:p>
                  </a:txBody>
                  <a:tcPr/>
                </a:tc>
                <a:extLst>
                  <a:ext uri="{0D108BD9-81ED-4DB2-BD59-A6C34878D82A}">
                    <a16:rowId xmlns:a16="http://schemas.microsoft.com/office/drawing/2014/main" val="2678497832"/>
                  </a:ext>
                </a:extLst>
              </a:tr>
              <a:tr h="370840">
                <a:tc>
                  <a:txBody>
                    <a:bodyPr/>
                    <a:lstStyle/>
                    <a:p>
                      <a:pPr algn="ctr"/>
                      <a:r>
                        <a:rPr lang="en-US" altLang="zh-CN" sz="1600" dirty="0" smtClean="0"/>
                        <a:t>4</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b</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a</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)/16</a:t>
                      </a:r>
                      <a:endParaRPr kumimoji="0" lang="zh-CN" altLang="en-US" sz="1600" b="0" i="0" u="none" strike="noStrike" kern="1200" cap="none" spc="0" normalizeH="0" baseline="0" noProof="0" dirty="0" smtClean="0">
                        <a:ln>
                          <a:noFill/>
                        </a:ln>
                        <a:solidFill>
                          <a:srgbClr val="000000"/>
                        </a:solidFill>
                        <a:effectLst/>
                        <a:uLnTx/>
                        <a:uFillTx/>
                        <a:latin typeface="+mn-lt"/>
                        <a:ea typeface="+mn-ea"/>
                        <a:cs typeface="+mn-cs"/>
                      </a:endParaRPr>
                    </a:p>
                  </a:txBody>
                  <a:tcPr/>
                </a:tc>
                <a:tc>
                  <a:txBody>
                    <a:bodyPr/>
                    <a:lstStyle/>
                    <a:p>
                      <a:pPr algn="ctr"/>
                      <a:r>
                        <a:rPr lang="en-US" altLang="zh-CN" sz="1600" dirty="0" smtClean="0"/>
                        <a:t>-0.004850085262</a:t>
                      </a:r>
                      <a:endParaRPr lang="zh-CN" altLang="en-US" sz="1600" dirty="0"/>
                    </a:p>
                  </a:txBody>
                  <a:tcPr/>
                </a:tc>
                <a:tc>
                  <a:txBody>
                    <a:bodyPr/>
                    <a:lstStyle/>
                    <a:p>
                      <a:pPr algn="ctr"/>
                      <a:r>
                        <a:rPr lang="en-US" altLang="zh-CN" sz="1600" dirty="0" smtClean="0"/>
                        <a:t>0.000001045980</a:t>
                      </a:r>
                      <a:endParaRPr lang="zh-CN" altLang="en-US" sz="1600" dirty="0"/>
                    </a:p>
                  </a:txBody>
                  <a:tcPr/>
                </a:tc>
                <a:tc>
                  <a:txBody>
                    <a:bodyPr/>
                    <a:lstStyle/>
                    <a:p>
                      <a:pPr algn="ctr"/>
                      <a:r>
                        <a:rPr lang="en-US" altLang="zh-CN" sz="1600" dirty="0" smtClean="0"/>
                        <a:t>0.000000019167</a:t>
                      </a:r>
                      <a:endParaRPr lang="zh-CN" altLang="en-US" sz="1600" dirty="0"/>
                    </a:p>
                  </a:txBody>
                  <a:tcPr/>
                </a:tc>
                <a:tc>
                  <a:txBody>
                    <a:bodyPr/>
                    <a:lstStyle/>
                    <a:p>
                      <a:pPr algn="ctr"/>
                      <a:r>
                        <a:rPr lang="en-US" altLang="zh-CN" sz="1600" dirty="0" smtClean="0"/>
                        <a:t>-0.000000000912</a:t>
                      </a:r>
                      <a:endParaRPr lang="zh-CN" altLang="en-US" sz="1600" dirty="0"/>
                    </a:p>
                  </a:txBody>
                  <a:tcPr/>
                </a:tc>
                <a:extLst>
                  <a:ext uri="{0D108BD9-81ED-4DB2-BD59-A6C34878D82A}">
                    <a16:rowId xmlns:a16="http://schemas.microsoft.com/office/drawing/2014/main" val="685032790"/>
                  </a:ext>
                </a:extLst>
              </a:tr>
              <a:tr h="370840">
                <a:tc>
                  <a:txBody>
                    <a:bodyPr/>
                    <a:lstStyle/>
                    <a:p>
                      <a:pPr algn="ctr"/>
                      <a:r>
                        <a:rPr lang="en-US" altLang="zh-CN" sz="1600" dirty="0" smtClean="0"/>
                        <a:t>5</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b</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1600" b="0" i="1" u="none" strike="noStrike" kern="1200" cap="none" spc="0" normalizeH="0" baseline="0" noProof="0" dirty="0" smtClean="0">
                          <a:ln>
                            <a:noFill/>
                          </a:ln>
                          <a:solidFill>
                            <a:srgbClr val="000000"/>
                          </a:solidFill>
                          <a:effectLst/>
                          <a:uLnTx/>
                          <a:uFillTx/>
                          <a:latin typeface="+mn-lt"/>
                          <a:ea typeface="+mn-ea"/>
                          <a:cs typeface="+mn-cs"/>
                        </a:rPr>
                        <a:t>a</a:t>
                      </a:r>
                      <a:r>
                        <a:rPr kumimoji="0" lang="en-US" altLang="zh-CN" sz="1600" b="0" i="0" u="none" strike="noStrike" kern="1200" cap="none" spc="0" normalizeH="0" baseline="0" noProof="0" dirty="0" smtClean="0">
                          <a:ln>
                            <a:noFill/>
                          </a:ln>
                          <a:solidFill>
                            <a:srgbClr val="000000"/>
                          </a:solidFill>
                          <a:effectLst/>
                          <a:uLnTx/>
                          <a:uFillTx/>
                          <a:latin typeface="+mn-lt"/>
                          <a:ea typeface="+mn-ea"/>
                          <a:cs typeface="+mn-cs"/>
                        </a:rPr>
                        <a:t>)/32</a:t>
                      </a:r>
                      <a:endParaRPr kumimoji="0" lang="zh-CN" altLang="en-US" sz="1600" b="0" i="0" u="none" strike="noStrike" kern="1200" cap="none" spc="0" normalizeH="0" baseline="0" noProof="0" dirty="0" smtClean="0">
                        <a:ln>
                          <a:noFill/>
                        </a:ln>
                        <a:solidFill>
                          <a:srgbClr val="000000"/>
                        </a:solidFill>
                        <a:effectLst/>
                        <a:uLnTx/>
                        <a:uFillTx/>
                        <a:latin typeface="+mn-lt"/>
                        <a:ea typeface="+mn-ea"/>
                        <a:cs typeface="+mn-cs"/>
                      </a:endParaRPr>
                    </a:p>
                  </a:txBody>
                  <a:tcPr/>
                </a:tc>
                <a:tc>
                  <a:txBody>
                    <a:bodyPr/>
                    <a:lstStyle/>
                    <a:p>
                      <a:pPr algn="ctr"/>
                      <a:r>
                        <a:rPr lang="en-US" altLang="zh-CN" sz="1600" dirty="0" smtClean="0"/>
                        <a:t>-0.001212472077</a:t>
                      </a:r>
                      <a:endParaRPr lang="zh-CN" altLang="en-US" sz="1600" dirty="0"/>
                    </a:p>
                  </a:txBody>
                  <a:tcPr/>
                </a:tc>
                <a:tc>
                  <a:txBody>
                    <a:bodyPr/>
                    <a:lstStyle/>
                    <a:p>
                      <a:pPr algn="ctr"/>
                      <a:r>
                        <a:rPr lang="en-US" altLang="zh-CN" sz="1600" dirty="0" smtClean="0"/>
                        <a:t>0.000000065651</a:t>
                      </a:r>
                      <a:endParaRPr lang="zh-CN" altLang="en-US" sz="1600" dirty="0"/>
                    </a:p>
                  </a:txBody>
                  <a:tcPr/>
                </a:tc>
                <a:tc>
                  <a:txBody>
                    <a:bodyPr/>
                    <a:lstStyle/>
                    <a:p>
                      <a:pPr algn="ctr"/>
                      <a:r>
                        <a:rPr lang="en-US" altLang="zh-CN" sz="1600" dirty="0" smtClean="0"/>
                        <a:t>0.000000000296</a:t>
                      </a:r>
                      <a:endParaRPr lang="zh-CN" altLang="en-US" sz="1600" dirty="0"/>
                    </a:p>
                  </a:txBody>
                  <a:tcPr/>
                </a:tc>
                <a:tc>
                  <a:txBody>
                    <a:bodyPr/>
                    <a:lstStyle/>
                    <a:p>
                      <a:pPr algn="ctr"/>
                      <a:r>
                        <a:rPr lang="en-US" altLang="zh-CN" sz="1600" dirty="0" smtClean="0"/>
                        <a:t>-0.000000000003</a:t>
                      </a:r>
                      <a:endParaRPr lang="zh-CN" altLang="en-US" sz="1600" dirty="0"/>
                    </a:p>
                  </a:txBody>
                  <a:tcPr/>
                </a:tc>
                <a:extLst>
                  <a:ext uri="{0D108BD9-81ED-4DB2-BD59-A6C34878D82A}">
                    <a16:rowId xmlns:a16="http://schemas.microsoft.com/office/drawing/2014/main" val="2091987645"/>
                  </a:ext>
                </a:extLst>
              </a:tr>
            </a:tbl>
          </a:graphicData>
        </a:graphic>
      </p:graphicFrame>
      <p:sp>
        <p:nvSpPr>
          <p:cNvPr id="5" name="文本框 4"/>
          <p:cNvSpPr txBox="1"/>
          <p:nvPr/>
        </p:nvSpPr>
        <p:spPr>
          <a:xfrm>
            <a:off x="2411760" y="3931529"/>
            <a:ext cx="712440" cy="369332"/>
          </a:xfrm>
          <a:prstGeom prst="rect">
            <a:avLst/>
          </a:prstGeom>
          <a:noFill/>
        </p:spPr>
        <p:txBody>
          <a:bodyPr wrap="square" rtlCol="0">
            <a:spAutoFit/>
          </a:bodyPr>
          <a:lstStyle/>
          <a:p>
            <a:r>
              <a:rPr lang="en-US" altLang="zh-CN" dirty="0" smtClean="0">
                <a:solidFill>
                  <a:srgbClr val="FF0000"/>
                </a:solidFill>
              </a:rPr>
              <a:t>1/4</a:t>
            </a:r>
            <a:endParaRPr lang="zh-CN" altLang="en-US" dirty="0">
              <a:solidFill>
                <a:srgbClr val="FF0000"/>
              </a:solidFill>
            </a:endParaRPr>
          </a:p>
        </p:txBody>
      </p:sp>
      <p:sp>
        <p:nvSpPr>
          <p:cNvPr id="10" name="文本框 9"/>
          <p:cNvSpPr txBox="1"/>
          <p:nvPr/>
        </p:nvSpPr>
        <p:spPr>
          <a:xfrm>
            <a:off x="4103948" y="3931529"/>
            <a:ext cx="712440" cy="369332"/>
          </a:xfrm>
          <a:prstGeom prst="rect">
            <a:avLst/>
          </a:prstGeom>
          <a:noFill/>
        </p:spPr>
        <p:txBody>
          <a:bodyPr wrap="square" rtlCol="0">
            <a:spAutoFit/>
          </a:bodyPr>
          <a:lstStyle/>
          <a:p>
            <a:r>
              <a:rPr lang="en-US" altLang="zh-CN" dirty="0">
                <a:solidFill>
                  <a:srgbClr val="FF0000"/>
                </a:solidFill>
              </a:rPr>
              <a:t>1/16</a:t>
            </a:r>
            <a:endParaRPr lang="zh-CN" altLang="en-US" dirty="0">
              <a:solidFill>
                <a:srgbClr val="FF0000"/>
              </a:solidFill>
            </a:endParaRPr>
          </a:p>
        </p:txBody>
      </p:sp>
      <p:sp>
        <p:nvSpPr>
          <p:cNvPr id="11" name="文本框 10"/>
          <p:cNvSpPr txBox="1"/>
          <p:nvPr/>
        </p:nvSpPr>
        <p:spPr>
          <a:xfrm>
            <a:off x="5868144" y="3959768"/>
            <a:ext cx="712440" cy="369332"/>
          </a:xfrm>
          <a:prstGeom prst="rect">
            <a:avLst/>
          </a:prstGeom>
          <a:noFill/>
        </p:spPr>
        <p:txBody>
          <a:bodyPr wrap="square" rtlCol="0">
            <a:spAutoFit/>
          </a:bodyPr>
          <a:lstStyle/>
          <a:p>
            <a:r>
              <a:rPr lang="en-US" altLang="zh-CN" dirty="0" smtClean="0">
                <a:solidFill>
                  <a:srgbClr val="FF0000"/>
                </a:solidFill>
              </a:rPr>
              <a:t>1/64</a:t>
            </a:r>
            <a:endParaRPr lang="zh-CN" altLang="en-US" dirty="0">
              <a:solidFill>
                <a:srgbClr val="FF0000"/>
              </a:solidFill>
            </a:endParaRPr>
          </a:p>
        </p:txBody>
      </p:sp>
      <p:sp>
        <p:nvSpPr>
          <p:cNvPr id="12" name="文本框 11"/>
          <p:cNvSpPr txBox="1"/>
          <p:nvPr/>
        </p:nvSpPr>
        <p:spPr>
          <a:xfrm>
            <a:off x="7560332" y="3933072"/>
            <a:ext cx="792088" cy="369332"/>
          </a:xfrm>
          <a:prstGeom prst="rect">
            <a:avLst/>
          </a:prstGeom>
          <a:noFill/>
        </p:spPr>
        <p:txBody>
          <a:bodyPr wrap="square" rtlCol="0">
            <a:spAutoFit/>
          </a:bodyPr>
          <a:lstStyle/>
          <a:p>
            <a:r>
              <a:rPr lang="en-US" altLang="zh-CN" dirty="0" smtClean="0">
                <a:solidFill>
                  <a:srgbClr val="FF0000"/>
                </a:solidFill>
              </a:rPr>
              <a:t>1/256</a:t>
            </a:r>
            <a:endParaRPr lang="zh-CN" altLang="en-US" dirty="0">
              <a:solidFill>
                <a:srgbClr val="FF0000"/>
              </a:solidFill>
            </a:endParaRPr>
          </a:p>
        </p:txBody>
      </p:sp>
      <p:sp>
        <p:nvSpPr>
          <p:cNvPr id="13" name="文本框 12"/>
          <p:cNvSpPr txBox="1"/>
          <p:nvPr/>
        </p:nvSpPr>
        <p:spPr>
          <a:xfrm>
            <a:off x="2771355" y="638964"/>
            <a:ext cx="3492388" cy="461665"/>
          </a:xfrm>
          <a:prstGeom prst="rect">
            <a:avLst/>
          </a:prstGeom>
          <a:noFill/>
        </p:spPr>
        <p:txBody>
          <a:bodyPr wrap="square" rtlCol="0">
            <a:spAutoFit/>
          </a:bodyPr>
          <a:lstStyle/>
          <a:p>
            <a:r>
              <a:rPr lang="zh-CN" altLang="en-US" sz="2400" dirty="0" smtClean="0"/>
              <a:t>例</a:t>
            </a:r>
            <a:r>
              <a:rPr lang="en-US" altLang="zh-CN" sz="2400" dirty="0" smtClean="0"/>
              <a:t>7.14</a:t>
            </a:r>
            <a:r>
              <a:rPr lang="zh-CN" altLang="en-US" sz="2400" dirty="0" smtClean="0"/>
              <a:t>的龙贝格误差表</a:t>
            </a:r>
            <a:endParaRPr lang="zh-CN" altLang="en-US" sz="2400" dirty="0"/>
          </a:p>
        </p:txBody>
      </p:sp>
      <p:sp>
        <p:nvSpPr>
          <p:cNvPr id="6" name="文本框 5"/>
          <p:cNvSpPr txBox="1"/>
          <p:nvPr/>
        </p:nvSpPr>
        <p:spPr>
          <a:xfrm>
            <a:off x="323528" y="4621612"/>
            <a:ext cx="8496943" cy="1754326"/>
          </a:xfrm>
          <a:prstGeom prst="rect">
            <a:avLst/>
          </a:prstGeom>
          <a:noFill/>
        </p:spPr>
        <p:txBody>
          <a:bodyPr wrap="square" rtlCol="0">
            <a:spAutoFit/>
          </a:bodyPr>
          <a:lstStyle/>
          <a:p>
            <a:pPr>
              <a:lnSpc>
                <a:spcPct val="150000"/>
              </a:lnSpc>
            </a:pPr>
            <a:r>
              <a:rPr lang="zh-CN" altLang="en-US" sz="2400" dirty="0" smtClean="0">
                <a:latin typeface="+mn-lt"/>
              </a:rPr>
              <a:t>从误差表中可以看出，龙贝格表第</a:t>
            </a:r>
            <a:r>
              <a:rPr lang="en-US" altLang="zh-CN" sz="2400" i="1" dirty="0" smtClean="0">
                <a:latin typeface="+mn-lt"/>
              </a:rPr>
              <a:t>K</a:t>
            </a:r>
            <a:r>
              <a:rPr lang="zh-CN" altLang="en-US" sz="2400" dirty="0" smtClean="0">
                <a:latin typeface="+mn-lt"/>
              </a:rPr>
              <a:t>列的误差以</a:t>
            </a:r>
            <a:r>
              <a:rPr lang="en-US" altLang="zh-CN" sz="2400" dirty="0" smtClean="0">
                <a:latin typeface="+mn-lt"/>
              </a:rPr>
              <a:t>1/2</a:t>
            </a:r>
            <a:r>
              <a:rPr lang="en-US" altLang="zh-CN" sz="2400" baseline="30000" dirty="0" smtClean="0">
                <a:latin typeface="+mn-lt"/>
              </a:rPr>
              <a:t>2</a:t>
            </a:r>
            <a:r>
              <a:rPr lang="en-US" altLang="zh-CN" sz="2400" i="1" baseline="30000" dirty="0" smtClean="0">
                <a:latin typeface="+mn-lt"/>
              </a:rPr>
              <a:t>K</a:t>
            </a:r>
            <a:r>
              <a:rPr lang="en-US" altLang="zh-CN" sz="2400" baseline="30000" dirty="0" smtClean="0">
                <a:latin typeface="+mn-lt"/>
              </a:rPr>
              <a:t>+2</a:t>
            </a:r>
            <a:r>
              <a:rPr lang="en-US" altLang="zh-CN" sz="2400" dirty="0" smtClean="0">
                <a:latin typeface="+mn-lt"/>
              </a:rPr>
              <a:t>=1/4</a:t>
            </a:r>
            <a:r>
              <a:rPr lang="en-US" altLang="zh-CN" sz="2400" i="1" baseline="30000" dirty="0" smtClean="0">
                <a:latin typeface="+mn-lt"/>
              </a:rPr>
              <a:t>K</a:t>
            </a:r>
            <a:r>
              <a:rPr lang="en-US" altLang="zh-CN" sz="2400" baseline="30000" dirty="0" smtClean="0">
                <a:latin typeface="+mn-lt"/>
              </a:rPr>
              <a:t>+1</a:t>
            </a:r>
            <a:r>
              <a:rPr lang="zh-CN" altLang="en-US" sz="2400" dirty="0" smtClean="0">
                <a:latin typeface="+mn-lt"/>
              </a:rPr>
              <a:t>的衰减比例逐行递减，所以收敛速度是</a:t>
            </a:r>
            <a:r>
              <a:rPr lang="en-US" altLang="zh-CN" sz="2400" dirty="0" smtClean="0">
                <a:latin typeface="+mn-lt"/>
              </a:rPr>
              <a:t>R(J,0)&lt;R(J,1)&lt;R(J,2)</a:t>
            </a:r>
          </a:p>
          <a:p>
            <a:pPr>
              <a:lnSpc>
                <a:spcPct val="150000"/>
              </a:lnSpc>
            </a:pPr>
            <a:r>
              <a:rPr lang="en-US" altLang="zh-CN" sz="2400" dirty="0" smtClean="0">
                <a:latin typeface="+mn-lt"/>
              </a:rPr>
              <a:t>&lt;R(J,3)</a:t>
            </a:r>
            <a:endParaRPr lang="zh-CN" altLang="en-US" sz="2400" dirty="0">
              <a:latin typeface="+mn-lt"/>
            </a:endParaRPr>
          </a:p>
        </p:txBody>
      </p:sp>
    </p:spTree>
    <p:extLst>
      <p:ext uri="{BB962C8B-B14F-4D97-AF65-F5344CB8AC3E}">
        <p14:creationId xmlns:p14="http://schemas.microsoft.com/office/powerpoint/2010/main" val="381737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0"/>
          </p:nvPr>
        </p:nvSpPr>
        <p:spPr/>
        <p:txBody>
          <a:bodyPr/>
          <a:lstStyle/>
          <a:p>
            <a:pPr>
              <a:defRPr/>
            </a:pPr>
            <a:r>
              <a:rPr lang="zh-CN" altLang="en-US"/>
              <a:t>华南师范大学数学科学学院    谢骊玲</a:t>
            </a:r>
          </a:p>
        </p:txBody>
      </p:sp>
      <p:sp>
        <p:nvSpPr>
          <p:cNvPr id="8"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50180" name="Rectangle 2"/>
          <p:cNvSpPr>
            <a:spLocks noGrp="1" noChangeArrowheads="1"/>
          </p:cNvSpPr>
          <p:nvPr>
            <p:ph type="title"/>
          </p:nvPr>
        </p:nvSpPr>
        <p:spPr>
          <a:xfrm>
            <a:off x="457200" y="143806"/>
            <a:ext cx="8229600" cy="1371600"/>
          </a:xfrm>
        </p:spPr>
        <p:txBody>
          <a:bodyPr/>
          <a:lstStyle/>
          <a:p>
            <a:pPr eaLnBrk="1" hangingPunct="1"/>
            <a:r>
              <a:rPr lang="zh-CN" altLang="en-US" sz="3600" dirty="0" smtClean="0">
                <a:latin typeface="黑体" panose="02010609060101010101" pitchFamily="49" charset="-122"/>
                <a:ea typeface="黑体" panose="02010609060101010101" pitchFamily="49" charset="-122"/>
              </a:rPr>
              <a:t>龙贝格积分的精度</a:t>
            </a:r>
          </a:p>
        </p:txBody>
      </p:sp>
      <p:sp>
        <p:nvSpPr>
          <p:cNvPr id="98307" name="Rectangle 3"/>
          <p:cNvSpPr>
            <a:spLocks noGrp="1" noChangeArrowheads="1"/>
          </p:cNvSpPr>
          <p:nvPr>
            <p:ph type="body" sz="half" idx="1"/>
          </p:nvPr>
        </p:nvSpPr>
        <p:spPr>
          <a:xfrm>
            <a:off x="526684" y="1148923"/>
            <a:ext cx="8183562" cy="3886200"/>
          </a:xfrm>
        </p:spPr>
        <p:txBody>
          <a:bodyPr/>
          <a:lstStyle/>
          <a:p>
            <a:pPr eaLnBrk="1" hangingPunct="1"/>
            <a:r>
              <a:rPr lang="zh-CN" altLang="en-US" sz="2400" dirty="0" smtClean="0"/>
              <a:t>定理</a:t>
            </a:r>
            <a:r>
              <a:rPr lang="en-US" altLang="zh-CN" sz="2400" dirty="0" smtClean="0"/>
              <a:t>7.7  </a:t>
            </a:r>
            <a:r>
              <a:rPr lang="zh-CN" altLang="en-US" sz="2400" dirty="0" smtClean="0"/>
              <a:t>设</a:t>
            </a:r>
            <a:r>
              <a:rPr lang="en-US" altLang="zh-CN" sz="2400" i="1" dirty="0" smtClean="0"/>
              <a:t>f</a:t>
            </a:r>
            <a:r>
              <a:rPr lang="en-US" altLang="zh-CN" sz="2400" dirty="0" smtClean="0"/>
              <a:t>∈</a:t>
            </a:r>
            <a:r>
              <a:rPr lang="en-US" altLang="zh-CN" sz="2400" i="1" dirty="0" smtClean="0"/>
              <a:t>C</a:t>
            </a:r>
            <a:r>
              <a:rPr lang="en-US" altLang="zh-CN" sz="2400" baseline="30000" dirty="0" smtClean="0"/>
              <a:t>2</a:t>
            </a:r>
            <a:r>
              <a:rPr lang="en-US" altLang="zh-CN" sz="2400" i="1" baseline="30000" dirty="0" smtClean="0"/>
              <a:t>K</a:t>
            </a:r>
            <a:r>
              <a:rPr lang="en-US" altLang="zh-CN" sz="2400" baseline="30000" dirty="0" smtClean="0"/>
              <a:t>+2</a:t>
            </a:r>
            <a:r>
              <a:rPr lang="en-US" altLang="zh-CN" sz="2400" dirty="0" smtClean="0"/>
              <a:t>[</a:t>
            </a:r>
            <a:r>
              <a:rPr lang="en-US" altLang="zh-CN" sz="2400" i="1" dirty="0" err="1" smtClean="0"/>
              <a:t>a</a:t>
            </a:r>
            <a:r>
              <a:rPr lang="en-US" altLang="zh-CN" sz="2400" dirty="0" err="1" smtClean="0"/>
              <a:t>,</a:t>
            </a:r>
            <a:r>
              <a:rPr lang="en-US" altLang="zh-CN" sz="2400" i="1" dirty="0" err="1" smtClean="0"/>
              <a:t>b</a:t>
            </a:r>
            <a:r>
              <a:rPr lang="en-US" altLang="zh-CN" sz="2400" dirty="0" smtClean="0"/>
              <a:t>]</a:t>
            </a:r>
            <a:r>
              <a:rPr lang="zh-CN" altLang="en-US" sz="2400" dirty="0" smtClean="0"/>
              <a:t>，则龙贝格逼近的截断误差由公式</a:t>
            </a:r>
          </a:p>
        </p:txBody>
      </p:sp>
      <p:graphicFrame>
        <p:nvGraphicFramePr>
          <p:cNvPr id="98308" name="Object 4"/>
          <p:cNvGraphicFramePr>
            <a:graphicFrameLocks noGrp="1" noChangeAspect="1"/>
          </p:cNvGraphicFramePr>
          <p:nvPr>
            <p:ph sz="half" idx="2"/>
            <p:extLst>
              <p:ext uri="{D42A27DB-BD31-4B8C-83A1-F6EECF244321}">
                <p14:modId xmlns:p14="http://schemas.microsoft.com/office/powerpoint/2010/main" val="35095265"/>
              </p:ext>
            </p:extLst>
          </p:nvPr>
        </p:nvGraphicFramePr>
        <p:xfrm>
          <a:off x="995423" y="1580823"/>
          <a:ext cx="7632700" cy="639762"/>
        </p:xfrm>
        <a:graphic>
          <a:graphicData uri="http://schemas.openxmlformats.org/presentationml/2006/ole">
            <mc:AlternateContent xmlns:mc="http://schemas.openxmlformats.org/markup-compatibility/2006">
              <mc:Choice xmlns:v="urn:schemas-microsoft-com:vml" Requires="v">
                <p:oleObj spid="_x0000_s50216" name="Equation" r:id="rId3" imgW="3949700" imgH="330200" progId="Equation.DSMT4">
                  <p:embed/>
                </p:oleObj>
              </mc:Choice>
              <mc:Fallback>
                <p:oleObj name="Equation" r:id="rId3" imgW="3949700" imgH="330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423" y="1580823"/>
                        <a:ext cx="76327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0" name="Text Box 6"/>
          <p:cNvSpPr txBox="1">
            <a:spLocks noChangeArrowheads="1"/>
          </p:cNvSpPr>
          <p:nvPr/>
        </p:nvSpPr>
        <p:spPr bwMode="auto">
          <a:xfrm>
            <a:off x="989725" y="2263843"/>
            <a:ext cx="7775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给出，其中</a:t>
            </a:r>
            <a:r>
              <a:rPr lang="en-US" altLang="zh-CN" sz="2400" i="1" dirty="0"/>
              <a:t>h</a:t>
            </a:r>
            <a:r>
              <a:rPr lang="en-US" altLang="zh-CN" sz="2400" dirty="0"/>
              <a:t>=(</a:t>
            </a:r>
            <a:r>
              <a:rPr lang="en-US" altLang="zh-CN" sz="2400" i="1" dirty="0"/>
              <a:t>b</a:t>
            </a:r>
            <a:r>
              <a:rPr lang="en-US" altLang="zh-CN" sz="2400" dirty="0"/>
              <a:t>-</a:t>
            </a:r>
            <a:r>
              <a:rPr lang="en-US" altLang="zh-CN" sz="2400" i="1" dirty="0"/>
              <a:t>a</a:t>
            </a:r>
            <a:r>
              <a:rPr lang="en-US" altLang="zh-CN" sz="2400" dirty="0"/>
              <a:t>)/2</a:t>
            </a:r>
            <a:r>
              <a:rPr lang="en-US" altLang="zh-CN" sz="2400" i="1" baseline="30000" dirty="0"/>
              <a:t>J</a:t>
            </a:r>
            <a:r>
              <a:rPr lang="zh-CN" altLang="en-US" sz="2400" dirty="0"/>
              <a:t>为依赖于</a:t>
            </a:r>
            <a:r>
              <a:rPr lang="en-US" altLang="zh-CN" sz="2400" i="1" dirty="0"/>
              <a:t>K</a:t>
            </a:r>
            <a:r>
              <a:rPr lang="zh-CN" altLang="en-US" sz="2400" dirty="0"/>
              <a:t>的常数，且</a:t>
            </a:r>
            <a:r>
              <a:rPr lang="en-US" altLang="zh-CN" sz="2400" i="1" dirty="0" err="1"/>
              <a:t>c</a:t>
            </a:r>
            <a:r>
              <a:rPr lang="en-US" altLang="zh-CN" sz="2400" i="1" baseline="-25000" dirty="0" err="1"/>
              <a:t>J</a:t>
            </a:r>
            <a:r>
              <a:rPr lang="en-US" altLang="zh-CN" sz="2400" baseline="-25000" dirty="0" err="1"/>
              <a:t>,</a:t>
            </a:r>
            <a:r>
              <a:rPr lang="en-US" altLang="zh-CN" sz="2400" i="1" baseline="-25000" dirty="0" err="1"/>
              <a:t>K</a:t>
            </a:r>
            <a:r>
              <a:rPr lang="en-US" altLang="zh-CN" sz="2400" dirty="0"/>
              <a:t>∈[</a:t>
            </a:r>
            <a:r>
              <a:rPr lang="en-US" altLang="zh-CN" sz="2400" i="1" dirty="0" err="1"/>
              <a:t>a</a:t>
            </a:r>
            <a:r>
              <a:rPr lang="en-US" altLang="zh-CN" sz="2400" dirty="0" err="1"/>
              <a:t>,</a:t>
            </a:r>
            <a:r>
              <a:rPr lang="en-US" altLang="zh-CN" sz="2400" i="1" dirty="0" err="1"/>
              <a:t>b</a:t>
            </a:r>
            <a:r>
              <a:rPr lang="en-US" altLang="zh-CN" sz="2400" dirty="0"/>
              <a:t>]</a:t>
            </a:r>
          </a:p>
        </p:txBody>
      </p:sp>
      <mc:AlternateContent xmlns:mc="http://schemas.openxmlformats.org/markup-compatibility/2006" xmlns:a14="http://schemas.microsoft.com/office/drawing/2010/main">
        <mc:Choice Requires="a14">
          <p:sp>
            <p:nvSpPr>
              <p:cNvPr id="98311" name="Text Box 7"/>
              <p:cNvSpPr txBox="1">
                <a:spLocks noChangeArrowheads="1"/>
              </p:cNvSpPr>
              <p:nvPr/>
            </p:nvSpPr>
            <p:spPr bwMode="auto">
              <a:xfrm>
                <a:off x="538589" y="3270124"/>
                <a:ext cx="8089534" cy="25067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pPr>
                <a:r>
                  <a:rPr lang="zh-CN" altLang="en-US" sz="2400" dirty="0" smtClean="0">
                    <a:latin typeface="+mn-lt"/>
                  </a:rPr>
                  <a:t>例</a:t>
                </a:r>
                <a:r>
                  <a:rPr lang="en-US" altLang="zh-CN" sz="2400" dirty="0" smtClean="0">
                    <a:latin typeface="+mn-lt"/>
                  </a:rPr>
                  <a:t>7.15     </a:t>
                </a:r>
                <a:r>
                  <a:rPr lang="zh-CN" altLang="en-US" sz="2400" dirty="0" smtClean="0"/>
                  <a:t>应用</a:t>
                </a:r>
                <a:r>
                  <a:rPr lang="zh-CN" altLang="en-US" sz="2400" dirty="0"/>
                  <a:t>定理</a:t>
                </a:r>
                <a:r>
                  <a:rPr lang="en-US" altLang="zh-CN" sz="2400" dirty="0"/>
                  <a:t>7.7</a:t>
                </a:r>
                <a:r>
                  <a:rPr lang="zh-CN" altLang="en-US" sz="2400" dirty="0"/>
                  <a:t>，并证明</a:t>
                </a:r>
              </a:p>
              <a:p>
                <a:pPr algn="ctr" eaLnBrk="1" hangingPunct="1">
                  <a:spcBef>
                    <a:spcPct val="50000"/>
                  </a:spcBef>
                  <a:buClrTx/>
                  <a:buSzTx/>
                  <a:buFontTx/>
                  <a:buNone/>
                </a:pPr>
                <a:r>
                  <a:rPr lang="en-US" altLang="zh-CN" sz="2400" dirty="0" smtClean="0">
                    <a:latin typeface="+mn-lt"/>
                  </a:rPr>
                  <a:t> </a:t>
                </a:r>
                <a14:m>
                  <m:oMath xmlns:m="http://schemas.openxmlformats.org/officeDocument/2006/math">
                    <m:nary>
                      <m:naryPr>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2</m:t>
                        </m:r>
                      </m:sup>
                      <m:e>
                        <m:r>
                          <a:rPr lang="en-US" altLang="zh-CN" sz="2400" b="0" i="1" smtClean="0">
                            <a:latin typeface="Cambria Math" panose="02040503050406030204" pitchFamily="18" charset="0"/>
                          </a:rPr>
                          <m:t>10</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9</m:t>
                            </m:r>
                          </m:sup>
                        </m:sSup>
                        <m:r>
                          <a:rPr lang="en-US" altLang="zh-CN" sz="2400" b="0" i="1" smtClean="0">
                            <a:latin typeface="Cambria Math" panose="02040503050406030204" pitchFamily="18" charset="0"/>
                          </a:rPr>
                          <m:t>𝑑𝑥</m:t>
                        </m:r>
                        <m:r>
                          <a:rPr lang="en-US" altLang="zh-CN" sz="2400" b="0" i="1" smtClean="0">
                            <a:latin typeface="Cambria Math" panose="02040503050406030204" pitchFamily="18" charset="0"/>
                          </a:rPr>
                          <m:t>=1024≡</m:t>
                        </m:r>
                        <m:r>
                          <a:rPr lang="en-US" altLang="zh-CN" sz="2400" b="0" i="1" smtClean="0">
                            <a:latin typeface="Cambria Math" panose="02040503050406030204" pitchFamily="18" charset="0"/>
                            <a:ea typeface="Cambria Math" panose="02040503050406030204" pitchFamily="18" charset="0"/>
                          </a:rPr>
                          <m:t>𝑅</m:t>
                        </m:r>
                        <m:r>
                          <a:rPr lang="en-US" altLang="zh-CN" sz="2400" b="0" i="1" smtClean="0">
                            <a:latin typeface="Cambria Math" panose="02040503050406030204" pitchFamily="18" charset="0"/>
                            <a:ea typeface="Cambria Math" panose="02040503050406030204" pitchFamily="18" charset="0"/>
                          </a:rPr>
                          <m:t>(4,4)</m:t>
                        </m:r>
                      </m:e>
                    </m:nary>
                  </m:oMath>
                </a14:m>
                <a:endParaRPr lang="en-US" altLang="zh-CN" sz="2400" dirty="0" smtClean="0">
                  <a:latin typeface="+mn-lt"/>
                </a:endParaRPr>
              </a:p>
              <a:p>
                <a:pPr eaLnBrk="1" hangingPunct="1">
                  <a:lnSpc>
                    <a:spcPct val="150000"/>
                  </a:lnSpc>
                  <a:spcBef>
                    <a:spcPct val="50000"/>
                  </a:spcBef>
                  <a:buClrTx/>
                  <a:buSzTx/>
                  <a:buFontTx/>
                  <a:buNone/>
                </a:pPr>
                <a:r>
                  <a:rPr lang="zh-CN" altLang="en-US" sz="2400" dirty="0" smtClean="0">
                    <a:latin typeface="+mn-lt"/>
                  </a:rPr>
                  <a:t>证明：被积函数为</a:t>
                </a:r>
                <a:r>
                  <a:rPr lang="en-US" altLang="zh-CN" sz="2400" i="1" dirty="0" smtClean="0">
                    <a:latin typeface="+mn-lt"/>
                  </a:rPr>
                  <a:t>f </a:t>
                </a:r>
                <a:r>
                  <a:rPr lang="en-US" altLang="zh-CN" sz="2400" dirty="0" smtClean="0">
                    <a:latin typeface="+mn-lt"/>
                  </a:rPr>
                  <a:t>(</a:t>
                </a:r>
                <a:r>
                  <a:rPr lang="en-US" altLang="zh-CN" sz="2400" i="1" dirty="0">
                    <a:latin typeface="+mn-lt"/>
                  </a:rPr>
                  <a:t>x</a:t>
                </a:r>
                <a:r>
                  <a:rPr lang="en-US" altLang="zh-CN" sz="2400" dirty="0" smtClean="0">
                    <a:latin typeface="+mn-lt"/>
                  </a:rPr>
                  <a:t>)=10</a:t>
                </a:r>
                <a:r>
                  <a:rPr lang="en-US" altLang="zh-CN" sz="2400" i="1" dirty="0">
                    <a:latin typeface="+mn-lt"/>
                  </a:rPr>
                  <a:t>x</a:t>
                </a:r>
                <a:r>
                  <a:rPr lang="en-US" altLang="zh-CN" sz="2400" baseline="30000" dirty="0" smtClean="0">
                    <a:latin typeface="+mn-lt"/>
                  </a:rPr>
                  <a:t>9</a:t>
                </a:r>
                <a:r>
                  <a:rPr lang="zh-CN" altLang="en-US" sz="2400" dirty="0" smtClean="0">
                    <a:latin typeface="+mn-lt"/>
                  </a:rPr>
                  <a:t>，且</a:t>
                </a:r>
                <a:r>
                  <a:rPr lang="en-US" altLang="zh-CN" sz="2400" i="1" dirty="0" smtClean="0">
                    <a:latin typeface="+mn-lt"/>
                  </a:rPr>
                  <a:t>f </a:t>
                </a:r>
                <a:r>
                  <a:rPr lang="en-US" altLang="zh-CN" sz="2400" baseline="30000" dirty="0" smtClean="0">
                    <a:latin typeface="+mn-lt"/>
                  </a:rPr>
                  <a:t>(10)</a:t>
                </a:r>
                <a:r>
                  <a:rPr lang="en-US" altLang="zh-CN" sz="2400" dirty="0" smtClean="0">
                    <a:latin typeface="+mn-lt"/>
                  </a:rPr>
                  <a:t>(</a:t>
                </a:r>
                <a:r>
                  <a:rPr lang="en-US" altLang="zh-CN" sz="2400" i="1" dirty="0">
                    <a:latin typeface="+mn-lt"/>
                  </a:rPr>
                  <a:t>x</a:t>
                </a:r>
                <a:r>
                  <a:rPr lang="en-US" altLang="zh-CN" sz="2400" dirty="0" smtClean="0">
                    <a:latin typeface="+mn-lt"/>
                  </a:rPr>
                  <a:t>)≡0</a:t>
                </a:r>
                <a:r>
                  <a:rPr lang="zh-CN" altLang="en-US" sz="2400" dirty="0" smtClean="0">
                    <a:latin typeface="+mn-lt"/>
                  </a:rPr>
                  <a:t>。故</a:t>
                </a:r>
                <a:r>
                  <a:rPr lang="en-US" altLang="zh-CN" sz="2400" i="1" dirty="0">
                    <a:latin typeface="+mn-lt"/>
                  </a:rPr>
                  <a:t>K</a:t>
                </a:r>
                <a:r>
                  <a:rPr lang="en-US" altLang="zh-CN" sz="2400" dirty="0" smtClean="0">
                    <a:latin typeface="+mn-lt"/>
                  </a:rPr>
                  <a:t>=4</a:t>
                </a:r>
                <a:r>
                  <a:rPr lang="zh-CN" altLang="en-US" sz="2400" dirty="0" smtClean="0">
                    <a:latin typeface="+mn-lt"/>
                  </a:rPr>
                  <a:t>值可使误差项恒为零，通过数值计算可得</a:t>
                </a:r>
                <a:r>
                  <a:rPr lang="en-US" altLang="zh-CN" sz="2400" i="1" dirty="0">
                    <a:latin typeface="+mn-lt"/>
                  </a:rPr>
                  <a:t>R</a:t>
                </a:r>
                <a:r>
                  <a:rPr lang="en-US" altLang="zh-CN" sz="2400" dirty="0" smtClean="0">
                    <a:latin typeface="+mn-lt"/>
                  </a:rPr>
                  <a:t>(4,4)=1024</a:t>
                </a:r>
                <a:r>
                  <a:rPr lang="zh-CN" altLang="en-US" sz="2400" dirty="0" smtClean="0">
                    <a:latin typeface="+mn-lt"/>
                  </a:rPr>
                  <a:t>。</a:t>
                </a:r>
                <a:endParaRPr lang="en-US" altLang="zh-CN" sz="2400" dirty="0">
                  <a:latin typeface="+mn-lt"/>
                </a:endParaRPr>
              </a:p>
            </p:txBody>
          </p:sp>
        </mc:Choice>
        <mc:Fallback xmlns="">
          <p:sp>
            <p:nvSpPr>
              <p:cNvPr id="98311" name="Text Box 7"/>
              <p:cNvSpPr txBox="1">
                <a:spLocks noRot="1" noChangeAspect="1" noMove="1" noResize="1" noEditPoints="1" noAdjustHandles="1" noChangeArrowheads="1" noChangeShapeType="1" noTextEdit="1"/>
              </p:cNvSpPr>
              <p:nvPr/>
            </p:nvSpPr>
            <p:spPr bwMode="auto">
              <a:xfrm>
                <a:off x="538589" y="3270124"/>
                <a:ext cx="8089534" cy="2506776"/>
              </a:xfrm>
              <a:prstGeom prst="rect">
                <a:avLst/>
              </a:prstGeom>
              <a:blipFill>
                <a:blip r:embed="rId5"/>
                <a:stretch>
                  <a:fillRect l="-1130" t="-2670" b="-19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dissolve">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308"/>
                                        </p:tgtEl>
                                        <p:attrNameLst>
                                          <p:attrName>style.visibility</p:attrName>
                                        </p:attrNameLst>
                                      </p:cBhvr>
                                      <p:to>
                                        <p:strVal val="visible"/>
                                      </p:to>
                                    </p:set>
                                    <p:animEffect transition="in" filter="wipe(left)">
                                      <p:cBhvr>
                                        <p:cTn id="12" dur="500"/>
                                        <p:tgtEl>
                                          <p:spTgt spid="98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310"/>
                                        </p:tgtEl>
                                        <p:attrNameLst>
                                          <p:attrName>style.visibility</p:attrName>
                                        </p:attrNameLst>
                                      </p:cBhvr>
                                      <p:to>
                                        <p:strVal val="visible"/>
                                      </p:to>
                                    </p:set>
                                    <p:animEffect transition="in" filter="dissolve">
                                      <p:cBhvr>
                                        <p:cTn id="17" dur="500"/>
                                        <p:tgtEl>
                                          <p:spTgt spid="98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8311"/>
                                        </p:tgtEl>
                                        <p:attrNameLst>
                                          <p:attrName>style.visibility</p:attrName>
                                        </p:attrNameLst>
                                      </p:cBhvr>
                                      <p:to>
                                        <p:strVal val="visible"/>
                                      </p:to>
                                    </p:set>
                                    <p:anim calcmode="lin" valueType="num">
                                      <p:cBhvr additive="base">
                                        <p:cTn id="22" dur="500" fill="hold"/>
                                        <p:tgtEl>
                                          <p:spTgt spid="98311"/>
                                        </p:tgtEl>
                                        <p:attrNameLst>
                                          <p:attrName>ppt_x</p:attrName>
                                        </p:attrNameLst>
                                      </p:cBhvr>
                                      <p:tavLst>
                                        <p:tav tm="0">
                                          <p:val>
                                            <p:strVal val="#ppt_x"/>
                                          </p:val>
                                        </p:tav>
                                        <p:tav tm="100000">
                                          <p:val>
                                            <p:strVal val="#ppt_x"/>
                                          </p:val>
                                        </p:tav>
                                      </p:tavLst>
                                    </p:anim>
                                    <p:anim calcmode="lin" valueType="num">
                                      <p:cBhvr additive="base">
                                        <p:cTn id="23" dur="500" fill="hold"/>
                                        <p:tgtEl>
                                          <p:spTgt spid="98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p:bldP spid="983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03426" name="Rectangle 2"/>
          <p:cNvSpPr>
            <a:spLocks noGrp="1" noChangeArrowheads="1"/>
          </p:cNvSpPr>
          <p:nvPr>
            <p:ph type="title"/>
          </p:nvPr>
        </p:nvSpPr>
        <p:spPr/>
        <p:txBody>
          <a:bodyPr/>
          <a:lstStyle/>
          <a:p>
            <a:pPr eaLnBrk="1" hangingPunct="1"/>
            <a:r>
              <a:rPr lang="zh-CN" altLang="en-US" smtClean="0"/>
              <a:t>自适应积分</a:t>
            </a:r>
          </a:p>
        </p:txBody>
      </p:sp>
      <p:sp>
        <p:nvSpPr>
          <p:cNvPr id="103427" name="Rectangle 3"/>
          <p:cNvSpPr>
            <a:spLocks noGrp="1" noChangeArrowheads="1"/>
          </p:cNvSpPr>
          <p:nvPr>
            <p:ph type="body" idx="1"/>
          </p:nvPr>
        </p:nvSpPr>
        <p:spPr/>
        <p:txBody>
          <a:bodyPr/>
          <a:lstStyle/>
          <a:p>
            <a:pPr eaLnBrk="1" hangingPunct="1"/>
            <a:r>
              <a:rPr lang="zh-CN" altLang="en-US" smtClean="0"/>
              <a:t>在计算定积分的数值方法中，主要工作量是用在计算函数值上，因此尽量减少计算函数值的次数是考虑算法的一个原则</a:t>
            </a:r>
          </a:p>
          <a:p>
            <a:pPr eaLnBrk="1" hangingPunct="1"/>
            <a:r>
              <a:rPr lang="zh-CN" altLang="en-US" smtClean="0"/>
              <a:t>组合积分公式使用等距节点</a:t>
            </a:r>
          </a:p>
          <a:p>
            <a:pPr eaLnBrk="1" hangingPunct="1"/>
            <a:r>
              <a:rPr lang="zh-CN" altLang="en-US" smtClean="0"/>
              <a:t>为获得较高的精度，在整个积分区间使用相同的小步长</a:t>
            </a:r>
            <a:r>
              <a:rPr lang="en-US" altLang="zh-CN" i="1" smtClean="0"/>
              <a:t>h</a:t>
            </a:r>
            <a:r>
              <a:rPr lang="zh-CN" altLang="en-US" smtClean="0"/>
              <a:t>，对精度不高的积分公式而言，要在很多点上求函数值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427">
                                            <p:txEl>
                                              <p:pRg st="0" end="0"/>
                                            </p:txEl>
                                          </p:spTgt>
                                        </p:tgtEl>
                                        <p:attrNameLst>
                                          <p:attrName>style.visibility</p:attrName>
                                        </p:attrNameLst>
                                      </p:cBhvr>
                                      <p:to>
                                        <p:strVal val="visible"/>
                                      </p:to>
                                    </p:set>
                                    <p:animEffect transition="in" filter="dissolve">
                                      <p:cBhvr>
                                        <p:cTn id="12" dur="500"/>
                                        <p:tgtEl>
                                          <p:spTgt spid="103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427">
                                            <p:txEl>
                                              <p:pRg st="1" end="1"/>
                                            </p:txEl>
                                          </p:spTgt>
                                        </p:tgtEl>
                                        <p:attrNameLst>
                                          <p:attrName>style.visibility</p:attrName>
                                        </p:attrNameLst>
                                      </p:cBhvr>
                                      <p:to>
                                        <p:strVal val="visible"/>
                                      </p:to>
                                    </p:set>
                                    <p:animEffect transition="in" filter="wipe(left)">
                                      <p:cBhvr>
                                        <p:cTn id="17" dur="500"/>
                                        <p:tgtEl>
                                          <p:spTgt spid="1034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427">
                                            <p:txEl>
                                              <p:pRg st="2" end="2"/>
                                            </p:txEl>
                                          </p:spTgt>
                                        </p:tgtEl>
                                        <p:attrNameLst>
                                          <p:attrName>style.visibility</p:attrName>
                                        </p:attrNameLst>
                                      </p:cBhvr>
                                      <p:to>
                                        <p:strVal val="visible"/>
                                      </p:to>
                                    </p:set>
                                    <p:animEffect transition="in" filter="dissolve">
                                      <p:cBhvr>
                                        <p:cTn id="22" dur="500"/>
                                        <p:tgtEl>
                                          <p:spTgt spid="10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52228" name="Rectangle 2"/>
          <p:cNvSpPr>
            <a:spLocks noGrp="1" noChangeArrowheads="1"/>
          </p:cNvSpPr>
          <p:nvPr>
            <p:ph type="title"/>
          </p:nvPr>
        </p:nvSpPr>
        <p:spPr/>
        <p:txBody>
          <a:bodyPr/>
          <a:lstStyle/>
          <a:p>
            <a:pPr eaLnBrk="1" hangingPunct="1"/>
            <a:r>
              <a:rPr lang="zh-CN" altLang="en-US" smtClean="0"/>
              <a:t>自适应积分（续</a:t>
            </a:r>
            <a:r>
              <a:rPr lang="en-US" altLang="zh-CN" smtClean="0"/>
              <a:t>1</a:t>
            </a:r>
            <a:r>
              <a:rPr lang="zh-CN" altLang="en-US" smtClean="0"/>
              <a:t>）</a:t>
            </a:r>
          </a:p>
        </p:txBody>
      </p:sp>
      <p:sp>
        <p:nvSpPr>
          <p:cNvPr id="101379" name="Rectangle 3"/>
          <p:cNvSpPr>
            <a:spLocks noGrp="1" noChangeArrowheads="1"/>
          </p:cNvSpPr>
          <p:nvPr>
            <p:ph type="body" idx="1"/>
          </p:nvPr>
        </p:nvSpPr>
        <p:spPr>
          <a:xfrm>
            <a:off x="468313" y="1665288"/>
            <a:ext cx="8229600" cy="3886200"/>
          </a:xfrm>
        </p:spPr>
        <p:txBody>
          <a:bodyPr/>
          <a:lstStyle/>
          <a:p>
            <a:pPr eaLnBrk="1" hangingPunct="1"/>
            <a:r>
              <a:rPr lang="zh-CN" altLang="en-US" b="1" smtClean="0">
                <a:solidFill>
                  <a:schemeClr val="bg2"/>
                </a:solidFill>
              </a:rPr>
              <a:t>解决办法之一</a:t>
            </a:r>
            <a:r>
              <a:rPr lang="zh-CN" altLang="en-US" smtClean="0"/>
              <a:t>是使已经算出的函数值在以后的计算过程中尽可能多地起作用以减少计算新函数值的次数，如龙贝格积分算法</a:t>
            </a:r>
          </a:p>
          <a:p>
            <a:pPr eaLnBrk="1" hangingPunct="1"/>
            <a:r>
              <a:rPr lang="zh-CN" altLang="en-US" b="1" smtClean="0">
                <a:solidFill>
                  <a:schemeClr val="bg2"/>
                </a:solidFill>
              </a:rPr>
              <a:t>解决办法之二</a:t>
            </a:r>
            <a:r>
              <a:rPr lang="zh-CN" altLang="en-US" smtClean="0"/>
              <a:t>是考虑到曲线在整个区间上的变化是不均匀的，某些部分函数值变化剧烈，某些部分函数值变化缓慢，为使计算结果达到预定精度，对变化情况不同的各处区间的细分程度不同</a:t>
            </a:r>
          </a:p>
          <a:p>
            <a:pPr eaLnBrk="1" hangingPunct="1"/>
            <a:r>
              <a:rPr lang="zh-CN" altLang="en-US" b="1" smtClean="0">
                <a:solidFill>
                  <a:schemeClr val="bg2"/>
                </a:solidFill>
              </a:rPr>
              <a:t>自适应积分</a:t>
            </a:r>
            <a:r>
              <a:rPr lang="zh-CN" altLang="en-US" smtClean="0"/>
              <a:t>技术的基础是</a:t>
            </a:r>
            <a:r>
              <a:rPr lang="zh-CN" altLang="en-US" b="1" smtClean="0">
                <a:solidFill>
                  <a:schemeClr val="bg2"/>
                </a:solidFill>
              </a:rPr>
              <a:t>辛普森公式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dissolve">
                                      <p:cBhvr>
                                        <p:cTn id="7" dur="500"/>
                                        <p:tgtEl>
                                          <p:spTgt spid="10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dissolve">
                                      <p:cBhvr>
                                        <p:cTn id="12" dur="500"/>
                                        <p:tgtEl>
                                          <p:spTgt spid="101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wipe(left)">
                                      <p:cBhvr>
                                        <p:cTn id="17" dur="500"/>
                                        <p:tgtEl>
                                          <p:spTgt spid="101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0"/>
          </p:nvPr>
        </p:nvSpPr>
        <p:spPr/>
        <p:txBody>
          <a:bodyPr/>
          <a:lstStyle/>
          <a:p>
            <a:pPr>
              <a:defRPr/>
            </a:pPr>
            <a:r>
              <a:rPr lang="zh-CN" altLang="en-US"/>
              <a:t>华南师范大学数学科学学院    谢骊玲</a:t>
            </a:r>
          </a:p>
        </p:txBody>
      </p:sp>
      <p:sp>
        <p:nvSpPr>
          <p:cNvPr id="10" name="日期占位符 7"/>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02409" name="Text Box 9"/>
          <p:cNvSpPr txBox="1">
            <a:spLocks noChangeArrowheads="1"/>
          </p:cNvSpPr>
          <p:nvPr/>
        </p:nvSpPr>
        <p:spPr bwMode="auto">
          <a:xfrm>
            <a:off x="539750" y="3824288"/>
            <a:ext cx="7921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其中，</a:t>
            </a:r>
            <a:r>
              <a:rPr lang="en-US" altLang="zh-CN" sz="2800" i="1"/>
              <a:t>S</a:t>
            </a:r>
            <a:r>
              <a:rPr lang="en-US" altLang="zh-CN" sz="2800"/>
              <a:t>(</a:t>
            </a:r>
            <a:r>
              <a:rPr lang="en-US" altLang="zh-CN" sz="2800" i="1"/>
              <a:t>a</a:t>
            </a:r>
            <a:r>
              <a:rPr lang="en-US" altLang="zh-CN" sz="2800"/>
              <a:t>,</a:t>
            </a:r>
            <a:r>
              <a:rPr lang="en-US" altLang="zh-CN" sz="2800" i="1"/>
              <a:t>b</a:t>
            </a:r>
            <a:r>
              <a:rPr lang="en-US" altLang="zh-CN" sz="2800"/>
              <a:t>)=(</a:t>
            </a:r>
            <a:r>
              <a:rPr lang="en-US" altLang="zh-CN" sz="2800" i="1"/>
              <a:t>h</a:t>
            </a:r>
            <a:r>
              <a:rPr lang="en-US" altLang="zh-CN" sz="2800"/>
              <a:t>/3)[</a:t>
            </a:r>
            <a:r>
              <a:rPr lang="en-US" altLang="zh-CN" sz="2800" i="1"/>
              <a:t>f</a:t>
            </a:r>
            <a:r>
              <a:rPr lang="en-US" altLang="zh-CN" sz="2800"/>
              <a:t>(</a:t>
            </a:r>
            <a:r>
              <a:rPr lang="en-US" altLang="zh-CN" sz="2800" i="1"/>
              <a:t>a</a:t>
            </a:r>
            <a:r>
              <a:rPr lang="en-US" altLang="zh-CN" sz="2800"/>
              <a:t>)+4</a:t>
            </a:r>
            <a:r>
              <a:rPr lang="en-US" altLang="zh-CN" sz="2800" i="1"/>
              <a:t>f</a:t>
            </a:r>
            <a:r>
              <a:rPr lang="en-US" altLang="zh-CN" sz="2800"/>
              <a:t>(</a:t>
            </a:r>
            <a:r>
              <a:rPr lang="en-US" altLang="zh-CN" sz="2800" i="1"/>
              <a:t>a</a:t>
            </a:r>
            <a:r>
              <a:rPr lang="en-US" altLang="zh-CN" sz="2800"/>
              <a:t>+</a:t>
            </a:r>
            <a:r>
              <a:rPr lang="en-US" altLang="zh-CN" sz="2800" i="1"/>
              <a:t>h</a:t>
            </a:r>
            <a:r>
              <a:rPr lang="en-US" altLang="zh-CN" sz="2800"/>
              <a:t>)+</a:t>
            </a:r>
            <a:r>
              <a:rPr lang="en-US" altLang="zh-CN" sz="2800" i="1"/>
              <a:t>f</a:t>
            </a:r>
            <a:r>
              <a:rPr lang="en-US" altLang="zh-CN" sz="2800"/>
              <a:t>(</a:t>
            </a:r>
            <a:r>
              <a:rPr lang="en-US" altLang="zh-CN" sz="2800" i="1"/>
              <a:t>b</a:t>
            </a:r>
            <a:r>
              <a:rPr lang="en-US" altLang="zh-CN" sz="2800"/>
              <a:t>)]</a:t>
            </a:r>
          </a:p>
        </p:txBody>
      </p:sp>
      <p:sp>
        <p:nvSpPr>
          <p:cNvPr id="102404" name="Text Box 4"/>
          <p:cNvSpPr txBox="1">
            <a:spLocks noChangeArrowheads="1"/>
          </p:cNvSpPr>
          <p:nvPr/>
        </p:nvSpPr>
        <p:spPr bwMode="auto">
          <a:xfrm>
            <a:off x="539750" y="1665288"/>
            <a:ext cx="79930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SzTx/>
              <a:buFontTx/>
              <a:buNone/>
            </a:pPr>
            <a:r>
              <a:rPr lang="zh-CN" altLang="en-US" sz="2800"/>
              <a:t>计算积分                    的近似值，使误差不超过预先给定的上限</a:t>
            </a:r>
            <a:r>
              <a:rPr lang="el-GR" altLang="zh-CN" sz="2800" i="1"/>
              <a:t>ε</a:t>
            </a:r>
            <a:r>
              <a:rPr lang="en-US" altLang="zh-CN" sz="2800">
                <a:cs typeface="Arial" panose="020B0604020202020204" pitchFamily="34" charset="0"/>
              </a:rPr>
              <a:t>.</a:t>
            </a:r>
            <a:r>
              <a:rPr lang="zh-CN" altLang="en-US" sz="2800">
                <a:cs typeface="Arial" panose="020B0604020202020204" pitchFamily="34" charset="0"/>
              </a:rPr>
              <a:t>首先取步长</a:t>
            </a:r>
            <a:r>
              <a:rPr lang="en-US" altLang="zh-CN" sz="2800" i="1">
                <a:cs typeface="Arial" panose="020B0604020202020204" pitchFamily="34" charset="0"/>
              </a:rPr>
              <a:t>h</a:t>
            </a:r>
            <a:r>
              <a:rPr lang="en-US" altLang="zh-CN" sz="2800">
                <a:cs typeface="Arial" panose="020B0604020202020204" pitchFamily="34" charset="0"/>
              </a:rPr>
              <a:t>=(</a:t>
            </a:r>
            <a:r>
              <a:rPr lang="en-US" altLang="zh-CN" sz="2800" i="1">
                <a:cs typeface="Arial" panose="020B0604020202020204" pitchFamily="34" charset="0"/>
              </a:rPr>
              <a:t>b</a:t>
            </a:r>
            <a:r>
              <a:rPr lang="en-US" altLang="zh-CN" sz="2800">
                <a:cs typeface="Arial" panose="020B0604020202020204" pitchFamily="34" charset="0"/>
              </a:rPr>
              <a:t>-</a:t>
            </a:r>
            <a:r>
              <a:rPr lang="en-US" altLang="zh-CN" sz="2800" i="1">
                <a:cs typeface="Arial" panose="020B0604020202020204" pitchFamily="34" charset="0"/>
              </a:rPr>
              <a:t>a</a:t>
            </a:r>
            <a:r>
              <a:rPr lang="en-US" altLang="zh-CN" sz="2800">
                <a:cs typeface="Arial" panose="020B0604020202020204" pitchFamily="34" charset="0"/>
              </a:rPr>
              <a:t>)/2</a:t>
            </a:r>
            <a:r>
              <a:rPr lang="zh-CN" altLang="en-US" sz="2800">
                <a:cs typeface="Arial" panose="020B0604020202020204" pitchFamily="34" charset="0"/>
              </a:rPr>
              <a:t>，应用辛普森公式得</a:t>
            </a:r>
            <a:endParaRPr lang="zh-CN" altLang="el-GR" sz="2800">
              <a:cs typeface="Arial" panose="020B0604020202020204" pitchFamily="34" charset="0"/>
            </a:endParaRPr>
          </a:p>
        </p:txBody>
      </p:sp>
      <p:sp>
        <p:nvSpPr>
          <p:cNvPr id="53254" name="Rectangle 2"/>
          <p:cNvSpPr>
            <a:spLocks noGrp="1" noChangeArrowheads="1"/>
          </p:cNvSpPr>
          <p:nvPr>
            <p:ph type="title"/>
          </p:nvPr>
        </p:nvSpPr>
        <p:spPr/>
        <p:txBody>
          <a:bodyPr/>
          <a:lstStyle/>
          <a:p>
            <a:pPr eaLnBrk="1" hangingPunct="1"/>
            <a:r>
              <a:rPr lang="zh-CN" altLang="en-US" smtClean="0"/>
              <a:t>区间细分</a:t>
            </a:r>
          </a:p>
        </p:txBody>
      </p:sp>
      <p:graphicFrame>
        <p:nvGraphicFramePr>
          <p:cNvPr id="102405" name="Object 5"/>
          <p:cNvGraphicFramePr>
            <a:graphicFrameLocks noGrp="1" noChangeAspect="1"/>
          </p:cNvGraphicFramePr>
          <p:nvPr>
            <p:ph sz="half" idx="1"/>
          </p:nvPr>
        </p:nvGraphicFramePr>
        <p:xfrm>
          <a:off x="2124075" y="1665288"/>
          <a:ext cx="1620838" cy="619125"/>
        </p:xfrm>
        <a:graphic>
          <a:graphicData uri="http://schemas.openxmlformats.org/presentationml/2006/ole">
            <mc:AlternateContent xmlns:mc="http://schemas.openxmlformats.org/markup-compatibility/2006">
              <mc:Choice xmlns:v="urn:schemas-microsoft-com:vml" Requires="v">
                <p:oleObj spid="_x0000_s53349" name="Equation" r:id="rId3" imgW="863225" imgH="330057" progId="Equation.DSMT4">
                  <p:embed/>
                </p:oleObj>
              </mc:Choice>
              <mc:Fallback>
                <p:oleObj name="Equation" r:id="rId3" imgW="863225" imgH="33005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665288"/>
                        <a:ext cx="1620838"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7" name="Object 7"/>
          <p:cNvGraphicFramePr>
            <a:graphicFrameLocks noGrp="1" noChangeAspect="1"/>
          </p:cNvGraphicFramePr>
          <p:nvPr>
            <p:ph sz="quarter" idx="2"/>
          </p:nvPr>
        </p:nvGraphicFramePr>
        <p:xfrm>
          <a:off x="2159000" y="3044825"/>
          <a:ext cx="4897438" cy="741363"/>
        </p:xfrm>
        <a:graphic>
          <a:graphicData uri="http://schemas.openxmlformats.org/presentationml/2006/ole">
            <mc:AlternateContent xmlns:mc="http://schemas.openxmlformats.org/markup-compatibility/2006">
              <mc:Choice xmlns:v="urn:schemas-microsoft-com:vml" Requires="v">
                <p:oleObj spid="_x0000_s53350" name="Equation" r:id="rId5" imgW="2768600" imgH="419100" progId="Equation.DSMT4">
                  <p:embed/>
                </p:oleObj>
              </mc:Choice>
              <mc:Fallback>
                <p:oleObj name="Equation" r:id="rId5" imgW="2768600" imgH="4191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3044825"/>
                        <a:ext cx="4897438"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2" name="Text Box 12"/>
          <p:cNvSpPr txBox="1">
            <a:spLocks noChangeArrowheads="1"/>
          </p:cNvSpPr>
          <p:nvPr/>
        </p:nvSpPr>
        <p:spPr bwMode="auto">
          <a:xfrm>
            <a:off x="576263" y="4437063"/>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其次，取步长为</a:t>
            </a:r>
            <a:r>
              <a:rPr lang="en-US" altLang="zh-CN" sz="2800"/>
              <a:t>(</a:t>
            </a:r>
            <a:r>
              <a:rPr lang="en-US" altLang="zh-CN" sz="2800" i="1"/>
              <a:t>b</a:t>
            </a:r>
            <a:r>
              <a:rPr lang="en-US" altLang="zh-CN" sz="2800"/>
              <a:t>-</a:t>
            </a:r>
            <a:r>
              <a:rPr lang="en-US" altLang="zh-CN" sz="2800" i="1"/>
              <a:t>a</a:t>
            </a:r>
            <a:r>
              <a:rPr lang="en-US" altLang="zh-CN" sz="2800"/>
              <a:t>)/4=</a:t>
            </a:r>
            <a:r>
              <a:rPr lang="en-US" altLang="zh-CN" sz="2800" i="1"/>
              <a:t>h</a:t>
            </a:r>
            <a:r>
              <a:rPr lang="en-US" altLang="zh-CN" sz="2800"/>
              <a:t>/2</a:t>
            </a:r>
            <a:r>
              <a:rPr lang="zh-CN" altLang="en-US" sz="2800"/>
              <a:t>，应用组合辛普森公式得</a:t>
            </a:r>
          </a:p>
        </p:txBody>
      </p:sp>
      <p:graphicFrame>
        <p:nvGraphicFramePr>
          <p:cNvPr id="102413" name="Object 13"/>
          <p:cNvGraphicFramePr>
            <a:graphicFrameLocks noGrp="1" noChangeAspect="1"/>
          </p:cNvGraphicFramePr>
          <p:nvPr>
            <p:ph sz="quarter" idx="3"/>
          </p:nvPr>
        </p:nvGraphicFramePr>
        <p:xfrm>
          <a:off x="1042988" y="5194300"/>
          <a:ext cx="7489825" cy="1663700"/>
        </p:xfrm>
        <a:graphic>
          <a:graphicData uri="http://schemas.openxmlformats.org/presentationml/2006/ole">
            <mc:AlternateContent xmlns:mc="http://schemas.openxmlformats.org/markup-compatibility/2006">
              <mc:Choice xmlns:v="urn:schemas-microsoft-com:vml" Requires="v">
                <p:oleObj spid="_x0000_s53351" name="Equation" r:id="rId7" imgW="4000500" imgH="889000" progId="Equation.DSMT4">
                  <p:embed/>
                </p:oleObj>
              </mc:Choice>
              <mc:Fallback>
                <p:oleObj name="Equation" r:id="rId7" imgW="4000500" imgH="8890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194300"/>
                        <a:ext cx="7489825" cy="1663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dissolve">
                                      <p:cBhvr>
                                        <p:cTn id="7" dur="500"/>
                                        <p:tgtEl>
                                          <p:spTgt spid="10240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04"/>
                                        </p:tgtEl>
                                        <p:attrNameLst>
                                          <p:attrName>style.visibility</p:attrName>
                                        </p:attrNameLst>
                                      </p:cBhvr>
                                      <p:to>
                                        <p:strVal val="visible"/>
                                      </p:to>
                                    </p:set>
                                    <p:animEffect transition="in" filter="dissolve">
                                      <p:cBhvr>
                                        <p:cTn id="10" dur="500"/>
                                        <p:tgtEl>
                                          <p:spTgt spid="1024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02407"/>
                                        </p:tgtEl>
                                        <p:attrNameLst>
                                          <p:attrName>style.visibility</p:attrName>
                                        </p:attrNameLst>
                                      </p:cBhvr>
                                      <p:to>
                                        <p:strVal val="visible"/>
                                      </p:to>
                                    </p:set>
                                    <p:animEffect transition="in" filter="wipe(left)">
                                      <p:cBhvr>
                                        <p:cTn id="15" dur="500"/>
                                        <p:tgtEl>
                                          <p:spTgt spid="1024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2409"/>
                                        </p:tgtEl>
                                        <p:attrNameLst>
                                          <p:attrName>style.visibility</p:attrName>
                                        </p:attrNameLst>
                                      </p:cBhvr>
                                      <p:to>
                                        <p:strVal val="visible"/>
                                      </p:to>
                                    </p:set>
                                    <p:animEffect transition="in" filter="wipe(left)">
                                      <p:cBhvr>
                                        <p:cTn id="20" dur="500"/>
                                        <p:tgtEl>
                                          <p:spTgt spid="10240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2412"/>
                                        </p:tgtEl>
                                        <p:attrNameLst>
                                          <p:attrName>style.visibility</p:attrName>
                                        </p:attrNameLst>
                                      </p:cBhvr>
                                      <p:to>
                                        <p:strVal val="visible"/>
                                      </p:to>
                                    </p:set>
                                    <p:animEffect transition="in" filter="wipe(left)">
                                      <p:cBhvr>
                                        <p:cTn id="25" dur="500"/>
                                        <p:tgtEl>
                                          <p:spTgt spid="1024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2413"/>
                                        </p:tgtEl>
                                        <p:attrNameLst>
                                          <p:attrName>style.visibility</p:attrName>
                                        </p:attrNameLst>
                                      </p:cBhvr>
                                      <p:to>
                                        <p:strVal val="visible"/>
                                      </p:to>
                                    </p:set>
                                    <p:animEffect transition="in" filter="dissolve">
                                      <p:cBhvr>
                                        <p:cTn id="30" dur="500"/>
                                        <p:tgtEl>
                                          <p:spTgt spid="102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9" grpId="0"/>
      <p:bldP spid="102404" grpId="0"/>
      <p:bldP spid="1024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6"/>
          <p:cNvSpPr>
            <a:spLocks noGrp="1"/>
          </p:cNvSpPr>
          <p:nvPr>
            <p:ph type="ftr" sz="quarter" idx="10"/>
          </p:nvPr>
        </p:nvSpPr>
        <p:spPr/>
        <p:txBody>
          <a:bodyPr/>
          <a:lstStyle/>
          <a:p>
            <a:pPr>
              <a:defRPr/>
            </a:pPr>
            <a:r>
              <a:rPr lang="zh-CN" altLang="en-US"/>
              <a:t>华南师范大学数学科学学院    谢骊玲</a:t>
            </a:r>
          </a:p>
        </p:txBody>
      </p:sp>
      <p:sp>
        <p:nvSpPr>
          <p:cNvPr id="16" name="日期占位符 8"/>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grpSp>
        <p:nvGrpSpPr>
          <p:cNvPr id="2" name="Group 19"/>
          <p:cNvGrpSpPr>
            <a:grpSpLocks/>
          </p:cNvGrpSpPr>
          <p:nvPr/>
        </p:nvGrpSpPr>
        <p:grpSpPr bwMode="auto">
          <a:xfrm>
            <a:off x="431800" y="512763"/>
            <a:ext cx="5830888" cy="801687"/>
            <a:chOff x="272" y="323"/>
            <a:chExt cx="3673" cy="505"/>
          </a:xfrm>
        </p:grpSpPr>
        <p:sp>
          <p:nvSpPr>
            <p:cNvPr id="54287" name="Text Box 4"/>
            <p:cNvSpPr txBox="1">
              <a:spLocks noChangeArrowheads="1"/>
            </p:cNvSpPr>
            <p:nvPr/>
          </p:nvSpPr>
          <p:spPr bwMode="auto">
            <a:xfrm>
              <a:off x="272" y="368"/>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令</a:t>
              </a:r>
            </a:p>
          </p:txBody>
        </p:sp>
        <p:graphicFrame>
          <p:nvGraphicFramePr>
            <p:cNvPr id="54288" name="Object 5"/>
            <p:cNvGraphicFramePr>
              <a:graphicFrameLocks noChangeAspect="1"/>
            </p:cNvGraphicFramePr>
            <p:nvPr/>
          </p:nvGraphicFramePr>
          <p:xfrm>
            <a:off x="589" y="323"/>
            <a:ext cx="3356" cy="505"/>
          </p:xfrm>
          <a:graphic>
            <a:graphicData uri="http://schemas.openxmlformats.org/presentationml/2006/ole">
              <mc:AlternateContent xmlns:mc="http://schemas.openxmlformats.org/markup-compatibility/2006">
                <mc:Choice xmlns:v="urn:schemas-microsoft-com:vml" Requires="v">
                  <p:oleObj spid="_x0000_s54439" name="Equation" r:id="rId3" imgW="2870200" imgH="431800" progId="Equation.DSMT4">
                    <p:embed/>
                  </p:oleObj>
                </mc:Choice>
                <mc:Fallback>
                  <p:oleObj name="Equation" r:id="rId3" imgW="28702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 y="323"/>
                          <a:ext cx="3356"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0"/>
          <p:cNvGrpSpPr>
            <a:grpSpLocks/>
          </p:cNvGrpSpPr>
          <p:nvPr/>
        </p:nvGrpSpPr>
        <p:grpSpPr bwMode="auto">
          <a:xfrm>
            <a:off x="431800" y="1449388"/>
            <a:ext cx="6227763" cy="836612"/>
            <a:chOff x="272" y="913"/>
            <a:chExt cx="3923" cy="527"/>
          </a:xfrm>
        </p:grpSpPr>
        <p:graphicFrame>
          <p:nvGraphicFramePr>
            <p:cNvPr id="54285" name="Object 8"/>
            <p:cNvGraphicFramePr>
              <a:graphicFrameLocks noChangeAspect="1"/>
            </p:cNvGraphicFramePr>
            <p:nvPr/>
          </p:nvGraphicFramePr>
          <p:xfrm>
            <a:off x="612" y="913"/>
            <a:ext cx="3583" cy="527"/>
          </p:xfrm>
          <a:graphic>
            <a:graphicData uri="http://schemas.openxmlformats.org/presentationml/2006/ole">
              <mc:AlternateContent xmlns:mc="http://schemas.openxmlformats.org/markup-compatibility/2006">
                <mc:Choice xmlns:v="urn:schemas-microsoft-com:vml" Requires="v">
                  <p:oleObj spid="_x0000_s54440" name="Equation" r:id="rId5" imgW="2933700" imgH="431800" progId="Equation.DSMT4">
                    <p:embed/>
                  </p:oleObj>
                </mc:Choice>
                <mc:Fallback>
                  <p:oleObj name="Equation" r:id="rId5" imgW="29337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913"/>
                          <a:ext cx="3583"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6" name="Text Box 7"/>
            <p:cNvSpPr txBox="1">
              <a:spLocks noChangeArrowheads="1"/>
            </p:cNvSpPr>
            <p:nvPr/>
          </p:nvSpPr>
          <p:spPr bwMode="auto">
            <a:xfrm>
              <a:off x="272" y="981"/>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和</a:t>
              </a:r>
            </a:p>
          </p:txBody>
        </p:sp>
      </p:grpSp>
      <p:grpSp>
        <p:nvGrpSpPr>
          <p:cNvPr id="4" name="Group 21"/>
          <p:cNvGrpSpPr>
            <a:grpSpLocks/>
          </p:cNvGrpSpPr>
          <p:nvPr/>
        </p:nvGrpSpPr>
        <p:grpSpPr bwMode="auto">
          <a:xfrm>
            <a:off x="431800" y="2384425"/>
            <a:ext cx="6732588" cy="842963"/>
            <a:chOff x="272" y="1502"/>
            <a:chExt cx="4241" cy="531"/>
          </a:xfrm>
        </p:grpSpPr>
        <p:graphicFrame>
          <p:nvGraphicFramePr>
            <p:cNvPr id="54283" name="Object 12"/>
            <p:cNvGraphicFramePr>
              <a:graphicFrameLocks noChangeAspect="1"/>
            </p:cNvGraphicFramePr>
            <p:nvPr/>
          </p:nvGraphicFramePr>
          <p:xfrm>
            <a:off x="657" y="1502"/>
            <a:ext cx="3856" cy="531"/>
          </p:xfrm>
          <a:graphic>
            <a:graphicData uri="http://schemas.openxmlformats.org/presentationml/2006/ole">
              <mc:AlternateContent xmlns:mc="http://schemas.openxmlformats.org/markup-compatibility/2006">
                <mc:Choice xmlns:v="urn:schemas-microsoft-com:vml" Requires="v">
                  <p:oleObj spid="_x0000_s54441" name="Equation" r:id="rId7" imgW="3505200" imgH="482600" progId="Equation.DSMT4">
                    <p:embed/>
                  </p:oleObj>
                </mc:Choice>
                <mc:Fallback>
                  <p:oleObj name="Equation" r:id="rId7" imgW="3505200" imgH="482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1502"/>
                          <a:ext cx="3856"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4" name="Text Box 11"/>
            <p:cNvSpPr txBox="1">
              <a:spLocks noChangeArrowheads="1"/>
            </p:cNvSpPr>
            <p:nvPr/>
          </p:nvSpPr>
          <p:spPr bwMode="auto">
            <a:xfrm>
              <a:off x="272" y="1593"/>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则</a:t>
              </a:r>
            </a:p>
          </p:txBody>
        </p:sp>
      </p:grpSp>
      <p:sp>
        <p:nvSpPr>
          <p:cNvPr id="107535" name="Text Box 15"/>
          <p:cNvSpPr txBox="1">
            <a:spLocks noChangeArrowheads="1"/>
          </p:cNvSpPr>
          <p:nvPr/>
        </p:nvSpPr>
        <p:spPr bwMode="auto">
          <a:xfrm>
            <a:off x="431800" y="3429000"/>
            <a:ext cx="8316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若</a:t>
            </a:r>
            <a:r>
              <a:rPr lang="en-US" altLang="zh-CN" sz="2800" i="1"/>
              <a:t>f </a:t>
            </a:r>
            <a:r>
              <a:rPr lang="en-US" altLang="zh-CN" sz="2800" baseline="30000"/>
              <a:t>(4)</a:t>
            </a:r>
            <a:r>
              <a:rPr lang="en-US" altLang="zh-CN" sz="2800"/>
              <a:t>(</a:t>
            </a:r>
            <a:r>
              <a:rPr lang="en-US" altLang="zh-CN" sz="2800" i="1"/>
              <a:t>x</a:t>
            </a:r>
            <a:r>
              <a:rPr lang="en-US" altLang="zh-CN" sz="2800"/>
              <a:t>)</a:t>
            </a:r>
            <a:r>
              <a:rPr lang="zh-CN" altLang="en-US" sz="2800"/>
              <a:t>变化很缓慢，则可设</a:t>
            </a:r>
            <a:r>
              <a:rPr lang="en-US" altLang="zh-CN" sz="2800" i="1"/>
              <a:t>f </a:t>
            </a:r>
            <a:r>
              <a:rPr lang="en-US" altLang="zh-CN" sz="2800" baseline="30000"/>
              <a:t>(4)</a:t>
            </a:r>
            <a:r>
              <a:rPr lang="en-US" altLang="zh-CN" sz="2800"/>
              <a:t>(</a:t>
            </a:r>
            <a:r>
              <a:rPr lang="en-US" altLang="zh-CN" sz="2800" i="1"/>
              <a:t>d</a:t>
            </a:r>
            <a:r>
              <a:rPr lang="en-US" altLang="zh-CN" sz="2800" baseline="-25000"/>
              <a:t>1</a:t>
            </a:r>
            <a:r>
              <a:rPr lang="en-US" altLang="zh-CN" sz="2800"/>
              <a:t>) ≈</a:t>
            </a:r>
            <a:r>
              <a:rPr lang="en-US" altLang="zh-CN" sz="2800" i="1"/>
              <a:t>f </a:t>
            </a:r>
            <a:r>
              <a:rPr lang="en-US" altLang="zh-CN" sz="2800" baseline="30000"/>
              <a:t>(4)</a:t>
            </a:r>
            <a:r>
              <a:rPr lang="en-US" altLang="zh-CN" sz="2800"/>
              <a:t>(</a:t>
            </a:r>
            <a:r>
              <a:rPr lang="en-US" altLang="zh-CN" sz="2800" i="1"/>
              <a:t>d</a:t>
            </a:r>
            <a:r>
              <a:rPr lang="en-US" altLang="zh-CN" sz="2800" baseline="-25000"/>
              <a:t>2</a:t>
            </a:r>
            <a:r>
              <a:rPr lang="en-US" altLang="zh-CN" sz="2800"/>
              <a:t>)</a:t>
            </a:r>
            <a:r>
              <a:rPr lang="zh-CN" altLang="en-US" sz="2800"/>
              <a:t>，则有</a:t>
            </a:r>
          </a:p>
        </p:txBody>
      </p:sp>
      <p:graphicFrame>
        <p:nvGraphicFramePr>
          <p:cNvPr id="107536" name="Object 16"/>
          <p:cNvGraphicFramePr>
            <a:graphicFrameLocks noGrp="1" noChangeAspect="1"/>
          </p:cNvGraphicFramePr>
          <p:nvPr>
            <p:ph sz="quarter" idx="4"/>
          </p:nvPr>
        </p:nvGraphicFramePr>
        <p:xfrm>
          <a:off x="1042988" y="4041775"/>
          <a:ext cx="6875462" cy="771525"/>
        </p:xfrm>
        <a:graphic>
          <a:graphicData uri="http://schemas.openxmlformats.org/presentationml/2006/ole">
            <mc:AlternateContent xmlns:mc="http://schemas.openxmlformats.org/markup-compatibility/2006">
              <mc:Choice xmlns:v="urn:schemas-microsoft-com:vml" Requires="v">
                <p:oleObj spid="_x0000_s54442" name="Equation" r:id="rId9" imgW="4292600" imgH="482600" progId="Equation.DSMT4">
                  <p:embed/>
                </p:oleObj>
              </mc:Choice>
              <mc:Fallback>
                <p:oleObj name="Equation" r:id="rId9" imgW="4292600" imgH="482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041775"/>
                        <a:ext cx="6875462"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42" name="Text Box 22"/>
          <p:cNvSpPr txBox="1">
            <a:spLocks noChangeArrowheads="1"/>
          </p:cNvSpPr>
          <p:nvPr/>
        </p:nvSpPr>
        <p:spPr bwMode="auto">
          <a:xfrm>
            <a:off x="468313" y="4905375"/>
            <a:ext cx="1116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于是</a:t>
            </a:r>
          </a:p>
        </p:txBody>
      </p:sp>
      <p:graphicFrame>
        <p:nvGraphicFramePr>
          <p:cNvPr id="107543" name="Object 23"/>
          <p:cNvGraphicFramePr>
            <a:graphicFrameLocks noChangeAspect="1"/>
          </p:cNvGraphicFramePr>
          <p:nvPr/>
        </p:nvGraphicFramePr>
        <p:xfrm>
          <a:off x="1619250" y="5445125"/>
          <a:ext cx="5287963" cy="730250"/>
        </p:xfrm>
        <a:graphic>
          <a:graphicData uri="http://schemas.openxmlformats.org/presentationml/2006/ole">
            <mc:AlternateContent xmlns:mc="http://schemas.openxmlformats.org/markup-compatibility/2006">
              <mc:Choice xmlns:v="urn:schemas-microsoft-com:vml" Requires="v">
                <p:oleObj spid="_x0000_s54443" name="Equation" r:id="rId11" imgW="3302000" imgH="457200" progId="Equation.DSMT4">
                  <p:embed/>
                </p:oleObj>
              </mc:Choice>
              <mc:Fallback>
                <p:oleObj name="Equation" r:id="rId11" imgW="3302000" imgH="45720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5445125"/>
                        <a:ext cx="5287963"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35"/>
                                        </p:tgtEl>
                                        <p:attrNameLst>
                                          <p:attrName>style.visibility</p:attrName>
                                        </p:attrNameLst>
                                      </p:cBhvr>
                                      <p:to>
                                        <p:strVal val="visible"/>
                                      </p:to>
                                    </p:set>
                                    <p:animEffect transition="in" filter="wipe(left)">
                                      <p:cBhvr>
                                        <p:cTn id="22" dur="500"/>
                                        <p:tgtEl>
                                          <p:spTgt spid="107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7536"/>
                                        </p:tgtEl>
                                        <p:attrNameLst>
                                          <p:attrName>style.visibility</p:attrName>
                                        </p:attrNameLst>
                                      </p:cBhvr>
                                      <p:to>
                                        <p:strVal val="visible"/>
                                      </p:to>
                                    </p:set>
                                    <p:animEffect transition="in" filter="wipe(left)">
                                      <p:cBhvr>
                                        <p:cTn id="27" dur="500"/>
                                        <p:tgtEl>
                                          <p:spTgt spid="107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7542"/>
                                        </p:tgtEl>
                                        <p:attrNameLst>
                                          <p:attrName>style.visibility</p:attrName>
                                        </p:attrNameLst>
                                      </p:cBhvr>
                                      <p:to>
                                        <p:strVal val="visible"/>
                                      </p:to>
                                    </p:set>
                                    <p:animEffect transition="in" filter="wipe(left)">
                                      <p:cBhvr>
                                        <p:cTn id="32" dur="500"/>
                                        <p:tgtEl>
                                          <p:spTgt spid="1075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7543"/>
                                        </p:tgtEl>
                                        <p:attrNameLst>
                                          <p:attrName>style.visibility</p:attrName>
                                        </p:attrNameLst>
                                      </p:cBhvr>
                                      <p:to>
                                        <p:strVal val="visible"/>
                                      </p:to>
                                    </p:set>
                                    <p:animEffect transition="in" filter="wipe(left)">
                                      <p:cBhvr>
                                        <p:cTn id="37" dur="500"/>
                                        <p:tgtEl>
                                          <p:spTgt spid="107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5" grpId="0"/>
      <p:bldP spid="10754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6"/>
          <p:cNvSpPr>
            <a:spLocks noGrp="1"/>
          </p:cNvSpPr>
          <p:nvPr>
            <p:ph type="ftr" sz="quarter" idx="10"/>
          </p:nvPr>
        </p:nvSpPr>
        <p:spPr/>
        <p:txBody>
          <a:bodyPr/>
          <a:lstStyle/>
          <a:p>
            <a:pPr>
              <a:defRPr/>
            </a:pPr>
            <a:r>
              <a:rPr lang="zh-CN" altLang="en-US"/>
              <a:t>华南师范大学数学科学学院    谢骊玲</a:t>
            </a:r>
          </a:p>
        </p:txBody>
      </p:sp>
      <p:sp>
        <p:nvSpPr>
          <p:cNvPr id="14" name="日期占位符 8"/>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12644" name="Text Box 4"/>
          <p:cNvSpPr txBox="1">
            <a:spLocks noChangeArrowheads="1"/>
          </p:cNvSpPr>
          <p:nvPr/>
        </p:nvSpPr>
        <p:spPr bwMode="auto">
          <a:xfrm>
            <a:off x="431800" y="512763"/>
            <a:ext cx="352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则有误差估计</a:t>
            </a:r>
          </a:p>
        </p:txBody>
      </p:sp>
      <p:graphicFrame>
        <p:nvGraphicFramePr>
          <p:cNvPr id="112645" name="Object 5"/>
          <p:cNvGraphicFramePr>
            <a:graphicFrameLocks noGrp="1" noChangeAspect="1"/>
          </p:cNvGraphicFramePr>
          <p:nvPr>
            <p:ph sz="quarter" idx="1"/>
          </p:nvPr>
        </p:nvGraphicFramePr>
        <p:xfrm>
          <a:off x="539750" y="1196975"/>
          <a:ext cx="8353425" cy="785813"/>
        </p:xfrm>
        <a:graphic>
          <a:graphicData uri="http://schemas.openxmlformats.org/presentationml/2006/ole">
            <mc:AlternateContent xmlns:mc="http://schemas.openxmlformats.org/markup-compatibility/2006">
              <mc:Choice xmlns:v="urn:schemas-microsoft-com:vml" Requires="v">
                <p:oleObj spid="_x0000_s55461" name="Equation" r:id="rId3" imgW="4864100" imgH="457200" progId="Equation.DSMT4">
                  <p:embed/>
                </p:oleObj>
              </mc:Choice>
              <mc:Fallback>
                <p:oleObj name="Equation" r:id="rId3" imgW="48641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96975"/>
                        <a:ext cx="835342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7"/>
          <p:cNvGrpSpPr>
            <a:grpSpLocks/>
          </p:cNvGrpSpPr>
          <p:nvPr/>
        </p:nvGrpSpPr>
        <p:grpSpPr bwMode="auto">
          <a:xfrm>
            <a:off x="468313" y="2347913"/>
            <a:ext cx="5507037" cy="822325"/>
            <a:chOff x="295" y="1479"/>
            <a:chExt cx="3469" cy="518"/>
          </a:xfrm>
        </p:grpSpPr>
        <p:sp>
          <p:nvSpPr>
            <p:cNvPr id="55309" name="Text Box 7"/>
            <p:cNvSpPr txBox="1">
              <a:spLocks noChangeArrowheads="1"/>
            </p:cNvSpPr>
            <p:nvPr/>
          </p:nvSpPr>
          <p:spPr bwMode="auto">
            <a:xfrm>
              <a:off x="295" y="1548"/>
              <a:ext cx="1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因此，若</a:t>
              </a:r>
            </a:p>
          </p:txBody>
        </p:sp>
        <p:graphicFrame>
          <p:nvGraphicFramePr>
            <p:cNvPr id="55310" name="Object 8"/>
            <p:cNvGraphicFramePr>
              <a:graphicFrameLocks noChangeAspect="1"/>
            </p:cNvGraphicFramePr>
            <p:nvPr/>
          </p:nvGraphicFramePr>
          <p:xfrm>
            <a:off x="1315" y="1479"/>
            <a:ext cx="2449" cy="518"/>
          </p:xfrm>
          <a:graphic>
            <a:graphicData uri="http://schemas.openxmlformats.org/presentationml/2006/ole">
              <mc:AlternateContent xmlns:mc="http://schemas.openxmlformats.org/markup-compatibility/2006">
                <mc:Choice xmlns:v="urn:schemas-microsoft-com:vml" Requires="v">
                  <p:oleObj spid="_x0000_s55462" name="Equation" r:id="rId5" imgW="2565400" imgH="457200" progId="Equation.DSMT4">
                    <p:embed/>
                  </p:oleObj>
                </mc:Choice>
                <mc:Fallback>
                  <p:oleObj name="Equation" r:id="rId5" imgW="256540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5" y="1479"/>
                          <a:ext cx="2449"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8"/>
          <p:cNvGrpSpPr>
            <a:grpSpLocks/>
          </p:cNvGrpSpPr>
          <p:nvPr/>
        </p:nvGrpSpPr>
        <p:grpSpPr bwMode="auto">
          <a:xfrm>
            <a:off x="539750" y="3463925"/>
            <a:ext cx="4498975" cy="768350"/>
            <a:chOff x="340" y="2182"/>
            <a:chExt cx="2834" cy="484"/>
          </a:xfrm>
        </p:grpSpPr>
        <p:sp>
          <p:nvSpPr>
            <p:cNvPr id="55307" name="Text Box 12"/>
            <p:cNvSpPr txBox="1">
              <a:spLocks noChangeArrowheads="1"/>
            </p:cNvSpPr>
            <p:nvPr/>
          </p:nvSpPr>
          <p:spPr bwMode="auto">
            <a:xfrm>
              <a:off x="340" y="2228"/>
              <a:ext cx="5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则</a:t>
              </a:r>
            </a:p>
          </p:txBody>
        </p:sp>
        <p:graphicFrame>
          <p:nvGraphicFramePr>
            <p:cNvPr id="55308" name="Object 16"/>
            <p:cNvGraphicFramePr>
              <a:graphicFrameLocks noChangeAspect="1"/>
            </p:cNvGraphicFramePr>
            <p:nvPr/>
          </p:nvGraphicFramePr>
          <p:xfrm>
            <a:off x="725" y="2182"/>
            <a:ext cx="2449" cy="484"/>
          </p:xfrm>
          <a:graphic>
            <a:graphicData uri="http://schemas.openxmlformats.org/presentationml/2006/ole">
              <mc:AlternateContent xmlns:mc="http://schemas.openxmlformats.org/markup-compatibility/2006">
                <mc:Choice xmlns:v="urn:schemas-microsoft-com:vml" Requires="v">
                  <p:oleObj spid="_x0000_s55463" name="Equation" r:id="rId7" imgW="2616200" imgH="457200" progId="Equation.DSMT4">
                    <p:embed/>
                  </p:oleObj>
                </mc:Choice>
                <mc:Fallback>
                  <p:oleObj name="Equation" r:id="rId7" imgW="2616200" imgH="4572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 y="2182"/>
                          <a:ext cx="2449"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660" name="Text Box 20"/>
          <p:cNvSpPr txBox="1">
            <a:spLocks noChangeArrowheads="1"/>
          </p:cNvSpPr>
          <p:nvPr/>
        </p:nvSpPr>
        <p:spPr bwMode="auto">
          <a:xfrm>
            <a:off x="503238" y="4689475"/>
            <a:ext cx="81375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Tx/>
              <a:buSzTx/>
              <a:buFontTx/>
              <a:buNone/>
            </a:pPr>
            <a:r>
              <a:rPr lang="zh-CN" altLang="en-US" sz="2800">
                <a:latin typeface="Arial" panose="020B0604020202020204" pitchFamily="34" charset="0"/>
              </a:rPr>
              <a:t>这时，可认为取                         作为             的近似值，能达到所要求的精度</a:t>
            </a:r>
          </a:p>
        </p:txBody>
      </p:sp>
      <p:graphicFrame>
        <p:nvGraphicFramePr>
          <p:cNvPr id="112661" name="Object 21"/>
          <p:cNvGraphicFramePr>
            <a:graphicFrameLocks noGrp="1" noChangeAspect="1"/>
          </p:cNvGraphicFramePr>
          <p:nvPr>
            <p:ph sz="quarter" idx="4"/>
          </p:nvPr>
        </p:nvGraphicFramePr>
        <p:xfrm>
          <a:off x="3167063" y="4724400"/>
          <a:ext cx="2271712" cy="608013"/>
        </p:xfrm>
        <a:graphic>
          <a:graphicData uri="http://schemas.openxmlformats.org/presentationml/2006/ole">
            <mc:AlternateContent xmlns:mc="http://schemas.openxmlformats.org/markup-compatibility/2006">
              <mc:Choice xmlns:v="urn:schemas-microsoft-com:vml" Requires="v">
                <p:oleObj spid="_x0000_s55464" name="Equation" r:id="rId9" imgW="1612900" imgH="431800" progId="Equation.DSMT4">
                  <p:embed/>
                </p:oleObj>
              </mc:Choice>
              <mc:Fallback>
                <p:oleObj name="Equation" r:id="rId9" imgW="1612900" imgH="4318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7063" y="4724400"/>
                        <a:ext cx="227171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64" name="Object 24"/>
          <p:cNvGraphicFramePr>
            <a:graphicFrameLocks noChangeAspect="1"/>
          </p:cNvGraphicFramePr>
          <p:nvPr/>
        </p:nvGraphicFramePr>
        <p:xfrm>
          <a:off x="6264275" y="4724400"/>
          <a:ext cx="1187450" cy="617538"/>
        </p:xfrm>
        <a:graphic>
          <a:graphicData uri="http://schemas.openxmlformats.org/presentationml/2006/ole">
            <mc:AlternateContent xmlns:mc="http://schemas.openxmlformats.org/markup-compatibility/2006">
              <mc:Choice xmlns:v="urn:schemas-microsoft-com:vml" Requires="v">
                <p:oleObj spid="_x0000_s55465" name="Equation" r:id="rId11" imgW="634725" imgH="330057" progId="Equation.DSMT4">
                  <p:embed/>
                </p:oleObj>
              </mc:Choice>
              <mc:Fallback>
                <p:oleObj name="Equation" r:id="rId11" imgW="634725" imgH="330057"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4275" y="4724400"/>
                        <a:ext cx="118745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wipe(left)">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Effect transition="in" filter="wipe(left)">
                                      <p:cBhvr>
                                        <p:cTn id="12" dur="500"/>
                                        <p:tgtEl>
                                          <p:spTgt spid="112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2661"/>
                                        </p:tgtEl>
                                        <p:attrNameLst>
                                          <p:attrName>style.visibility</p:attrName>
                                        </p:attrNameLst>
                                      </p:cBhvr>
                                      <p:to>
                                        <p:strVal val="visible"/>
                                      </p:to>
                                    </p:set>
                                    <p:animEffect transition="in" filter="dissolve">
                                      <p:cBhvr>
                                        <p:cTn id="27" dur="500"/>
                                        <p:tgtEl>
                                          <p:spTgt spid="112661"/>
                                        </p:tgtEl>
                                      </p:cBhvr>
                                    </p:animEffect>
                                  </p:childTnLst>
                                </p:cTn>
                              </p:par>
                              <p:par>
                                <p:cTn id="28" presetID="9" presetClass="entr" presetSubtype="0" fill="hold" nodeType="withEffect">
                                  <p:stCondLst>
                                    <p:cond delay="0"/>
                                  </p:stCondLst>
                                  <p:childTnLst>
                                    <p:set>
                                      <p:cBhvr>
                                        <p:cTn id="29" dur="1" fill="hold">
                                          <p:stCondLst>
                                            <p:cond delay="0"/>
                                          </p:stCondLst>
                                        </p:cTn>
                                        <p:tgtEl>
                                          <p:spTgt spid="112664"/>
                                        </p:tgtEl>
                                        <p:attrNameLst>
                                          <p:attrName>style.visibility</p:attrName>
                                        </p:attrNameLst>
                                      </p:cBhvr>
                                      <p:to>
                                        <p:strVal val="visible"/>
                                      </p:to>
                                    </p:set>
                                    <p:animEffect transition="in" filter="dissolve">
                                      <p:cBhvr>
                                        <p:cTn id="30" dur="500"/>
                                        <p:tgtEl>
                                          <p:spTgt spid="11266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2660"/>
                                        </p:tgtEl>
                                        <p:attrNameLst>
                                          <p:attrName>style.visibility</p:attrName>
                                        </p:attrNameLst>
                                      </p:cBhvr>
                                      <p:to>
                                        <p:strVal val="visible"/>
                                      </p:to>
                                    </p:set>
                                    <p:animEffect transition="in" filter="dissolve">
                                      <p:cBhvr>
                                        <p:cTn id="33" dur="500"/>
                                        <p:tgtEl>
                                          <p:spTgt spid="11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11266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6"/>
          <p:cNvSpPr>
            <a:spLocks noGrp="1"/>
          </p:cNvSpPr>
          <p:nvPr>
            <p:ph type="ftr" sz="quarter" idx="10"/>
          </p:nvPr>
        </p:nvSpPr>
        <p:spPr/>
        <p:txBody>
          <a:bodyPr/>
          <a:lstStyle/>
          <a:p>
            <a:pPr>
              <a:defRPr/>
            </a:pPr>
            <a:r>
              <a:rPr lang="zh-CN" altLang="en-US"/>
              <a:t>华南师范大学数学科学学院    谢骊玲</a:t>
            </a:r>
          </a:p>
        </p:txBody>
      </p:sp>
      <p:sp>
        <p:nvSpPr>
          <p:cNvPr id="13" name="日期占位符 8"/>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18802" name="Rectangle 18"/>
          <p:cNvSpPr>
            <a:spLocks noChangeArrowheads="1"/>
          </p:cNvSpPr>
          <p:nvPr/>
        </p:nvSpPr>
        <p:spPr bwMode="auto">
          <a:xfrm>
            <a:off x="503238" y="2816225"/>
            <a:ext cx="81645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SzTx/>
              <a:buFontTx/>
              <a:buNone/>
            </a:pPr>
            <a:r>
              <a:rPr kumimoji="1" lang="en-US" altLang="zh-CN" sz="2800">
                <a:solidFill>
                  <a:schemeClr val="bg2"/>
                </a:solidFill>
                <a:sym typeface="Wingdings" panose="05000000000000000000" pitchFamily="2" charset="2"/>
              </a:rPr>
              <a:t></a:t>
            </a:r>
            <a:r>
              <a:rPr lang="zh-CN" altLang="en-US" sz="2800"/>
              <a:t>若是，则两个子区间的积分近似值之和作为          </a:t>
            </a:r>
          </a:p>
          <a:p>
            <a:pPr eaLnBrk="1" hangingPunct="1">
              <a:spcBef>
                <a:spcPct val="0"/>
              </a:spcBef>
              <a:buClrTx/>
              <a:buSzTx/>
              <a:buFontTx/>
              <a:buNone/>
            </a:pPr>
            <a:r>
              <a:rPr lang="zh-CN" altLang="en-US" sz="2800"/>
              <a:t>近似值，其误差在容限</a:t>
            </a:r>
            <a:r>
              <a:rPr lang="el-GR" altLang="zh-CN" sz="2800" i="1"/>
              <a:t>ε</a:t>
            </a:r>
            <a:r>
              <a:rPr lang="zh-CN" altLang="en-US" sz="2800"/>
              <a:t>之内</a:t>
            </a:r>
          </a:p>
        </p:txBody>
      </p:sp>
      <p:sp>
        <p:nvSpPr>
          <p:cNvPr id="118791" name="Text Box 7"/>
          <p:cNvSpPr txBox="1">
            <a:spLocks noChangeArrowheads="1"/>
          </p:cNvSpPr>
          <p:nvPr/>
        </p:nvSpPr>
        <p:spPr bwMode="auto">
          <a:xfrm>
            <a:off x="503238" y="1341438"/>
            <a:ext cx="817245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SzTx/>
              <a:buFontTx/>
              <a:buNone/>
            </a:pPr>
            <a:r>
              <a:rPr lang="zh-CN" altLang="en-US" sz="2800"/>
              <a:t>分别对子区间         和        （称为</a:t>
            </a:r>
            <a:r>
              <a:rPr lang="en-US" altLang="zh-CN" sz="2800"/>
              <a:t>1</a:t>
            </a:r>
            <a:r>
              <a:rPr lang="zh-CN" altLang="en-US" sz="2800"/>
              <a:t>级子区间）应用上述误差估计过程以确定每个</a:t>
            </a:r>
            <a:r>
              <a:rPr lang="en-US" altLang="zh-CN" sz="2800"/>
              <a:t>1</a:t>
            </a:r>
            <a:r>
              <a:rPr lang="zh-CN" altLang="en-US" sz="2800"/>
              <a:t>级子区间中积分近似值的误差是否都在容许误差限</a:t>
            </a:r>
            <a:r>
              <a:rPr lang="el-GR" altLang="zh-CN" sz="2800" i="1"/>
              <a:t>ε</a:t>
            </a:r>
            <a:r>
              <a:rPr lang="en-US" altLang="zh-CN" sz="2800">
                <a:cs typeface="Arial" panose="020B0604020202020204" pitchFamily="34" charset="0"/>
              </a:rPr>
              <a:t>/2</a:t>
            </a:r>
            <a:r>
              <a:rPr lang="zh-CN" altLang="en-US" sz="2800">
                <a:cs typeface="Arial" panose="020B0604020202020204" pitchFamily="34" charset="0"/>
              </a:rPr>
              <a:t>之内：</a:t>
            </a:r>
            <a:endParaRPr lang="zh-CN" altLang="el-GR" sz="2800"/>
          </a:p>
        </p:txBody>
      </p:sp>
      <p:graphicFrame>
        <p:nvGraphicFramePr>
          <p:cNvPr id="118792" name="Object 8"/>
          <p:cNvGraphicFramePr>
            <a:graphicFrameLocks noGrp="1" noChangeAspect="1"/>
          </p:cNvGraphicFramePr>
          <p:nvPr>
            <p:ph sz="quarter" idx="1"/>
          </p:nvPr>
        </p:nvGraphicFramePr>
        <p:xfrm>
          <a:off x="2735263" y="1304925"/>
          <a:ext cx="792162" cy="538163"/>
        </p:xfrm>
        <a:graphic>
          <a:graphicData uri="http://schemas.openxmlformats.org/presentationml/2006/ole">
            <mc:AlternateContent xmlns:mc="http://schemas.openxmlformats.org/markup-compatibility/2006">
              <mc:Choice xmlns:v="urn:schemas-microsoft-com:vml" Requires="v">
                <p:oleObj spid="_x0000_s56454" name="Equation" r:id="rId3" imgW="634725" imgH="431613" progId="Equation.DSMT4">
                  <p:embed/>
                </p:oleObj>
              </mc:Choice>
              <mc:Fallback>
                <p:oleObj name="Equation" r:id="rId3" imgW="634725" imgH="431613"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1304925"/>
                        <a:ext cx="792162"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2"/>
          <p:cNvGrpSpPr>
            <a:grpSpLocks/>
          </p:cNvGrpSpPr>
          <p:nvPr/>
        </p:nvGrpSpPr>
        <p:grpSpPr bwMode="auto">
          <a:xfrm>
            <a:off x="468313" y="512763"/>
            <a:ext cx="4140200" cy="647700"/>
            <a:chOff x="295" y="323"/>
            <a:chExt cx="2608" cy="408"/>
          </a:xfrm>
        </p:grpSpPr>
        <p:sp>
          <p:nvSpPr>
            <p:cNvPr id="56332" name="Text Box 5"/>
            <p:cNvSpPr txBox="1">
              <a:spLocks noChangeArrowheads="1"/>
            </p:cNvSpPr>
            <p:nvPr/>
          </p:nvSpPr>
          <p:spPr bwMode="auto">
            <a:xfrm>
              <a:off x="295" y="34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Arial" panose="020B0604020202020204" pitchFamily="34" charset="0"/>
                </a:rPr>
                <a:t>若</a:t>
              </a:r>
            </a:p>
          </p:txBody>
        </p:sp>
        <p:graphicFrame>
          <p:nvGraphicFramePr>
            <p:cNvPr id="56333" name="Object 6"/>
            <p:cNvGraphicFramePr>
              <a:graphicFrameLocks noChangeAspect="1"/>
            </p:cNvGraphicFramePr>
            <p:nvPr/>
          </p:nvGraphicFramePr>
          <p:xfrm>
            <a:off x="612" y="323"/>
            <a:ext cx="2291" cy="408"/>
          </p:xfrm>
          <a:graphic>
            <a:graphicData uri="http://schemas.openxmlformats.org/presentationml/2006/ole">
              <mc:AlternateContent xmlns:mc="http://schemas.openxmlformats.org/markup-compatibility/2006">
                <mc:Choice xmlns:v="urn:schemas-microsoft-com:vml" Requires="v">
                  <p:oleObj spid="_x0000_s56455" name="Equation" r:id="rId5" imgW="2565400" imgH="457200" progId="Equation.DSMT4">
                    <p:embed/>
                  </p:oleObj>
                </mc:Choice>
                <mc:Fallback>
                  <p:oleObj name="Equation" r:id="rId5" imgW="25654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323"/>
                          <a:ext cx="229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8795" name="Object 11"/>
          <p:cNvGraphicFramePr>
            <a:graphicFrameLocks noGrp="1" noChangeAspect="1"/>
          </p:cNvGraphicFramePr>
          <p:nvPr>
            <p:ph sz="quarter" idx="3"/>
          </p:nvPr>
        </p:nvGraphicFramePr>
        <p:xfrm>
          <a:off x="3924300" y="1304925"/>
          <a:ext cx="828675" cy="552450"/>
        </p:xfrm>
        <a:graphic>
          <a:graphicData uri="http://schemas.openxmlformats.org/presentationml/2006/ole">
            <mc:AlternateContent xmlns:mc="http://schemas.openxmlformats.org/markup-compatibility/2006">
              <mc:Choice xmlns:v="urn:schemas-microsoft-com:vml" Requires="v">
                <p:oleObj spid="_x0000_s56456" name="Equation" r:id="rId7" imgW="647700" imgH="431800" progId="Equation.DSMT4">
                  <p:embed/>
                </p:oleObj>
              </mc:Choice>
              <mc:Fallback>
                <p:oleObj name="Equation" r:id="rId7" imgW="647700" imgH="431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1304925"/>
                        <a:ext cx="8286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8" name="Object 14"/>
          <p:cNvGraphicFramePr>
            <a:graphicFrameLocks noGrp="1" noChangeAspect="1"/>
          </p:cNvGraphicFramePr>
          <p:nvPr>
            <p:ph sz="quarter" idx="4"/>
          </p:nvPr>
        </p:nvGraphicFramePr>
        <p:xfrm>
          <a:off x="7667625" y="2816225"/>
          <a:ext cx="1044575" cy="542925"/>
        </p:xfrm>
        <a:graphic>
          <a:graphicData uri="http://schemas.openxmlformats.org/presentationml/2006/ole">
            <mc:AlternateContent xmlns:mc="http://schemas.openxmlformats.org/markup-compatibility/2006">
              <mc:Choice xmlns:v="urn:schemas-microsoft-com:vml" Requires="v">
                <p:oleObj spid="_x0000_s56457" name="Equation" r:id="rId9" imgW="634725" imgH="330057" progId="Equation.DSMT4">
                  <p:embed/>
                </p:oleObj>
              </mc:Choice>
              <mc:Fallback>
                <p:oleObj name="Equation" r:id="rId9" imgW="634725" imgH="330057"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7625" y="2816225"/>
                        <a:ext cx="10445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803" name="Rectangle 19"/>
          <p:cNvSpPr>
            <a:spLocks noChangeArrowheads="1"/>
          </p:cNvSpPr>
          <p:nvPr/>
        </p:nvSpPr>
        <p:spPr bwMode="auto">
          <a:xfrm>
            <a:off x="539750" y="3789363"/>
            <a:ext cx="798671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SzTx/>
              <a:buFontTx/>
              <a:buNone/>
            </a:pPr>
            <a:r>
              <a:rPr kumimoji="1" lang="en-US" altLang="zh-CN" sz="2800">
                <a:solidFill>
                  <a:schemeClr val="bg2"/>
                </a:solidFill>
                <a:sym typeface="Wingdings" panose="05000000000000000000" pitchFamily="2" charset="2"/>
              </a:rPr>
              <a:t></a:t>
            </a:r>
            <a:r>
              <a:rPr lang="zh-CN" altLang="en-US" sz="2800"/>
              <a:t>若两个子区间中有一个子区间积分近似值的误差</a:t>
            </a:r>
          </a:p>
          <a:p>
            <a:pPr eaLnBrk="1" hangingPunct="1">
              <a:lnSpc>
                <a:spcPct val="110000"/>
              </a:lnSpc>
              <a:spcBef>
                <a:spcPct val="0"/>
              </a:spcBef>
              <a:buClrTx/>
              <a:buSzTx/>
              <a:buFontTx/>
              <a:buNone/>
            </a:pPr>
            <a:r>
              <a:rPr lang="zh-CN" altLang="en-US" sz="2800"/>
              <a:t>不在容限</a:t>
            </a:r>
            <a:r>
              <a:rPr lang="el-GR" altLang="zh-CN" sz="2800" i="1"/>
              <a:t>ε</a:t>
            </a:r>
            <a:r>
              <a:rPr lang="en-US" altLang="zh-CN" sz="2800"/>
              <a:t>/2</a:t>
            </a:r>
            <a:r>
              <a:rPr lang="zh-CN" altLang="en-US" sz="2800"/>
              <a:t>之内，则再将该子区间分半得到</a:t>
            </a:r>
            <a:r>
              <a:rPr lang="en-US" altLang="zh-CN" sz="2800"/>
              <a:t>2</a:t>
            </a:r>
            <a:r>
              <a:rPr lang="zh-CN" altLang="en-US" sz="2800"/>
              <a:t>个</a:t>
            </a:r>
            <a:r>
              <a:rPr lang="en-US" altLang="zh-CN" sz="2800"/>
              <a:t>2</a:t>
            </a:r>
          </a:p>
          <a:p>
            <a:pPr eaLnBrk="1" hangingPunct="1">
              <a:lnSpc>
                <a:spcPct val="110000"/>
              </a:lnSpc>
              <a:spcBef>
                <a:spcPct val="0"/>
              </a:spcBef>
              <a:buClrTx/>
              <a:buSzTx/>
              <a:buFontTx/>
              <a:buNone/>
            </a:pPr>
            <a:r>
              <a:rPr lang="zh-CN" altLang="en-US" sz="2800"/>
              <a:t>级子区间，要求每个子区间的误差在容限</a:t>
            </a:r>
            <a:r>
              <a:rPr lang="el-GR" altLang="zh-CN" sz="2800" i="1"/>
              <a:t>ε</a:t>
            </a:r>
            <a:r>
              <a:rPr lang="en-US" altLang="zh-CN" sz="2800"/>
              <a:t>/4</a:t>
            </a:r>
            <a:r>
              <a:rPr lang="zh-CN" altLang="en-US" sz="2800"/>
              <a:t>之内</a:t>
            </a:r>
            <a:endParaRPr lang="zh-CN" altLang="el-GR" sz="2800"/>
          </a:p>
        </p:txBody>
      </p:sp>
      <p:sp>
        <p:nvSpPr>
          <p:cNvPr id="118805" name="Rectangle 21"/>
          <p:cNvSpPr>
            <a:spLocks noChangeArrowheads="1"/>
          </p:cNvSpPr>
          <p:nvPr/>
        </p:nvSpPr>
        <p:spPr bwMode="auto">
          <a:xfrm>
            <a:off x="539750" y="5337175"/>
            <a:ext cx="7956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en-US" altLang="zh-CN" sz="2800">
                <a:solidFill>
                  <a:schemeClr val="bg2"/>
                </a:solidFill>
                <a:latin typeface="Arial" panose="020B0604020202020204" pitchFamily="34" charset="0"/>
                <a:sym typeface="Wingdings" panose="05000000000000000000" pitchFamily="2" charset="2"/>
              </a:rPr>
              <a:t></a:t>
            </a:r>
            <a:r>
              <a:rPr kumimoji="1" lang="zh-CN" altLang="en-US" sz="2800">
                <a:solidFill>
                  <a:schemeClr val="bg2"/>
                </a:solidFill>
                <a:latin typeface="Arial" panose="020B0604020202020204" pitchFamily="34" charset="0"/>
                <a:sym typeface="Wingdings" panose="05000000000000000000" pitchFamily="2" charset="2"/>
              </a:rPr>
              <a:t>按照这种方法，从左到右测试每个子区间，直到每个子区间的误差都在所要求的误差容限之内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8792"/>
                                        </p:tgtEl>
                                        <p:attrNameLst>
                                          <p:attrName>style.visibility</p:attrName>
                                        </p:attrNameLst>
                                      </p:cBhvr>
                                      <p:to>
                                        <p:strVal val="visible"/>
                                      </p:to>
                                    </p:set>
                                    <p:animEffect transition="in" filter="dissolve">
                                      <p:cBhvr>
                                        <p:cTn id="12" dur="500"/>
                                        <p:tgtEl>
                                          <p:spTgt spid="118792"/>
                                        </p:tgtEl>
                                      </p:cBhvr>
                                    </p:animEffect>
                                  </p:childTnLst>
                                </p:cTn>
                              </p:par>
                              <p:par>
                                <p:cTn id="13" presetID="9" presetClass="entr" presetSubtype="0" fill="hold" nodeType="withEffect">
                                  <p:stCondLst>
                                    <p:cond delay="0"/>
                                  </p:stCondLst>
                                  <p:childTnLst>
                                    <p:set>
                                      <p:cBhvr>
                                        <p:cTn id="14" dur="1" fill="hold">
                                          <p:stCondLst>
                                            <p:cond delay="0"/>
                                          </p:stCondLst>
                                        </p:cTn>
                                        <p:tgtEl>
                                          <p:spTgt spid="118795"/>
                                        </p:tgtEl>
                                        <p:attrNameLst>
                                          <p:attrName>style.visibility</p:attrName>
                                        </p:attrNameLst>
                                      </p:cBhvr>
                                      <p:to>
                                        <p:strVal val="visible"/>
                                      </p:to>
                                    </p:set>
                                    <p:animEffect transition="in" filter="dissolve">
                                      <p:cBhvr>
                                        <p:cTn id="15" dur="500"/>
                                        <p:tgtEl>
                                          <p:spTgt spid="11879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8791"/>
                                        </p:tgtEl>
                                        <p:attrNameLst>
                                          <p:attrName>style.visibility</p:attrName>
                                        </p:attrNameLst>
                                      </p:cBhvr>
                                      <p:to>
                                        <p:strVal val="visible"/>
                                      </p:to>
                                    </p:set>
                                    <p:animEffect transition="in" filter="dissolve">
                                      <p:cBhvr>
                                        <p:cTn id="18" dur="500"/>
                                        <p:tgtEl>
                                          <p:spTgt spid="1187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18798"/>
                                        </p:tgtEl>
                                        <p:attrNameLst>
                                          <p:attrName>style.visibility</p:attrName>
                                        </p:attrNameLst>
                                      </p:cBhvr>
                                      <p:to>
                                        <p:strVal val="visible"/>
                                      </p:to>
                                    </p:set>
                                    <p:animEffect transition="in" filter="dissolve">
                                      <p:cBhvr>
                                        <p:cTn id="23" dur="500"/>
                                        <p:tgtEl>
                                          <p:spTgt spid="11879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8802"/>
                                        </p:tgtEl>
                                        <p:attrNameLst>
                                          <p:attrName>style.visibility</p:attrName>
                                        </p:attrNameLst>
                                      </p:cBhvr>
                                      <p:to>
                                        <p:strVal val="visible"/>
                                      </p:to>
                                    </p:set>
                                    <p:animEffect transition="in" filter="dissolve">
                                      <p:cBhvr>
                                        <p:cTn id="26" dur="500"/>
                                        <p:tgtEl>
                                          <p:spTgt spid="1188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8803"/>
                                        </p:tgtEl>
                                        <p:attrNameLst>
                                          <p:attrName>style.visibility</p:attrName>
                                        </p:attrNameLst>
                                      </p:cBhvr>
                                      <p:to>
                                        <p:strVal val="visible"/>
                                      </p:to>
                                    </p:set>
                                    <p:animEffect transition="in" filter="dissolve">
                                      <p:cBhvr>
                                        <p:cTn id="31" dur="500"/>
                                        <p:tgtEl>
                                          <p:spTgt spid="1188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8805"/>
                                        </p:tgtEl>
                                        <p:attrNameLst>
                                          <p:attrName>style.visibility</p:attrName>
                                        </p:attrNameLst>
                                      </p:cBhvr>
                                      <p:to>
                                        <p:strVal val="visible"/>
                                      </p:to>
                                    </p:set>
                                    <p:animEffect transition="in" filter="dissolve">
                                      <p:cBhvr>
                                        <p:cTn id="36" dur="500"/>
                                        <p:tgtEl>
                                          <p:spTgt spid="11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2" grpId="0"/>
      <p:bldP spid="118791" grpId="0"/>
      <p:bldP spid="118803" grpId="0"/>
      <p:bldP spid="11880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8" name="日期占位符 7"/>
          <p:cNvSpPr>
            <a:spLocks noGrp="1"/>
          </p:cNvSpPr>
          <p:nvPr>
            <p:ph type="dt" sz="half" idx="12"/>
          </p:nvPr>
        </p:nvSpPr>
        <p:spPr/>
        <p:txBody>
          <a:bodyPr/>
          <a:lstStyle/>
          <a:p>
            <a:pPr>
              <a:defRPr/>
            </a:pPr>
            <a:fld id="{FC388524-9F1C-490E-93B0-4513527F8FDC}" type="datetime1">
              <a:rPr lang="zh-CN" altLang="en-US" smtClean="0"/>
              <a:pPr>
                <a:defRPr/>
              </a:pPr>
              <a:t>2020/5/19</a:t>
            </a:fld>
            <a:endParaRPr lang="en-US" altLang="zh-CN"/>
          </a:p>
        </p:txBody>
      </p:sp>
      <mc:AlternateContent xmlns:mc="http://schemas.openxmlformats.org/markup-compatibility/2006">
        <mc:Choice xmlns:a14="http://schemas.microsoft.com/office/drawing/2010/main" Requires="a14">
          <p:sp>
            <p:nvSpPr>
              <p:cNvPr id="9" name="文本框 8"/>
              <p:cNvSpPr txBox="1"/>
              <p:nvPr/>
            </p:nvSpPr>
            <p:spPr>
              <a:xfrm>
                <a:off x="372362" y="441272"/>
                <a:ext cx="8399276" cy="5904052"/>
              </a:xfrm>
              <a:prstGeom prst="rect">
                <a:avLst/>
              </a:prstGeom>
              <a:noFill/>
            </p:spPr>
            <p:txBody>
              <a:bodyPr wrap="square" rtlCol="0">
                <a:spAutoFit/>
              </a:bodyPr>
              <a:lstStyle/>
              <a:p>
                <a:pPr>
                  <a:lnSpc>
                    <a:spcPct val="150000"/>
                  </a:lnSpc>
                </a:pPr>
                <a:r>
                  <a:rPr lang="zh-CN" altLang="en-US" sz="2400" dirty="0" smtClean="0">
                    <a:latin typeface="+mn-lt"/>
                  </a:rPr>
                  <a:t>例</a:t>
                </a:r>
                <a:r>
                  <a:rPr lang="en-US" altLang="zh-CN" sz="2400" dirty="0" smtClean="0">
                    <a:latin typeface="+mn-lt"/>
                  </a:rPr>
                  <a:t>7.16   </a:t>
                </a:r>
                <a:r>
                  <a:rPr lang="zh-CN" altLang="en-US" sz="2400" dirty="0" smtClean="0">
                    <a:latin typeface="+mn-lt"/>
                  </a:rPr>
                  <a:t>用自适应积分求定积分</a:t>
                </a:r>
                <a14:m>
                  <m:oMath xmlns:m="http://schemas.openxmlformats.org/officeDocument/2006/math">
                    <m:nary>
                      <m:naryPr>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4</m:t>
                        </m:r>
                      </m:sup>
                      <m:e>
                        <m:r>
                          <a:rPr lang="en-US" altLang="zh-CN" sz="2400" b="0" i="1" smtClean="0">
                            <a:latin typeface="Cambria Math" panose="02040503050406030204" pitchFamily="18" charset="0"/>
                          </a:rPr>
                          <m:t>13(</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𝑑𝑥</m:t>
                        </m:r>
                      </m:e>
                    </m:nary>
                  </m:oMath>
                </a14:m>
                <a:r>
                  <a:rPr lang="zh-CN" altLang="en-US" sz="2400" dirty="0" smtClean="0">
                    <a:latin typeface="+mn-lt"/>
                  </a:rPr>
                  <a:t>的数值逼近，起始容差为</a:t>
                </a:r>
                <a:r>
                  <a:rPr lang="el-GR" altLang="zh-CN" sz="2400" i="1" dirty="0" smtClean="0">
                    <a:latin typeface="+mn-lt"/>
                  </a:rPr>
                  <a:t>ε</a:t>
                </a:r>
                <a:r>
                  <a:rPr lang="en-US" altLang="zh-CN" sz="2400" baseline="-25000" dirty="0" smtClean="0">
                    <a:latin typeface="+mn-lt"/>
                  </a:rPr>
                  <a:t>0</a:t>
                </a:r>
                <a:r>
                  <a:rPr lang="en-US" altLang="zh-CN" sz="2400" dirty="0" smtClean="0">
                    <a:latin typeface="+mn-lt"/>
                  </a:rPr>
                  <a:t>=0.00001</a:t>
                </a:r>
                <a:r>
                  <a:rPr lang="zh-CN" altLang="en-US" sz="2400" dirty="0" smtClean="0">
                    <a:latin typeface="+mn-lt"/>
                  </a:rPr>
                  <a:t>。</a:t>
                </a:r>
                <a:endParaRPr lang="en-US" altLang="zh-CN" sz="2400" dirty="0" smtClean="0">
                  <a:latin typeface="+mn-lt"/>
                </a:endParaRPr>
              </a:p>
              <a:p>
                <a:pPr>
                  <a:lnSpc>
                    <a:spcPct val="150000"/>
                  </a:lnSpc>
                </a:pPr>
                <a:r>
                  <a:rPr lang="zh-CN" altLang="en-US" sz="2400" dirty="0" smtClean="0">
                    <a:latin typeface="+mn-lt"/>
                  </a:rPr>
                  <a:t>解：该方法的实现需要</a:t>
                </a:r>
                <a:r>
                  <a:rPr lang="en-US" altLang="zh-CN" sz="2400" dirty="0" smtClean="0">
                    <a:latin typeface="+mn-lt"/>
                  </a:rPr>
                  <a:t>20</a:t>
                </a:r>
                <a:r>
                  <a:rPr lang="zh-CN" altLang="en-US" sz="2400" dirty="0" smtClean="0">
                    <a:latin typeface="+mn-lt"/>
                  </a:rPr>
                  <a:t>个子区间，下表列出了每个子区间</a:t>
                </a:r>
                <a:r>
                  <a:rPr lang="en-US" altLang="zh-CN" sz="2400" dirty="0" smtClean="0">
                    <a:latin typeface="+mn-lt"/>
                  </a:rPr>
                  <a:t>[</a:t>
                </a:r>
                <a:r>
                  <a:rPr lang="en-US" altLang="zh-CN" sz="2400" i="1" dirty="0" err="1" smtClean="0">
                    <a:latin typeface="+mn-lt"/>
                  </a:rPr>
                  <a:t>a</a:t>
                </a:r>
                <a:r>
                  <a:rPr lang="en-US" altLang="zh-CN" sz="2400" i="1" baseline="-25000" dirty="0" err="1" smtClean="0">
                    <a:latin typeface="+mn-lt"/>
                  </a:rPr>
                  <a:t>k</a:t>
                </a:r>
                <a:r>
                  <a:rPr lang="en-US" altLang="zh-CN" sz="2400" dirty="0" err="1" smtClean="0">
                    <a:latin typeface="+mn-lt"/>
                  </a:rPr>
                  <a:t>,</a:t>
                </a:r>
                <a:r>
                  <a:rPr lang="en-US" altLang="zh-CN" sz="2400" i="1" dirty="0" err="1">
                    <a:latin typeface="+mn-lt"/>
                  </a:rPr>
                  <a:t>b</a:t>
                </a:r>
                <a:r>
                  <a:rPr lang="en-US" altLang="zh-CN" sz="2400" i="1" baseline="-25000" dirty="0" err="1">
                    <a:latin typeface="+mn-lt"/>
                  </a:rPr>
                  <a:t>k</a:t>
                </a:r>
                <a:r>
                  <a:rPr lang="en-US" altLang="zh-CN" sz="2400" dirty="0" smtClean="0">
                    <a:latin typeface="+mn-lt"/>
                  </a:rPr>
                  <a:t>]</a:t>
                </a:r>
                <a:r>
                  <a:rPr lang="zh-CN" altLang="en-US" sz="2400" dirty="0" smtClean="0">
                    <a:latin typeface="+mn-lt"/>
                  </a:rPr>
                  <a:t>，组合辛普森公式</a:t>
                </a:r>
                <a:r>
                  <a:rPr lang="en-US" altLang="zh-CN" sz="2400" i="1" dirty="0">
                    <a:latin typeface="+mn-lt"/>
                  </a:rPr>
                  <a:t>S</a:t>
                </a:r>
                <a:r>
                  <a:rPr lang="en-US" altLang="zh-CN" sz="2400" dirty="0" smtClean="0">
                    <a:latin typeface="+mn-lt"/>
                  </a:rPr>
                  <a:t>(</a:t>
                </a:r>
                <a:r>
                  <a:rPr lang="en-US" altLang="zh-CN" sz="2400" i="1" dirty="0">
                    <a:latin typeface="+mn-lt"/>
                  </a:rPr>
                  <a:t>a</a:t>
                </a:r>
                <a:r>
                  <a:rPr lang="en-US" altLang="zh-CN" sz="2400" i="1" baseline="-25000" dirty="0">
                    <a:latin typeface="+mn-lt"/>
                  </a:rPr>
                  <a:t>k</a:t>
                </a:r>
                <a:r>
                  <a:rPr lang="en-US" altLang="zh-CN" sz="2400" baseline="-25000" dirty="0" smtClean="0">
                    <a:latin typeface="+mn-lt"/>
                  </a:rPr>
                  <a:t>1</a:t>
                </a:r>
                <a:r>
                  <a:rPr lang="en-US" altLang="zh-CN" sz="2400" dirty="0" smtClean="0">
                    <a:latin typeface="+mn-lt"/>
                  </a:rPr>
                  <a:t>,</a:t>
                </a:r>
                <a:r>
                  <a:rPr lang="en-US" altLang="zh-CN" sz="2400" i="1" dirty="0">
                    <a:latin typeface="+mn-lt"/>
                  </a:rPr>
                  <a:t>b</a:t>
                </a:r>
                <a:r>
                  <a:rPr lang="en-US" altLang="zh-CN" sz="2400" i="1" baseline="-25000" dirty="0">
                    <a:latin typeface="+mn-lt"/>
                  </a:rPr>
                  <a:t>k</a:t>
                </a:r>
                <a:r>
                  <a:rPr lang="en-US" altLang="zh-CN" sz="2400" baseline="-25000" dirty="0" smtClean="0">
                    <a:latin typeface="+mn-lt"/>
                  </a:rPr>
                  <a:t>1</a:t>
                </a:r>
                <a:r>
                  <a:rPr lang="en-US" altLang="zh-CN" sz="2400" dirty="0" smtClean="0">
                    <a:latin typeface="+mn-lt"/>
                  </a:rPr>
                  <a:t>)+</a:t>
                </a:r>
                <a:r>
                  <a:rPr lang="en-US" altLang="zh-CN" sz="2400" i="1" dirty="0">
                    <a:latin typeface="+mn-lt"/>
                  </a:rPr>
                  <a:t>S</a:t>
                </a:r>
                <a:r>
                  <a:rPr lang="en-US" altLang="zh-CN" sz="2400" dirty="0" smtClean="0">
                    <a:latin typeface="+mn-lt"/>
                  </a:rPr>
                  <a:t>(</a:t>
                </a:r>
                <a:r>
                  <a:rPr lang="en-US" altLang="zh-CN" sz="2400" i="1" dirty="0">
                    <a:latin typeface="+mn-lt"/>
                  </a:rPr>
                  <a:t>a</a:t>
                </a:r>
                <a:r>
                  <a:rPr lang="en-US" altLang="zh-CN" sz="2400" i="1" baseline="-25000" dirty="0">
                    <a:latin typeface="+mn-lt"/>
                  </a:rPr>
                  <a:t>k</a:t>
                </a:r>
                <a:r>
                  <a:rPr lang="en-US" altLang="zh-CN" sz="2400" baseline="-25000" dirty="0" smtClean="0">
                    <a:latin typeface="+mn-lt"/>
                  </a:rPr>
                  <a:t>2</a:t>
                </a:r>
                <a:r>
                  <a:rPr lang="en-US" altLang="zh-CN" sz="2400" dirty="0" smtClean="0">
                    <a:latin typeface="+mn-lt"/>
                  </a:rPr>
                  <a:t>,</a:t>
                </a:r>
                <a:r>
                  <a:rPr lang="en-US" altLang="zh-CN" sz="2400" i="1" dirty="0">
                    <a:latin typeface="+mn-lt"/>
                  </a:rPr>
                  <a:t>b</a:t>
                </a:r>
                <a:r>
                  <a:rPr lang="en-US" altLang="zh-CN" sz="2400" i="1" baseline="-25000" dirty="0">
                    <a:latin typeface="+mn-lt"/>
                  </a:rPr>
                  <a:t>k</a:t>
                </a:r>
                <a:r>
                  <a:rPr lang="en-US" altLang="zh-CN" sz="2400" baseline="-25000" dirty="0" smtClean="0">
                    <a:latin typeface="+mn-lt"/>
                  </a:rPr>
                  <a:t>2</a:t>
                </a:r>
                <a:r>
                  <a:rPr lang="en-US" altLang="zh-CN" sz="2400" dirty="0" smtClean="0">
                    <a:latin typeface="+mn-lt"/>
                  </a:rPr>
                  <a:t>)</a:t>
                </a:r>
                <a:r>
                  <a:rPr lang="zh-CN" altLang="en-US" sz="2400" dirty="0" smtClean="0">
                    <a:latin typeface="+mn-lt"/>
                  </a:rPr>
                  <a:t>，该逼近的误差界以及相应的容差</a:t>
                </a:r>
                <a:r>
                  <a:rPr lang="el-GR" altLang="zh-CN" sz="2400" i="1" dirty="0" smtClean="0">
                    <a:latin typeface="+mn-lt"/>
                  </a:rPr>
                  <a:t>ε</a:t>
                </a:r>
                <a:r>
                  <a:rPr lang="en-US" altLang="zh-CN" sz="2400" i="1" baseline="-25000" dirty="0">
                    <a:latin typeface="+mn-lt"/>
                  </a:rPr>
                  <a:t>k</a:t>
                </a:r>
                <a:r>
                  <a:rPr lang="zh-CN" altLang="en-US" sz="2400" dirty="0" smtClean="0">
                    <a:latin typeface="+mn-lt"/>
                  </a:rPr>
                  <a:t>。将所有的辛普森公式逼近相加，得到积分的近似值</a:t>
                </a:r>
                <a14:m>
                  <m:oMath xmlns:m="http://schemas.openxmlformats.org/officeDocument/2006/math">
                    <m:nary>
                      <m:naryPr>
                        <m:ctrlPr>
                          <a:rPr lang="zh-CN" altLang="en-US"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0</m:t>
                        </m:r>
                      </m:sub>
                      <m:sup>
                        <m:r>
                          <a:rPr lang="en-US" altLang="zh-CN" sz="2400" i="1">
                            <a:solidFill>
                              <a:srgbClr val="000000"/>
                            </a:solidFill>
                            <a:latin typeface="Cambria Math" panose="02040503050406030204" pitchFamily="18" charset="0"/>
                          </a:rPr>
                          <m:t>4</m:t>
                        </m:r>
                      </m:sup>
                      <m:e>
                        <m:r>
                          <a:rPr lang="en-US" altLang="zh-CN" sz="2400" i="1">
                            <a:solidFill>
                              <a:srgbClr val="000000"/>
                            </a:solidFill>
                            <a:latin typeface="Cambria Math" panose="02040503050406030204" pitchFamily="18" charset="0"/>
                          </a:rPr>
                          <m:t>13</m:t>
                        </m:r>
                        <m:d>
                          <m:dPr>
                            <m:ctrlPr>
                              <a:rPr lang="en-US"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𝑥</m:t>
                            </m:r>
                            <m:r>
                              <a:rPr lang="en-US" altLang="zh-CN" sz="2400" i="1">
                                <a:solidFill>
                                  <a:srgbClr val="000000"/>
                                </a:solidFill>
                                <a:latin typeface="Cambria Math" panose="02040503050406030204" pitchFamily="18" charset="0"/>
                              </a:rPr>
                              <m:t>−</m:t>
                            </m:r>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𝑥</m:t>
                                </m:r>
                              </m:e>
                              <m:sup>
                                <m:r>
                                  <a:rPr lang="en-US" altLang="zh-CN" sz="2400" i="1">
                                    <a:solidFill>
                                      <a:srgbClr val="000000"/>
                                    </a:solidFill>
                                    <a:latin typeface="Cambria Math" panose="02040503050406030204" pitchFamily="18" charset="0"/>
                                  </a:rPr>
                                  <m:t>2</m:t>
                                </m:r>
                              </m:sup>
                            </m:sSup>
                          </m:e>
                        </m:d>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𝑒</m:t>
                            </m:r>
                          </m:e>
                          <m:sup>
                            <m:r>
                              <a:rPr lang="en-US" altLang="zh-CN" sz="2400" i="1">
                                <a:solidFill>
                                  <a:srgbClr val="000000"/>
                                </a:solidFill>
                                <a:latin typeface="Cambria Math" panose="02040503050406030204" pitchFamily="18" charset="0"/>
                              </a:rPr>
                              <m:t>−</m:t>
                            </m:r>
                            <m:f>
                              <m:fPr>
                                <m:ctrlPr>
                                  <a:rPr lang="en-US"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3</m:t>
                                </m:r>
                                <m:r>
                                  <a:rPr lang="en-US" altLang="zh-CN" sz="2400" i="1">
                                    <a:solidFill>
                                      <a:srgbClr val="000000"/>
                                    </a:solidFill>
                                    <a:latin typeface="Cambria Math" panose="02040503050406030204" pitchFamily="18" charset="0"/>
                                  </a:rPr>
                                  <m:t>𝑥</m:t>
                                </m:r>
                              </m:num>
                              <m:den>
                                <m:r>
                                  <a:rPr lang="en-US" altLang="zh-CN" sz="2400" i="1">
                                    <a:solidFill>
                                      <a:srgbClr val="000000"/>
                                    </a:solidFill>
                                    <a:latin typeface="Cambria Math" panose="02040503050406030204" pitchFamily="18" charset="0"/>
                                  </a:rPr>
                                  <m:t>2</m:t>
                                </m:r>
                              </m:den>
                            </m:f>
                          </m:sup>
                        </m:sSup>
                        <m:r>
                          <a:rPr lang="en-US" altLang="zh-CN" sz="2400" i="1">
                            <a:solidFill>
                              <a:srgbClr val="000000"/>
                            </a:solidFill>
                            <a:latin typeface="Cambria Math" panose="02040503050406030204" pitchFamily="18" charset="0"/>
                          </a:rPr>
                          <m:t>𝑑𝑥</m:t>
                        </m:r>
                      </m:e>
                    </m:nary>
                    <m:r>
                      <a:rPr lang="en-US" altLang="zh-CN" sz="2400" i="1">
                        <a:solidFill>
                          <a:srgbClr val="000000"/>
                        </a:solidFill>
                        <a:latin typeface="Cambria Math" panose="02040503050406030204" pitchFamily="18" charset="0"/>
                        <a:ea typeface="Cambria Math" panose="02040503050406030204" pitchFamily="18" charset="0"/>
                      </a:rPr>
                      <m:t>≈−1.5</m:t>
                    </m:r>
                    <m:r>
                      <a:rPr lang="en-US" altLang="zh-CN" sz="2400" b="0" i="1" smtClean="0">
                        <a:solidFill>
                          <a:srgbClr val="000000"/>
                        </a:solidFill>
                        <a:latin typeface="Cambria Math" panose="02040503050406030204" pitchFamily="18" charset="0"/>
                        <a:ea typeface="Cambria Math" panose="02040503050406030204" pitchFamily="18" charset="0"/>
                      </a:rPr>
                      <m:t>4878823413</m:t>
                    </m:r>
                  </m:oMath>
                </a14:m>
                <a:r>
                  <a:rPr lang="zh-CN" altLang="en-US" sz="2400" dirty="0" smtClean="0">
                    <a:latin typeface="+mn-lt"/>
                  </a:rPr>
                  <a:t>，积分的真值为</a:t>
                </a:r>
                <a14:m>
                  <m:oMath xmlns:m="http://schemas.openxmlformats.org/officeDocument/2006/math">
                    <m:nary>
                      <m:naryPr>
                        <m:ctrlPr>
                          <a:rPr lang="zh-CN" altLang="en-US"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0</m:t>
                        </m:r>
                      </m:sub>
                      <m:sup>
                        <m:r>
                          <a:rPr lang="en-US" altLang="zh-CN" sz="2400" i="1">
                            <a:solidFill>
                              <a:srgbClr val="000000"/>
                            </a:solidFill>
                            <a:latin typeface="Cambria Math" panose="02040503050406030204" pitchFamily="18" charset="0"/>
                          </a:rPr>
                          <m:t>4</m:t>
                        </m:r>
                      </m:sup>
                      <m:e>
                        <m:r>
                          <a:rPr lang="en-US" altLang="zh-CN" sz="2400" i="1">
                            <a:solidFill>
                              <a:srgbClr val="000000"/>
                            </a:solidFill>
                            <a:latin typeface="Cambria Math" panose="02040503050406030204" pitchFamily="18" charset="0"/>
                          </a:rPr>
                          <m:t>13</m:t>
                        </m:r>
                        <m:d>
                          <m:dPr>
                            <m:ctrlPr>
                              <a:rPr lang="en-US"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𝑥</m:t>
                            </m:r>
                            <m:r>
                              <a:rPr lang="en-US" altLang="zh-CN" sz="2400" i="1">
                                <a:solidFill>
                                  <a:srgbClr val="000000"/>
                                </a:solidFill>
                                <a:latin typeface="Cambria Math" panose="02040503050406030204" pitchFamily="18" charset="0"/>
                              </a:rPr>
                              <m:t>−</m:t>
                            </m:r>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𝑥</m:t>
                                </m:r>
                              </m:e>
                              <m:sup>
                                <m:r>
                                  <a:rPr lang="en-US" altLang="zh-CN" sz="2400" i="1">
                                    <a:solidFill>
                                      <a:srgbClr val="000000"/>
                                    </a:solidFill>
                                    <a:latin typeface="Cambria Math" panose="02040503050406030204" pitchFamily="18" charset="0"/>
                                  </a:rPr>
                                  <m:t>2</m:t>
                                </m:r>
                              </m:sup>
                            </m:sSup>
                          </m:e>
                        </m:d>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𝑒</m:t>
                            </m:r>
                          </m:e>
                          <m:sup>
                            <m:r>
                              <a:rPr lang="en-US" altLang="zh-CN" sz="2400" i="1">
                                <a:solidFill>
                                  <a:srgbClr val="000000"/>
                                </a:solidFill>
                                <a:latin typeface="Cambria Math" panose="02040503050406030204" pitchFamily="18" charset="0"/>
                              </a:rPr>
                              <m:t>−</m:t>
                            </m:r>
                            <m:f>
                              <m:fPr>
                                <m:ctrlPr>
                                  <a:rPr lang="en-US"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3</m:t>
                                </m:r>
                                <m:r>
                                  <a:rPr lang="en-US" altLang="zh-CN" sz="2400" i="1">
                                    <a:solidFill>
                                      <a:srgbClr val="000000"/>
                                    </a:solidFill>
                                    <a:latin typeface="Cambria Math" panose="02040503050406030204" pitchFamily="18" charset="0"/>
                                  </a:rPr>
                                  <m:t>𝑥</m:t>
                                </m:r>
                              </m:num>
                              <m:den>
                                <m:r>
                                  <a:rPr lang="en-US" altLang="zh-CN" sz="2400" i="1">
                                    <a:solidFill>
                                      <a:srgbClr val="000000"/>
                                    </a:solidFill>
                                    <a:latin typeface="Cambria Math" panose="02040503050406030204" pitchFamily="18" charset="0"/>
                                  </a:rPr>
                                  <m:t>2</m:t>
                                </m:r>
                              </m:den>
                            </m:f>
                          </m:sup>
                        </m:sSup>
                        <m:r>
                          <a:rPr lang="en-US" altLang="zh-CN" sz="2400" i="1">
                            <a:solidFill>
                              <a:srgbClr val="000000"/>
                            </a:solidFill>
                            <a:latin typeface="Cambria Math" panose="02040503050406030204" pitchFamily="18" charset="0"/>
                          </a:rPr>
                          <m:t>𝑑𝑥</m:t>
                        </m:r>
                      </m:e>
                    </m:nary>
                    <m:r>
                      <a:rPr lang="en-US" altLang="zh-CN" sz="2400" i="1">
                        <a:solidFill>
                          <a:srgbClr val="000000"/>
                        </a:solidFill>
                        <a:latin typeface="Cambria Math" panose="02040503050406030204" pitchFamily="18" charset="0"/>
                        <a:ea typeface="Cambria Math" panose="02040503050406030204" pitchFamily="18" charset="0"/>
                      </a:rPr>
                      <m:t>=</m:t>
                    </m:r>
                    <m:f>
                      <m:fPr>
                        <m:ctrlPr>
                          <a:rPr lang="en-US" altLang="zh-CN" sz="2400" i="1" smtClean="0">
                            <a:solidFill>
                              <a:srgbClr val="000000"/>
                            </a:solidFill>
                            <a:latin typeface="Cambria Math" panose="02040503050406030204" pitchFamily="18" charset="0"/>
                            <a:ea typeface="Cambria Math" panose="02040503050406030204" pitchFamily="18" charset="0"/>
                          </a:rPr>
                        </m:ctrlPr>
                      </m:fPr>
                      <m:num>
                        <m:r>
                          <a:rPr lang="en-US" altLang="zh-CN" sz="2400" b="0" i="1" smtClean="0">
                            <a:solidFill>
                              <a:srgbClr val="000000"/>
                            </a:solidFill>
                            <a:latin typeface="Cambria Math" panose="02040503050406030204" pitchFamily="18" charset="0"/>
                            <a:ea typeface="Cambria Math" panose="02040503050406030204" pitchFamily="18" charset="0"/>
                          </a:rPr>
                          <m:t>4108</m:t>
                        </m:r>
                        <m:sSup>
                          <m:sSupPr>
                            <m:ctrlPr>
                              <a:rPr lang="en-US" altLang="zh-CN" sz="2400" b="0" i="1" smtClean="0">
                                <a:solidFill>
                                  <a:srgbClr val="000000"/>
                                </a:solidFill>
                                <a:latin typeface="Cambria Math" panose="02040503050406030204" pitchFamily="18" charset="0"/>
                                <a:ea typeface="Cambria Math" panose="02040503050406030204" pitchFamily="18" charset="0"/>
                              </a:rPr>
                            </m:ctrlPr>
                          </m:sSupPr>
                          <m:e>
                            <m:r>
                              <a:rPr lang="en-US" altLang="zh-CN" sz="2400" b="0" i="1" smtClean="0">
                                <a:solidFill>
                                  <a:srgbClr val="000000"/>
                                </a:solidFill>
                                <a:latin typeface="Cambria Math" panose="02040503050406030204" pitchFamily="18" charset="0"/>
                                <a:ea typeface="Cambria Math" panose="02040503050406030204" pitchFamily="18" charset="0"/>
                              </a:rPr>
                              <m:t>𝑒</m:t>
                            </m:r>
                          </m:e>
                          <m:sup>
                            <m:r>
                              <a:rPr lang="en-US" altLang="zh-CN" sz="2400" b="0" i="1" smtClean="0">
                                <a:solidFill>
                                  <a:srgbClr val="000000"/>
                                </a:solidFill>
                                <a:latin typeface="Cambria Math" panose="02040503050406030204" pitchFamily="18" charset="0"/>
                                <a:ea typeface="Cambria Math" panose="02040503050406030204" pitchFamily="18" charset="0"/>
                              </a:rPr>
                              <m:t>−6</m:t>
                            </m:r>
                          </m:sup>
                        </m:sSup>
                        <m:r>
                          <a:rPr lang="en-US" altLang="zh-CN" sz="2400" b="0" i="1" smtClean="0">
                            <a:solidFill>
                              <a:srgbClr val="000000"/>
                            </a:solidFill>
                            <a:latin typeface="Cambria Math" panose="02040503050406030204" pitchFamily="18" charset="0"/>
                            <a:ea typeface="Cambria Math" panose="02040503050406030204" pitchFamily="18" charset="0"/>
                          </a:rPr>
                          <m:t>−52</m:t>
                        </m:r>
                      </m:num>
                      <m:den>
                        <m:r>
                          <a:rPr lang="en-US" altLang="zh-CN" sz="2400" b="0" i="1" smtClean="0">
                            <a:solidFill>
                              <a:srgbClr val="000000"/>
                            </a:solidFill>
                            <a:latin typeface="Cambria Math" panose="02040503050406030204" pitchFamily="18" charset="0"/>
                            <a:ea typeface="Cambria Math" panose="02040503050406030204" pitchFamily="18" charset="0"/>
                          </a:rPr>
                          <m:t>27</m:t>
                        </m:r>
                      </m:den>
                    </m:f>
                    <m:r>
                      <a:rPr lang="en-US" altLang="zh-CN" sz="2400" b="0" i="1" smtClean="0">
                        <a:solidFill>
                          <a:srgbClr val="000000"/>
                        </a:solidFill>
                        <a:latin typeface="Cambria Math" panose="02040503050406030204" pitchFamily="18" charset="0"/>
                        <a:ea typeface="Cambria Math" panose="02040503050406030204" pitchFamily="18" charset="0"/>
                      </a:rPr>
                      <m:t>=−1.</m:t>
                    </m:r>
                    <m:r>
                      <a:rPr lang="en-US" altLang="zh-CN" sz="2400" i="1">
                        <a:solidFill>
                          <a:srgbClr val="000000"/>
                        </a:solidFill>
                        <a:latin typeface="Cambria Math" panose="02040503050406030204" pitchFamily="18" charset="0"/>
                        <a:ea typeface="Cambria Math" panose="02040503050406030204" pitchFamily="18" charset="0"/>
                      </a:rPr>
                      <m:t>5487883</m:t>
                    </m:r>
                    <m:r>
                      <a:rPr lang="en-US" altLang="zh-CN" sz="2400" b="0" i="1" smtClean="0">
                        <a:solidFill>
                          <a:srgbClr val="000000"/>
                        </a:solidFill>
                        <a:latin typeface="Cambria Math" panose="02040503050406030204" pitchFamily="18" charset="0"/>
                        <a:ea typeface="Cambria Math" panose="02040503050406030204" pitchFamily="18" charset="0"/>
                      </a:rPr>
                      <m:t>72527</m:t>
                    </m:r>
                  </m:oMath>
                </a14:m>
                <a:r>
                  <a:rPr lang="en-US" altLang="zh-CN" sz="2400" dirty="0" smtClean="0">
                    <a:latin typeface="+mn-lt"/>
                  </a:rPr>
                  <a:t>9.</a:t>
                </a:r>
                <a:r>
                  <a:rPr lang="zh-CN" altLang="en-US" sz="2400" dirty="0" smtClean="0">
                    <a:latin typeface="+mn-lt"/>
                  </a:rPr>
                  <a:t>因此上述自适应积分的误差为</a:t>
                </a:r>
                <a:endParaRPr lang="en-US" altLang="zh-CN" sz="2400" dirty="0" smtClean="0">
                  <a:latin typeface="+mn-lt"/>
                </a:endParaRPr>
              </a:p>
              <a:p>
                <a:pPr algn="ctr">
                  <a:lnSpc>
                    <a:spcPct val="150000"/>
                  </a:lnSpc>
                </a:pPr>
                <a:r>
                  <a:rPr lang="en-US" altLang="zh-CN" sz="2400" dirty="0" smtClean="0">
                    <a:latin typeface="+mn-lt"/>
                  </a:rPr>
                  <a:t>|-1.54878837253-(-1.54878823413)|=</a:t>
                </a:r>
                <a:r>
                  <a:rPr lang="en-US" altLang="zh-CN" sz="2400" dirty="0" smtClean="0">
                    <a:latin typeface="+mn-lt"/>
                  </a:rPr>
                  <a:t>0.00000013840&lt;</a:t>
                </a:r>
                <a:r>
                  <a:rPr lang="el-GR" altLang="zh-CN" sz="2400" i="1" dirty="0" smtClean="0">
                    <a:latin typeface="+mn-lt"/>
                  </a:rPr>
                  <a:t>ε</a:t>
                </a:r>
                <a:r>
                  <a:rPr lang="en-US" altLang="zh-CN" sz="2400" baseline="-25000" dirty="0" smtClean="0">
                    <a:latin typeface="+mn-lt"/>
                  </a:rPr>
                  <a:t>0</a:t>
                </a:r>
                <a:endParaRPr lang="zh-CN" altLang="en-US" sz="2400" baseline="-25000" dirty="0">
                  <a:latin typeface="+mn-lt"/>
                </a:endParaRPr>
              </a:p>
            </p:txBody>
          </p:sp>
        </mc:Choice>
        <mc:Fallback>
          <p:sp>
            <p:nvSpPr>
              <p:cNvPr id="9" name="文本框 8"/>
              <p:cNvSpPr txBox="1">
                <a:spLocks noRot="1" noChangeAspect="1" noMove="1" noResize="1" noEditPoints="1" noAdjustHandles="1" noChangeArrowheads="1" noChangeShapeType="1" noTextEdit="1"/>
              </p:cNvSpPr>
              <p:nvPr/>
            </p:nvSpPr>
            <p:spPr>
              <a:xfrm>
                <a:off x="372362" y="441272"/>
                <a:ext cx="8399276" cy="5904052"/>
              </a:xfrm>
              <a:prstGeom prst="rect">
                <a:avLst/>
              </a:prstGeom>
              <a:blipFill>
                <a:blip r:embed="rId2"/>
                <a:stretch>
                  <a:fillRect l="-1089" r="-508" b="-3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95923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3" name="日期占位符 2"/>
          <p:cNvSpPr>
            <a:spLocks noGrp="1"/>
          </p:cNvSpPr>
          <p:nvPr>
            <p:ph type="dt" sz="half" idx="12"/>
          </p:nvPr>
        </p:nvSpPr>
        <p:spPr/>
        <p:txBody>
          <a:bodyPr/>
          <a:lstStyle/>
          <a:p>
            <a:pPr>
              <a:defRPr/>
            </a:pPr>
            <a:fld id="{CB0A8F3F-FF78-4B58-B46F-BB7F9A432AB6}" type="datetime1">
              <a:rPr lang="zh-CN" altLang="en-US" smtClean="0"/>
              <a:pPr>
                <a:defRPr/>
              </a:pPr>
              <a:t>2020/5/19</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1023913047"/>
              </p:ext>
            </p:extLst>
          </p:nvPr>
        </p:nvGraphicFramePr>
        <p:xfrm>
          <a:off x="480375" y="1268760"/>
          <a:ext cx="8183250" cy="4450080"/>
        </p:xfrm>
        <a:graphic>
          <a:graphicData uri="http://schemas.openxmlformats.org/drawingml/2006/table">
            <a:tbl>
              <a:tblPr firstRow="1" bandRow="1">
                <a:tableStyleId>{5C22544A-7EE6-4342-B048-85BDC9FD1C3A}</a:tableStyleId>
              </a:tblPr>
              <a:tblGrid>
                <a:gridCol w="959277">
                  <a:extLst>
                    <a:ext uri="{9D8B030D-6E8A-4147-A177-3AD203B41FA5}">
                      <a16:colId xmlns:a16="http://schemas.microsoft.com/office/drawing/2014/main" val="3716101586"/>
                    </a:ext>
                  </a:extLst>
                </a:gridCol>
                <a:gridCol w="959277">
                  <a:extLst>
                    <a:ext uri="{9D8B030D-6E8A-4147-A177-3AD203B41FA5}">
                      <a16:colId xmlns:a16="http://schemas.microsoft.com/office/drawing/2014/main" val="1336049528"/>
                    </a:ext>
                  </a:extLst>
                </a:gridCol>
                <a:gridCol w="2173071">
                  <a:extLst>
                    <a:ext uri="{9D8B030D-6E8A-4147-A177-3AD203B41FA5}">
                      <a16:colId xmlns:a16="http://schemas.microsoft.com/office/drawing/2014/main" val="1373443415"/>
                    </a:ext>
                  </a:extLst>
                </a:gridCol>
                <a:gridCol w="1908212">
                  <a:extLst>
                    <a:ext uri="{9D8B030D-6E8A-4147-A177-3AD203B41FA5}">
                      <a16:colId xmlns:a16="http://schemas.microsoft.com/office/drawing/2014/main" val="2828801349"/>
                    </a:ext>
                  </a:extLst>
                </a:gridCol>
                <a:gridCol w="2183413">
                  <a:extLst>
                    <a:ext uri="{9D8B030D-6E8A-4147-A177-3AD203B41FA5}">
                      <a16:colId xmlns:a16="http://schemas.microsoft.com/office/drawing/2014/main" val="2449417446"/>
                    </a:ext>
                  </a:extLst>
                </a:gridCol>
              </a:tblGrid>
              <a:tr h="370840">
                <a:tc>
                  <a:txBody>
                    <a:bodyPr/>
                    <a:lstStyle/>
                    <a:p>
                      <a:pPr algn="ctr"/>
                      <a:r>
                        <a:rPr lang="en-US" altLang="zh-CN" i="1" dirty="0" err="1" smtClean="0"/>
                        <a:t>a</a:t>
                      </a:r>
                      <a:r>
                        <a:rPr lang="en-US" altLang="zh-CN" i="1" baseline="-25000" dirty="0" err="1" smtClean="0"/>
                        <a:t>k</a:t>
                      </a:r>
                      <a:endParaRPr lang="zh-CN" altLang="en-US" i="1" baseline="-25000" dirty="0"/>
                    </a:p>
                  </a:txBody>
                  <a:tcPr/>
                </a:tc>
                <a:tc>
                  <a:txBody>
                    <a:bodyPr/>
                    <a:lstStyle/>
                    <a:p>
                      <a:pPr marL="0" algn="ctr" defTabSz="914400" rtl="0" eaLnBrk="1" latinLnBrk="0" hangingPunct="1"/>
                      <a:r>
                        <a:rPr lang="en-US" altLang="zh-CN" sz="1800" b="1" i="1" kern="1200" dirty="0" err="1" smtClean="0">
                          <a:solidFill>
                            <a:schemeClr val="lt1"/>
                          </a:solidFill>
                          <a:latin typeface="+mn-lt"/>
                          <a:ea typeface="+mn-ea"/>
                          <a:cs typeface="+mn-cs"/>
                        </a:rPr>
                        <a:t>b</a:t>
                      </a:r>
                      <a:r>
                        <a:rPr lang="en-US" altLang="zh-CN" sz="1800" b="1" i="1" kern="1200" baseline="-25000" dirty="0" err="1" smtClean="0">
                          <a:solidFill>
                            <a:schemeClr val="lt1"/>
                          </a:solidFill>
                          <a:latin typeface="+mn-lt"/>
                          <a:ea typeface="+mn-ea"/>
                          <a:cs typeface="+mn-cs"/>
                        </a:rPr>
                        <a:t>k</a:t>
                      </a:r>
                      <a:endParaRPr lang="zh-CN" altLang="en-US" sz="1800" b="1" i="1" kern="1200" baseline="-250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dirty="0" smtClean="0"/>
                        <a:t>S</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a</a:t>
                      </a:r>
                      <a:r>
                        <a:rPr kumimoji="0" lang="en-US" altLang="zh-CN" sz="1800" b="1" i="1" u="none" strike="noStrike" kern="1200" cap="none" spc="0" normalizeH="0" baseline="-25000" noProof="0" dirty="0" smtClean="0">
                          <a:ln>
                            <a:noFill/>
                          </a:ln>
                          <a:solidFill>
                            <a:srgbClr val="FFFFFF"/>
                          </a:solidFill>
                          <a:effectLst/>
                          <a:uLnTx/>
                          <a:uFillTx/>
                          <a:latin typeface="+mn-lt"/>
                          <a:ea typeface="+mn-ea"/>
                          <a:cs typeface="+mn-cs"/>
                        </a:rPr>
                        <a:t>k</a:t>
                      </a:r>
                      <a:r>
                        <a:rPr kumimoji="0" lang="en-US" altLang="zh-CN" sz="1800" b="1" i="0" u="none" strike="noStrike" kern="1200" cap="none" spc="0" normalizeH="0" baseline="-25000" noProof="0" dirty="0" smtClean="0">
                          <a:ln>
                            <a:noFill/>
                          </a:ln>
                          <a:solidFill>
                            <a:srgbClr val="FFFFFF"/>
                          </a:solidFill>
                          <a:effectLst/>
                          <a:uLnTx/>
                          <a:uFillTx/>
                          <a:latin typeface="+mn-lt"/>
                          <a:ea typeface="+mn-ea"/>
                          <a:cs typeface="+mn-cs"/>
                        </a:rPr>
                        <a:t>1</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 b</a:t>
                      </a:r>
                      <a:r>
                        <a:rPr kumimoji="0" lang="en-US" altLang="zh-CN" sz="1800" b="1" i="1" u="none" strike="noStrike" kern="1200" cap="none" spc="0" normalizeH="0" baseline="-25000" noProof="0" dirty="0" smtClean="0">
                          <a:ln>
                            <a:noFill/>
                          </a:ln>
                          <a:solidFill>
                            <a:srgbClr val="FFFFFF"/>
                          </a:solidFill>
                          <a:effectLst/>
                          <a:uLnTx/>
                          <a:uFillTx/>
                          <a:latin typeface="+mn-lt"/>
                          <a:ea typeface="+mn-ea"/>
                          <a:cs typeface="+mn-cs"/>
                        </a:rPr>
                        <a:t>k</a:t>
                      </a:r>
                      <a:r>
                        <a:rPr kumimoji="0" lang="en-US" altLang="zh-CN" sz="1800" b="1" i="0" u="none" strike="noStrike" kern="1200" cap="none" spc="0" normalizeH="0" baseline="-25000" noProof="0" dirty="0" smtClean="0">
                          <a:ln>
                            <a:noFill/>
                          </a:ln>
                          <a:solidFill>
                            <a:srgbClr val="FFFFFF"/>
                          </a:solidFill>
                          <a:effectLst/>
                          <a:uLnTx/>
                          <a:uFillTx/>
                          <a:latin typeface="+mn-lt"/>
                          <a:ea typeface="+mn-ea"/>
                          <a:cs typeface="+mn-cs"/>
                        </a:rPr>
                        <a:t>1</a:t>
                      </a:r>
                      <a:r>
                        <a:rPr lang="en-US" altLang="zh-CN" dirty="0" smtClean="0"/>
                        <a:t>)+</a:t>
                      </a:r>
                      <a:r>
                        <a:rPr lang="en-US" altLang="zh-CN" i="1" dirty="0" smtClean="0"/>
                        <a:t>S</a:t>
                      </a:r>
                      <a:r>
                        <a:rPr lang="en-US" altLang="zh-CN" dirty="0" smtClean="0"/>
                        <a:t>(</a:t>
                      </a:r>
                      <a:r>
                        <a:rPr kumimoji="0" lang="en-US" altLang="zh-CN" sz="1800" b="1" i="1" u="none" strike="noStrike" kern="1200" cap="none" spc="0" normalizeH="0" baseline="0" noProof="0" dirty="0" err="1" smtClean="0">
                          <a:ln>
                            <a:noFill/>
                          </a:ln>
                          <a:solidFill>
                            <a:srgbClr val="FFFFFF"/>
                          </a:solidFill>
                          <a:effectLst/>
                          <a:uLnTx/>
                          <a:uFillTx/>
                          <a:latin typeface="+mn-lt"/>
                          <a:ea typeface="+mn-ea"/>
                          <a:cs typeface="+mn-cs"/>
                        </a:rPr>
                        <a:t>a</a:t>
                      </a:r>
                      <a:r>
                        <a:rPr kumimoji="0" lang="en-US" altLang="zh-CN" sz="1800" b="1" i="1" u="none" strike="noStrike" kern="1200" cap="none" spc="0" normalizeH="0" baseline="-25000" noProof="0" dirty="0" err="1" smtClean="0">
                          <a:ln>
                            <a:noFill/>
                          </a:ln>
                          <a:solidFill>
                            <a:srgbClr val="FFFFFF"/>
                          </a:solidFill>
                          <a:effectLst/>
                          <a:uLnTx/>
                          <a:uFillTx/>
                          <a:latin typeface="+mn-lt"/>
                          <a:ea typeface="+mn-ea"/>
                          <a:cs typeface="+mn-cs"/>
                        </a:rPr>
                        <a:t>k</a:t>
                      </a:r>
                      <a:r>
                        <a:rPr lang="en-US" altLang="zh-CN" baseline="-25000" dirty="0" smtClean="0"/>
                        <a:t>2</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 b</a:t>
                      </a:r>
                      <a:r>
                        <a:rPr kumimoji="0" lang="en-US" altLang="zh-CN" sz="1800" b="1" i="1" u="none" strike="noStrike" kern="1200" cap="none" spc="0" normalizeH="0" baseline="-25000" noProof="0" dirty="0" smtClean="0">
                          <a:ln>
                            <a:noFill/>
                          </a:ln>
                          <a:solidFill>
                            <a:srgbClr val="FFFFFF"/>
                          </a:solidFill>
                          <a:effectLst/>
                          <a:uLnTx/>
                          <a:uFillTx/>
                          <a:latin typeface="+mn-lt"/>
                          <a:ea typeface="+mn-ea"/>
                          <a:cs typeface="+mn-cs"/>
                        </a:rPr>
                        <a:t>k</a:t>
                      </a:r>
                      <a:r>
                        <a:rPr kumimoji="0" lang="en-US" altLang="zh-CN" sz="1800" b="1" i="0" u="none" strike="noStrike" kern="1200" cap="none" spc="0" normalizeH="0" baseline="-25000" noProof="0" dirty="0" smtClean="0">
                          <a:ln>
                            <a:noFill/>
                          </a:ln>
                          <a:solidFill>
                            <a:srgbClr val="FFFFFF"/>
                          </a:solidFill>
                          <a:effectLst/>
                          <a:uLnTx/>
                          <a:uFillTx/>
                          <a:latin typeface="+mn-lt"/>
                          <a:ea typeface="+mn-ea"/>
                          <a:cs typeface="+mn-cs"/>
                        </a:rPr>
                        <a:t>2</a:t>
                      </a:r>
                      <a:r>
                        <a:rPr lang="en-US" altLang="zh-CN" dirty="0" smtClean="0"/>
                        <a:t>)</a:t>
                      </a:r>
                      <a:endParaRPr lang="zh-CN" altLang="en-US" dirty="0"/>
                    </a:p>
                  </a:txBody>
                  <a:tcPr/>
                </a:tc>
                <a:tc>
                  <a:txBody>
                    <a:bodyPr/>
                    <a:lstStyle/>
                    <a:p>
                      <a:pPr algn="ctr"/>
                      <a:r>
                        <a:rPr lang="zh-CN" altLang="en-US" dirty="0" smtClean="0"/>
                        <a:t>二分后的误差</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区间</a:t>
                      </a:r>
                      <a:r>
                        <a:rPr lang="en-US" altLang="zh-CN" dirty="0" smtClean="0"/>
                        <a:t>[</a:t>
                      </a:r>
                      <a:r>
                        <a:rPr kumimoji="0" lang="en-US" altLang="zh-CN" sz="1800" b="1" i="1" u="none" strike="noStrike" kern="1200" cap="none" spc="0" normalizeH="0" baseline="0" noProof="0" dirty="0" err="1" smtClean="0">
                          <a:ln>
                            <a:noFill/>
                          </a:ln>
                          <a:solidFill>
                            <a:srgbClr val="FFFFFF"/>
                          </a:solidFill>
                          <a:effectLst/>
                          <a:uLnTx/>
                          <a:uFillTx/>
                          <a:latin typeface="+mn-lt"/>
                          <a:ea typeface="+mn-ea"/>
                          <a:cs typeface="+mn-cs"/>
                        </a:rPr>
                        <a:t>a</a:t>
                      </a:r>
                      <a:r>
                        <a:rPr kumimoji="0" lang="en-US" altLang="zh-CN" sz="1800" b="1" i="1" u="none" strike="noStrike" kern="1200" cap="none" spc="0" normalizeH="0" baseline="-25000" noProof="0" dirty="0" err="1" smtClean="0">
                          <a:ln>
                            <a:noFill/>
                          </a:ln>
                          <a:solidFill>
                            <a:srgbClr val="FFFFFF"/>
                          </a:solidFill>
                          <a:effectLst/>
                          <a:uLnTx/>
                          <a:uFillTx/>
                          <a:latin typeface="+mn-lt"/>
                          <a:ea typeface="+mn-ea"/>
                          <a:cs typeface="+mn-cs"/>
                        </a:rPr>
                        <a:t>k</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 </a:t>
                      </a:r>
                      <a:r>
                        <a:rPr kumimoji="0" lang="en-US" altLang="zh-CN" sz="1800" b="1" i="1" u="none" strike="noStrike" kern="1200" cap="none" spc="0" normalizeH="0" baseline="0" noProof="0" dirty="0" err="1" smtClean="0">
                          <a:ln>
                            <a:noFill/>
                          </a:ln>
                          <a:solidFill>
                            <a:srgbClr val="FFFFFF"/>
                          </a:solidFill>
                          <a:effectLst/>
                          <a:uLnTx/>
                          <a:uFillTx/>
                          <a:latin typeface="+mn-lt"/>
                          <a:ea typeface="+mn-ea"/>
                          <a:cs typeface="+mn-cs"/>
                        </a:rPr>
                        <a:t>b</a:t>
                      </a:r>
                      <a:r>
                        <a:rPr kumimoji="0" lang="en-US" altLang="zh-CN" sz="1800" b="1" i="1" u="none" strike="noStrike" kern="1200" cap="none" spc="0" normalizeH="0" baseline="-25000" noProof="0" dirty="0" err="1" smtClean="0">
                          <a:ln>
                            <a:noFill/>
                          </a:ln>
                          <a:solidFill>
                            <a:srgbClr val="FFFFFF"/>
                          </a:solidFill>
                          <a:effectLst/>
                          <a:uLnTx/>
                          <a:uFillTx/>
                          <a:latin typeface="+mn-lt"/>
                          <a:ea typeface="+mn-ea"/>
                          <a:cs typeface="+mn-cs"/>
                        </a:rPr>
                        <a:t>k</a:t>
                      </a:r>
                      <a:r>
                        <a:rPr lang="en-US" altLang="zh-CN" dirty="0" smtClean="0"/>
                        <a:t>]</a:t>
                      </a:r>
                      <a:r>
                        <a:rPr lang="zh-CN" altLang="en-US" dirty="0" smtClean="0"/>
                        <a:t>的容差</a:t>
                      </a:r>
                      <a:r>
                        <a:rPr lang="el-GR" altLang="zh-CN" i="1" dirty="0" smtClean="0"/>
                        <a:t>ε</a:t>
                      </a:r>
                      <a:r>
                        <a:rPr lang="en-US" altLang="zh-CN" i="1" baseline="-25000" dirty="0" smtClean="0"/>
                        <a:t>k</a:t>
                      </a:r>
                      <a:endParaRPr lang="zh-CN" altLang="en-US" i="1" baseline="-25000" dirty="0"/>
                    </a:p>
                  </a:txBody>
                  <a:tcPr/>
                </a:tc>
                <a:extLst>
                  <a:ext uri="{0D108BD9-81ED-4DB2-BD59-A6C34878D82A}">
                    <a16:rowId xmlns:a16="http://schemas.microsoft.com/office/drawing/2014/main" val="1585970238"/>
                  </a:ext>
                </a:extLst>
              </a:tr>
              <a:tr h="370840">
                <a:tc>
                  <a:txBody>
                    <a:bodyPr/>
                    <a:lstStyle/>
                    <a:p>
                      <a:pPr algn="ctr"/>
                      <a:r>
                        <a:rPr lang="en-US" altLang="zh-CN" dirty="0" smtClean="0"/>
                        <a:t>0.0</a:t>
                      </a:r>
                      <a:endParaRPr lang="zh-CN" altLang="en-US" dirty="0"/>
                    </a:p>
                  </a:txBody>
                  <a:tcPr/>
                </a:tc>
                <a:tc>
                  <a:txBody>
                    <a:bodyPr/>
                    <a:lstStyle/>
                    <a:p>
                      <a:pPr algn="ctr"/>
                      <a:r>
                        <a:rPr lang="en-US" altLang="zh-CN" dirty="0" smtClean="0"/>
                        <a:t>0.0625</a:t>
                      </a:r>
                      <a:endParaRPr lang="zh-CN" altLang="en-US" dirty="0"/>
                    </a:p>
                  </a:txBody>
                  <a:tcPr/>
                </a:tc>
                <a:tc>
                  <a:txBody>
                    <a:bodyPr/>
                    <a:lstStyle/>
                    <a:p>
                      <a:pPr algn="ctr"/>
                      <a:r>
                        <a:rPr lang="en-US" altLang="zh-CN" dirty="0" smtClean="0"/>
                        <a:t>0.02287184840</a:t>
                      </a:r>
                      <a:endParaRPr lang="zh-CN" altLang="en-US" dirty="0"/>
                    </a:p>
                  </a:txBody>
                  <a:tcPr/>
                </a:tc>
                <a:tc>
                  <a:txBody>
                    <a:bodyPr/>
                    <a:lstStyle/>
                    <a:p>
                      <a:pPr algn="ctr"/>
                      <a:r>
                        <a:rPr lang="en-US" altLang="zh-CN" dirty="0" smtClean="0"/>
                        <a:t>0.00000001522</a:t>
                      </a:r>
                      <a:endParaRPr lang="zh-CN" altLang="en-US" dirty="0"/>
                    </a:p>
                  </a:txBody>
                  <a:tcPr/>
                </a:tc>
                <a:tc>
                  <a:txBody>
                    <a:bodyPr/>
                    <a:lstStyle/>
                    <a:p>
                      <a:pPr algn="ctr"/>
                      <a:r>
                        <a:rPr lang="en-US" altLang="zh-CN" dirty="0" smtClean="0"/>
                        <a:t>0.00000015625</a:t>
                      </a:r>
                      <a:endParaRPr lang="zh-CN" altLang="en-US" dirty="0"/>
                    </a:p>
                  </a:txBody>
                  <a:tcPr/>
                </a:tc>
                <a:extLst>
                  <a:ext uri="{0D108BD9-81ED-4DB2-BD59-A6C34878D82A}">
                    <a16:rowId xmlns:a16="http://schemas.microsoft.com/office/drawing/2014/main" val="4158942838"/>
                  </a:ext>
                </a:extLst>
              </a:tr>
              <a:tr h="370840">
                <a:tc>
                  <a:txBody>
                    <a:bodyPr/>
                    <a:lstStyle/>
                    <a:p>
                      <a:pPr algn="ctr"/>
                      <a:r>
                        <a:rPr lang="en-US" altLang="zh-CN" dirty="0" smtClean="0"/>
                        <a:t>0.0625</a:t>
                      </a:r>
                      <a:endParaRPr lang="zh-CN" altLang="en-US" dirty="0"/>
                    </a:p>
                  </a:txBody>
                  <a:tcPr/>
                </a:tc>
                <a:tc>
                  <a:txBody>
                    <a:bodyPr/>
                    <a:lstStyle/>
                    <a:p>
                      <a:pPr algn="ctr"/>
                      <a:r>
                        <a:rPr lang="en-US" altLang="zh-CN" dirty="0" smtClean="0"/>
                        <a:t>0.125</a:t>
                      </a:r>
                      <a:endParaRPr lang="zh-CN" altLang="en-US" dirty="0"/>
                    </a:p>
                  </a:txBody>
                  <a:tcPr/>
                </a:tc>
                <a:tc>
                  <a:txBody>
                    <a:bodyPr/>
                    <a:lstStyle/>
                    <a:p>
                      <a:pPr algn="ctr"/>
                      <a:r>
                        <a:rPr lang="en-US" altLang="zh-CN" dirty="0" smtClean="0"/>
                        <a:t>0.05948686456</a:t>
                      </a:r>
                      <a:endParaRPr lang="zh-CN" altLang="en-US" dirty="0"/>
                    </a:p>
                  </a:txBody>
                  <a:tcPr/>
                </a:tc>
                <a:tc>
                  <a:txBody>
                    <a:bodyPr/>
                    <a:lstStyle/>
                    <a:p>
                      <a:pPr algn="ctr"/>
                      <a:r>
                        <a:rPr lang="en-US" altLang="zh-CN" dirty="0" smtClean="0"/>
                        <a:t>0.00000001316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0.00000015625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1182058885"/>
                  </a:ext>
                </a:extLst>
              </a:tr>
              <a:tr h="370840">
                <a:tc>
                  <a:txBody>
                    <a:bodyPr/>
                    <a:lstStyle/>
                    <a:p>
                      <a:pPr algn="ctr"/>
                      <a:r>
                        <a:rPr lang="en-US" altLang="zh-CN" dirty="0" smtClean="0"/>
                        <a:t>0.125</a:t>
                      </a:r>
                      <a:endParaRPr lang="zh-CN" altLang="en-US" dirty="0"/>
                    </a:p>
                  </a:txBody>
                  <a:tcPr/>
                </a:tc>
                <a:tc>
                  <a:txBody>
                    <a:bodyPr/>
                    <a:lstStyle/>
                    <a:p>
                      <a:pPr algn="ctr"/>
                      <a:r>
                        <a:rPr lang="en-US" altLang="zh-CN" dirty="0" smtClean="0"/>
                        <a:t>0.1875</a:t>
                      </a:r>
                    </a:p>
                  </a:txBody>
                  <a:tcPr/>
                </a:tc>
                <a:tc>
                  <a:txBody>
                    <a:bodyPr/>
                    <a:lstStyle/>
                    <a:p>
                      <a:pPr algn="ctr"/>
                      <a:r>
                        <a:rPr lang="en-US" altLang="zh-CN" dirty="0" smtClean="0"/>
                        <a:t>0.08434213630</a:t>
                      </a:r>
                      <a:endParaRPr lang="zh-CN" altLang="en-US" dirty="0"/>
                    </a:p>
                  </a:txBody>
                  <a:tcPr/>
                </a:tc>
                <a:tc>
                  <a:txBody>
                    <a:bodyPr/>
                    <a:lstStyle/>
                    <a:p>
                      <a:pPr algn="ctr"/>
                      <a:r>
                        <a:rPr lang="en-US" altLang="zh-CN" dirty="0" smtClean="0"/>
                        <a:t>0.00000001137</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0.00000015625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546607940"/>
                  </a:ext>
                </a:extLst>
              </a:tr>
              <a:tr h="370840">
                <a:tc>
                  <a:txBody>
                    <a:bodyPr/>
                    <a:lstStyle/>
                    <a:p>
                      <a:pPr algn="ctr"/>
                      <a:r>
                        <a:rPr lang="en-US" altLang="zh-CN" dirty="0" smtClean="0"/>
                        <a:t>0.1875</a:t>
                      </a:r>
                      <a:endParaRPr lang="zh-CN" altLang="en-US" dirty="0"/>
                    </a:p>
                  </a:txBody>
                  <a:tcPr/>
                </a:tc>
                <a:tc>
                  <a:txBody>
                    <a:bodyPr/>
                    <a:lstStyle/>
                    <a:p>
                      <a:pPr algn="ctr"/>
                      <a:r>
                        <a:rPr lang="en-US" altLang="zh-CN" dirty="0" smtClean="0"/>
                        <a:t>0.25</a:t>
                      </a:r>
                      <a:endParaRPr lang="zh-CN" altLang="en-US" dirty="0"/>
                    </a:p>
                  </a:txBody>
                  <a:tcPr/>
                </a:tc>
                <a:tc>
                  <a:txBody>
                    <a:bodyPr/>
                    <a:lstStyle/>
                    <a:p>
                      <a:pPr algn="ctr"/>
                      <a:r>
                        <a:rPr lang="en-US" altLang="zh-CN" dirty="0" smtClean="0"/>
                        <a:t>0.09969871532</a:t>
                      </a:r>
                      <a:endParaRPr lang="zh-CN" altLang="en-US" dirty="0"/>
                    </a:p>
                  </a:txBody>
                  <a:tcPr/>
                </a:tc>
                <a:tc>
                  <a:txBody>
                    <a:bodyPr/>
                    <a:lstStyle/>
                    <a:p>
                      <a:pPr algn="ctr"/>
                      <a:r>
                        <a:rPr lang="en-US" altLang="zh-CN" dirty="0" smtClean="0"/>
                        <a:t>0.00000000981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0.00000015625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3020953758"/>
                  </a:ext>
                </a:extLst>
              </a:tr>
              <a:tr h="370840">
                <a:tc>
                  <a:txBody>
                    <a:bodyPr/>
                    <a:lstStyle/>
                    <a:p>
                      <a:pPr algn="ctr"/>
                      <a:r>
                        <a:rPr lang="en-US" altLang="zh-CN" dirty="0" smtClean="0"/>
                        <a:t>0.25</a:t>
                      </a:r>
                      <a:endParaRPr lang="zh-CN" altLang="en-US" dirty="0"/>
                    </a:p>
                  </a:txBody>
                  <a:tcPr/>
                </a:tc>
                <a:tc>
                  <a:txBody>
                    <a:bodyPr/>
                    <a:lstStyle/>
                    <a:p>
                      <a:pPr algn="ctr"/>
                      <a:r>
                        <a:rPr lang="en-US" altLang="zh-CN" dirty="0" smtClean="0"/>
                        <a:t>0.375</a:t>
                      </a:r>
                      <a:endParaRPr lang="zh-CN" altLang="en-US" dirty="0"/>
                    </a:p>
                  </a:txBody>
                  <a:tcPr/>
                </a:tc>
                <a:tc>
                  <a:txBody>
                    <a:bodyPr/>
                    <a:lstStyle/>
                    <a:p>
                      <a:pPr algn="ctr"/>
                      <a:r>
                        <a:rPr lang="en-US" altLang="zh-CN" dirty="0" smtClean="0"/>
                        <a:t>0.21672136781</a:t>
                      </a:r>
                      <a:endParaRPr lang="zh-CN" altLang="en-US" dirty="0"/>
                    </a:p>
                  </a:txBody>
                  <a:tcPr/>
                </a:tc>
                <a:tc>
                  <a:txBody>
                    <a:bodyPr/>
                    <a:lstStyle/>
                    <a:p>
                      <a:pPr algn="ctr"/>
                      <a:r>
                        <a:rPr lang="en-US" altLang="zh-CN" dirty="0" smtClean="0"/>
                        <a:t>0.00000025055</a:t>
                      </a:r>
                      <a:endParaRPr lang="zh-CN" altLang="en-US" dirty="0"/>
                    </a:p>
                  </a:txBody>
                  <a:tcPr/>
                </a:tc>
                <a:tc>
                  <a:txBody>
                    <a:bodyPr/>
                    <a:lstStyle/>
                    <a:p>
                      <a:pPr algn="ctr"/>
                      <a:r>
                        <a:rPr lang="en-US" altLang="zh-CN" dirty="0" smtClean="0"/>
                        <a:t>0.0000003125</a:t>
                      </a:r>
                      <a:endParaRPr lang="zh-CN" altLang="en-US" dirty="0"/>
                    </a:p>
                  </a:txBody>
                  <a:tcPr/>
                </a:tc>
                <a:extLst>
                  <a:ext uri="{0D108BD9-81ED-4DB2-BD59-A6C34878D82A}">
                    <a16:rowId xmlns:a16="http://schemas.microsoft.com/office/drawing/2014/main" val="1025102891"/>
                  </a:ext>
                </a:extLst>
              </a:tr>
              <a:tr h="370840">
                <a:tc>
                  <a:txBody>
                    <a:bodyPr/>
                    <a:lstStyle/>
                    <a:p>
                      <a:pPr algn="ctr"/>
                      <a:r>
                        <a:rPr lang="en-US" altLang="zh-CN" dirty="0" smtClean="0"/>
                        <a:t>0.375</a:t>
                      </a:r>
                      <a:endParaRPr lang="zh-CN" altLang="en-US" dirty="0"/>
                    </a:p>
                  </a:txBody>
                  <a:tcPr/>
                </a:tc>
                <a:tc>
                  <a:txBody>
                    <a:bodyPr/>
                    <a:lstStyle/>
                    <a:p>
                      <a:pPr algn="ctr"/>
                      <a:r>
                        <a:rPr lang="en-US" altLang="zh-CN" dirty="0" smtClean="0"/>
                        <a:t>0.5</a:t>
                      </a:r>
                      <a:endParaRPr lang="zh-CN" altLang="en-US" dirty="0"/>
                    </a:p>
                  </a:txBody>
                  <a:tcPr/>
                </a:tc>
                <a:tc>
                  <a:txBody>
                    <a:bodyPr/>
                    <a:lstStyle/>
                    <a:p>
                      <a:pPr algn="ctr"/>
                      <a:r>
                        <a:rPr lang="en-US" altLang="zh-CN" dirty="0" smtClean="0"/>
                        <a:t>0.20646391592</a:t>
                      </a:r>
                      <a:endParaRPr lang="zh-CN" altLang="en-US" dirty="0"/>
                    </a:p>
                  </a:txBody>
                  <a:tcPr/>
                </a:tc>
                <a:tc>
                  <a:txBody>
                    <a:bodyPr/>
                    <a:lstStyle/>
                    <a:p>
                      <a:pPr algn="ctr"/>
                      <a:r>
                        <a:rPr lang="en-US" altLang="zh-CN" dirty="0" smtClean="0"/>
                        <a:t>0.00000018402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4074402813"/>
                  </a:ext>
                </a:extLst>
              </a:tr>
              <a:tr h="370840">
                <a:tc>
                  <a:txBody>
                    <a:bodyPr/>
                    <a:lstStyle/>
                    <a:p>
                      <a:pPr algn="ctr"/>
                      <a:r>
                        <a:rPr lang="en-US" altLang="zh-CN" dirty="0" smtClean="0"/>
                        <a:t>0.5</a:t>
                      </a:r>
                      <a:endParaRPr lang="zh-CN" altLang="en-US" dirty="0"/>
                    </a:p>
                  </a:txBody>
                  <a:tcPr/>
                </a:tc>
                <a:tc>
                  <a:txBody>
                    <a:bodyPr/>
                    <a:lstStyle/>
                    <a:p>
                      <a:pPr algn="ctr"/>
                      <a:r>
                        <a:rPr lang="en-US" altLang="zh-CN" dirty="0" smtClean="0"/>
                        <a:t>0.625</a:t>
                      </a:r>
                      <a:endParaRPr lang="zh-CN" altLang="en-US" dirty="0"/>
                    </a:p>
                  </a:txBody>
                  <a:tcPr/>
                </a:tc>
                <a:tc>
                  <a:txBody>
                    <a:bodyPr/>
                    <a:lstStyle/>
                    <a:p>
                      <a:pPr algn="ctr"/>
                      <a:r>
                        <a:rPr lang="en-US" altLang="zh-CN" dirty="0" smtClean="0"/>
                        <a:t>0.17150617231</a:t>
                      </a:r>
                      <a:endParaRPr lang="zh-CN" altLang="en-US" dirty="0"/>
                    </a:p>
                  </a:txBody>
                  <a:tcPr/>
                </a:tc>
                <a:tc>
                  <a:txBody>
                    <a:bodyPr/>
                    <a:lstStyle/>
                    <a:p>
                      <a:pPr algn="ctr"/>
                      <a:r>
                        <a:rPr lang="en-US" altLang="zh-CN" dirty="0" smtClean="0"/>
                        <a:t>0.00000013381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580216453"/>
                  </a:ext>
                </a:extLst>
              </a:tr>
              <a:tr h="370840">
                <a:tc>
                  <a:txBody>
                    <a:bodyPr/>
                    <a:lstStyle/>
                    <a:p>
                      <a:pPr algn="ctr"/>
                      <a:r>
                        <a:rPr lang="en-US" altLang="zh-CN" dirty="0" smtClean="0"/>
                        <a:t>0.625</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0.12433363793</a:t>
                      </a:r>
                      <a:endParaRPr lang="zh-CN" altLang="en-US" dirty="0"/>
                    </a:p>
                  </a:txBody>
                  <a:tcPr/>
                </a:tc>
                <a:tc>
                  <a:txBody>
                    <a:bodyPr/>
                    <a:lstStyle/>
                    <a:p>
                      <a:pPr algn="ctr"/>
                      <a:r>
                        <a:rPr lang="en-US" altLang="zh-CN" dirty="0" smtClean="0"/>
                        <a:t>0.00000009611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863030342"/>
                  </a:ext>
                </a:extLst>
              </a:tr>
              <a:tr h="370840">
                <a:tc>
                  <a:txBody>
                    <a:bodyPr/>
                    <a:lstStyle/>
                    <a:p>
                      <a:pPr algn="ctr"/>
                      <a:r>
                        <a:rPr lang="en-US" altLang="zh-CN" dirty="0" smtClean="0"/>
                        <a:t>0.75</a:t>
                      </a:r>
                      <a:endParaRPr lang="zh-CN" altLang="en-US" dirty="0"/>
                    </a:p>
                  </a:txBody>
                  <a:tcPr/>
                </a:tc>
                <a:tc>
                  <a:txBody>
                    <a:bodyPr/>
                    <a:lstStyle/>
                    <a:p>
                      <a:pPr algn="ctr"/>
                      <a:r>
                        <a:rPr lang="en-US" altLang="zh-CN" dirty="0" smtClean="0"/>
                        <a:t>0.875</a:t>
                      </a:r>
                      <a:endParaRPr lang="zh-CN" altLang="en-US" dirty="0"/>
                    </a:p>
                  </a:txBody>
                  <a:tcPr/>
                </a:tc>
                <a:tc>
                  <a:txBody>
                    <a:bodyPr/>
                    <a:lstStyle/>
                    <a:p>
                      <a:pPr algn="ctr"/>
                      <a:r>
                        <a:rPr lang="en-US" altLang="zh-CN" dirty="0" smtClean="0"/>
                        <a:t>0.07324515141</a:t>
                      </a:r>
                      <a:endParaRPr lang="zh-CN" altLang="en-US" dirty="0"/>
                    </a:p>
                  </a:txBody>
                  <a:tcPr/>
                </a:tc>
                <a:tc>
                  <a:txBody>
                    <a:bodyPr/>
                    <a:lstStyle/>
                    <a:p>
                      <a:pPr algn="ctr"/>
                      <a:r>
                        <a:rPr lang="en-US" altLang="zh-CN" dirty="0" smtClean="0"/>
                        <a:t>0.00000006799</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551422146"/>
                  </a:ext>
                </a:extLst>
              </a:tr>
              <a:tr h="370840">
                <a:tc>
                  <a:txBody>
                    <a:bodyPr/>
                    <a:lstStyle/>
                    <a:p>
                      <a:pPr algn="ctr"/>
                      <a:r>
                        <a:rPr lang="en-US" altLang="zh-CN" dirty="0" smtClean="0"/>
                        <a:t>0.875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0.02352883215</a:t>
                      </a:r>
                      <a:endParaRPr lang="zh-CN" altLang="en-US" dirty="0"/>
                    </a:p>
                  </a:txBody>
                  <a:tcPr/>
                </a:tc>
                <a:tc>
                  <a:txBody>
                    <a:bodyPr/>
                    <a:lstStyle/>
                    <a:p>
                      <a:pPr algn="ctr"/>
                      <a:r>
                        <a:rPr lang="en-US" altLang="zh-CN" dirty="0" smtClean="0"/>
                        <a:t>0.00000004718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446042476"/>
                  </a:ext>
                </a:extLst>
              </a:tr>
              <a:tr h="370840">
                <a:tc>
                  <a:txBody>
                    <a:bodyPr/>
                    <a:lstStyle/>
                    <a:p>
                      <a:pPr algn="ctr"/>
                      <a:r>
                        <a:rPr lang="en-US" altLang="zh-CN" dirty="0" smtClean="0"/>
                        <a:t>1.0</a:t>
                      </a:r>
                      <a:endParaRPr lang="zh-CN" altLang="en-US" dirty="0"/>
                    </a:p>
                  </a:txBody>
                  <a:tcPr/>
                </a:tc>
                <a:tc>
                  <a:txBody>
                    <a:bodyPr/>
                    <a:lstStyle/>
                    <a:p>
                      <a:pPr algn="ctr"/>
                      <a:r>
                        <a:rPr lang="en-US" altLang="zh-CN" dirty="0" smtClean="0"/>
                        <a:t>1.125</a:t>
                      </a:r>
                      <a:endParaRPr lang="zh-CN" altLang="en-US" dirty="0"/>
                    </a:p>
                  </a:txBody>
                  <a:tcPr/>
                </a:tc>
                <a:tc>
                  <a:txBody>
                    <a:bodyPr/>
                    <a:lstStyle/>
                    <a:p>
                      <a:pPr algn="ctr"/>
                      <a:r>
                        <a:rPr lang="en-US" altLang="zh-CN" dirty="0" smtClean="0"/>
                        <a:t>-0.02166038952</a:t>
                      </a:r>
                      <a:endParaRPr lang="zh-CN" altLang="en-US" dirty="0"/>
                    </a:p>
                  </a:txBody>
                  <a:tcPr/>
                </a:tc>
                <a:tc>
                  <a:txBody>
                    <a:bodyPr/>
                    <a:lstStyle/>
                    <a:p>
                      <a:pPr algn="ctr"/>
                      <a:r>
                        <a:rPr lang="en-US" altLang="zh-CN" dirty="0" smtClean="0"/>
                        <a:t>0.00000003192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885871067"/>
                  </a:ext>
                </a:extLst>
              </a:tr>
            </a:tbl>
          </a:graphicData>
        </a:graphic>
      </p:graphicFrame>
    </p:spTree>
    <p:extLst>
      <p:ext uri="{BB962C8B-B14F-4D97-AF65-F5344CB8AC3E}">
        <p14:creationId xmlns:p14="http://schemas.microsoft.com/office/powerpoint/2010/main" val="171497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pPr>
              <a:defRPr/>
            </a:pPr>
            <a:r>
              <a:rPr lang="zh-CN" altLang="en-US"/>
              <a:t>华南师范大学数学科学学院    谢骊玲</a:t>
            </a:r>
          </a:p>
        </p:txBody>
      </p:sp>
      <p:sp>
        <p:nvSpPr>
          <p:cNvPr id="6" name="日期占位符 6"/>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8196" name="Rectangle 2"/>
          <p:cNvSpPr>
            <a:spLocks noGrp="1" noChangeArrowheads="1"/>
          </p:cNvSpPr>
          <p:nvPr>
            <p:ph type="title"/>
          </p:nvPr>
        </p:nvSpPr>
        <p:spPr/>
        <p:txBody>
          <a:bodyPr/>
          <a:lstStyle/>
          <a:p>
            <a:pPr eaLnBrk="1" hangingPunct="1"/>
            <a:r>
              <a:rPr lang="zh-CN" altLang="en-US" smtClean="0"/>
              <a:t>基于多项式插值的面积公式</a:t>
            </a:r>
          </a:p>
        </p:txBody>
      </p:sp>
      <p:sp>
        <p:nvSpPr>
          <p:cNvPr id="15363" name="Rectangle 3"/>
          <p:cNvSpPr>
            <a:spLocks noGrp="1" noChangeArrowheads="1"/>
          </p:cNvSpPr>
          <p:nvPr>
            <p:ph type="body" sz="half" idx="1"/>
          </p:nvPr>
        </p:nvSpPr>
        <p:spPr>
          <a:xfrm>
            <a:off x="457200" y="1981200"/>
            <a:ext cx="8075613" cy="3886200"/>
          </a:xfrm>
        </p:spPr>
        <p:txBody>
          <a:bodyPr/>
          <a:lstStyle/>
          <a:p>
            <a:pPr eaLnBrk="1" hangingPunct="1">
              <a:lnSpc>
                <a:spcPct val="110000"/>
              </a:lnSpc>
            </a:pPr>
            <a:r>
              <a:rPr lang="zh-CN" altLang="en-US" smtClean="0"/>
              <a:t>通过</a:t>
            </a:r>
            <a:r>
              <a:rPr lang="en-US" altLang="zh-CN" i="1" smtClean="0"/>
              <a:t>M</a:t>
            </a:r>
            <a:r>
              <a:rPr lang="en-US" altLang="zh-CN" smtClean="0"/>
              <a:t>+1</a:t>
            </a:r>
            <a:r>
              <a:rPr lang="zh-CN" altLang="en-US" smtClean="0"/>
              <a:t>个等距点                      存在唯一的次数小于等于</a:t>
            </a:r>
            <a:r>
              <a:rPr lang="en-US" altLang="zh-CN" i="1" smtClean="0"/>
              <a:t>M</a:t>
            </a:r>
            <a:r>
              <a:rPr lang="zh-CN" altLang="en-US" smtClean="0"/>
              <a:t>的多项式</a:t>
            </a:r>
            <a:r>
              <a:rPr lang="en-US" altLang="zh-CN" i="1" smtClean="0"/>
              <a:t>P</a:t>
            </a:r>
            <a:r>
              <a:rPr lang="en-US" altLang="zh-CN" i="1" baseline="-25000" smtClean="0"/>
              <a:t>M</a:t>
            </a:r>
            <a:r>
              <a:rPr lang="en-US" altLang="zh-CN" smtClean="0"/>
              <a:t>(</a:t>
            </a:r>
            <a:r>
              <a:rPr lang="en-US" altLang="zh-CN" i="1" smtClean="0"/>
              <a:t>x</a:t>
            </a:r>
            <a:r>
              <a:rPr lang="en-US" altLang="zh-CN" smtClean="0"/>
              <a:t>)</a:t>
            </a:r>
            <a:r>
              <a:rPr lang="zh-CN" altLang="en-US" smtClean="0"/>
              <a:t>。当用该多项式来近似</a:t>
            </a:r>
            <a:r>
              <a:rPr lang="en-US" altLang="zh-CN" smtClean="0"/>
              <a:t>[</a:t>
            </a:r>
            <a:r>
              <a:rPr lang="en-US" altLang="zh-CN" i="1" smtClean="0"/>
              <a:t>a</a:t>
            </a:r>
            <a:r>
              <a:rPr lang="en-US" altLang="zh-CN" smtClean="0"/>
              <a:t>,</a:t>
            </a:r>
            <a:r>
              <a:rPr lang="en-US" altLang="zh-CN" i="1" smtClean="0"/>
              <a:t>b</a:t>
            </a:r>
            <a:r>
              <a:rPr lang="en-US" altLang="zh-CN" smtClean="0"/>
              <a:t>]</a:t>
            </a:r>
            <a:r>
              <a:rPr lang="zh-CN" altLang="en-US" smtClean="0"/>
              <a:t>上的</a:t>
            </a:r>
            <a:r>
              <a:rPr lang="en-US" altLang="zh-CN" i="1" smtClean="0"/>
              <a:t>f </a:t>
            </a:r>
            <a:r>
              <a:rPr lang="en-US" altLang="zh-CN" smtClean="0"/>
              <a:t>(</a:t>
            </a:r>
            <a:r>
              <a:rPr lang="en-US" altLang="zh-CN" i="1" smtClean="0"/>
              <a:t>x</a:t>
            </a:r>
            <a:r>
              <a:rPr lang="en-US" altLang="zh-CN" smtClean="0"/>
              <a:t>)</a:t>
            </a:r>
            <a:r>
              <a:rPr lang="zh-CN" altLang="en-US" smtClean="0"/>
              <a:t>时，</a:t>
            </a:r>
            <a:r>
              <a:rPr lang="en-US" altLang="zh-CN" i="1" smtClean="0"/>
              <a:t>P</a:t>
            </a:r>
            <a:r>
              <a:rPr lang="en-US" altLang="zh-CN" i="1" baseline="-25000" smtClean="0"/>
              <a:t>M</a:t>
            </a:r>
            <a:r>
              <a:rPr lang="en-US" altLang="zh-CN" smtClean="0"/>
              <a:t>(</a:t>
            </a:r>
            <a:r>
              <a:rPr lang="en-US" altLang="zh-CN" i="1" smtClean="0"/>
              <a:t>x</a:t>
            </a:r>
            <a:r>
              <a:rPr lang="en-US" altLang="zh-CN" smtClean="0"/>
              <a:t>)</a:t>
            </a:r>
            <a:r>
              <a:rPr lang="zh-CN" altLang="en-US" smtClean="0"/>
              <a:t>的积分就近似等于</a:t>
            </a:r>
            <a:r>
              <a:rPr lang="en-US" altLang="zh-CN" i="1" smtClean="0"/>
              <a:t>f </a:t>
            </a:r>
            <a:r>
              <a:rPr lang="en-US" altLang="zh-CN" smtClean="0"/>
              <a:t>(</a:t>
            </a:r>
            <a:r>
              <a:rPr lang="en-US" altLang="zh-CN" i="1" smtClean="0"/>
              <a:t>x</a:t>
            </a:r>
            <a:r>
              <a:rPr lang="en-US" altLang="zh-CN" smtClean="0"/>
              <a:t>)</a:t>
            </a:r>
            <a:r>
              <a:rPr lang="zh-CN" altLang="en-US" smtClean="0"/>
              <a:t>的积分，这类公式称为</a:t>
            </a:r>
            <a:r>
              <a:rPr lang="zh-CN" altLang="en-US" b="1" smtClean="0">
                <a:solidFill>
                  <a:schemeClr val="bg2"/>
                </a:solidFill>
              </a:rPr>
              <a:t>牛顿－科特斯公式</a:t>
            </a:r>
            <a:r>
              <a:rPr lang="zh-CN" altLang="en-US" smtClean="0"/>
              <a:t>。当使用采样点</a:t>
            </a:r>
            <a:r>
              <a:rPr lang="en-US" altLang="zh-CN" i="1" smtClean="0"/>
              <a:t>x</a:t>
            </a:r>
            <a:r>
              <a:rPr lang="en-US" altLang="zh-CN" baseline="-25000" smtClean="0"/>
              <a:t>0</a:t>
            </a:r>
            <a:r>
              <a:rPr lang="en-US" altLang="zh-CN" smtClean="0"/>
              <a:t>=</a:t>
            </a:r>
            <a:r>
              <a:rPr lang="en-US" altLang="zh-CN" i="1" smtClean="0"/>
              <a:t>a</a:t>
            </a:r>
            <a:r>
              <a:rPr lang="zh-CN" altLang="en-US" smtClean="0"/>
              <a:t>和</a:t>
            </a:r>
            <a:r>
              <a:rPr lang="en-US" altLang="zh-CN" i="1" smtClean="0"/>
              <a:t>x</a:t>
            </a:r>
            <a:r>
              <a:rPr lang="en-US" altLang="zh-CN" i="1" baseline="-25000" smtClean="0"/>
              <a:t>M</a:t>
            </a:r>
            <a:r>
              <a:rPr lang="en-US" altLang="zh-CN" smtClean="0"/>
              <a:t>=</a:t>
            </a:r>
            <a:r>
              <a:rPr lang="en-US" altLang="zh-CN" i="1" smtClean="0"/>
              <a:t>b</a:t>
            </a:r>
            <a:r>
              <a:rPr lang="zh-CN" altLang="en-US" smtClean="0"/>
              <a:t>时，称为</a:t>
            </a:r>
            <a:r>
              <a:rPr lang="zh-CN" altLang="en-US" b="1" smtClean="0">
                <a:solidFill>
                  <a:schemeClr val="bg2"/>
                </a:solidFill>
              </a:rPr>
              <a:t>闭型</a:t>
            </a:r>
            <a:r>
              <a:rPr lang="zh-CN" altLang="en-US" smtClean="0"/>
              <a:t>牛顿－科特斯公式</a:t>
            </a:r>
          </a:p>
        </p:txBody>
      </p:sp>
      <p:graphicFrame>
        <p:nvGraphicFramePr>
          <p:cNvPr id="15364" name="Object 4"/>
          <p:cNvGraphicFramePr>
            <a:graphicFrameLocks noGrp="1" noChangeAspect="1"/>
          </p:cNvGraphicFramePr>
          <p:nvPr>
            <p:ph sz="half" idx="2"/>
          </p:nvPr>
        </p:nvGraphicFramePr>
        <p:xfrm>
          <a:off x="4076700" y="2033588"/>
          <a:ext cx="2295525" cy="573087"/>
        </p:xfrm>
        <a:graphic>
          <a:graphicData uri="http://schemas.openxmlformats.org/presentationml/2006/ole">
            <mc:AlternateContent xmlns:mc="http://schemas.openxmlformats.org/markup-compatibility/2006">
              <mc:Choice xmlns:v="urn:schemas-microsoft-com:vml" Requires="v">
                <p:oleObj spid="_x0000_s8229" name="Equation" r:id="rId3" imgW="965200" imgH="241300" progId="Equation.DSMT4">
                  <p:embed/>
                </p:oleObj>
              </mc:Choice>
              <mc:Fallback>
                <p:oleObj name="Equation" r:id="rId3" imgW="9652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0" y="2033588"/>
                        <a:ext cx="229552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strVal val="#ppt_w*0.05"/>
                                          </p:val>
                                        </p:tav>
                                        <p:tav tm="100000">
                                          <p:val>
                                            <p:strVal val="#ppt_w"/>
                                          </p:val>
                                        </p:tav>
                                      </p:tavLst>
                                    </p:anim>
                                    <p:anim calcmode="lin" valueType="num">
                                      <p:cBhvr>
                                        <p:cTn id="8" dur="500" fill="hold"/>
                                        <p:tgtEl>
                                          <p:spTgt spid="15364"/>
                                        </p:tgtEl>
                                        <p:attrNameLst>
                                          <p:attrName>ppt_h</p:attrName>
                                        </p:attrNameLst>
                                      </p:cBhvr>
                                      <p:tavLst>
                                        <p:tav tm="0">
                                          <p:val>
                                            <p:strVal val="#ppt_h"/>
                                          </p:val>
                                        </p:tav>
                                        <p:tav tm="100000">
                                          <p:val>
                                            <p:strVal val="#ppt_h"/>
                                          </p:val>
                                        </p:tav>
                                      </p:tavLst>
                                    </p:anim>
                                    <p:anim calcmode="lin" valueType="num">
                                      <p:cBhvr>
                                        <p:cTn id="9" dur="500" fill="hold"/>
                                        <p:tgtEl>
                                          <p:spTgt spid="15364"/>
                                        </p:tgtEl>
                                        <p:attrNameLst>
                                          <p:attrName>ppt_x</p:attrName>
                                        </p:attrNameLst>
                                      </p:cBhvr>
                                      <p:tavLst>
                                        <p:tav tm="0">
                                          <p:val>
                                            <p:strVal val="#ppt_x-.2"/>
                                          </p:val>
                                        </p:tav>
                                        <p:tav tm="100000">
                                          <p:val>
                                            <p:strVal val="#ppt_x"/>
                                          </p:val>
                                        </p:tav>
                                      </p:tavLst>
                                    </p:anim>
                                    <p:anim calcmode="lin" valueType="num">
                                      <p:cBhvr>
                                        <p:cTn id="10" dur="500" fill="hold"/>
                                        <p:tgtEl>
                                          <p:spTgt spid="15364"/>
                                        </p:tgtEl>
                                        <p:attrNameLst>
                                          <p:attrName>ppt_y</p:attrName>
                                        </p:attrNameLst>
                                      </p:cBhvr>
                                      <p:tavLst>
                                        <p:tav tm="0">
                                          <p:val>
                                            <p:strVal val="#ppt_y"/>
                                          </p:val>
                                        </p:tav>
                                        <p:tav tm="100000">
                                          <p:val>
                                            <p:strVal val="#ppt_y"/>
                                          </p:val>
                                        </p:tav>
                                      </p:tavLst>
                                    </p:anim>
                                    <p:animEffect transition="in" filter="fade">
                                      <p:cBhvr>
                                        <p:cTn id="11" dur="500"/>
                                        <p:tgtEl>
                                          <p:spTgt spid="15364"/>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 calcmode="lin" valueType="num">
                                      <p:cBhvr>
                                        <p:cTn id="14" dur="500" fill="hold"/>
                                        <p:tgtEl>
                                          <p:spTgt spid="15363">
                                            <p:txEl>
                                              <p:pRg st="0" end="0"/>
                                            </p:txEl>
                                          </p:spTgt>
                                        </p:tgtEl>
                                        <p:attrNameLst>
                                          <p:attrName>ppt_w</p:attrName>
                                        </p:attrNameLst>
                                      </p:cBhvr>
                                      <p:tavLst>
                                        <p:tav tm="0">
                                          <p:val>
                                            <p:strVal val="#ppt_w*0.05"/>
                                          </p:val>
                                        </p:tav>
                                        <p:tav tm="100000">
                                          <p:val>
                                            <p:strVal val="#ppt_w"/>
                                          </p:val>
                                        </p:tav>
                                      </p:tavLst>
                                    </p:anim>
                                    <p:anim calcmode="lin" valueType="num">
                                      <p:cBhvr>
                                        <p:cTn id="15" dur="500" fill="hold"/>
                                        <p:tgtEl>
                                          <p:spTgt spid="15363">
                                            <p:txEl>
                                              <p:pRg st="0" end="0"/>
                                            </p:txEl>
                                          </p:spTgt>
                                        </p:tgtEl>
                                        <p:attrNameLst>
                                          <p:attrName>ppt_h</p:attrName>
                                        </p:attrNameLst>
                                      </p:cBhvr>
                                      <p:tavLst>
                                        <p:tav tm="0">
                                          <p:val>
                                            <p:strVal val="#ppt_h"/>
                                          </p:val>
                                        </p:tav>
                                        <p:tav tm="100000">
                                          <p:val>
                                            <p:strVal val="#ppt_h"/>
                                          </p:val>
                                        </p:tav>
                                      </p:tavLst>
                                    </p:anim>
                                    <p:anim calcmode="lin" valueType="num">
                                      <p:cBhvr>
                                        <p:cTn id="16" dur="500" fill="hold"/>
                                        <p:tgtEl>
                                          <p:spTgt spid="15363">
                                            <p:txEl>
                                              <p:pRg st="0" end="0"/>
                                            </p:txEl>
                                          </p:spTgt>
                                        </p:tgtEl>
                                        <p:attrNameLst>
                                          <p:attrName>ppt_x</p:attrName>
                                        </p:attrNameLst>
                                      </p:cBhvr>
                                      <p:tavLst>
                                        <p:tav tm="0">
                                          <p:val>
                                            <p:strVal val="#ppt_x-.2"/>
                                          </p:val>
                                        </p:tav>
                                        <p:tav tm="100000">
                                          <p:val>
                                            <p:strVal val="#ppt_x"/>
                                          </p:val>
                                        </p:tav>
                                      </p:tavLst>
                                    </p:anim>
                                    <p:anim calcmode="lin" valueType="num">
                                      <p:cBhvr>
                                        <p:cTn id="17" dur="500" fill="hold"/>
                                        <p:tgtEl>
                                          <p:spTgt spid="15363">
                                            <p:txEl>
                                              <p:pRg st="0" end="0"/>
                                            </p:txEl>
                                          </p:spTgt>
                                        </p:tgtEl>
                                        <p:attrNameLst>
                                          <p:attrName>ppt_y</p:attrName>
                                        </p:attrNameLst>
                                      </p:cBhvr>
                                      <p:tavLst>
                                        <p:tav tm="0">
                                          <p:val>
                                            <p:strVal val="#ppt_y"/>
                                          </p:val>
                                        </p:tav>
                                        <p:tav tm="100000">
                                          <p:val>
                                            <p:strVal val="#ppt_y"/>
                                          </p:val>
                                        </p:tav>
                                      </p:tavLst>
                                    </p:anim>
                                    <p:animEffect transition="in" filter="fade">
                                      <p:cBhvr>
                                        <p:cTn id="18"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3" name="日期占位符 2"/>
          <p:cNvSpPr>
            <a:spLocks noGrp="1"/>
          </p:cNvSpPr>
          <p:nvPr>
            <p:ph type="dt" sz="half" idx="12"/>
          </p:nvPr>
        </p:nvSpPr>
        <p:spPr/>
        <p:txBody>
          <a:bodyPr/>
          <a:lstStyle/>
          <a:p>
            <a:pPr>
              <a:defRPr/>
            </a:pPr>
            <a:fld id="{CB0A8F3F-FF78-4B58-B46F-BB7F9A432AB6}" type="datetime1">
              <a:rPr lang="zh-CN" altLang="en-US" smtClean="0"/>
              <a:pPr>
                <a:defRPr/>
              </a:pPr>
              <a:t>2020/5/19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23352347"/>
              </p:ext>
            </p:extLst>
          </p:nvPr>
        </p:nvGraphicFramePr>
        <p:xfrm>
          <a:off x="480375" y="1268760"/>
          <a:ext cx="8184367" cy="4450080"/>
        </p:xfrm>
        <a:graphic>
          <a:graphicData uri="http://schemas.openxmlformats.org/drawingml/2006/table">
            <a:tbl>
              <a:tblPr firstRow="1" bandRow="1">
                <a:tableStyleId>{5C22544A-7EE6-4342-B048-85BDC9FD1C3A}</a:tableStyleId>
              </a:tblPr>
              <a:tblGrid>
                <a:gridCol w="959277">
                  <a:extLst>
                    <a:ext uri="{9D8B030D-6E8A-4147-A177-3AD203B41FA5}">
                      <a16:colId xmlns:a16="http://schemas.microsoft.com/office/drawing/2014/main" val="3716101586"/>
                    </a:ext>
                  </a:extLst>
                </a:gridCol>
                <a:gridCol w="959277">
                  <a:extLst>
                    <a:ext uri="{9D8B030D-6E8A-4147-A177-3AD203B41FA5}">
                      <a16:colId xmlns:a16="http://schemas.microsoft.com/office/drawing/2014/main" val="1336049528"/>
                    </a:ext>
                  </a:extLst>
                </a:gridCol>
                <a:gridCol w="2174400">
                  <a:extLst>
                    <a:ext uri="{9D8B030D-6E8A-4147-A177-3AD203B41FA5}">
                      <a16:colId xmlns:a16="http://schemas.microsoft.com/office/drawing/2014/main" val="1373443415"/>
                    </a:ext>
                  </a:extLst>
                </a:gridCol>
                <a:gridCol w="1908000">
                  <a:extLst>
                    <a:ext uri="{9D8B030D-6E8A-4147-A177-3AD203B41FA5}">
                      <a16:colId xmlns:a16="http://schemas.microsoft.com/office/drawing/2014/main" val="2828801349"/>
                    </a:ext>
                  </a:extLst>
                </a:gridCol>
                <a:gridCol w="2183413">
                  <a:extLst>
                    <a:ext uri="{9D8B030D-6E8A-4147-A177-3AD203B41FA5}">
                      <a16:colId xmlns:a16="http://schemas.microsoft.com/office/drawing/2014/main" val="2449417446"/>
                    </a:ext>
                  </a:extLst>
                </a:gridCol>
              </a:tblGrid>
              <a:tr h="370840">
                <a:tc>
                  <a:txBody>
                    <a:bodyPr/>
                    <a:lstStyle/>
                    <a:p>
                      <a:pPr algn="ctr"/>
                      <a:r>
                        <a:rPr lang="en-US" altLang="zh-CN" i="1" dirty="0" err="1" smtClean="0"/>
                        <a:t>a</a:t>
                      </a:r>
                      <a:r>
                        <a:rPr lang="en-US" altLang="zh-CN" i="1" baseline="-25000" dirty="0" err="1" smtClean="0"/>
                        <a:t>k</a:t>
                      </a:r>
                      <a:endParaRPr lang="zh-CN" altLang="en-US" i="1" baseline="-25000" dirty="0"/>
                    </a:p>
                  </a:txBody>
                  <a:tcPr/>
                </a:tc>
                <a:tc>
                  <a:txBody>
                    <a:bodyPr/>
                    <a:lstStyle/>
                    <a:p>
                      <a:pPr marL="0" algn="ctr" defTabSz="914400" rtl="0" eaLnBrk="1" latinLnBrk="0" hangingPunct="1"/>
                      <a:r>
                        <a:rPr lang="en-US" altLang="zh-CN" sz="1800" b="1" i="1" kern="1200" dirty="0" err="1" smtClean="0">
                          <a:solidFill>
                            <a:schemeClr val="lt1"/>
                          </a:solidFill>
                          <a:latin typeface="+mn-lt"/>
                          <a:ea typeface="+mn-ea"/>
                          <a:cs typeface="+mn-cs"/>
                        </a:rPr>
                        <a:t>b</a:t>
                      </a:r>
                      <a:r>
                        <a:rPr lang="en-US" altLang="zh-CN" sz="1800" b="1" i="1" kern="1200" baseline="-25000" dirty="0" err="1" smtClean="0">
                          <a:solidFill>
                            <a:schemeClr val="lt1"/>
                          </a:solidFill>
                          <a:latin typeface="+mn-lt"/>
                          <a:ea typeface="+mn-ea"/>
                          <a:cs typeface="+mn-cs"/>
                        </a:rPr>
                        <a:t>k</a:t>
                      </a:r>
                      <a:endParaRPr lang="zh-CN" altLang="en-US" sz="1800" b="1" i="1" kern="1200" baseline="-250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dirty="0" smtClean="0"/>
                        <a:t>S</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a</a:t>
                      </a:r>
                      <a:r>
                        <a:rPr kumimoji="0" lang="en-US" altLang="zh-CN" sz="1800" b="1" i="1" u="none" strike="noStrike" kern="1200" cap="none" spc="0" normalizeH="0" baseline="-25000" noProof="0" dirty="0" smtClean="0">
                          <a:ln>
                            <a:noFill/>
                          </a:ln>
                          <a:solidFill>
                            <a:srgbClr val="FFFFFF"/>
                          </a:solidFill>
                          <a:effectLst/>
                          <a:uLnTx/>
                          <a:uFillTx/>
                          <a:latin typeface="+mn-lt"/>
                          <a:ea typeface="+mn-ea"/>
                          <a:cs typeface="+mn-cs"/>
                        </a:rPr>
                        <a:t>k</a:t>
                      </a:r>
                      <a:r>
                        <a:rPr kumimoji="0" lang="en-US" altLang="zh-CN" sz="1800" b="1" i="0" u="none" strike="noStrike" kern="1200" cap="none" spc="0" normalizeH="0" baseline="-25000" noProof="0" dirty="0" smtClean="0">
                          <a:ln>
                            <a:noFill/>
                          </a:ln>
                          <a:solidFill>
                            <a:srgbClr val="FFFFFF"/>
                          </a:solidFill>
                          <a:effectLst/>
                          <a:uLnTx/>
                          <a:uFillTx/>
                          <a:latin typeface="+mn-lt"/>
                          <a:ea typeface="+mn-ea"/>
                          <a:cs typeface="+mn-cs"/>
                        </a:rPr>
                        <a:t>1</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 b</a:t>
                      </a:r>
                      <a:r>
                        <a:rPr kumimoji="0" lang="en-US" altLang="zh-CN" sz="1800" b="1" i="1" u="none" strike="noStrike" kern="1200" cap="none" spc="0" normalizeH="0" baseline="-25000" noProof="0" dirty="0" smtClean="0">
                          <a:ln>
                            <a:noFill/>
                          </a:ln>
                          <a:solidFill>
                            <a:srgbClr val="FFFFFF"/>
                          </a:solidFill>
                          <a:effectLst/>
                          <a:uLnTx/>
                          <a:uFillTx/>
                          <a:latin typeface="+mn-lt"/>
                          <a:ea typeface="+mn-ea"/>
                          <a:cs typeface="+mn-cs"/>
                        </a:rPr>
                        <a:t>k</a:t>
                      </a:r>
                      <a:r>
                        <a:rPr kumimoji="0" lang="en-US" altLang="zh-CN" sz="1800" b="1" i="0" u="none" strike="noStrike" kern="1200" cap="none" spc="0" normalizeH="0" baseline="-25000" noProof="0" dirty="0" smtClean="0">
                          <a:ln>
                            <a:noFill/>
                          </a:ln>
                          <a:solidFill>
                            <a:srgbClr val="FFFFFF"/>
                          </a:solidFill>
                          <a:effectLst/>
                          <a:uLnTx/>
                          <a:uFillTx/>
                          <a:latin typeface="+mn-lt"/>
                          <a:ea typeface="+mn-ea"/>
                          <a:cs typeface="+mn-cs"/>
                        </a:rPr>
                        <a:t>1</a:t>
                      </a:r>
                      <a:r>
                        <a:rPr lang="en-US" altLang="zh-CN" dirty="0" smtClean="0"/>
                        <a:t>)+</a:t>
                      </a:r>
                      <a:r>
                        <a:rPr lang="en-US" altLang="zh-CN" i="1" dirty="0" smtClean="0"/>
                        <a:t>S</a:t>
                      </a:r>
                      <a:r>
                        <a:rPr lang="en-US" altLang="zh-CN" dirty="0" smtClean="0"/>
                        <a:t>(</a:t>
                      </a:r>
                      <a:r>
                        <a:rPr kumimoji="0" lang="en-US" altLang="zh-CN" sz="1800" b="1" i="1" u="none" strike="noStrike" kern="1200" cap="none" spc="0" normalizeH="0" baseline="0" noProof="0" dirty="0" err="1" smtClean="0">
                          <a:ln>
                            <a:noFill/>
                          </a:ln>
                          <a:solidFill>
                            <a:srgbClr val="FFFFFF"/>
                          </a:solidFill>
                          <a:effectLst/>
                          <a:uLnTx/>
                          <a:uFillTx/>
                          <a:latin typeface="+mn-lt"/>
                          <a:ea typeface="+mn-ea"/>
                          <a:cs typeface="+mn-cs"/>
                        </a:rPr>
                        <a:t>a</a:t>
                      </a:r>
                      <a:r>
                        <a:rPr kumimoji="0" lang="en-US" altLang="zh-CN" sz="1800" b="1" i="1" u="none" strike="noStrike" kern="1200" cap="none" spc="0" normalizeH="0" baseline="-25000" noProof="0" dirty="0" err="1" smtClean="0">
                          <a:ln>
                            <a:noFill/>
                          </a:ln>
                          <a:solidFill>
                            <a:srgbClr val="FFFFFF"/>
                          </a:solidFill>
                          <a:effectLst/>
                          <a:uLnTx/>
                          <a:uFillTx/>
                          <a:latin typeface="+mn-lt"/>
                          <a:ea typeface="+mn-ea"/>
                          <a:cs typeface="+mn-cs"/>
                        </a:rPr>
                        <a:t>k</a:t>
                      </a:r>
                      <a:r>
                        <a:rPr lang="en-US" altLang="zh-CN" baseline="-25000" dirty="0" smtClean="0"/>
                        <a:t>2</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 b</a:t>
                      </a:r>
                      <a:r>
                        <a:rPr kumimoji="0" lang="en-US" altLang="zh-CN" sz="1800" b="1" i="1" u="none" strike="noStrike" kern="1200" cap="none" spc="0" normalizeH="0" baseline="-25000" noProof="0" dirty="0" smtClean="0">
                          <a:ln>
                            <a:noFill/>
                          </a:ln>
                          <a:solidFill>
                            <a:srgbClr val="FFFFFF"/>
                          </a:solidFill>
                          <a:effectLst/>
                          <a:uLnTx/>
                          <a:uFillTx/>
                          <a:latin typeface="+mn-lt"/>
                          <a:ea typeface="+mn-ea"/>
                          <a:cs typeface="+mn-cs"/>
                        </a:rPr>
                        <a:t>k</a:t>
                      </a:r>
                      <a:r>
                        <a:rPr kumimoji="0" lang="en-US" altLang="zh-CN" sz="1800" b="1" i="0" u="none" strike="noStrike" kern="1200" cap="none" spc="0" normalizeH="0" baseline="-25000" noProof="0" dirty="0" smtClean="0">
                          <a:ln>
                            <a:noFill/>
                          </a:ln>
                          <a:solidFill>
                            <a:srgbClr val="FFFFFF"/>
                          </a:solidFill>
                          <a:effectLst/>
                          <a:uLnTx/>
                          <a:uFillTx/>
                          <a:latin typeface="+mn-lt"/>
                          <a:ea typeface="+mn-ea"/>
                          <a:cs typeface="+mn-cs"/>
                        </a:rPr>
                        <a:t>2</a:t>
                      </a:r>
                      <a:r>
                        <a:rPr lang="en-US" altLang="zh-CN" dirty="0" smtClean="0"/>
                        <a:t>)</a:t>
                      </a:r>
                      <a:endParaRPr lang="zh-CN" altLang="en-US" dirty="0"/>
                    </a:p>
                  </a:txBody>
                  <a:tcPr/>
                </a:tc>
                <a:tc>
                  <a:txBody>
                    <a:bodyPr/>
                    <a:lstStyle/>
                    <a:p>
                      <a:pPr algn="ctr"/>
                      <a:r>
                        <a:rPr lang="zh-CN" altLang="en-US" dirty="0" smtClean="0"/>
                        <a:t>二分后的误差</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区间</a:t>
                      </a:r>
                      <a:r>
                        <a:rPr lang="en-US" altLang="zh-CN" dirty="0" smtClean="0"/>
                        <a:t>[</a:t>
                      </a:r>
                      <a:r>
                        <a:rPr kumimoji="0" lang="en-US" altLang="zh-CN" sz="1800" b="1" i="1" u="none" strike="noStrike" kern="1200" cap="none" spc="0" normalizeH="0" baseline="0" noProof="0" dirty="0" err="1" smtClean="0">
                          <a:ln>
                            <a:noFill/>
                          </a:ln>
                          <a:solidFill>
                            <a:srgbClr val="FFFFFF"/>
                          </a:solidFill>
                          <a:effectLst/>
                          <a:uLnTx/>
                          <a:uFillTx/>
                          <a:latin typeface="+mn-lt"/>
                          <a:ea typeface="+mn-ea"/>
                          <a:cs typeface="+mn-cs"/>
                        </a:rPr>
                        <a:t>a</a:t>
                      </a:r>
                      <a:r>
                        <a:rPr kumimoji="0" lang="en-US" altLang="zh-CN" sz="1800" b="1" i="1" u="none" strike="noStrike" kern="1200" cap="none" spc="0" normalizeH="0" baseline="-25000" noProof="0" dirty="0" err="1" smtClean="0">
                          <a:ln>
                            <a:noFill/>
                          </a:ln>
                          <a:solidFill>
                            <a:srgbClr val="FFFFFF"/>
                          </a:solidFill>
                          <a:effectLst/>
                          <a:uLnTx/>
                          <a:uFillTx/>
                          <a:latin typeface="+mn-lt"/>
                          <a:ea typeface="+mn-ea"/>
                          <a:cs typeface="+mn-cs"/>
                        </a:rPr>
                        <a:t>k</a:t>
                      </a:r>
                      <a:r>
                        <a:rPr lang="en-US" altLang="zh-CN" dirty="0" smtClean="0"/>
                        <a:t>,</a:t>
                      </a:r>
                      <a:r>
                        <a:rPr kumimoji="0" lang="en-US" altLang="zh-CN" sz="1800" b="1" i="1" u="none" strike="noStrike" kern="1200" cap="none" spc="0" normalizeH="0" baseline="0" noProof="0" dirty="0" smtClean="0">
                          <a:ln>
                            <a:noFill/>
                          </a:ln>
                          <a:solidFill>
                            <a:srgbClr val="FFFFFF"/>
                          </a:solidFill>
                          <a:effectLst/>
                          <a:uLnTx/>
                          <a:uFillTx/>
                          <a:latin typeface="+mn-lt"/>
                          <a:ea typeface="+mn-ea"/>
                          <a:cs typeface="+mn-cs"/>
                        </a:rPr>
                        <a:t> </a:t>
                      </a:r>
                      <a:r>
                        <a:rPr kumimoji="0" lang="en-US" altLang="zh-CN" sz="1800" b="1" i="1" u="none" strike="noStrike" kern="1200" cap="none" spc="0" normalizeH="0" baseline="0" noProof="0" dirty="0" err="1" smtClean="0">
                          <a:ln>
                            <a:noFill/>
                          </a:ln>
                          <a:solidFill>
                            <a:srgbClr val="FFFFFF"/>
                          </a:solidFill>
                          <a:effectLst/>
                          <a:uLnTx/>
                          <a:uFillTx/>
                          <a:latin typeface="+mn-lt"/>
                          <a:ea typeface="+mn-ea"/>
                          <a:cs typeface="+mn-cs"/>
                        </a:rPr>
                        <a:t>b</a:t>
                      </a:r>
                      <a:r>
                        <a:rPr kumimoji="0" lang="en-US" altLang="zh-CN" sz="1800" b="1" i="1" u="none" strike="noStrike" kern="1200" cap="none" spc="0" normalizeH="0" baseline="-25000" noProof="0" dirty="0" err="1" smtClean="0">
                          <a:ln>
                            <a:noFill/>
                          </a:ln>
                          <a:solidFill>
                            <a:srgbClr val="FFFFFF"/>
                          </a:solidFill>
                          <a:effectLst/>
                          <a:uLnTx/>
                          <a:uFillTx/>
                          <a:latin typeface="+mn-lt"/>
                          <a:ea typeface="+mn-ea"/>
                          <a:cs typeface="+mn-cs"/>
                        </a:rPr>
                        <a:t>k</a:t>
                      </a:r>
                      <a:r>
                        <a:rPr lang="en-US" altLang="zh-CN" dirty="0" smtClean="0"/>
                        <a:t>]</a:t>
                      </a:r>
                      <a:r>
                        <a:rPr lang="zh-CN" altLang="en-US" dirty="0" smtClean="0"/>
                        <a:t>的容差</a:t>
                      </a:r>
                      <a:r>
                        <a:rPr lang="el-GR" altLang="zh-CN" i="1" dirty="0" smtClean="0"/>
                        <a:t>ε</a:t>
                      </a:r>
                      <a:r>
                        <a:rPr lang="en-US" altLang="zh-CN" i="1" baseline="-25000" dirty="0" smtClean="0"/>
                        <a:t>k</a:t>
                      </a:r>
                      <a:endParaRPr lang="zh-CN" altLang="en-US" i="1" baseline="-25000" dirty="0"/>
                    </a:p>
                  </a:txBody>
                  <a:tcPr/>
                </a:tc>
                <a:extLst>
                  <a:ext uri="{0D108BD9-81ED-4DB2-BD59-A6C34878D82A}">
                    <a16:rowId xmlns:a16="http://schemas.microsoft.com/office/drawing/2014/main" val="1585970238"/>
                  </a:ext>
                </a:extLst>
              </a:tr>
              <a:tr h="370840">
                <a:tc>
                  <a:txBody>
                    <a:bodyPr/>
                    <a:lstStyle/>
                    <a:p>
                      <a:pPr algn="ctr"/>
                      <a:r>
                        <a:rPr lang="en-US" altLang="zh-CN" dirty="0" smtClean="0"/>
                        <a:t>1.0</a:t>
                      </a:r>
                      <a:endParaRPr lang="zh-CN" altLang="en-US" dirty="0"/>
                    </a:p>
                  </a:txBody>
                  <a:tcPr/>
                </a:tc>
                <a:tc>
                  <a:txBody>
                    <a:bodyPr/>
                    <a:lstStyle/>
                    <a:p>
                      <a:pPr algn="ctr"/>
                      <a:r>
                        <a:rPr lang="en-US" altLang="zh-CN" dirty="0" smtClean="0"/>
                        <a:t>1.125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-0.02166038952</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0.00000003192</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052682736"/>
                  </a:ext>
                </a:extLst>
              </a:tr>
              <a:tr h="370840">
                <a:tc>
                  <a:txBody>
                    <a:bodyPr/>
                    <a:lstStyle/>
                    <a:p>
                      <a:pPr algn="ctr"/>
                      <a:r>
                        <a:rPr lang="en-US" altLang="zh-CN" dirty="0" smtClean="0"/>
                        <a:t>1.125</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-0.06065079384</a:t>
                      </a:r>
                      <a:endParaRPr lang="zh-CN" altLang="en-US" dirty="0"/>
                    </a:p>
                  </a:txBody>
                  <a:tcPr/>
                </a:tc>
                <a:tc>
                  <a:txBody>
                    <a:bodyPr/>
                    <a:lstStyle/>
                    <a:p>
                      <a:pPr algn="ctr"/>
                      <a:r>
                        <a:rPr lang="en-US" altLang="zh-CN" dirty="0" smtClean="0"/>
                        <a:t>0.00000002084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0.0000003125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4158942838"/>
                  </a:ext>
                </a:extLst>
              </a:tr>
              <a:tr h="370840">
                <a:tc>
                  <a:txBody>
                    <a:bodyPr/>
                    <a:lstStyle/>
                    <a:p>
                      <a:pPr algn="ctr"/>
                      <a:r>
                        <a:rPr lang="en-US" altLang="zh-CN" dirty="0" smtClean="0"/>
                        <a:t>1.25</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-0.21080823822</a:t>
                      </a:r>
                      <a:endParaRPr lang="zh-CN" altLang="en-US" dirty="0"/>
                    </a:p>
                  </a:txBody>
                  <a:tcPr/>
                </a:tc>
                <a:tc>
                  <a:txBody>
                    <a:bodyPr/>
                    <a:lstStyle/>
                    <a:p>
                      <a:pPr algn="ctr"/>
                      <a:r>
                        <a:rPr lang="en-US" altLang="zh-CN" dirty="0" smtClean="0"/>
                        <a:t>0.00000031714</a:t>
                      </a:r>
                      <a:endParaRPr lang="zh-CN" altLang="en-US" dirty="0"/>
                    </a:p>
                  </a:txBody>
                  <a:tcPr/>
                </a:tc>
                <a:tc>
                  <a:txBody>
                    <a:bodyPr/>
                    <a:lstStyle/>
                    <a:p>
                      <a:pPr algn="ctr"/>
                      <a:r>
                        <a:rPr lang="en-US" altLang="zh-CN" dirty="0" smtClean="0"/>
                        <a:t>0.000000625</a:t>
                      </a:r>
                      <a:endParaRPr lang="zh-CN" altLang="en-US" dirty="0"/>
                    </a:p>
                  </a:txBody>
                  <a:tcPr/>
                </a:tc>
                <a:extLst>
                  <a:ext uri="{0D108BD9-81ED-4DB2-BD59-A6C34878D82A}">
                    <a16:rowId xmlns:a16="http://schemas.microsoft.com/office/drawing/2014/main" val="1182058885"/>
                  </a:ext>
                </a:extLst>
              </a:tr>
              <a:tr h="370840">
                <a:tc>
                  <a:txBody>
                    <a:bodyPr/>
                    <a:lstStyle/>
                    <a:p>
                      <a:pPr algn="ctr"/>
                      <a:r>
                        <a:rPr lang="en-US" altLang="zh-CN" dirty="0" smtClean="0"/>
                        <a:t>1.5</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-0.60550965007</a:t>
                      </a:r>
                      <a:endParaRPr lang="zh-CN" altLang="en-US" dirty="0"/>
                    </a:p>
                  </a:txBody>
                  <a:tcPr/>
                </a:tc>
                <a:tc>
                  <a:txBody>
                    <a:bodyPr/>
                    <a:lstStyle/>
                    <a:p>
                      <a:pPr algn="ctr"/>
                      <a:r>
                        <a:rPr lang="en-US" altLang="zh-CN" dirty="0" smtClean="0"/>
                        <a:t>0.00000003195</a:t>
                      </a:r>
                      <a:endParaRPr lang="zh-CN" altLang="en-US" dirty="0"/>
                    </a:p>
                  </a:txBody>
                  <a:tcPr/>
                </a:tc>
                <a:tc>
                  <a:txBody>
                    <a:bodyPr/>
                    <a:lstStyle/>
                    <a:p>
                      <a:pPr algn="ctr"/>
                      <a:r>
                        <a:rPr lang="en-US" altLang="zh-CN" dirty="0" smtClean="0"/>
                        <a:t>0.00000125</a:t>
                      </a:r>
                      <a:endParaRPr lang="zh-CN" altLang="en-US" dirty="0"/>
                    </a:p>
                  </a:txBody>
                  <a:tcPr/>
                </a:tc>
                <a:extLst>
                  <a:ext uri="{0D108BD9-81ED-4DB2-BD59-A6C34878D82A}">
                    <a16:rowId xmlns:a16="http://schemas.microsoft.com/office/drawing/2014/main" val="546607940"/>
                  </a:ext>
                </a:extLst>
              </a:tr>
              <a:tr h="370840">
                <a:tc>
                  <a:txBody>
                    <a:bodyPr/>
                    <a:lstStyle/>
                    <a:p>
                      <a:pPr algn="ctr"/>
                      <a:r>
                        <a:rPr lang="en-US" altLang="zh-CN" dirty="0" smtClean="0"/>
                        <a:t>2.0</a:t>
                      </a:r>
                      <a:endParaRPr lang="zh-CN" altLang="en-US" dirty="0"/>
                    </a:p>
                  </a:txBody>
                  <a:tcPr/>
                </a:tc>
                <a:tc>
                  <a:txBody>
                    <a:bodyPr/>
                    <a:lstStyle/>
                    <a:p>
                      <a:pPr algn="ctr"/>
                      <a:r>
                        <a:rPr lang="en-US" altLang="zh-CN" dirty="0" smtClean="0"/>
                        <a:t>2.25</a:t>
                      </a:r>
                      <a:endParaRPr lang="zh-CN" altLang="en-US" dirty="0"/>
                    </a:p>
                  </a:txBody>
                  <a:tcPr/>
                </a:tc>
                <a:tc>
                  <a:txBody>
                    <a:bodyPr/>
                    <a:lstStyle/>
                    <a:p>
                      <a:pPr algn="ctr"/>
                      <a:r>
                        <a:rPr lang="en-US" altLang="zh-CN" dirty="0" smtClean="0"/>
                        <a:t>-0.31985720175</a:t>
                      </a:r>
                      <a:endParaRPr lang="zh-CN" altLang="en-US" dirty="0"/>
                    </a:p>
                  </a:txBody>
                  <a:tcPr/>
                </a:tc>
                <a:tc>
                  <a:txBody>
                    <a:bodyPr/>
                    <a:lstStyle/>
                    <a:p>
                      <a:pPr algn="ctr"/>
                      <a:r>
                        <a:rPr lang="en-US" altLang="zh-CN" dirty="0" smtClean="0"/>
                        <a:t>0.00000008106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0.000000625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3020953758"/>
                  </a:ext>
                </a:extLst>
              </a:tr>
              <a:tr h="370840">
                <a:tc>
                  <a:txBody>
                    <a:bodyPr/>
                    <a:lstStyle/>
                    <a:p>
                      <a:pPr algn="ctr"/>
                      <a:r>
                        <a:rPr lang="en-US" altLang="zh-CN" dirty="0" smtClean="0"/>
                        <a:t>2.25</a:t>
                      </a:r>
                      <a:endParaRPr lang="zh-CN" altLang="en-US" dirty="0"/>
                    </a:p>
                  </a:txBody>
                  <a:tcPr/>
                </a:tc>
                <a:tc>
                  <a:txBody>
                    <a:bodyPr/>
                    <a:lstStyle/>
                    <a:p>
                      <a:pPr algn="ctr"/>
                      <a:r>
                        <a:rPr lang="en-US" altLang="zh-CN" dirty="0" smtClean="0"/>
                        <a:t>2.5</a:t>
                      </a:r>
                      <a:endParaRPr lang="zh-CN" altLang="en-US" dirty="0"/>
                    </a:p>
                  </a:txBody>
                  <a:tcPr/>
                </a:tc>
                <a:tc>
                  <a:txBody>
                    <a:bodyPr/>
                    <a:lstStyle/>
                    <a:p>
                      <a:pPr algn="ctr"/>
                      <a:r>
                        <a:rPr lang="en-US" altLang="zh-CN" dirty="0" smtClean="0"/>
                        <a:t>-0.30061749228</a:t>
                      </a:r>
                      <a:endParaRPr lang="zh-CN" altLang="en-US" dirty="0"/>
                    </a:p>
                  </a:txBody>
                  <a:tcPr/>
                </a:tc>
                <a:tc>
                  <a:txBody>
                    <a:bodyPr/>
                    <a:lstStyle/>
                    <a:p>
                      <a:pPr algn="ctr"/>
                      <a:r>
                        <a:rPr lang="en-US" altLang="zh-CN" dirty="0" smtClean="0"/>
                        <a:t>0.00000009301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0.000000625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1025102891"/>
                  </a:ext>
                </a:extLst>
              </a:tr>
              <a:tr h="370840">
                <a:tc>
                  <a:txBody>
                    <a:bodyPr/>
                    <a:lstStyle/>
                    <a:p>
                      <a:pPr algn="ctr"/>
                      <a:r>
                        <a:rPr lang="en-US" altLang="zh-CN" dirty="0" smtClean="0"/>
                        <a:t>2.5</a:t>
                      </a:r>
                      <a:endParaRPr lang="zh-CN" altLang="en-US" dirty="0"/>
                    </a:p>
                  </a:txBody>
                  <a:tcPr/>
                </a:tc>
                <a:tc>
                  <a:txBody>
                    <a:bodyPr/>
                    <a:lstStyle/>
                    <a:p>
                      <a:pPr algn="ctr"/>
                      <a:r>
                        <a:rPr lang="en-US" altLang="zh-CN" dirty="0" smtClean="0"/>
                        <a:t>2.75</a:t>
                      </a:r>
                      <a:endParaRPr lang="zh-CN" altLang="en-US" dirty="0"/>
                    </a:p>
                  </a:txBody>
                  <a:tcPr/>
                </a:tc>
                <a:tc>
                  <a:txBody>
                    <a:bodyPr/>
                    <a:lstStyle/>
                    <a:p>
                      <a:pPr algn="ctr"/>
                      <a:r>
                        <a:rPr lang="en-US" altLang="zh-CN" dirty="0" smtClean="0"/>
                        <a:t>-0.27009962412</a:t>
                      </a:r>
                      <a:endParaRPr lang="zh-CN" altLang="en-US" dirty="0"/>
                    </a:p>
                  </a:txBody>
                  <a:tcPr/>
                </a:tc>
                <a:tc>
                  <a:txBody>
                    <a:bodyPr/>
                    <a:lstStyle/>
                    <a:p>
                      <a:pPr algn="ctr"/>
                      <a:r>
                        <a:rPr lang="en-US" altLang="zh-CN" dirty="0" smtClean="0"/>
                        <a:t>0.00000007071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0.000000625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4074402813"/>
                  </a:ext>
                </a:extLst>
              </a:tr>
              <a:tr h="370840">
                <a:tc>
                  <a:txBody>
                    <a:bodyPr/>
                    <a:lstStyle/>
                    <a:p>
                      <a:pPr algn="ctr"/>
                      <a:r>
                        <a:rPr lang="en-US" altLang="zh-CN" dirty="0" smtClean="0"/>
                        <a:t>2.75</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-0.23474721177</a:t>
                      </a:r>
                      <a:endParaRPr lang="zh-CN" altLang="en-US" dirty="0"/>
                    </a:p>
                  </a:txBody>
                  <a:tcPr/>
                </a:tc>
                <a:tc>
                  <a:txBody>
                    <a:bodyPr/>
                    <a:lstStyle/>
                    <a:p>
                      <a:pPr algn="ctr"/>
                      <a:r>
                        <a:rPr lang="en-US" altLang="zh-CN" dirty="0" smtClean="0"/>
                        <a:t>0.00000005447</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0.000000625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580216453"/>
                  </a:ext>
                </a:extLst>
              </a:tr>
              <a:tr h="370840">
                <a:tc>
                  <a:txBody>
                    <a:bodyPr/>
                    <a:lstStyle/>
                    <a:p>
                      <a:pPr algn="ctr"/>
                      <a:r>
                        <a:rPr lang="en-US" altLang="zh-CN" dirty="0" smtClean="0"/>
                        <a:t>3.0</a:t>
                      </a:r>
                      <a:endParaRPr lang="zh-CN" altLang="en-US" dirty="0"/>
                    </a:p>
                  </a:txBody>
                  <a:tcPr/>
                </a:tc>
                <a:tc>
                  <a:txBody>
                    <a:bodyPr/>
                    <a:lstStyle/>
                    <a:p>
                      <a:pPr algn="ctr"/>
                      <a:r>
                        <a:rPr lang="en-US" altLang="zh-CN" dirty="0" smtClean="0"/>
                        <a:t>3.5</a:t>
                      </a:r>
                      <a:endParaRPr lang="zh-CN" altLang="en-US" dirty="0"/>
                    </a:p>
                  </a:txBody>
                  <a:tcPr/>
                </a:tc>
                <a:tc>
                  <a:txBody>
                    <a:bodyPr/>
                    <a:lstStyle/>
                    <a:p>
                      <a:pPr algn="ctr"/>
                      <a:r>
                        <a:rPr lang="en-US" altLang="zh-CN" dirty="0" smtClean="0"/>
                        <a:t>-0.36389799695</a:t>
                      </a:r>
                      <a:endParaRPr lang="zh-CN" altLang="en-US" dirty="0"/>
                    </a:p>
                  </a:txBody>
                  <a:tcPr/>
                </a:tc>
                <a:tc>
                  <a:txBody>
                    <a:bodyPr/>
                    <a:lstStyle/>
                    <a:p>
                      <a:pPr algn="ctr"/>
                      <a:r>
                        <a:rPr lang="en-US" altLang="zh-CN" dirty="0" smtClean="0"/>
                        <a:t>0.00000103699</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863030342"/>
                  </a:ext>
                </a:extLst>
              </a:tr>
              <a:tr h="370840">
                <a:tc>
                  <a:txBody>
                    <a:bodyPr/>
                    <a:lstStyle/>
                    <a:p>
                      <a:pPr algn="ctr"/>
                      <a:r>
                        <a:rPr lang="en-US" altLang="zh-CN" dirty="0" smtClean="0"/>
                        <a:t>3.5</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4.0</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-0.24313827772</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0.00000041708</a:t>
                      </a:r>
                      <a:endParaRPr lang="zh-CN" alt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mn-lt"/>
                          <a:ea typeface="+mn-ea"/>
                          <a:cs typeface="+mn-cs"/>
                        </a:rPr>
                        <a:t>0.00000125</a:t>
                      </a:r>
                      <a:endParaRPr kumimoji="0" lang="zh-CN" altLang="en-US" sz="1800" b="0" i="0" u="none" strike="noStrike" kern="1200" cap="none" spc="0" normalizeH="0" baseline="0" noProof="0" dirty="0" smtClean="0">
                        <a:ln>
                          <a:noFill/>
                        </a:ln>
                        <a:solidFill>
                          <a:srgbClr val="000000"/>
                        </a:solidFill>
                        <a:effectLst/>
                        <a:uLnTx/>
                        <a:uFillTx/>
                        <a:latin typeface="+mn-lt"/>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422146"/>
                  </a:ext>
                </a:extLst>
              </a:tr>
              <a:tr h="370840">
                <a:tc gridSpan="2">
                  <a:txBody>
                    <a:bodyPr/>
                    <a:lstStyle/>
                    <a:p>
                      <a:pPr algn="ctr"/>
                      <a:r>
                        <a:rPr lang="zh-CN" altLang="en-US" dirty="0" smtClean="0"/>
                        <a:t>合计</a:t>
                      </a:r>
                      <a:endParaRPr lang="zh-CN" altLang="en-US" dirty="0"/>
                    </a:p>
                  </a:txBody>
                  <a:tcPr>
                    <a:lnT w="12700" cap="flat" cmpd="sng" algn="ctr">
                      <a:solidFill>
                        <a:schemeClr val="tx1"/>
                      </a:solidFill>
                      <a:prstDash val="solid"/>
                      <a:round/>
                      <a:headEnd type="none" w="med" len="med"/>
                      <a:tailEnd type="none" w="med" len="med"/>
                    </a:lnT>
                  </a:tcPr>
                </a:tc>
                <a:tc hMerge="1">
                  <a:txBody>
                    <a:bodyPr/>
                    <a:lstStyle/>
                    <a:p>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-1.54878823413</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0.00000296809</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0.00001</a:t>
                      </a:r>
                      <a:endParaRPr lang="zh-CN"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46042476"/>
                  </a:ext>
                </a:extLst>
              </a:tr>
            </a:tbl>
          </a:graphicData>
        </a:graphic>
      </p:graphicFrame>
    </p:spTree>
    <p:extLst>
      <p:ext uri="{BB962C8B-B14F-4D97-AF65-F5344CB8AC3E}">
        <p14:creationId xmlns:p14="http://schemas.microsoft.com/office/powerpoint/2010/main" val="2378083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zh-CN" altLang="en-US" smtClean="0"/>
              <a:t>华南师范大学数学科学学院    谢骊玲</a:t>
            </a:r>
            <a:endParaRPr lang="zh-CN" altLang="en-US"/>
          </a:p>
        </p:txBody>
      </p:sp>
      <p:sp>
        <p:nvSpPr>
          <p:cNvPr id="3" name="日期占位符 2"/>
          <p:cNvSpPr>
            <a:spLocks noGrp="1"/>
          </p:cNvSpPr>
          <p:nvPr>
            <p:ph type="dt" sz="half" idx="12"/>
          </p:nvPr>
        </p:nvSpPr>
        <p:spPr/>
        <p:txBody>
          <a:bodyPr/>
          <a:lstStyle/>
          <a:p>
            <a:pPr>
              <a:defRPr/>
            </a:pPr>
            <a:fld id="{CB0A8F3F-FF78-4B58-B46F-BB7F9A432AB6}" type="datetime1">
              <a:rPr lang="zh-CN" altLang="en-US" smtClean="0"/>
              <a:pPr>
                <a:defRPr/>
              </a:pPr>
              <a:t>2020/5/19</a:t>
            </a:fld>
            <a:endParaRPr lang="en-US" altLang="zh-CN"/>
          </a:p>
        </p:txBody>
      </p:sp>
      <p:sp>
        <p:nvSpPr>
          <p:cNvPr id="4" name="文本框 3"/>
          <p:cNvSpPr txBox="1"/>
          <p:nvPr/>
        </p:nvSpPr>
        <p:spPr>
          <a:xfrm>
            <a:off x="390364" y="761030"/>
            <a:ext cx="8394104" cy="5008230"/>
          </a:xfrm>
          <a:prstGeom prst="rect">
            <a:avLst/>
          </a:prstGeom>
          <a:noFill/>
        </p:spPr>
        <p:txBody>
          <a:bodyPr wrap="square" rtlCol="0">
            <a:spAutoFit/>
          </a:bodyPr>
          <a:lstStyle/>
          <a:p>
            <a:pPr>
              <a:lnSpc>
                <a:spcPct val="150000"/>
              </a:lnSpc>
            </a:pPr>
            <a:r>
              <a:rPr lang="zh-CN" altLang="en-US" sz="2400" dirty="0" smtClean="0">
                <a:latin typeface="+mn-lt"/>
              </a:rPr>
              <a:t>上述误差小于给定的容差</a:t>
            </a:r>
            <a:r>
              <a:rPr lang="el-GR" altLang="zh-CN" sz="2400" i="1" dirty="0">
                <a:solidFill>
                  <a:srgbClr val="000000"/>
                </a:solidFill>
                <a:latin typeface="+mn-lt"/>
              </a:rPr>
              <a:t>ε</a:t>
            </a:r>
            <a:r>
              <a:rPr lang="en-US" altLang="zh-CN" sz="2400" baseline="-25000" dirty="0" smtClean="0">
                <a:solidFill>
                  <a:srgbClr val="000000"/>
                </a:solidFill>
                <a:latin typeface="+mn-lt"/>
              </a:rPr>
              <a:t>0</a:t>
            </a:r>
            <a:r>
              <a:rPr lang="en-US" altLang="zh-CN" sz="2400" dirty="0" smtClean="0">
                <a:solidFill>
                  <a:srgbClr val="000000"/>
                </a:solidFill>
                <a:latin typeface="+mn-lt"/>
              </a:rPr>
              <a:t>=0.00001</a:t>
            </a:r>
            <a:r>
              <a:rPr lang="zh-CN" altLang="en-US" sz="2400" dirty="0" smtClean="0">
                <a:solidFill>
                  <a:srgbClr val="000000"/>
                </a:solidFill>
                <a:latin typeface="+mn-lt"/>
              </a:rPr>
              <a:t>。该自适应方法使用了区间</a:t>
            </a:r>
            <a:r>
              <a:rPr lang="en-US" altLang="zh-CN" sz="2400" dirty="0" smtClean="0">
                <a:solidFill>
                  <a:srgbClr val="000000"/>
                </a:solidFill>
                <a:latin typeface="+mn-lt"/>
              </a:rPr>
              <a:t>[0,4]</a:t>
            </a:r>
            <a:r>
              <a:rPr lang="zh-CN" altLang="en-US" sz="2400" dirty="0" smtClean="0">
                <a:solidFill>
                  <a:srgbClr val="000000"/>
                </a:solidFill>
                <a:latin typeface="+mn-lt"/>
              </a:rPr>
              <a:t>的</a:t>
            </a:r>
            <a:r>
              <a:rPr lang="en-US" altLang="zh-CN" sz="2400" dirty="0" smtClean="0">
                <a:solidFill>
                  <a:srgbClr val="000000"/>
                </a:solidFill>
                <a:latin typeface="+mn-lt"/>
              </a:rPr>
              <a:t>20</a:t>
            </a:r>
            <a:r>
              <a:rPr lang="zh-CN" altLang="en-US" sz="2400" dirty="0" smtClean="0">
                <a:solidFill>
                  <a:srgbClr val="000000"/>
                </a:solidFill>
                <a:latin typeface="+mn-lt"/>
              </a:rPr>
              <a:t>个子区间，用了</a:t>
            </a:r>
            <a:r>
              <a:rPr lang="en-US" altLang="zh-CN" sz="2400" dirty="0" smtClean="0">
                <a:solidFill>
                  <a:srgbClr val="000000"/>
                </a:solidFill>
                <a:latin typeface="+mn-lt"/>
              </a:rPr>
              <a:t>81</a:t>
            </a:r>
            <a:r>
              <a:rPr lang="zh-CN" altLang="en-US" sz="2400" dirty="0" smtClean="0">
                <a:solidFill>
                  <a:srgbClr val="000000"/>
                </a:solidFill>
                <a:latin typeface="+mn-lt"/>
              </a:rPr>
              <a:t>次函数求值。在该自适应方法的区间细分和精度测试过程中，前</a:t>
            </a:r>
            <a:r>
              <a:rPr lang="en-US" altLang="zh-CN" sz="2400" dirty="0" smtClean="0">
                <a:solidFill>
                  <a:srgbClr val="000000"/>
                </a:solidFill>
                <a:latin typeface="+mn-lt"/>
              </a:rPr>
              <a:t>4</a:t>
            </a:r>
            <a:r>
              <a:rPr lang="zh-CN" altLang="en-US" sz="2400" dirty="0" smtClean="0">
                <a:solidFill>
                  <a:srgbClr val="000000"/>
                </a:solidFill>
                <a:latin typeface="+mn-lt"/>
              </a:rPr>
              <a:t>个宽度为</a:t>
            </a:r>
            <a:r>
              <a:rPr lang="en-US" altLang="zh-CN" sz="2400" dirty="0" smtClean="0">
                <a:solidFill>
                  <a:srgbClr val="000000"/>
                </a:solidFill>
                <a:latin typeface="+mn-lt"/>
              </a:rPr>
              <a:t>0.25</a:t>
            </a:r>
            <a:r>
              <a:rPr lang="zh-CN" altLang="en-US" sz="2400" dirty="0" smtClean="0">
                <a:solidFill>
                  <a:srgbClr val="000000"/>
                </a:solidFill>
                <a:latin typeface="+mn-lt"/>
              </a:rPr>
              <a:t>的区间被二分为宽度</a:t>
            </a:r>
            <a:r>
              <a:rPr lang="zh-CN" altLang="en-US" sz="2400" dirty="0" smtClean="0">
                <a:solidFill>
                  <a:srgbClr val="000000"/>
                </a:solidFill>
                <a:latin typeface="+mn-lt"/>
              </a:rPr>
              <a:t>为</a:t>
            </a:r>
            <a:r>
              <a:rPr lang="en-US" altLang="zh-CN" sz="2400" dirty="0" smtClean="0">
                <a:solidFill>
                  <a:srgbClr val="000000"/>
                </a:solidFill>
                <a:latin typeface="+mn-lt"/>
              </a:rPr>
              <a:t>0.03125</a:t>
            </a:r>
            <a:r>
              <a:rPr lang="zh-CN" altLang="en-US" sz="2400" dirty="0" smtClean="0">
                <a:solidFill>
                  <a:srgbClr val="000000"/>
                </a:solidFill>
                <a:latin typeface="+mn-lt"/>
              </a:rPr>
              <a:t>的</a:t>
            </a:r>
            <a:r>
              <a:rPr lang="en-US" altLang="zh-CN" sz="2400" dirty="0" smtClean="0">
                <a:solidFill>
                  <a:srgbClr val="000000"/>
                </a:solidFill>
                <a:latin typeface="+mn-lt"/>
              </a:rPr>
              <a:t>8</a:t>
            </a:r>
            <a:r>
              <a:rPr lang="zh-CN" altLang="en-US" sz="2400" dirty="0" smtClean="0">
                <a:solidFill>
                  <a:srgbClr val="000000"/>
                </a:solidFill>
                <a:latin typeface="+mn-lt"/>
              </a:rPr>
              <a:t>个子区间。如果在整个区间</a:t>
            </a:r>
            <a:r>
              <a:rPr lang="en-US" altLang="zh-CN" sz="2400" dirty="0" smtClean="0">
                <a:solidFill>
                  <a:srgbClr val="000000"/>
                </a:solidFill>
                <a:latin typeface="+mn-lt"/>
              </a:rPr>
              <a:t>[0,4]</a:t>
            </a:r>
            <a:r>
              <a:rPr lang="zh-CN" altLang="en-US" sz="2400" dirty="0" smtClean="0">
                <a:solidFill>
                  <a:srgbClr val="000000"/>
                </a:solidFill>
                <a:latin typeface="+mn-lt"/>
              </a:rPr>
              <a:t>中都使用该步长，则需要</a:t>
            </a:r>
            <a:r>
              <a:rPr lang="en-US" altLang="zh-CN" sz="2400" i="1" dirty="0" smtClean="0">
                <a:solidFill>
                  <a:srgbClr val="000000"/>
                </a:solidFill>
                <a:latin typeface="+mn-lt"/>
              </a:rPr>
              <a:t>M</a:t>
            </a:r>
            <a:r>
              <a:rPr lang="en-US" altLang="zh-CN" sz="2400" dirty="0" smtClean="0">
                <a:solidFill>
                  <a:srgbClr val="000000"/>
                </a:solidFill>
                <a:latin typeface="+mn-lt"/>
              </a:rPr>
              <a:t>=128</a:t>
            </a:r>
            <a:r>
              <a:rPr lang="zh-CN" altLang="en-US" sz="2400" dirty="0" smtClean="0">
                <a:solidFill>
                  <a:srgbClr val="000000"/>
                </a:solidFill>
                <a:latin typeface="+mn-lt"/>
              </a:rPr>
              <a:t>个子区间来进行组合辛普森公式的计算，其近似结果为</a:t>
            </a:r>
            <a:r>
              <a:rPr lang="en-US" altLang="zh-CN" sz="2400" dirty="0" smtClean="0">
                <a:solidFill>
                  <a:srgbClr val="000000"/>
                </a:solidFill>
                <a:latin typeface="+mn-lt"/>
              </a:rPr>
              <a:t>-1.54878844029</a:t>
            </a:r>
            <a:r>
              <a:rPr lang="zh-CN" altLang="en-US" sz="2400" dirty="0" smtClean="0">
                <a:solidFill>
                  <a:srgbClr val="000000"/>
                </a:solidFill>
                <a:latin typeface="+mn-lt"/>
              </a:rPr>
              <a:t>，误差值为</a:t>
            </a:r>
            <a:r>
              <a:rPr lang="en-US" altLang="zh-CN" sz="2400" dirty="0" smtClean="0">
                <a:solidFill>
                  <a:srgbClr val="000000"/>
                </a:solidFill>
                <a:latin typeface="+mn-lt"/>
              </a:rPr>
              <a:t>0.00000006776</a:t>
            </a:r>
            <a:r>
              <a:rPr lang="zh-CN" altLang="en-US" sz="2400" dirty="0" smtClean="0">
                <a:solidFill>
                  <a:srgbClr val="000000"/>
                </a:solidFill>
                <a:latin typeface="+mn-lt"/>
              </a:rPr>
              <a:t>。虽然组合辛普森公式的误差将近是自适应积分方法误差的一半，但它多用了</a:t>
            </a:r>
            <a:r>
              <a:rPr lang="en-US" altLang="zh-CN" sz="2400" dirty="0" smtClean="0">
                <a:solidFill>
                  <a:srgbClr val="000000"/>
                </a:solidFill>
                <a:latin typeface="+mn-lt"/>
              </a:rPr>
              <a:t>176</a:t>
            </a:r>
            <a:r>
              <a:rPr lang="zh-CN" altLang="en-US" sz="2400" dirty="0" smtClean="0">
                <a:solidFill>
                  <a:srgbClr val="000000"/>
                </a:solidFill>
                <a:latin typeface="+mn-lt"/>
              </a:rPr>
              <a:t>个函数求值计算，而精度的提高微不足道，因此自适应积分的计算量节省是显著的。</a:t>
            </a:r>
            <a:endParaRPr lang="en-US" altLang="zh-CN" sz="2400" dirty="0" smtClean="0">
              <a:solidFill>
                <a:srgbClr val="000000"/>
              </a:solidFill>
              <a:latin typeface="+mn-lt"/>
            </a:endParaRPr>
          </a:p>
        </p:txBody>
      </p:sp>
    </p:spTree>
    <p:extLst>
      <p:ext uri="{BB962C8B-B14F-4D97-AF65-F5344CB8AC3E}">
        <p14:creationId xmlns:p14="http://schemas.microsoft.com/office/powerpoint/2010/main" val="36066121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华南师范大学数学科学学院    谢骊玲</a:t>
            </a:r>
          </a:p>
        </p:txBody>
      </p:sp>
      <p:sp>
        <p:nvSpPr>
          <p:cNvPr id="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l="10706" t="6761" r="8852" b="8348"/>
          <a:stretch>
            <a:fillRect/>
          </a:stretch>
        </p:blipFill>
        <p:spPr bwMode="auto">
          <a:xfrm>
            <a:off x="468313" y="512763"/>
            <a:ext cx="78486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 Box 5"/>
          <p:cNvSpPr txBox="1">
            <a:spLocks noChangeArrowheads="1"/>
          </p:cNvSpPr>
          <p:nvPr/>
        </p:nvSpPr>
        <p:spPr bwMode="auto">
          <a:xfrm>
            <a:off x="2484438" y="6491288"/>
            <a:ext cx="4392612"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例</a:t>
            </a:r>
            <a:r>
              <a:rPr lang="en-US" altLang="zh-CN" sz="1800">
                <a:latin typeface="Arial" panose="020B0604020202020204" pitchFamily="34" charset="0"/>
              </a:rPr>
              <a:t>7.16    </a:t>
            </a:r>
            <a:r>
              <a:rPr lang="zh-CN" altLang="en-US" sz="1800">
                <a:latin typeface="Arial" panose="020B0604020202020204" pitchFamily="34" charset="0"/>
              </a:rPr>
              <a:t>自适应积分中</a:t>
            </a:r>
            <a:r>
              <a:rPr lang="en-US" altLang="zh-CN" sz="1800">
                <a:latin typeface="Arial" panose="020B0604020202020204" pitchFamily="34" charset="0"/>
              </a:rPr>
              <a:t>[0,4]</a:t>
            </a:r>
            <a:r>
              <a:rPr lang="zh-CN" altLang="en-US" sz="1800">
                <a:latin typeface="Arial" panose="020B0604020202020204" pitchFamily="34" charset="0"/>
              </a:rPr>
              <a:t>的子区间划分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6"/>
          <p:cNvSpPr>
            <a:spLocks noGrp="1"/>
          </p:cNvSpPr>
          <p:nvPr>
            <p:ph type="ftr" sz="quarter" idx="10"/>
          </p:nvPr>
        </p:nvSpPr>
        <p:spPr/>
        <p:txBody>
          <a:bodyPr/>
          <a:lstStyle/>
          <a:p>
            <a:pPr>
              <a:defRPr/>
            </a:pPr>
            <a:r>
              <a:rPr lang="zh-CN" altLang="en-US"/>
              <a:t>华南师范大学数学科学学院    谢骊玲</a:t>
            </a:r>
          </a:p>
        </p:txBody>
      </p:sp>
      <p:sp>
        <p:nvSpPr>
          <p:cNvPr id="13" name="日期占位符 8"/>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9220" name="Rectangle 2"/>
          <p:cNvSpPr>
            <a:spLocks noGrp="1" noChangeArrowheads="1"/>
          </p:cNvSpPr>
          <p:nvPr>
            <p:ph type="title" sz="quarter"/>
          </p:nvPr>
        </p:nvSpPr>
        <p:spPr/>
        <p:txBody>
          <a:bodyPr/>
          <a:lstStyle/>
          <a:p>
            <a:pPr eaLnBrk="1" hangingPunct="1"/>
            <a:r>
              <a:rPr lang="zh-CN" altLang="en-US" smtClean="0"/>
              <a:t>闭型牛顿－科特斯面积公式</a:t>
            </a:r>
          </a:p>
        </p:txBody>
      </p:sp>
      <p:graphicFrame>
        <p:nvGraphicFramePr>
          <p:cNvPr id="17413" name="Object 5"/>
          <p:cNvGraphicFramePr>
            <a:graphicFrameLocks noGrp="1" noChangeAspect="1"/>
          </p:cNvGraphicFramePr>
          <p:nvPr>
            <p:ph sz="quarter" idx="1"/>
          </p:nvPr>
        </p:nvGraphicFramePr>
        <p:xfrm>
          <a:off x="1420813" y="2438400"/>
          <a:ext cx="2992437" cy="820738"/>
        </p:xfrm>
        <a:graphic>
          <a:graphicData uri="http://schemas.openxmlformats.org/presentationml/2006/ole">
            <mc:AlternateContent xmlns:mc="http://schemas.openxmlformats.org/markup-compatibility/2006">
              <mc:Choice xmlns:v="urn:schemas-microsoft-com:vml" Requires="v">
                <p:oleObj spid="_x0000_s9350" name="Equation" r:id="rId3" imgW="1435100" imgH="393700" progId="Equation.DSMT4">
                  <p:embed/>
                </p:oleObj>
              </mc:Choice>
              <mc:Fallback>
                <p:oleObj name="Equation" r:id="rId3" imgW="14351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813" y="2438400"/>
                        <a:ext cx="2992437"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p:cNvGraphicFramePr>
            <a:graphicFrameLocks noGrp="1" noChangeAspect="1"/>
          </p:cNvGraphicFramePr>
          <p:nvPr>
            <p:ph sz="quarter" idx="2"/>
          </p:nvPr>
        </p:nvGraphicFramePr>
        <p:xfrm>
          <a:off x="1420813" y="3384550"/>
          <a:ext cx="3284537" cy="717550"/>
        </p:xfrm>
        <a:graphic>
          <a:graphicData uri="http://schemas.openxmlformats.org/presentationml/2006/ole">
            <mc:AlternateContent xmlns:mc="http://schemas.openxmlformats.org/markup-compatibility/2006">
              <mc:Choice xmlns:v="urn:schemas-microsoft-com:vml" Requires="v">
                <p:oleObj spid="_x0000_s9351" name="Equation" r:id="rId5" imgW="1803400" imgH="393700" progId="Equation.DSMT4">
                  <p:embed/>
                </p:oleObj>
              </mc:Choice>
              <mc:Fallback>
                <p:oleObj name="Equation" r:id="rId5" imgW="18034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13" y="3384550"/>
                        <a:ext cx="328453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9"/>
          <p:cNvGraphicFramePr>
            <a:graphicFrameLocks noGrp="1" noChangeAspect="1"/>
          </p:cNvGraphicFramePr>
          <p:nvPr>
            <p:ph sz="quarter" idx="3"/>
          </p:nvPr>
        </p:nvGraphicFramePr>
        <p:xfrm>
          <a:off x="1376363" y="4373563"/>
          <a:ext cx="4456112" cy="796925"/>
        </p:xfrm>
        <a:graphic>
          <a:graphicData uri="http://schemas.openxmlformats.org/presentationml/2006/ole">
            <mc:AlternateContent xmlns:mc="http://schemas.openxmlformats.org/markup-compatibility/2006">
              <mc:Choice xmlns:v="urn:schemas-microsoft-com:vml" Requires="v">
                <p:oleObj spid="_x0000_s9352" name="Equation" r:id="rId7" imgW="2197100" imgH="393700" progId="Equation.DSMT4">
                  <p:embed/>
                </p:oleObj>
              </mc:Choice>
              <mc:Fallback>
                <p:oleObj name="Equation" r:id="rId7" imgW="2197100" imgH="3937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363" y="4373563"/>
                        <a:ext cx="4456112"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Text Box 4"/>
          <p:cNvSpPr txBox="1">
            <a:spLocks noChangeArrowheads="1"/>
          </p:cNvSpPr>
          <p:nvPr/>
        </p:nvSpPr>
        <p:spPr bwMode="auto">
          <a:xfrm>
            <a:off x="566738" y="1628775"/>
            <a:ext cx="8326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定理</a:t>
            </a:r>
            <a:r>
              <a:rPr lang="en-US" altLang="zh-CN" sz="2400" b="1"/>
              <a:t>7.1</a:t>
            </a:r>
            <a:r>
              <a:rPr lang="en-US" altLang="zh-CN" sz="2400"/>
              <a:t>  </a:t>
            </a:r>
            <a:r>
              <a:rPr lang="zh-CN" altLang="en-US" sz="2400"/>
              <a:t>设</a:t>
            </a:r>
            <a:r>
              <a:rPr lang="en-US" altLang="zh-CN" sz="2400" i="1"/>
              <a:t>x</a:t>
            </a:r>
            <a:r>
              <a:rPr lang="en-US" altLang="zh-CN" sz="2400" i="1" baseline="-25000"/>
              <a:t>k</a:t>
            </a:r>
            <a:r>
              <a:rPr lang="en-US" altLang="zh-CN" sz="2400"/>
              <a:t>=</a:t>
            </a:r>
            <a:r>
              <a:rPr lang="en-US" altLang="zh-CN" sz="2400" i="1"/>
              <a:t>x</a:t>
            </a:r>
            <a:r>
              <a:rPr lang="en-US" altLang="zh-CN" sz="2400" baseline="-25000"/>
              <a:t>0</a:t>
            </a:r>
            <a:r>
              <a:rPr lang="en-US" altLang="zh-CN" sz="2400"/>
              <a:t>+</a:t>
            </a:r>
            <a:r>
              <a:rPr lang="en-US" altLang="zh-CN" sz="2400" i="1"/>
              <a:t>kh</a:t>
            </a:r>
            <a:r>
              <a:rPr lang="zh-CN" altLang="en-US" sz="2400"/>
              <a:t>为等距节点，且</a:t>
            </a:r>
            <a:r>
              <a:rPr lang="en-US" altLang="zh-CN" sz="2400" i="1"/>
              <a:t>f</a:t>
            </a:r>
            <a:r>
              <a:rPr lang="en-US" altLang="zh-CN" sz="2400" i="1" baseline="-25000"/>
              <a:t>k</a:t>
            </a:r>
            <a:r>
              <a:rPr lang="en-US" altLang="zh-CN" sz="2400"/>
              <a:t>=</a:t>
            </a:r>
            <a:r>
              <a:rPr lang="en-US" altLang="zh-CN" sz="2400" i="1"/>
              <a:t>f</a:t>
            </a:r>
            <a:r>
              <a:rPr lang="en-US" altLang="zh-CN" sz="2400"/>
              <a:t>(</a:t>
            </a:r>
            <a:r>
              <a:rPr lang="en-US" altLang="zh-CN" sz="2400" i="1"/>
              <a:t>x</a:t>
            </a:r>
            <a:r>
              <a:rPr lang="en-US" altLang="zh-CN" sz="2400" i="1" baseline="-25000"/>
              <a:t>k</a:t>
            </a:r>
            <a:r>
              <a:rPr lang="en-US" altLang="zh-CN" sz="2400"/>
              <a:t>)</a:t>
            </a:r>
            <a:r>
              <a:rPr lang="zh-CN" altLang="en-US" sz="2400"/>
              <a:t>。前</a:t>
            </a:r>
            <a:r>
              <a:rPr lang="en-US" altLang="zh-CN" sz="2400"/>
              <a:t>4</a:t>
            </a:r>
            <a:r>
              <a:rPr lang="zh-CN" altLang="en-US" sz="2400"/>
              <a:t>个闭型</a:t>
            </a:r>
            <a:r>
              <a:rPr lang="en-US" altLang="zh-CN" sz="2400"/>
              <a:t>N</a:t>
            </a:r>
            <a:r>
              <a:rPr lang="zh-CN" altLang="en-US" sz="2400"/>
              <a:t>－</a:t>
            </a:r>
            <a:r>
              <a:rPr lang="en-US" altLang="zh-CN" sz="2400"/>
              <a:t>C</a:t>
            </a:r>
            <a:r>
              <a:rPr lang="zh-CN" altLang="en-US" sz="2400"/>
              <a:t>面积公式为</a:t>
            </a:r>
          </a:p>
        </p:txBody>
      </p:sp>
      <p:graphicFrame>
        <p:nvGraphicFramePr>
          <p:cNvPr id="17419" name="Object 11"/>
          <p:cNvGraphicFramePr>
            <a:graphicFrameLocks noGrp="1" noChangeAspect="1"/>
          </p:cNvGraphicFramePr>
          <p:nvPr>
            <p:ph sz="quarter" idx="4"/>
          </p:nvPr>
        </p:nvGraphicFramePr>
        <p:xfrm>
          <a:off x="1330325" y="5499100"/>
          <a:ext cx="5759450" cy="769938"/>
        </p:xfrm>
        <a:graphic>
          <a:graphicData uri="http://schemas.openxmlformats.org/presentationml/2006/ole">
            <mc:AlternateContent xmlns:mc="http://schemas.openxmlformats.org/markup-compatibility/2006">
              <mc:Choice xmlns:v="urn:schemas-microsoft-com:vml" Requires="v">
                <p:oleObj spid="_x0000_s9353" name="Equation" r:id="rId9" imgW="2946400" imgH="393700" progId="Equation.DSMT4">
                  <p:embed/>
                </p:oleObj>
              </mc:Choice>
              <mc:Fallback>
                <p:oleObj name="Equation" r:id="rId9" imgW="2946400" imgH="3937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0325" y="5499100"/>
                        <a:ext cx="5759450"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Text Box 13"/>
          <p:cNvSpPr txBox="1">
            <a:spLocks noChangeArrowheads="1"/>
          </p:cNvSpPr>
          <p:nvPr/>
        </p:nvSpPr>
        <p:spPr bwMode="auto">
          <a:xfrm>
            <a:off x="5246688" y="2573338"/>
            <a:ext cx="2474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（梯形公式）</a:t>
            </a:r>
          </a:p>
        </p:txBody>
      </p:sp>
      <p:sp>
        <p:nvSpPr>
          <p:cNvPr id="17422" name="Text Box 14"/>
          <p:cNvSpPr txBox="1">
            <a:spLocks noChangeArrowheads="1"/>
          </p:cNvSpPr>
          <p:nvPr/>
        </p:nvSpPr>
        <p:spPr bwMode="auto">
          <a:xfrm>
            <a:off x="5337175" y="3519488"/>
            <a:ext cx="247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（辛普森公式）</a:t>
            </a:r>
          </a:p>
        </p:txBody>
      </p:sp>
      <p:sp>
        <p:nvSpPr>
          <p:cNvPr id="17423" name="Text Box 15"/>
          <p:cNvSpPr txBox="1">
            <a:spLocks noChangeArrowheads="1"/>
          </p:cNvSpPr>
          <p:nvPr/>
        </p:nvSpPr>
        <p:spPr bwMode="auto">
          <a:xfrm>
            <a:off x="5921375" y="4554538"/>
            <a:ext cx="274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（辛普森</a:t>
            </a:r>
            <a:r>
              <a:rPr lang="en-US" altLang="zh-CN" sz="2400"/>
              <a:t>3/8</a:t>
            </a:r>
            <a:r>
              <a:rPr lang="zh-CN" altLang="en-US" sz="2400">
                <a:latin typeface="Arial" panose="020B0604020202020204" pitchFamily="34" charset="0"/>
              </a:rPr>
              <a:t>公式）</a:t>
            </a:r>
          </a:p>
        </p:txBody>
      </p:sp>
      <p:sp>
        <p:nvSpPr>
          <p:cNvPr id="17424" name="Text Box 16"/>
          <p:cNvSpPr txBox="1">
            <a:spLocks noChangeArrowheads="1"/>
          </p:cNvSpPr>
          <p:nvPr/>
        </p:nvSpPr>
        <p:spPr bwMode="auto">
          <a:xfrm>
            <a:off x="7137400" y="5634038"/>
            <a:ext cx="247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（布尔公式）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ipe(left)">
                                      <p:cBhvr>
                                        <p:cTn id="12" dur="500"/>
                                        <p:tgtEl>
                                          <p:spTgt spid="17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21"/>
                                        </p:tgtEl>
                                        <p:attrNameLst>
                                          <p:attrName>style.visibility</p:attrName>
                                        </p:attrNameLst>
                                      </p:cBhvr>
                                      <p:to>
                                        <p:strVal val="visible"/>
                                      </p:to>
                                    </p:set>
                                    <p:animEffect transition="in" filter="wipe(left)">
                                      <p:cBhvr>
                                        <p:cTn id="17" dur="500"/>
                                        <p:tgtEl>
                                          <p:spTgt spid="17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wipe(left)">
                                      <p:cBhvr>
                                        <p:cTn id="22" dur="500"/>
                                        <p:tgtEl>
                                          <p:spTgt spid="174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22"/>
                                        </p:tgtEl>
                                        <p:attrNameLst>
                                          <p:attrName>style.visibility</p:attrName>
                                        </p:attrNameLst>
                                      </p:cBhvr>
                                      <p:to>
                                        <p:strVal val="visible"/>
                                      </p:to>
                                    </p:set>
                                    <p:animEffect transition="in" filter="wipe(left)">
                                      <p:cBhvr>
                                        <p:cTn id="27" dur="500"/>
                                        <p:tgtEl>
                                          <p:spTgt spid="174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7417"/>
                                        </p:tgtEl>
                                        <p:attrNameLst>
                                          <p:attrName>style.visibility</p:attrName>
                                        </p:attrNameLst>
                                      </p:cBhvr>
                                      <p:to>
                                        <p:strVal val="visible"/>
                                      </p:to>
                                    </p:set>
                                    <p:animEffect transition="in" filter="wipe(left)">
                                      <p:cBhvr>
                                        <p:cTn id="32" dur="500"/>
                                        <p:tgtEl>
                                          <p:spTgt spid="174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23"/>
                                        </p:tgtEl>
                                        <p:attrNameLst>
                                          <p:attrName>style.visibility</p:attrName>
                                        </p:attrNameLst>
                                      </p:cBhvr>
                                      <p:to>
                                        <p:strVal val="visible"/>
                                      </p:to>
                                    </p:set>
                                    <p:animEffect transition="in" filter="wipe(left)">
                                      <p:cBhvr>
                                        <p:cTn id="37" dur="500"/>
                                        <p:tgtEl>
                                          <p:spTgt spid="174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419"/>
                                        </p:tgtEl>
                                        <p:attrNameLst>
                                          <p:attrName>style.visibility</p:attrName>
                                        </p:attrNameLst>
                                      </p:cBhvr>
                                      <p:to>
                                        <p:strVal val="visible"/>
                                      </p:to>
                                    </p:set>
                                    <p:animEffect transition="in" filter="wipe(left)">
                                      <p:cBhvr>
                                        <p:cTn id="42" dur="500"/>
                                        <p:tgtEl>
                                          <p:spTgt spid="174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424"/>
                                        </p:tgtEl>
                                        <p:attrNameLst>
                                          <p:attrName>style.visibility</p:attrName>
                                        </p:attrNameLst>
                                      </p:cBhvr>
                                      <p:to>
                                        <p:strVal val="visible"/>
                                      </p:to>
                                    </p:set>
                                    <p:animEffect transition="in" filter="wipe(left)">
                                      <p:cBhvr>
                                        <p:cTn id="47"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21" grpId="0"/>
      <p:bldP spid="17422" grpId="0"/>
      <p:bldP spid="17423" grpId="0"/>
      <p:bldP spid="174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6"/>
          <p:cNvSpPr>
            <a:spLocks noGrp="1"/>
          </p:cNvSpPr>
          <p:nvPr>
            <p:ph type="ftr" sz="quarter" idx="10"/>
          </p:nvPr>
        </p:nvSpPr>
        <p:spPr/>
        <p:txBody>
          <a:bodyPr/>
          <a:lstStyle/>
          <a:p>
            <a:pPr>
              <a:defRPr/>
            </a:pPr>
            <a:r>
              <a:rPr lang="zh-CN" altLang="en-US"/>
              <a:t>华南师范大学数学科学学院    谢骊玲</a:t>
            </a:r>
          </a:p>
        </p:txBody>
      </p:sp>
      <p:sp>
        <p:nvSpPr>
          <p:cNvPr id="9" name="日期占位符 8"/>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10244" name="Rectangle 2"/>
          <p:cNvSpPr>
            <a:spLocks noGrp="1" noChangeArrowheads="1"/>
          </p:cNvSpPr>
          <p:nvPr>
            <p:ph type="title" sz="quarter"/>
          </p:nvPr>
        </p:nvSpPr>
        <p:spPr/>
        <p:txBody>
          <a:bodyPr/>
          <a:lstStyle/>
          <a:p>
            <a:pPr eaLnBrk="1" hangingPunct="1"/>
            <a:r>
              <a:rPr lang="zh-CN" altLang="en-US" smtClean="0"/>
              <a:t>利用</a:t>
            </a:r>
            <a:r>
              <a:rPr lang="en-US" altLang="zh-CN" smtClean="0"/>
              <a:t>N</a:t>
            </a:r>
            <a:r>
              <a:rPr lang="zh-CN" altLang="en-US" smtClean="0"/>
              <a:t>－</a:t>
            </a:r>
            <a:r>
              <a:rPr lang="en-US" altLang="zh-CN" smtClean="0"/>
              <a:t>C</a:t>
            </a:r>
            <a:r>
              <a:rPr lang="zh-CN" altLang="en-US" smtClean="0"/>
              <a:t>公式求数值积分</a:t>
            </a:r>
          </a:p>
        </p:txBody>
      </p:sp>
      <p:graphicFrame>
        <p:nvGraphicFramePr>
          <p:cNvPr id="24581" name="Object 5"/>
          <p:cNvGraphicFramePr>
            <a:graphicFrameLocks noGrp="1" noChangeAspect="1"/>
          </p:cNvGraphicFramePr>
          <p:nvPr>
            <p:ph sz="quarter" idx="1"/>
          </p:nvPr>
        </p:nvGraphicFramePr>
        <p:xfrm>
          <a:off x="576263" y="3176588"/>
          <a:ext cx="5400675" cy="728662"/>
        </p:xfrm>
        <a:graphic>
          <a:graphicData uri="http://schemas.openxmlformats.org/presentationml/2006/ole">
            <mc:AlternateContent xmlns:mc="http://schemas.openxmlformats.org/markup-compatibility/2006">
              <mc:Choice xmlns:v="urn:schemas-microsoft-com:vml" Requires="v">
                <p:oleObj spid="_x0000_s10370" name="Equation" r:id="rId3" imgW="2921000" imgH="393700" progId="Equation.DSMT4">
                  <p:embed/>
                </p:oleObj>
              </mc:Choice>
              <mc:Fallback>
                <p:oleObj name="Equation" r:id="rId3" imgW="29210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3176588"/>
                        <a:ext cx="5400675"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7"/>
          <p:cNvGraphicFramePr>
            <a:graphicFrameLocks noGrp="1" noChangeAspect="1"/>
          </p:cNvGraphicFramePr>
          <p:nvPr>
            <p:ph sz="quarter" idx="2"/>
          </p:nvPr>
        </p:nvGraphicFramePr>
        <p:xfrm>
          <a:off x="611188" y="4041775"/>
          <a:ext cx="6840537" cy="727075"/>
        </p:xfrm>
        <a:graphic>
          <a:graphicData uri="http://schemas.openxmlformats.org/presentationml/2006/ole">
            <mc:AlternateContent xmlns:mc="http://schemas.openxmlformats.org/markup-compatibility/2006">
              <mc:Choice xmlns:v="urn:schemas-microsoft-com:vml" Requires="v">
                <p:oleObj spid="_x0000_s10371" name="Equation" r:id="rId5" imgW="3708400" imgH="393700" progId="Equation.DSMT4">
                  <p:embed/>
                </p:oleObj>
              </mc:Choice>
              <mc:Fallback>
                <p:oleObj name="Equation" r:id="rId5" imgW="37084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041775"/>
                        <a:ext cx="6840537"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p:cNvGraphicFramePr>
            <a:graphicFrameLocks noGrp="1" noChangeAspect="1"/>
          </p:cNvGraphicFramePr>
          <p:nvPr>
            <p:ph sz="quarter" idx="3"/>
          </p:nvPr>
        </p:nvGraphicFramePr>
        <p:xfrm>
          <a:off x="611188" y="4905375"/>
          <a:ext cx="7848600" cy="661988"/>
        </p:xfrm>
        <a:graphic>
          <a:graphicData uri="http://schemas.openxmlformats.org/presentationml/2006/ole">
            <mc:AlternateContent xmlns:mc="http://schemas.openxmlformats.org/markup-compatibility/2006">
              <mc:Choice xmlns:v="urn:schemas-microsoft-com:vml" Requires="v">
                <p:oleObj spid="_x0000_s10372" name="Equation" r:id="rId7" imgW="4673600" imgH="393700" progId="Equation.DSMT4">
                  <p:embed/>
                </p:oleObj>
              </mc:Choice>
              <mc:Fallback>
                <p:oleObj name="Equation" r:id="rId7" imgW="4673600" imgH="3937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905375"/>
                        <a:ext cx="78486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Text Box 4"/>
          <p:cNvSpPr txBox="1">
            <a:spLocks noChangeArrowheads="1"/>
          </p:cNvSpPr>
          <p:nvPr/>
        </p:nvSpPr>
        <p:spPr bwMode="auto">
          <a:xfrm>
            <a:off x="431800" y="1592263"/>
            <a:ext cx="83534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a:t>例</a:t>
            </a:r>
            <a:r>
              <a:rPr lang="en-US" altLang="zh-CN" sz="2800"/>
              <a:t>7.1  </a:t>
            </a:r>
            <a:r>
              <a:rPr lang="zh-CN" altLang="en-US" sz="2800"/>
              <a:t>函数</a:t>
            </a:r>
            <a:r>
              <a:rPr lang="en-US" altLang="zh-CN" sz="2800" i="1"/>
              <a:t>f</a:t>
            </a:r>
            <a:r>
              <a:rPr lang="en-US" altLang="zh-CN" sz="2800"/>
              <a:t>(</a:t>
            </a:r>
            <a:r>
              <a:rPr lang="en-US" altLang="zh-CN" sz="2800" i="1"/>
              <a:t>x</a:t>
            </a:r>
            <a:r>
              <a:rPr lang="en-US" altLang="zh-CN" sz="2800"/>
              <a:t>)=1+</a:t>
            </a:r>
            <a:r>
              <a:rPr lang="en-US" altLang="zh-CN" sz="2800" i="1"/>
              <a:t>e</a:t>
            </a:r>
            <a:r>
              <a:rPr lang="en-US" altLang="zh-CN" sz="2800" baseline="30000"/>
              <a:t>-</a:t>
            </a:r>
            <a:r>
              <a:rPr lang="en-US" altLang="zh-CN" sz="2800" i="1" baseline="30000"/>
              <a:t>x</a:t>
            </a:r>
            <a:r>
              <a:rPr lang="en-US" altLang="zh-CN" sz="2800"/>
              <a:t>sin(4</a:t>
            </a:r>
            <a:r>
              <a:rPr lang="en-US" altLang="zh-CN" sz="2800" i="1"/>
              <a:t>x</a:t>
            </a:r>
            <a:r>
              <a:rPr lang="en-US" altLang="zh-CN" sz="2800"/>
              <a:t>)</a:t>
            </a:r>
            <a:r>
              <a:rPr lang="zh-CN" altLang="en-US" sz="2800"/>
              <a:t>，等距面积节点为</a:t>
            </a:r>
            <a:r>
              <a:rPr lang="en-US" altLang="zh-CN" sz="2800" i="1"/>
              <a:t>x</a:t>
            </a:r>
            <a:r>
              <a:rPr lang="en-US" altLang="zh-CN" sz="2800" baseline="-25000"/>
              <a:t>0</a:t>
            </a:r>
            <a:r>
              <a:rPr lang="en-US" altLang="zh-CN" sz="2800"/>
              <a:t>=0.0,</a:t>
            </a:r>
          </a:p>
          <a:p>
            <a:pPr eaLnBrk="1" hangingPunct="1">
              <a:spcBef>
                <a:spcPct val="0"/>
              </a:spcBef>
              <a:buClrTx/>
              <a:buSzTx/>
              <a:buFontTx/>
              <a:buNone/>
            </a:pPr>
            <a:r>
              <a:rPr lang="en-US" altLang="zh-CN" sz="2800" i="1"/>
              <a:t>x</a:t>
            </a:r>
            <a:r>
              <a:rPr lang="en-US" altLang="zh-CN" sz="2800" baseline="-25000"/>
              <a:t>1</a:t>
            </a:r>
            <a:r>
              <a:rPr lang="en-US" altLang="zh-CN" sz="2800"/>
              <a:t>=0.5,</a:t>
            </a:r>
            <a:r>
              <a:rPr lang="en-US" altLang="zh-CN" sz="2800" i="1"/>
              <a:t>x</a:t>
            </a:r>
            <a:r>
              <a:rPr lang="en-US" altLang="zh-CN" sz="2800" baseline="-25000"/>
              <a:t>2</a:t>
            </a:r>
            <a:r>
              <a:rPr lang="en-US" altLang="zh-CN" sz="2800"/>
              <a:t>=1.0,</a:t>
            </a:r>
            <a:r>
              <a:rPr lang="en-US" altLang="zh-CN" sz="2800" i="1"/>
              <a:t>x</a:t>
            </a:r>
            <a:r>
              <a:rPr lang="en-US" altLang="zh-CN" sz="2800" baseline="-25000"/>
              <a:t>3</a:t>
            </a:r>
            <a:r>
              <a:rPr lang="en-US" altLang="zh-CN" sz="2800"/>
              <a:t>=1.5,</a:t>
            </a:r>
            <a:r>
              <a:rPr lang="en-US" altLang="zh-CN" sz="2800" i="1"/>
              <a:t>x</a:t>
            </a:r>
            <a:r>
              <a:rPr lang="en-US" altLang="zh-CN" sz="2800" baseline="-25000"/>
              <a:t>4</a:t>
            </a:r>
            <a:r>
              <a:rPr lang="en-US" altLang="zh-CN" sz="2800"/>
              <a:t>=2.0,</a:t>
            </a:r>
            <a:r>
              <a:rPr lang="zh-CN" altLang="en-US" sz="2800"/>
              <a:t>对应的函数值为</a:t>
            </a:r>
            <a:r>
              <a:rPr lang="en-US" altLang="zh-CN" sz="2800" i="1"/>
              <a:t>f</a:t>
            </a:r>
            <a:r>
              <a:rPr lang="en-US" altLang="zh-CN" sz="2800" baseline="-25000"/>
              <a:t>0</a:t>
            </a:r>
            <a:r>
              <a:rPr lang="en-US" altLang="zh-CN" sz="2800"/>
              <a:t>=1.00000,</a:t>
            </a:r>
          </a:p>
          <a:p>
            <a:pPr eaLnBrk="1" hangingPunct="1">
              <a:spcBef>
                <a:spcPct val="0"/>
              </a:spcBef>
              <a:buClrTx/>
              <a:buSzTx/>
              <a:buFontTx/>
              <a:buNone/>
            </a:pPr>
            <a:r>
              <a:rPr lang="en-US" altLang="zh-CN" sz="2800" i="1"/>
              <a:t>f</a:t>
            </a:r>
            <a:r>
              <a:rPr lang="en-US" altLang="zh-CN" sz="2800" baseline="-25000"/>
              <a:t>1</a:t>
            </a:r>
            <a:r>
              <a:rPr lang="en-US" altLang="zh-CN" sz="2800"/>
              <a:t>=1.55152, </a:t>
            </a:r>
            <a:r>
              <a:rPr lang="en-US" altLang="zh-CN" sz="2800" i="1"/>
              <a:t>f</a:t>
            </a:r>
            <a:r>
              <a:rPr lang="en-US" altLang="zh-CN" sz="2800" baseline="-25000"/>
              <a:t>2</a:t>
            </a:r>
            <a:r>
              <a:rPr lang="en-US" altLang="zh-CN" sz="2800"/>
              <a:t>=0.72159, </a:t>
            </a:r>
            <a:r>
              <a:rPr lang="en-US" altLang="zh-CN" sz="2800" i="1"/>
              <a:t>f</a:t>
            </a:r>
            <a:r>
              <a:rPr lang="en-US" altLang="zh-CN" sz="2800" baseline="-25000"/>
              <a:t>3</a:t>
            </a:r>
            <a:r>
              <a:rPr lang="en-US" altLang="zh-CN" sz="2800"/>
              <a:t>=0.93765, </a:t>
            </a:r>
            <a:r>
              <a:rPr lang="en-US" altLang="zh-CN" sz="2800" i="1"/>
              <a:t>f</a:t>
            </a:r>
            <a:r>
              <a:rPr lang="en-US" altLang="zh-CN" sz="2800" baseline="-25000"/>
              <a:t>4</a:t>
            </a:r>
            <a:r>
              <a:rPr lang="en-US" altLang="zh-CN" sz="2800"/>
              <a:t>=1.13390,</a:t>
            </a:r>
            <a:r>
              <a:rPr lang="en-US" altLang="zh-CN" sz="2800" i="1"/>
              <a:t>h</a:t>
            </a:r>
            <a:r>
              <a:rPr lang="en-US" altLang="zh-CN" sz="2800"/>
              <a:t>=0.5</a:t>
            </a:r>
          </a:p>
        </p:txBody>
      </p:sp>
      <p:graphicFrame>
        <p:nvGraphicFramePr>
          <p:cNvPr id="24587" name="Object 11"/>
          <p:cNvGraphicFramePr>
            <a:graphicFrameLocks noGrp="1" noChangeAspect="1"/>
          </p:cNvGraphicFramePr>
          <p:nvPr>
            <p:ph sz="quarter" idx="4"/>
          </p:nvPr>
        </p:nvGraphicFramePr>
        <p:xfrm>
          <a:off x="358775" y="5734050"/>
          <a:ext cx="8675688" cy="560388"/>
        </p:xfrm>
        <a:graphic>
          <a:graphicData uri="http://schemas.openxmlformats.org/presentationml/2006/ole">
            <mc:AlternateContent xmlns:mc="http://schemas.openxmlformats.org/markup-compatibility/2006">
              <mc:Choice xmlns:v="urn:schemas-microsoft-com:vml" Requires="v">
                <p:oleObj spid="_x0000_s10373" name="Equation" r:id="rId9" imgW="6096000" imgH="393700" progId="Equation.DSMT4">
                  <p:embed/>
                </p:oleObj>
              </mc:Choice>
              <mc:Fallback>
                <p:oleObj name="Equation" r:id="rId9" imgW="6096000" imgH="3937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775" y="5734050"/>
                        <a:ext cx="8675688"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left)">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3"/>
                                        </p:tgtEl>
                                        <p:attrNameLst>
                                          <p:attrName>style.visibility</p:attrName>
                                        </p:attrNameLst>
                                      </p:cBhvr>
                                      <p:to>
                                        <p:strVal val="visible"/>
                                      </p:to>
                                    </p:set>
                                    <p:animEffect transition="in" filter="wipe(left)">
                                      <p:cBhvr>
                                        <p:cTn id="17" dur="500"/>
                                        <p:tgtEl>
                                          <p:spTgt spid="24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85"/>
                                        </p:tgtEl>
                                        <p:attrNameLst>
                                          <p:attrName>style.visibility</p:attrName>
                                        </p:attrNameLst>
                                      </p:cBhvr>
                                      <p:to>
                                        <p:strVal val="visible"/>
                                      </p:to>
                                    </p:set>
                                    <p:animEffect transition="in" filter="wipe(left)">
                                      <p:cBhvr>
                                        <p:cTn id="22" dur="500"/>
                                        <p:tgtEl>
                                          <p:spTgt spid="245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wipe(left)">
                                      <p:cBhvr>
                                        <p:cTn id="2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3"/>
          <p:cNvSpPr>
            <a:spLocks noGrp="1"/>
          </p:cNvSpPr>
          <p:nvPr>
            <p:ph type="ftr" sz="quarter" idx="10"/>
          </p:nvPr>
        </p:nvSpPr>
        <p:spPr/>
        <p:txBody>
          <a:bodyPr/>
          <a:lstStyle/>
          <a:p>
            <a:pPr>
              <a:defRPr/>
            </a:pPr>
            <a:r>
              <a:rPr lang="zh-CN" altLang="en-US"/>
              <a:t>华南师范大学数学科学学院    谢骊玲</a:t>
            </a:r>
          </a:p>
        </p:txBody>
      </p:sp>
      <p:sp>
        <p:nvSpPr>
          <p:cNvPr id="25" name="日期占位符 5"/>
          <p:cNvSpPr>
            <a:spLocks noGrp="1"/>
          </p:cNvSpPr>
          <p:nvPr>
            <p:ph type="dt" sz="quarter" idx="12"/>
          </p:nvPr>
        </p:nvSpPr>
        <p:spPr/>
        <p:txBody>
          <a:bodyPr/>
          <a:lstStyle/>
          <a:p>
            <a:pPr>
              <a:defRPr/>
            </a:pPr>
            <a:fld id="{899D37AC-C3E2-4214-A3FC-3C0DB4D1D9B7}" type="datetime1">
              <a:rPr lang="zh-CN" altLang="en-US"/>
              <a:pPr>
                <a:defRPr/>
              </a:pPr>
              <a:t>2020/5/19</a:t>
            </a:fld>
            <a:endParaRPr lang="en-US" altLang="zh-CN"/>
          </a:p>
        </p:txBody>
      </p:sp>
      <p:sp>
        <p:nvSpPr>
          <p:cNvPr id="22572" name="Freeform 44"/>
          <p:cNvSpPr>
            <a:spLocks/>
          </p:cNvSpPr>
          <p:nvPr/>
        </p:nvSpPr>
        <p:spPr bwMode="auto">
          <a:xfrm>
            <a:off x="514350" y="3848100"/>
            <a:ext cx="2870200" cy="1685925"/>
          </a:xfrm>
          <a:custGeom>
            <a:avLst/>
            <a:gdLst>
              <a:gd name="T0" fmla="*/ 2147483646 w 1808"/>
              <a:gd name="T1" fmla="*/ 2147483646 h 1062"/>
              <a:gd name="T2" fmla="*/ 2147483646 w 1808"/>
              <a:gd name="T3" fmla="*/ 2147483646 h 1062"/>
              <a:gd name="T4" fmla="*/ 0 w 1808"/>
              <a:gd name="T5" fmla="*/ 2147483646 h 1062"/>
              <a:gd name="T6" fmla="*/ 0 w 1808"/>
              <a:gd name="T7" fmla="*/ 2147483646 h 1062"/>
              <a:gd name="T8" fmla="*/ 2147483646 w 1808"/>
              <a:gd name="T9" fmla="*/ 2147483646 h 1062"/>
              <a:gd name="T10" fmla="*/ 2147483646 w 1808"/>
              <a:gd name="T11" fmla="*/ 2147483646 h 1062"/>
              <a:gd name="T12" fmla="*/ 2147483646 w 1808"/>
              <a:gd name="T13" fmla="*/ 2147483646 h 1062"/>
              <a:gd name="T14" fmla="*/ 2147483646 w 1808"/>
              <a:gd name="T15" fmla="*/ 2147483646 h 1062"/>
              <a:gd name="T16" fmla="*/ 2147483646 w 1808"/>
              <a:gd name="T17" fmla="*/ 2147483646 h 1062"/>
              <a:gd name="T18" fmla="*/ 2147483646 w 1808"/>
              <a:gd name="T19" fmla="*/ 2147483646 h 1062"/>
              <a:gd name="T20" fmla="*/ 2147483646 w 1808"/>
              <a:gd name="T21" fmla="*/ 0 h 1062"/>
              <a:gd name="T22" fmla="*/ 2147483646 w 1808"/>
              <a:gd name="T23" fmla="*/ 2147483646 h 1062"/>
              <a:gd name="T24" fmla="*/ 2147483646 w 1808"/>
              <a:gd name="T25" fmla="*/ 2147483646 h 1062"/>
              <a:gd name="T26" fmla="*/ 2147483646 w 1808"/>
              <a:gd name="T27" fmla="*/ 2147483646 h 1062"/>
              <a:gd name="T28" fmla="*/ 2147483646 w 1808"/>
              <a:gd name="T29" fmla="*/ 2147483646 h 1062"/>
              <a:gd name="T30" fmla="*/ 2147483646 w 1808"/>
              <a:gd name="T31" fmla="*/ 2147483646 h 1062"/>
              <a:gd name="T32" fmla="*/ 2147483646 w 1808"/>
              <a:gd name="T33" fmla="*/ 2147483646 h 1062"/>
              <a:gd name="T34" fmla="*/ 2147483646 w 1808"/>
              <a:gd name="T35" fmla="*/ 2147483646 h 1062"/>
              <a:gd name="T36" fmla="*/ 2147483646 w 1808"/>
              <a:gd name="T37" fmla="*/ 2147483646 h 1062"/>
              <a:gd name="T38" fmla="*/ 2147483646 w 1808"/>
              <a:gd name="T39" fmla="*/ 2147483646 h 1062"/>
              <a:gd name="T40" fmla="*/ 2147483646 w 1808"/>
              <a:gd name="T41" fmla="*/ 2147483646 h 1062"/>
              <a:gd name="T42" fmla="*/ 2147483646 w 1808"/>
              <a:gd name="T43" fmla="*/ 2147483646 h 1062"/>
              <a:gd name="T44" fmla="*/ 2147483646 w 1808"/>
              <a:gd name="T45" fmla="*/ 2147483646 h 1062"/>
              <a:gd name="T46" fmla="*/ 2147483646 w 1808"/>
              <a:gd name="T47" fmla="*/ 2147483646 h 1062"/>
              <a:gd name="T48" fmla="*/ 2147483646 w 1808"/>
              <a:gd name="T49" fmla="*/ 2147483646 h 1062"/>
              <a:gd name="T50" fmla="*/ 2147483646 w 1808"/>
              <a:gd name="T51" fmla="*/ 2147483646 h 1062"/>
              <a:gd name="T52" fmla="*/ 2147483646 w 1808"/>
              <a:gd name="T53" fmla="*/ 2147483646 h 1062"/>
              <a:gd name="T54" fmla="*/ 2147483646 w 1808"/>
              <a:gd name="T55" fmla="*/ 2147483646 h 1062"/>
              <a:gd name="T56" fmla="*/ 2147483646 w 1808"/>
              <a:gd name="T57" fmla="*/ 2147483646 h 1062"/>
              <a:gd name="T58" fmla="*/ 2147483646 w 1808"/>
              <a:gd name="T59" fmla="*/ 2147483646 h 1062"/>
              <a:gd name="T60" fmla="*/ 2147483646 w 1808"/>
              <a:gd name="T61" fmla="*/ 2147483646 h 1062"/>
              <a:gd name="T62" fmla="*/ 2147483646 w 1808"/>
              <a:gd name="T63" fmla="*/ 2147483646 h 10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8"/>
              <a:gd name="T97" fmla="*/ 0 h 1062"/>
              <a:gd name="T98" fmla="*/ 1808 w 1808"/>
              <a:gd name="T99" fmla="*/ 1062 h 10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8" h="1062">
                <a:moveTo>
                  <a:pt x="1808" y="462"/>
                </a:moveTo>
                <a:lnTo>
                  <a:pt x="1803" y="1059"/>
                </a:lnTo>
                <a:lnTo>
                  <a:pt x="0" y="1062"/>
                </a:lnTo>
                <a:lnTo>
                  <a:pt x="0" y="429"/>
                </a:lnTo>
                <a:lnTo>
                  <a:pt x="39" y="326"/>
                </a:lnTo>
                <a:lnTo>
                  <a:pt x="84" y="235"/>
                </a:lnTo>
                <a:lnTo>
                  <a:pt x="152" y="122"/>
                </a:lnTo>
                <a:lnTo>
                  <a:pt x="197" y="76"/>
                </a:lnTo>
                <a:lnTo>
                  <a:pt x="265" y="31"/>
                </a:lnTo>
                <a:lnTo>
                  <a:pt x="333" y="8"/>
                </a:lnTo>
                <a:lnTo>
                  <a:pt x="378" y="0"/>
                </a:lnTo>
                <a:lnTo>
                  <a:pt x="423" y="3"/>
                </a:lnTo>
                <a:lnTo>
                  <a:pt x="489" y="15"/>
                </a:lnTo>
                <a:lnTo>
                  <a:pt x="606" y="76"/>
                </a:lnTo>
                <a:lnTo>
                  <a:pt x="651" y="105"/>
                </a:lnTo>
                <a:lnTo>
                  <a:pt x="699" y="144"/>
                </a:lnTo>
                <a:lnTo>
                  <a:pt x="738" y="177"/>
                </a:lnTo>
                <a:lnTo>
                  <a:pt x="783" y="219"/>
                </a:lnTo>
                <a:lnTo>
                  <a:pt x="946" y="371"/>
                </a:lnTo>
                <a:lnTo>
                  <a:pt x="1082" y="507"/>
                </a:lnTo>
                <a:lnTo>
                  <a:pt x="1195" y="598"/>
                </a:lnTo>
                <a:lnTo>
                  <a:pt x="1309" y="666"/>
                </a:lnTo>
                <a:lnTo>
                  <a:pt x="1422" y="711"/>
                </a:lnTo>
                <a:lnTo>
                  <a:pt x="1464" y="714"/>
                </a:lnTo>
                <a:lnTo>
                  <a:pt x="1506" y="711"/>
                </a:lnTo>
                <a:lnTo>
                  <a:pt x="1539" y="699"/>
                </a:lnTo>
                <a:lnTo>
                  <a:pt x="1596" y="660"/>
                </a:lnTo>
                <a:lnTo>
                  <a:pt x="1649" y="621"/>
                </a:lnTo>
                <a:lnTo>
                  <a:pt x="1716" y="561"/>
                </a:lnTo>
                <a:lnTo>
                  <a:pt x="1755" y="522"/>
                </a:lnTo>
                <a:lnTo>
                  <a:pt x="1785" y="484"/>
                </a:lnTo>
                <a:lnTo>
                  <a:pt x="1808" y="462"/>
                </a:lnTo>
                <a:close/>
              </a:path>
            </a:pathLst>
          </a:custGeom>
          <a:solidFill>
            <a:schemeClr val="accent1"/>
          </a:solidFill>
          <a:ln w="9525">
            <a:solidFill>
              <a:schemeClr val="tx1"/>
            </a:solidFill>
            <a:round/>
            <a:headEnd/>
            <a:tailEnd/>
          </a:ln>
        </p:spPr>
        <p:txBody>
          <a:bodyPr/>
          <a:lstStyle/>
          <a:p>
            <a:endParaRPr lang="zh-CN" altLang="en-US"/>
          </a:p>
        </p:txBody>
      </p:sp>
      <p:pic>
        <p:nvPicPr>
          <p:cNvPr id="22567" name="Picture 39"/>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250825" y="3716338"/>
            <a:ext cx="42830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287338" y="476250"/>
            <a:ext cx="4283075"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8" name="Freeform 50"/>
          <p:cNvSpPr>
            <a:spLocks/>
          </p:cNvSpPr>
          <p:nvPr/>
        </p:nvSpPr>
        <p:spPr bwMode="auto">
          <a:xfrm>
            <a:off x="4948238" y="3644900"/>
            <a:ext cx="3833812" cy="1889125"/>
          </a:xfrm>
          <a:custGeom>
            <a:avLst/>
            <a:gdLst>
              <a:gd name="T0" fmla="*/ 2147483646 w 2415"/>
              <a:gd name="T1" fmla="*/ 2147483646 h 1190"/>
              <a:gd name="T2" fmla="*/ 2147483646 w 2415"/>
              <a:gd name="T3" fmla="*/ 2147483646 h 1190"/>
              <a:gd name="T4" fmla="*/ 0 w 2415"/>
              <a:gd name="T5" fmla="*/ 2147483646 h 1190"/>
              <a:gd name="T6" fmla="*/ 2147483646 w 2415"/>
              <a:gd name="T7" fmla="*/ 2147483646 h 1190"/>
              <a:gd name="T8" fmla="*/ 2147483646 w 2415"/>
              <a:gd name="T9" fmla="*/ 2147483646 h 1190"/>
              <a:gd name="T10" fmla="*/ 2147483646 w 2415"/>
              <a:gd name="T11" fmla="*/ 2147483646 h 1190"/>
              <a:gd name="T12" fmla="*/ 2147483646 w 2415"/>
              <a:gd name="T13" fmla="*/ 2147483646 h 1190"/>
              <a:gd name="T14" fmla="*/ 2147483646 w 2415"/>
              <a:gd name="T15" fmla="*/ 2147483646 h 1190"/>
              <a:gd name="T16" fmla="*/ 2147483646 w 2415"/>
              <a:gd name="T17" fmla="*/ 2147483646 h 1190"/>
              <a:gd name="T18" fmla="*/ 2147483646 w 2415"/>
              <a:gd name="T19" fmla="*/ 2147483646 h 1190"/>
              <a:gd name="T20" fmla="*/ 2147483646 w 2415"/>
              <a:gd name="T21" fmla="*/ 2147483646 h 1190"/>
              <a:gd name="T22" fmla="*/ 2147483646 w 2415"/>
              <a:gd name="T23" fmla="*/ 0 h 1190"/>
              <a:gd name="T24" fmla="*/ 2147483646 w 2415"/>
              <a:gd name="T25" fmla="*/ 0 h 1190"/>
              <a:gd name="T26" fmla="*/ 2147483646 w 2415"/>
              <a:gd name="T27" fmla="*/ 2147483646 h 1190"/>
              <a:gd name="T28" fmla="*/ 2147483646 w 2415"/>
              <a:gd name="T29" fmla="*/ 2147483646 h 1190"/>
              <a:gd name="T30" fmla="*/ 2147483646 w 2415"/>
              <a:gd name="T31" fmla="*/ 2147483646 h 1190"/>
              <a:gd name="T32" fmla="*/ 2147483646 w 2415"/>
              <a:gd name="T33" fmla="*/ 2147483646 h 1190"/>
              <a:gd name="T34" fmla="*/ 2147483646 w 2415"/>
              <a:gd name="T35" fmla="*/ 2147483646 h 1190"/>
              <a:gd name="T36" fmla="*/ 2147483646 w 2415"/>
              <a:gd name="T37" fmla="*/ 2147483646 h 1190"/>
              <a:gd name="T38" fmla="*/ 2147483646 w 2415"/>
              <a:gd name="T39" fmla="*/ 2147483646 h 1190"/>
              <a:gd name="T40" fmla="*/ 2147483646 w 2415"/>
              <a:gd name="T41" fmla="*/ 2147483646 h 1190"/>
              <a:gd name="T42" fmla="*/ 2147483646 w 2415"/>
              <a:gd name="T43" fmla="*/ 2147483646 h 1190"/>
              <a:gd name="T44" fmla="*/ 2147483646 w 2415"/>
              <a:gd name="T45" fmla="*/ 2147483646 h 1190"/>
              <a:gd name="T46" fmla="*/ 2147483646 w 2415"/>
              <a:gd name="T47" fmla="*/ 2147483646 h 1190"/>
              <a:gd name="T48" fmla="*/ 2147483646 w 2415"/>
              <a:gd name="T49" fmla="*/ 2147483646 h 1190"/>
              <a:gd name="T50" fmla="*/ 2147483646 w 2415"/>
              <a:gd name="T51" fmla="*/ 2147483646 h 1190"/>
              <a:gd name="T52" fmla="*/ 2147483646 w 2415"/>
              <a:gd name="T53" fmla="*/ 2147483646 h 1190"/>
              <a:gd name="T54" fmla="*/ 2147483646 w 2415"/>
              <a:gd name="T55" fmla="*/ 2147483646 h 1190"/>
              <a:gd name="T56" fmla="*/ 2147483646 w 2415"/>
              <a:gd name="T57" fmla="*/ 2147483646 h 1190"/>
              <a:gd name="T58" fmla="*/ 2147483646 w 2415"/>
              <a:gd name="T59" fmla="*/ 2147483646 h 1190"/>
              <a:gd name="T60" fmla="*/ 2147483646 w 2415"/>
              <a:gd name="T61" fmla="*/ 2147483646 h 1190"/>
              <a:gd name="T62" fmla="*/ 2147483646 w 2415"/>
              <a:gd name="T63" fmla="*/ 2147483646 h 1190"/>
              <a:gd name="T64" fmla="*/ 2147483646 w 2415"/>
              <a:gd name="T65" fmla="*/ 2147483646 h 1190"/>
              <a:gd name="T66" fmla="*/ 2147483646 w 2415"/>
              <a:gd name="T67" fmla="*/ 2147483646 h 1190"/>
              <a:gd name="T68" fmla="*/ 2147483646 w 2415"/>
              <a:gd name="T69" fmla="*/ 2147483646 h 1190"/>
              <a:gd name="T70" fmla="*/ 2147483646 w 2415"/>
              <a:gd name="T71" fmla="*/ 2147483646 h 1190"/>
              <a:gd name="T72" fmla="*/ 2147483646 w 2415"/>
              <a:gd name="T73" fmla="*/ 2147483646 h 1190"/>
              <a:gd name="T74" fmla="*/ 2147483646 w 2415"/>
              <a:gd name="T75" fmla="*/ 2147483646 h 1190"/>
              <a:gd name="T76" fmla="*/ 2147483646 w 2415"/>
              <a:gd name="T77" fmla="*/ 2147483646 h 1190"/>
              <a:gd name="T78" fmla="*/ 2147483646 w 2415"/>
              <a:gd name="T79" fmla="*/ 2147483646 h 1190"/>
              <a:gd name="T80" fmla="*/ 2147483646 w 2415"/>
              <a:gd name="T81" fmla="*/ 2147483646 h 11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15"/>
              <a:gd name="T124" fmla="*/ 0 h 1190"/>
              <a:gd name="T125" fmla="*/ 2415 w 2415"/>
              <a:gd name="T126" fmla="*/ 1190 h 11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15" h="1190">
                <a:moveTo>
                  <a:pt x="2406" y="461"/>
                </a:moveTo>
                <a:lnTo>
                  <a:pt x="2406" y="1190"/>
                </a:lnTo>
                <a:lnTo>
                  <a:pt x="0" y="1190"/>
                </a:lnTo>
                <a:lnTo>
                  <a:pt x="3" y="557"/>
                </a:lnTo>
                <a:lnTo>
                  <a:pt x="24" y="467"/>
                </a:lnTo>
                <a:lnTo>
                  <a:pt x="58" y="386"/>
                </a:lnTo>
                <a:lnTo>
                  <a:pt x="102" y="308"/>
                </a:lnTo>
                <a:lnTo>
                  <a:pt x="171" y="185"/>
                </a:lnTo>
                <a:lnTo>
                  <a:pt x="239" y="91"/>
                </a:lnTo>
                <a:lnTo>
                  <a:pt x="285" y="45"/>
                </a:lnTo>
                <a:lnTo>
                  <a:pt x="307" y="23"/>
                </a:lnTo>
                <a:lnTo>
                  <a:pt x="353" y="0"/>
                </a:lnTo>
                <a:lnTo>
                  <a:pt x="398" y="0"/>
                </a:lnTo>
                <a:lnTo>
                  <a:pt x="443" y="23"/>
                </a:lnTo>
                <a:lnTo>
                  <a:pt x="489" y="68"/>
                </a:lnTo>
                <a:lnTo>
                  <a:pt x="534" y="113"/>
                </a:lnTo>
                <a:lnTo>
                  <a:pt x="606" y="200"/>
                </a:lnTo>
                <a:lnTo>
                  <a:pt x="648" y="250"/>
                </a:lnTo>
                <a:lnTo>
                  <a:pt x="687" y="293"/>
                </a:lnTo>
                <a:lnTo>
                  <a:pt x="723" y="335"/>
                </a:lnTo>
                <a:lnTo>
                  <a:pt x="806" y="431"/>
                </a:lnTo>
                <a:lnTo>
                  <a:pt x="874" y="499"/>
                </a:lnTo>
                <a:lnTo>
                  <a:pt x="988" y="612"/>
                </a:lnTo>
                <a:lnTo>
                  <a:pt x="1078" y="680"/>
                </a:lnTo>
                <a:lnTo>
                  <a:pt x="1215" y="749"/>
                </a:lnTo>
                <a:lnTo>
                  <a:pt x="1283" y="771"/>
                </a:lnTo>
                <a:lnTo>
                  <a:pt x="1396" y="771"/>
                </a:lnTo>
                <a:lnTo>
                  <a:pt x="1487" y="749"/>
                </a:lnTo>
                <a:lnTo>
                  <a:pt x="1645" y="680"/>
                </a:lnTo>
                <a:lnTo>
                  <a:pt x="1804" y="590"/>
                </a:lnTo>
                <a:lnTo>
                  <a:pt x="1895" y="544"/>
                </a:lnTo>
                <a:lnTo>
                  <a:pt x="2054" y="454"/>
                </a:lnTo>
                <a:lnTo>
                  <a:pt x="2144" y="408"/>
                </a:lnTo>
                <a:lnTo>
                  <a:pt x="2211" y="377"/>
                </a:lnTo>
                <a:lnTo>
                  <a:pt x="2268" y="356"/>
                </a:lnTo>
                <a:lnTo>
                  <a:pt x="2289" y="353"/>
                </a:lnTo>
                <a:lnTo>
                  <a:pt x="2310" y="359"/>
                </a:lnTo>
                <a:lnTo>
                  <a:pt x="2334" y="374"/>
                </a:lnTo>
                <a:lnTo>
                  <a:pt x="2376" y="419"/>
                </a:lnTo>
                <a:lnTo>
                  <a:pt x="2415" y="476"/>
                </a:lnTo>
                <a:lnTo>
                  <a:pt x="2406" y="461"/>
                </a:lnTo>
                <a:close/>
              </a:path>
            </a:pathLst>
          </a:custGeom>
          <a:solidFill>
            <a:schemeClr val="accent1"/>
          </a:solidFill>
          <a:ln w="9525">
            <a:solidFill>
              <a:schemeClr val="tx1"/>
            </a:solidFill>
            <a:round/>
            <a:headEnd/>
            <a:tailEnd/>
          </a:ln>
        </p:spPr>
        <p:txBody>
          <a:bodyPr/>
          <a:lstStyle/>
          <a:p>
            <a:endParaRPr lang="zh-CN" altLang="en-US"/>
          </a:p>
        </p:txBody>
      </p:sp>
      <p:pic>
        <p:nvPicPr>
          <p:cNvPr id="22568" name="Picture 40"/>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4679950" y="3716338"/>
            <a:ext cx="42830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6" name="Freeform 38"/>
          <p:cNvSpPr>
            <a:spLocks/>
          </p:cNvSpPr>
          <p:nvPr/>
        </p:nvSpPr>
        <p:spPr bwMode="auto">
          <a:xfrm>
            <a:off x="4943475" y="728663"/>
            <a:ext cx="1914525" cy="1566862"/>
          </a:xfrm>
          <a:custGeom>
            <a:avLst/>
            <a:gdLst>
              <a:gd name="T0" fmla="*/ 2147483646 w 1206"/>
              <a:gd name="T1" fmla="*/ 2147483646 h 987"/>
              <a:gd name="T2" fmla="*/ 2147483646 w 1206"/>
              <a:gd name="T3" fmla="*/ 2147483646 h 987"/>
              <a:gd name="T4" fmla="*/ 2147483646 w 1206"/>
              <a:gd name="T5" fmla="*/ 2147483646 h 987"/>
              <a:gd name="T6" fmla="*/ 0 w 1206"/>
              <a:gd name="T7" fmla="*/ 2147483646 h 987"/>
              <a:gd name="T8" fmla="*/ 0 w 1206"/>
              <a:gd name="T9" fmla="*/ 2147483646 h 987"/>
              <a:gd name="T10" fmla="*/ 2147483646 w 1206"/>
              <a:gd name="T11" fmla="*/ 2147483646 h 987"/>
              <a:gd name="T12" fmla="*/ 2147483646 w 1206"/>
              <a:gd name="T13" fmla="*/ 2147483646 h 987"/>
              <a:gd name="T14" fmla="*/ 2147483646 w 1206"/>
              <a:gd name="T15" fmla="*/ 2147483646 h 987"/>
              <a:gd name="T16" fmla="*/ 2147483646 w 1206"/>
              <a:gd name="T17" fmla="*/ 2147483646 h 987"/>
              <a:gd name="T18" fmla="*/ 2147483646 w 1206"/>
              <a:gd name="T19" fmla="*/ 2147483646 h 987"/>
              <a:gd name="T20" fmla="*/ 2147483646 w 1206"/>
              <a:gd name="T21" fmla="*/ 0 h 987"/>
              <a:gd name="T22" fmla="*/ 2147483646 w 1206"/>
              <a:gd name="T23" fmla="*/ 0 h 987"/>
              <a:gd name="T24" fmla="*/ 2147483646 w 1206"/>
              <a:gd name="T25" fmla="*/ 2147483646 h 987"/>
              <a:gd name="T26" fmla="*/ 2147483646 w 1206"/>
              <a:gd name="T27" fmla="*/ 2147483646 h 987"/>
              <a:gd name="T28" fmla="*/ 2147483646 w 1206"/>
              <a:gd name="T29" fmla="*/ 2147483646 h 987"/>
              <a:gd name="T30" fmla="*/ 2147483646 w 1206"/>
              <a:gd name="T31" fmla="*/ 2147483646 h 987"/>
              <a:gd name="T32" fmla="*/ 2147483646 w 1206"/>
              <a:gd name="T33" fmla="*/ 2147483646 h 987"/>
              <a:gd name="T34" fmla="*/ 2147483646 w 1206"/>
              <a:gd name="T35" fmla="*/ 2147483646 h 987"/>
              <a:gd name="T36" fmla="*/ 2147483646 w 1206"/>
              <a:gd name="T37" fmla="*/ 2147483646 h 987"/>
              <a:gd name="T38" fmla="*/ 2147483646 w 1206"/>
              <a:gd name="T39" fmla="*/ 2147483646 h 987"/>
              <a:gd name="T40" fmla="*/ 2147483646 w 1206"/>
              <a:gd name="T41" fmla="*/ 2147483646 h 987"/>
              <a:gd name="T42" fmla="*/ 2147483646 w 1206"/>
              <a:gd name="T43" fmla="*/ 2147483646 h 987"/>
              <a:gd name="T44" fmla="*/ 2147483646 w 1206"/>
              <a:gd name="T45" fmla="*/ 2147483646 h 9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6"/>
              <a:gd name="T70" fmla="*/ 0 h 987"/>
              <a:gd name="T71" fmla="*/ 1206 w 1206"/>
              <a:gd name="T72" fmla="*/ 987 h 9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6" h="987">
                <a:moveTo>
                  <a:pt x="1206" y="531"/>
                </a:moveTo>
                <a:lnTo>
                  <a:pt x="1203" y="981"/>
                </a:lnTo>
                <a:lnTo>
                  <a:pt x="1206" y="987"/>
                </a:lnTo>
                <a:lnTo>
                  <a:pt x="0" y="987"/>
                </a:lnTo>
                <a:lnTo>
                  <a:pt x="0" y="348"/>
                </a:lnTo>
                <a:lnTo>
                  <a:pt x="57" y="261"/>
                </a:lnTo>
                <a:lnTo>
                  <a:pt x="106" y="204"/>
                </a:lnTo>
                <a:lnTo>
                  <a:pt x="174" y="136"/>
                </a:lnTo>
                <a:lnTo>
                  <a:pt x="265" y="68"/>
                </a:lnTo>
                <a:lnTo>
                  <a:pt x="378" y="23"/>
                </a:lnTo>
                <a:lnTo>
                  <a:pt x="514" y="0"/>
                </a:lnTo>
                <a:lnTo>
                  <a:pt x="605" y="0"/>
                </a:lnTo>
                <a:lnTo>
                  <a:pt x="669" y="6"/>
                </a:lnTo>
                <a:lnTo>
                  <a:pt x="719" y="23"/>
                </a:lnTo>
                <a:lnTo>
                  <a:pt x="764" y="45"/>
                </a:lnTo>
                <a:lnTo>
                  <a:pt x="813" y="78"/>
                </a:lnTo>
                <a:lnTo>
                  <a:pt x="855" y="113"/>
                </a:lnTo>
                <a:lnTo>
                  <a:pt x="912" y="180"/>
                </a:lnTo>
                <a:lnTo>
                  <a:pt x="984" y="261"/>
                </a:lnTo>
                <a:lnTo>
                  <a:pt x="1044" y="333"/>
                </a:lnTo>
                <a:lnTo>
                  <a:pt x="1098" y="405"/>
                </a:lnTo>
                <a:lnTo>
                  <a:pt x="1173" y="498"/>
                </a:lnTo>
                <a:lnTo>
                  <a:pt x="1206" y="531"/>
                </a:lnTo>
                <a:close/>
              </a:path>
            </a:pathLst>
          </a:custGeom>
          <a:solidFill>
            <a:schemeClr val="accent1"/>
          </a:solidFill>
          <a:ln w="9525">
            <a:solidFill>
              <a:schemeClr val="tx1"/>
            </a:solidFill>
            <a:round/>
            <a:headEnd/>
            <a:tailEnd/>
          </a:ln>
        </p:spPr>
        <p:txBody>
          <a:bodyPr/>
          <a:lstStyle/>
          <a:p>
            <a:endParaRPr lang="zh-CN" altLang="en-US"/>
          </a:p>
        </p:txBody>
      </p:sp>
      <p:pic>
        <p:nvPicPr>
          <p:cNvPr id="22557" name="Picture 29"/>
          <p:cNvPicPr>
            <a:picLocks noChangeAspect="1" noChangeArrowheads="1"/>
          </p:cNvPicPr>
          <p:nvPr/>
        </p:nvPicPr>
        <p:blipFill>
          <a:blip r:embed="rId2">
            <a:extLst>
              <a:ext uri="{28A0092B-C50C-407E-A947-70E740481C1C}">
                <a14:useLocalDpi xmlns:a14="http://schemas.microsoft.com/office/drawing/2010/main" val="0"/>
              </a:ext>
            </a:extLst>
          </a:blip>
          <a:srcRect l="17326" t="32213" r="36810" b="38655"/>
          <a:stretch>
            <a:fillRect/>
          </a:stretch>
        </p:blipFill>
        <p:spPr bwMode="auto">
          <a:xfrm>
            <a:off x="4679950" y="476250"/>
            <a:ext cx="4283075"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0" name="Freeform 32"/>
          <p:cNvSpPr>
            <a:spLocks/>
          </p:cNvSpPr>
          <p:nvPr/>
        </p:nvSpPr>
        <p:spPr bwMode="auto">
          <a:xfrm>
            <a:off x="552450" y="700088"/>
            <a:ext cx="957263" cy="1595437"/>
          </a:xfrm>
          <a:custGeom>
            <a:avLst/>
            <a:gdLst>
              <a:gd name="T0" fmla="*/ 0 w 603"/>
              <a:gd name="T1" fmla="*/ 2147483646 h 1005"/>
              <a:gd name="T2" fmla="*/ 2147483646 w 603"/>
              <a:gd name="T3" fmla="*/ 2147483646 h 1005"/>
              <a:gd name="T4" fmla="*/ 2147483646 w 603"/>
              <a:gd name="T5" fmla="*/ 0 h 1005"/>
              <a:gd name="T6" fmla="*/ 0 w 603"/>
              <a:gd name="T7" fmla="*/ 2147483646 h 1005"/>
              <a:gd name="T8" fmla="*/ 0 w 603"/>
              <a:gd name="T9" fmla="*/ 2147483646 h 1005"/>
              <a:gd name="T10" fmla="*/ 0 60000 65536"/>
              <a:gd name="T11" fmla="*/ 0 60000 65536"/>
              <a:gd name="T12" fmla="*/ 0 60000 65536"/>
              <a:gd name="T13" fmla="*/ 0 60000 65536"/>
              <a:gd name="T14" fmla="*/ 0 60000 65536"/>
              <a:gd name="T15" fmla="*/ 0 w 603"/>
              <a:gd name="T16" fmla="*/ 0 h 1005"/>
              <a:gd name="T17" fmla="*/ 603 w 603"/>
              <a:gd name="T18" fmla="*/ 1005 h 1005"/>
            </a:gdLst>
            <a:ahLst/>
            <a:cxnLst>
              <a:cxn ang="T10">
                <a:pos x="T0" y="T1"/>
              </a:cxn>
              <a:cxn ang="T11">
                <a:pos x="T2" y="T3"/>
              </a:cxn>
              <a:cxn ang="T12">
                <a:pos x="T4" y="T5"/>
              </a:cxn>
              <a:cxn ang="T13">
                <a:pos x="T6" y="T7"/>
              </a:cxn>
              <a:cxn ang="T14">
                <a:pos x="T8" y="T9"/>
              </a:cxn>
            </a:cxnLst>
            <a:rect l="T15" t="T16" r="T17" b="T18"/>
            <a:pathLst>
              <a:path w="603" h="1005">
                <a:moveTo>
                  <a:pt x="0" y="1005"/>
                </a:moveTo>
                <a:lnTo>
                  <a:pt x="603" y="999"/>
                </a:lnTo>
                <a:lnTo>
                  <a:pt x="597" y="0"/>
                </a:lnTo>
                <a:lnTo>
                  <a:pt x="0" y="369"/>
                </a:lnTo>
                <a:lnTo>
                  <a:pt x="0" y="1005"/>
                </a:lnTo>
                <a:close/>
              </a:path>
            </a:pathLst>
          </a:custGeom>
          <a:solidFill>
            <a:schemeClr val="accent1"/>
          </a:solidFill>
          <a:ln w="9525">
            <a:solidFill>
              <a:schemeClr val="tx1"/>
            </a:solidFill>
            <a:round/>
            <a:headEnd/>
            <a:tailEnd/>
          </a:ln>
        </p:spPr>
        <p:txBody>
          <a:bodyPr/>
          <a:lstStyle/>
          <a:p>
            <a:endParaRPr lang="zh-CN" altLang="en-US"/>
          </a:p>
        </p:txBody>
      </p:sp>
      <p:sp>
        <p:nvSpPr>
          <p:cNvPr id="22535" name="Freeform 7"/>
          <p:cNvSpPr>
            <a:spLocks/>
          </p:cNvSpPr>
          <p:nvPr/>
        </p:nvSpPr>
        <p:spPr bwMode="auto">
          <a:xfrm>
            <a:off x="1500188" y="701675"/>
            <a:ext cx="3175" cy="1584325"/>
          </a:xfrm>
          <a:custGeom>
            <a:avLst/>
            <a:gdLst>
              <a:gd name="T0" fmla="*/ 0 w 2"/>
              <a:gd name="T1" fmla="*/ 2147483646 h 998"/>
              <a:gd name="T2" fmla="*/ 2147483646 w 2"/>
              <a:gd name="T3" fmla="*/ 0 h 998"/>
              <a:gd name="T4" fmla="*/ 0 60000 65536"/>
              <a:gd name="T5" fmla="*/ 0 60000 65536"/>
              <a:gd name="T6" fmla="*/ 0 w 2"/>
              <a:gd name="T7" fmla="*/ 0 h 998"/>
              <a:gd name="T8" fmla="*/ 2 w 2"/>
              <a:gd name="T9" fmla="*/ 998 h 998"/>
            </a:gdLst>
            <a:ahLst/>
            <a:cxnLst>
              <a:cxn ang="T4">
                <a:pos x="T0" y="T1"/>
              </a:cxn>
              <a:cxn ang="T5">
                <a:pos x="T2" y="T3"/>
              </a:cxn>
            </a:cxnLst>
            <a:rect l="T6" t="T7" r="T8" b="T9"/>
            <a:pathLst>
              <a:path w="2" h="998">
                <a:moveTo>
                  <a:pt x="0" y="998"/>
                </a:moveTo>
                <a:lnTo>
                  <a:pt x="2" y="0"/>
                </a:lnTo>
              </a:path>
            </a:pathLst>
          </a:custGeom>
          <a:noFill/>
          <a:ln w="9525">
            <a:solidFill>
              <a:schemeClr val="tx1"/>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3" name="Freeform 35"/>
          <p:cNvSpPr>
            <a:spLocks/>
          </p:cNvSpPr>
          <p:nvPr/>
        </p:nvSpPr>
        <p:spPr bwMode="auto">
          <a:xfrm>
            <a:off x="6858000" y="1557338"/>
            <a:ext cx="1588" cy="728662"/>
          </a:xfrm>
          <a:custGeom>
            <a:avLst/>
            <a:gdLst>
              <a:gd name="T0" fmla="*/ 0 w 1"/>
              <a:gd name="T1" fmla="*/ 2147483646 h 459"/>
              <a:gd name="T2" fmla="*/ 0 w 1"/>
              <a:gd name="T3" fmla="*/ 0 h 459"/>
              <a:gd name="T4" fmla="*/ 0 60000 65536"/>
              <a:gd name="T5" fmla="*/ 0 60000 65536"/>
              <a:gd name="T6" fmla="*/ 0 w 1"/>
              <a:gd name="T7" fmla="*/ 0 h 459"/>
              <a:gd name="T8" fmla="*/ 1 w 1"/>
              <a:gd name="T9" fmla="*/ 459 h 459"/>
            </a:gdLst>
            <a:ahLst/>
            <a:cxnLst>
              <a:cxn ang="T4">
                <a:pos x="T0" y="T1"/>
              </a:cxn>
              <a:cxn ang="T5">
                <a:pos x="T2" y="T3"/>
              </a:cxn>
            </a:cxnLst>
            <a:rect l="T6" t="T7" r="T8" b="T9"/>
            <a:pathLst>
              <a:path w="1" h="459">
                <a:moveTo>
                  <a:pt x="0" y="459"/>
                </a:moveTo>
                <a:lnTo>
                  <a:pt x="0" y="0"/>
                </a:ln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4" name="Line 36"/>
          <p:cNvSpPr>
            <a:spLocks noChangeShapeType="1"/>
          </p:cNvSpPr>
          <p:nvPr/>
        </p:nvSpPr>
        <p:spPr bwMode="auto">
          <a:xfrm flipV="1">
            <a:off x="5903913" y="728663"/>
            <a:ext cx="0" cy="1584325"/>
          </a:xfrm>
          <a:prstGeom prst="line">
            <a:avLst/>
          </a:prstGeom>
          <a:noFill/>
          <a:ln w="9525">
            <a:solidFill>
              <a:schemeClr val="tx1"/>
            </a:solidFill>
            <a:prstDash val="lg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69" name="Line 41"/>
          <p:cNvSpPr>
            <a:spLocks noChangeShapeType="1"/>
          </p:cNvSpPr>
          <p:nvPr/>
        </p:nvSpPr>
        <p:spPr bwMode="auto">
          <a:xfrm flipV="1">
            <a:off x="3384550" y="4581525"/>
            <a:ext cx="0" cy="971550"/>
          </a:xfrm>
          <a:prstGeom prst="line">
            <a:avLst/>
          </a:prstGeom>
          <a:noFill/>
          <a:ln w="952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70" name="Freeform 42"/>
          <p:cNvSpPr>
            <a:spLocks/>
          </p:cNvSpPr>
          <p:nvPr/>
        </p:nvSpPr>
        <p:spPr bwMode="auto">
          <a:xfrm>
            <a:off x="2419350" y="4791075"/>
            <a:ext cx="4763" cy="742950"/>
          </a:xfrm>
          <a:custGeom>
            <a:avLst/>
            <a:gdLst>
              <a:gd name="T0" fmla="*/ 2147483646 w 3"/>
              <a:gd name="T1" fmla="*/ 2147483646 h 468"/>
              <a:gd name="T2" fmla="*/ 0 w 3"/>
              <a:gd name="T3" fmla="*/ 0 h 468"/>
              <a:gd name="T4" fmla="*/ 0 60000 65536"/>
              <a:gd name="T5" fmla="*/ 0 60000 65536"/>
              <a:gd name="T6" fmla="*/ 0 w 3"/>
              <a:gd name="T7" fmla="*/ 0 h 468"/>
              <a:gd name="T8" fmla="*/ 3 w 3"/>
              <a:gd name="T9" fmla="*/ 468 h 468"/>
            </a:gdLst>
            <a:ahLst/>
            <a:cxnLst>
              <a:cxn ang="T4">
                <a:pos x="T0" y="T1"/>
              </a:cxn>
              <a:cxn ang="T5">
                <a:pos x="T2" y="T3"/>
              </a:cxn>
            </a:cxnLst>
            <a:rect l="T6" t="T7" r="T8" b="T9"/>
            <a:pathLst>
              <a:path w="3" h="468">
                <a:moveTo>
                  <a:pt x="3" y="468"/>
                </a:moveTo>
                <a:lnTo>
                  <a:pt x="0"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1" name="Line 43"/>
          <p:cNvSpPr>
            <a:spLocks noChangeShapeType="1"/>
          </p:cNvSpPr>
          <p:nvPr/>
        </p:nvSpPr>
        <p:spPr bwMode="auto">
          <a:xfrm flipV="1">
            <a:off x="1476375" y="3968750"/>
            <a:ext cx="0" cy="1584325"/>
          </a:xfrm>
          <a:prstGeom prst="line">
            <a:avLst/>
          </a:prstGeom>
          <a:noFill/>
          <a:ln w="9525">
            <a:solidFill>
              <a:schemeClr val="tx1"/>
            </a:solidFill>
            <a:prstDash val="lg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74" name="Freeform 46"/>
          <p:cNvSpPr>
            <a:spLocks/>
          </p:cNvSpPr>
          <p:nvPr/>
        </p:nvSpPr>
        <p:spPr bwMode="auto">
          <a:xfrm>
            <a:off x="8767763" y="4391025"/>
            <a:ext cx="1587" cy="1147763"/>
          </a:xfrm>
          <a:custGeom>
            <a:avLst/>
            <a:gdLst>
              <a:gd name="T0" fmla="*/ 0 w 1"/>
              <a:gd name="T1" fmla="*/ 2147483646 h 723"/>
              <a:gd name="T2" fmla="*/ 0 w 1"/>
              <a:gd name="T3" fmla="*/ 0 h 723"/>
              <a:gd name="T4" fmla="*/ 0 60000 65536"/>
              <a:gd name="T5" fmla="*/ 0 60000 65536"/>
              <a:gd name="T6" fmla="*/ 0 w 1"/>
              <a:gd name="T7" fmla="*/ 0 h 723"/>
              <a:gd name="T8" fmla="*/ 1 w 1"/>
              <a:gd name="T9" fmla="*/ 723 h 723"/>
            </a:gdLst>
            <a:ahLst/>
            <a:cxnLst>
              <a:cxn ang="T4">
                <a:pos x="T0" y="T1"/>
              </a:cxn>
              <a:cxn ang="T5">
                <a:pos x="T2" y="T3"/>
              </a:cxn>
            </a:cxnLst>
            <a:rect l="T6" t="T7" r="T8" b="T9"/>
            <a:pathLst>
              <a:path w="1" h="723">
                <a:moveTo>
                  <a:pt x="0" y="723"/>
                </a:moveTo>
                <a:cubicBezTo>
                  <a:pt x="0" y="602"/>
                  <a:pt x="0" y="151"/>
                  <a:pt x="0" y="0"/>
                </a:cubicBezTo>
              </a:path>
            </a:pathLst>
          </a:custGeom>
          <a:noFill/>
          <a:ln w="952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5" name="Line 47"/>
          <p:cNvSpPr>
            <a:spLocks noChangeShapeType="1"/>
          </p:cNvSpPr>
          <p:nvPr/>
        </p:nvSpPr>
        <p:spPr bwMode="auto">
          <a:xfrm flipV="1">
            <a:off x="5903913" y="3968750"/>
            <a:ext cx="0" cy="1584325"/>
          </a:xfrm>
          <a:prstGeom prst="line">
            <a:avLst/>
          </a:prstGeom>
          <a:noFill/>
          <a:ln w="9525">
            <a:solidFill>
              <a:schemeClr val="tx1"/>
            </a:solidFill>
            <a:prstDash val="lg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76" name="Freeform 48"/>
          <p:cNvSpPr>
            <a:spLocks/>
          </p:cNvSpPr>
          <p:nvPr/>
        </p:nvSpPr>
        <p:spPr bwMode="auto">
          <a:xfrm>
            <a:off x="6858000" y="4800600"/>
            <a:ext cx="4763" cy="723900"/>
          </a:xfrm>
          <a:custGeom>
            <a:avLst/>
            <a:gdLst>
              <a:gd name="T0" fmla="*/ 0 w 3"/>
              <a:gd name="T1" fmla="*/ 2147483646 h 456"/>
              <a:gd name="T2" fmla="*/ 2147483646 w 3"/>
              <a:gd name="T3" fmla="*/ 0 h 456"/>
              <a:gd name="T4" fmla="*/ 0 60000 65536"/>
              <a:gd name="T5" fmla="*/ 0 60000 65536"/>
              <a:gd name="T6" fmla="*/ 0 w 3"/>
              <a:gd name="T7" fmla="*/ 0 h 456"/>
              <a:gd name="T8" fmla="*/ 3 w 3"/>
              <a:gd name="T9" fmla="*/ 456 h 456"/>
            </a:gdLst>
            <a:ahLst/>
            <a:cxnLst>
              <a:cxn ang="T4">
                <a:pos x="T0" y="T1"/>
              </a:cxn>
              <a:cxn ang="T5">
                <a:pos x="T2" y="T3"/>
              </a:cxn>
            </a:cxnLst>
            <a:rect l="T6" t="T7" r="T8" b="T9"/>
            <a:pathLst>
              <a:path w="3" h="456">
                <a:moveTo>
                  <a:pt x="0" y="456"/>
                </a:moveTo>
                <a:lnTo>
                  <a:pt x="3" y="0"/>
                </a:lnTo>
              </a:path>
            </a:pathLst>
          </a:custGeom>
          <a:noFill/>
          <a:ln w="9525">
            <a:solidFill>
              <a:schemeClr val="tx1"/>
            </a:solidFill>
            <a:prstDash val="lgDash"/>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7" name="Line 49"/>
          <p:cNvSpPr>
            <a:spLocks noChangeShapeType="1"/>
          </p:cNvSpPr>
          <p:nvPr/>
        </p:nvSpPr>
        <p:spPr bwMode="auto">
          <a:xfrm flipV="1">
            <a:off x="7812088" y="4581525"/>
            <a:ext cx="0" cy="971550"/>
          </a:xfrm>
          <a:prstGeom prst="line">
            <a:avLst/>
          </a:prstGeom>
          <a:noFill/>
          <a:ln w="9525">
            <a:solidFill>
              <a:schemeClr val="tx1"/>
            </a:solidFill>
            <a:prstDash val="lg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79" name="Text Box 51"/>
          <p:cNvSpPr txBox="1">
            <a:spLocks noChangeArrowheads="1"/>
          </p:cNvSpPr>
          <p:nvPr/>
        </p:nvSpPr>
        <p:spPr bwMode="auto">
          <a:xfrm>
            <a:off x="576263" y="2600325"/>
            <a:ext cx="3563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a:t>
            </a:r>
            <a:r>
              <a:rPr lang="en-US" altLang="zh-CN" sz="1800" i="1"/>
              <a:t>x</a:t>
            </a:r>
            <a:r>
              <a:rPr lang="en-US" altLang="zh-CN" sz="2400" baseline="-25000"/>
              <a:t>0</a:t>
            </a:r>
            <a:r>
              <a:rPr lang="en-US" altLang="zh-CN" sz="1800"/>
              <a:t>,</a:t>
            </a:r>
            <a:r>
              <a:rPr lang="en-US" altLang="zh-CN" sz="1800" i="1"/>
              <a:t>x</a:t>
            </a:r>
            <a:r>
              <a:rPr lang="en-US" altLang="zh-CN" sz="2400" baseline="-25000"/>
              <a:t>1</a:t>
            </a:r>
            <a:r>
              <a:rPr lang="en-US" altLang="zh-CN" sz="1800"/>
              <a:t>]</a:t>
            </a:r>
            <a:r>
              <a:rPr lang="zh-CN" altLang="en-US" sz="1800"/>
              <a:t>上</a:t>
            </a:r>
            <a:r>
              <a:rPr lang="en-US" altLang="zh-CN" sz="1800" i="1"/>
              <a:t>y</a:t>
            </a:r>
            <a:r>
              <a:rPr lang="en-US" altLang="zh-CN" sz="1800"/>
              <a:t>=</a:t>
            </a:r>
            <a:r>
              <a:rPr lang="en-US" altLang="zh-CN" sz="1800" i="1"/>
              <a:t>P</a:t>
            </a:r>
            <a:r>
              <a:rPr lang="en-US" altLang="zh-CN" sz="2400" baseline="-25000"/>
              <a:t>1</a:t>
            </a:r>
            <a:r>
              <a:rPr lang="en-US" altLang="zh-CN" sz="1800"/>
              <a:t>(</a:t>
            </a:r>
            <a:r>
              <a:rPr lang="en-US" altLang="zh-CN" sz="1800" i="1"/>
              <a:t>x</a:t>
            </a:r>
            <a:r>
              <a:rPr lang="en-US" altLang="zh-CN" sz="1800"/>
              <a:t>)</a:t>
            </a:r>
            <a:r>
              <a:rPr lang="zh-CN" altLang="en-US" sz="1800"/>
              <a:t>的梯形积分公式</a:t>
            </a:r>
          </a:p>
        </p:txBody>
      </p:sp>
      <p:sp>
        <p:nvSpPr>
          <p:cNvPr id="22580" name="Text Box 52"/>
          <p:cNvSpPr txBox="1">
            <a:spLocks noChangeArrowheads="1"/>
          </p:cNvSpPr>
          <p:nvPr/>
        </p:nvSpPr>
        <p:spPr bwMode="auto">
          <a:xfrm>
            <a:off x="5076825" y="5842000"/>
            <a:ext cx="3563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a:t>
            </a:r>
            <a:r>
              <a:rPr lang="en-US" altLang="zh-CN" sz="1800" i="1"/>
              <a:t>x</a:t>
            </a:r>
            <a:r>
              <a:rPr lang="en-US" altLang="zh-CN" sz="2400" baseline="-25000"/>
              <a:t>0</a:t>
            </a:r>
            <a:r>
              <a:rPr lang="en-US" altLang="zh-CN" sz="1800"/>
              <a:t>,</a:t>
            </a:r>
            <a:r>
              <a:rPr lang="en-US" altLang="zh-CN" sz="1800" i="1"/>
              <a:t>x</a:t>
            </a:r>
            <a:r>
              <a:rPr lang="en-US" altLang="zh-CN" sz="2400" baseline="-25000"/>
              <a:t>4</a:t>
            </a:r>
            <a:r>
              <a:rPr lang="en-US" altLang="zh-CN" sz="1800"/>
              <a:t>]</a:t>
            </a:r>
            <a:r>
              <a:rPr lang="zh-CN" altLang="en-US" sz="1800"/>
              <a:t>上</a:t>
            </a:r>
            <a:r>
              <a:rPr lang="en-US" altLang="zh-CN" sz="1800" i="1"/>
              <a:t>y</a:t>
            </a:r>
            <a:r>
              <a:rPr lang="en-US" altLang="zh-CN" sz="1800"/>
              <a:t>=</a:t>
            </a:r>
            <a:r>
              <a:rPr lang="en-US" altLang="zh-CN" sz="1800" i="1"/>
              <a:t>P</a:t>
            </a:r>
            <a:r>
              <a:rPr lang="en-US" altLang="zh-CN" sz="2400" baseline="-25000"/>
              <a:t>4</a:t>
            </a:r>
            <a:r>
              <a:rPr lang="en-US" altLang="zh-CN" sz="1800"/>
              <a:t>(</a:t>
            </a:r>
            <a:r>
              <a:rPr lang="en-US" altLang="zh-CN" sz="1800" i="1"/>
              <a:t>x</a:t>
            </a:r>
            <a:r>
              <a:rPr lang="en-US" altLang="zh-CN" sz="1800"/>
              <a:t>)</a:t>
            </a:r>
            <a:r>
              <a:rPr lang="zh-CN" altLang="en-US" sz="1800"/>
              <a:t>的布尔积分公式</a:t>
            </a:r>
          </a:p>
        </p:txBody>
      </p:sp>
      <p:sp>
        <p:nvSpPr>
          <p:cNvPr id="22581" name="Text Box 53"/>
          <p:cNvSpPr txBox="1">
            <a:spLocks noChangeArrowheads="1"/>
          </p:cNvSpPr>
          <p:nvPr/>
        </p:nvSpPr>
        <p:spPr bwMode="auto">
          <a:xfrm>
            <a:off x="358775" y="5842000"/>
            <a:ext cx="4033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a:t>
            </a:r>
            <a:r>
              <a:rPr lang="en-US" altLang="zh-CN" sz="1800" i="1"/>
              <a:t>x</a:t>
            </a:r>
            <a:r>
              <a:rPr lang="en-US" altLang="zh-CN" sz="2400" baseline="-25000"/>
              <a:t>0</a:t>
            </a:r>
            <a:r>
              <a:rPr lang="en-US" altLang="zh-CN" sz="1800"/>
              <a:t>,</a:t>
            </a:r>
            <a:r>
              <a:rPr lang="en-US" altLang="zh-CN" sz="1800" i="1"/>
              <a:t>x</a:t>
            </a:r>
            <a:r>
              <a:rPr lang="en-US" altLang="zh-CN" sz="2400" baseline="-25000"/>
              <a:t>3</a:t>
            </a:r>
            <a:r>
              <a:rPr lang="en-US" altLang="zh-CN" sz="1800"/>
              <a:t>]</a:t>
            </a:r>
            <a:r>
              <a:rPr lang="zh-CN" altLang="en-US" sz="1800"/>
              <a:t>上</a:t>
            </a:r>
            <a:r>
              <a:rPr lang="en-US" altLang="zh-CN" sz="1800" i="1"/>
              <a:t>y</a:t>
            </a:r>
            <a:r>
              <a:rPr lang="en-US" altLang="zh-CN" sz="1800"/>
              <a:t>=</a:t>
            </a:r>
            <a:r>
              <a:rPr lang="en-US" altLang="zh-CN" sz="1800" i="1"/>
              <a:t>P</a:t>
            </a:r>
            <a:r>
              <a:rPr lang="en-US" altLang="zh-CN" sz="2400" baseline="-25000"/>
              <a:t>3</a:t>
            </a:r>
            <a:r>
              <a:rPr lang="en-US" altLang="zh-CN" sz="1800"/>
              <a:t>(</a:t>
            </a:r>
            <a:r>
              <a:rPr lang="en-US" altLang="zh-CN" sz="1800" i="1"/>
              <a:t>x</a:t>
            </a:r>
            <a:r>
              <a:rPr lang="en-US" altLang="zh-CN" sz="1800"/>
              <a:t>)</a:t>
            </a:r>
            <a:r>
              <a:rPr lang="zh-CN" altLang="en-US" sz="1800"/>
              <a:t>的辛普森</a:t>
            </a:r>
            <a:r>
              <a:rPr lang="en-US" altLang="zh-CN" sz="1800"/>
              <a:t>3/8</a:t>
            </a:r>
            <a:r>
              <a:rPr lang="zh-CN" altLang="en-US" sz="1800"/>
              <a:t>积分公式</a:t>
            </a:r>
          </a:p>
        </p:txBody>
      </p:sp>
      <p:sp>
        <p:nvSpPr>
          <p:cNvPr id="22582" name="Text Box 54"/>
          <p:cNvSpPr txBox="1">
            <a:spLocks noChangeArrowheads="1"/>
          </p:cNvSpPr>
          <p:nvPr/>
        </p:nvSpPr>
        <p:spPr bwMode="auto">
          <a:xfrm>
            <a:off x="5040313" y="2600325"/>
            <a:ext cx="374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t>[</a:t>
            </a:r>
            <a:r>
              <a:rPr lang="en-US" altLang="zh-CN" sz="1800" i="1"/>
              <a:t>x</a:t>
            </a:r>
            <a:r>
              <a:rPr lang="en-US" altLang="zh-CN" sz="2400" baseline="-25000"/>
              <a:t>0</a:t>
            </a:r>
            <a:r>
              <a:rPr lang="en-US" altLang="zh-CN" sz="1800"/>
              <a:t>,</a:t>
            </a:r>
            <a:r>
              <a:rPr lang="en-US" altLang="zh-CN" sz="1800" i="1"/>
              <a:t>x</a:t>
            </a:r>
            <a:r>
              <a:rPr lang="en-US" altLang="zh-CN" sz="2400" baseline="-25000"/>
              <a:t>2</a:t>
            </a:r>
            <a:r>
              <a:rPr lang="en-US" altLang="zh-CN" sz="1800"/>
              <a:t>]</a:t>
            </a:r>
            <a:r>
              <a:rPr lang="zh-CN" altLang="en-US" sz="1800"/>
              <a:t>上</a:t>
            </a:r>
            <a:r>
              <a:rPr lang="en-US" altLang="zh-CN" sz="1800" i="1"/>
              <a:t>y</a:t>
            </a:r>
            <a:r>
              <a:rPr lang="en-US" altLang="zh-CN" sz="1800"/>
              <a:t>=</a:t>
            </a:r>
            <a:r>
              <a:rPr lang="en-US" altLang="zh-CN" sz="1800" i="1"/>
              <a:t>P</a:t>
            </a:r>
            <a:r>
              <a:rPr lang="en-US" altLang="zh-CN" sz="2400" baseline="-25000"/>
              <a:t>2</a:t>
            </a:r>
            <a:r>
              <a:rPr lang="en-US" altLang="zh-CN" sz="1800"/>
              <a:t>(</a:t>
            </a:r>
            <a:r>
              <a:rPr lang="en-US" altLang="zh-CN" sz="1800" i="1"/>
              <a:t>x</a:t>
            </a:r>
            <a:r>
              <a:rPr lang="en-US" altLang="zh-CN" sz="1800"/>
              <a:t>)</a:t>
            </a:r>
            <a:r>
              <a:rPr lang="zh-CN" altLang="en-US" sz="1800"/>
              <a:t>的辛普森积分公式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left)">
                                      <p:cBhvr>
                                        <p:cTn id="7" dur="500"/>
                                        <p:tgtEl>
                                          <p:spTgt spid="22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wipe(down)">
                                      <p:cBhvr>
                                        <p:cTn id="12" dur="500"/>
                                        <p:tgtEl>
                                          <p:spTgt spid="225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60"/>
                                        </p:tgtEl>
                                        <p:attrNameLst>
                                          <p:attrName>style.visibility</p:attrName>
                                        </p:attrNameLst>
                                      </p:cBhvr>
                                      <p:to>
                                        <p:strVal val="visible"/>
                                      </p:to>
                                    </p:set>
                                    <p:animEffect transition="in" filter="wipe(left)">
                                      <p:cBhvr>
                                        <p:cTn id="17" dur="500"/>
                                        <p:tgtEl>
                                          <p:spTgt spid="225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79"/>
                                        </p:tgtEl>
                                        <p:attrNameLst>
                                          <p:attrName>style.visibility</p:attrName>
                                        </p:attrNameLst>
                                      </p:cBhvr>
                                      <p:to>
                                        <p:strVal val="visible"/>
                                      </p:to>
                                    </p:set>
                                    <p:animEffect transition="in" filter="wipe(left)">
                                      <p:cBhvr>
                                        <p:cTn id="22" dur="500"/>
                                        <p:tgtEl>
                                          <p:spTgt spid="225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57"/>
                                        </p:tgtEl>
                                        <p:attrNameLst>
                                          <p:attrName>style.visibility</p:attrName>
                                        </p:attrNameLst>
                                      </p:cBhvr>
                                      <p:to>
                                        <p:strVal val="visible"/>
                                      </p:to>
                                    </p:set>
                                    <p:animEffect transition="in" filter="wipe(left)">
                                      <p:cBhvr>
                                        <p:cTn id="27" dur="500"/>
                                        <p:tgtEl>
                                          <p:spTgt spid="22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2563"/>
                                        </p:tgtEl>
                                        <p:attrNameLst>
                                          <p:attrName>style.visibility</p:attrName>
                                        </p:attrNameLst>
                                      </p:cBhvr>
                                      <p:to>
                                        <p:strVal val="visible"/>
                                      </p:to>
                                    </p:set>
                                    <p:animEffect transition="in" filter="wipe(down)">
                                      <p:cBhvr>
                                        <p:cTn id="32" dur="500"/>
                                        <p:tgtEl>
                                          <p:spTgt spid="225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2564"/>
                                        </p:tgtEl>
                                        <p:attrNameLst>
                                          <p:attrName>style.visibility</p:attrName>
                                        </p:attrNameLst>
                                      </p:cBhvr>
                                      <p:to>
                                        <p:strVal val="visible"/>
                                      </p:to>
                                    </p:set>
                                    <p:animEffect transition="in" filter="wipe(down)">
                                      <p:cBhvr>
                                        <p:cTn id="37" dur="500"/>
                                        <p:tgtEl>
                                          <p:spTgt spid="225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566"/>
                                        </p:tgtEl>
                                        <p:attrNameLst>
                                          <p:attrName>style.visibility</p:attrName>
                                        </p:attrNameLst>
                                      </p:cBhvr>
                                      <p:to>
                                        <p:strVal val="visible"/>
                                      </p:to>
                                    </p:set>
                                    <p:animEffect transition="in" filter="wipe(left)">
                                      <p:cBhvr>
                                        <p:cTn id="42" dur="500"/>
                                        <p:tgtEl>
                                          <p:spTgt spid="225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82"/>
                                        </p:tgtEl>
                                        <p:attrNameLst>
                                          <p:attrName>style.visibility</p:attrName>
                                        </p:attrNameLst>
                                      </p:cBhvr>
                                      <p:to>
                                        <p:strVal val="visible"/>
                                      </p:to>
                                    </p:set>
                                    <p:animEffect transition="in" filter="wipe(left)">
                                      <p:cBhvr>
                                        <p:cTn id="47" dur="500"/>
                                        <p:tgtEl>
                                          <p:spTgt spid="225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567"/>
                                        </p:tgtEl>
                                        <p:attrNameLst>
                                          <p:attrName>style.visibility</p:attrName>
                                        </p:attrNameLst>
                                      </p:cBhvr>
                                      <p:to>
                                        <p:strVal val="visible"/>
                                      </p:to>
                                    </p:set>
                                    <p:animEffect transition="in" filter="wipe(left)">
                                      <p:cBhvr>
                                        <p:cTn id="52" dur="500"/>
                                        <p:tgtEl>
                                          <p:spTgt spid="225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2569"/>
                                        </p:tgtEl>
                                        <p:attrNameLst>
                                          <p:attrName>style.visibility</p:attrName>
                                        </p:attrNameLst>
                                      </p:cBhvr>
                                      <p:to>
                                        <p:strVal val="visible"/>
                                      </p:to>
                                    </p:set>
                                    <p:animEffect transition="in" filter="wipe(down)">
                                      <p:cBhvr>
                                        <p:cTn id="57" dur="500"/>
                                        <p:tgtEl>
                                          <p:spTgt spid="225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2570"/>
                                        </p:tgtEl>
                                        <p:attrNameLst>
                                          <p:attrName>style.visibility</p:attrName>
                                        </p:attrNameLst>
                                      </p:cBhvr>
                                      <p:to>
                                        <p:strVal val="visible"/>
                                      </p:to>
                                    </p:set>
                                    <p:animEffect transition="in" filter="wipe(down)">
                                      <p:cBhvr>
                                        <p:cTn id="62" dur="500"/>
                                        <p:tgtEl>
                                          <p:spTgt spid="22570"/>
                                        </p:tgtEl>
                                      </p:cBhvr>
                                    </p:animEffect>
                                  </p:childTnLst>
                                </p:cTn>
                              </p:par>
                              <p:par>
                                <p:cTn id="63" presetID="22" presetClass="entr" presetSubtype="4" fill="hold" nodeType="withEffect">
                                  <p:stCondLst>
                                    <p:cond delay="0"/>
                                  </p:stCondLst>
                                  <p:childTnLst>
                                    <p:set>
                                      <p:cBhvr>
                                        <p:cTn id="64" dur="1" fill="hold">
                                          <p:stCondLst>
                                            <p:cond delay="0"/>
                                          </p:stCondLst>
                                        </p:cTn>
                                        <p:tgtEl>
                                          <p:spTgt spid="22571"/>
                                        </p:tgtEl>
                                        <p:attrNameLst>
                                          <p:attrName>style.visibility</p:attrName>
                                        </p:attrNameLst>
                                      </p:cBhvr>
                                      <p:to>
                                        <p:strVal val="visible"/>
                                      </p:to>
                                    </p:set>
                                    <p:animEffect transition="in" filter="wipe(down)">
                                      <p:cBhvr>
                                        <p:cTn id="65" dur="500"/>
                                        <p:tgtEl>
                                          <p:spTgt spid="2257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2572"/>
                                        </p:tgtEl>
                                        <p:attrNameLst>
                                          <p:attrName>style.visibility</p:attrName>
                                        </p:attrNameLst>
                                      </p:cBhvr>
                                      <p:to>
                                        <p:strVal val="visible"/>
                                      </p:to>
                                    </p:set>
                                    <p:animEffect transition="in" filter="wipe(left)">
                                      <p:cBhvr>
                                        <p:cTn id="70" dur="500"/>
                                        <p:tgtEl>
                                          <p:spTgt spid="2257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2581"/>
                                        </p:tgtEl>
                                        <p:attrNameLst>
                                          <p:attrName>style.visibility</p:attrName>
                                        </p:attrNameLst>
                                      </p:cBhvr>
                                      <p:to>
                                        <p:strVal val="visible"/>
                                      </p:to>
                                    </p:set>
                                    <p:animEffect transition="in" filter="wipe(left)">
                                      <p:cBhvr>
                                        <p:cTn id="75" dur="500"/>
                                        <p:tgtEl>
                                          <p:spTgt spid="2258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2568"/>
                                        </p:tgtEl>
                                        <p:attrNameLst>
                                          <p:attrName>style.visibility</p:attrName>
                                        </p:attrNameLst>
                                      </p:cBhvr>
                                      <p:to>
                                        <p:strVal val="visible"/>
                                      </p:to>
                                    </p:set>
                                    <p:animEffect transition="in" filter="wipe(left)">
                                      <p:cBhvr>
                                        <p:cTn id="80" dur="500"/>
                                        <p:tgtEl>
                                          <p:spTgt spid="2256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22574"/>
                                        </p:tgtEl>
                                        <p:attrNameLst>
                                          <p:attrName>style.visibility</p:attrName>
                                        </p:attrNameLst>
                                      </p:cBhvr>
                                      <p:to>
                                        <p:strVal val="visible"/>
                                      </p:to>
                                    </p:set>
                                    <p:animEffect transition="in" filter="wipe(down)">
                                      <p:cBhvr>
                                        <p:cTn id="85" dur="500"/>
                                        <p:tgtEl>
                                          <p:spTgt spid="2257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nodeType="clickEffect">
                                  <p:stCondLst>
                                    <p:cond delay="0"/>
                                  </p:stCondLst>
                                  <p:childTnLst>
                                    <p:set>
                                      <p:cBhvr>
                                        <p:cTn id="89" dur="1" fill="hold">
                                          <p:stCondLst>
                                            <p:cond delay="0"/>
                                          </p:stCondLst>
                                        </p:cTn>
                                        <p:tgtEl>
                                          <p:spTgt spid="22576"/>
                                        </p:tgtEl>
                                        <p:attrNameLst>
                                          <p:attrName>style.visibility</p:attrName>
                                        </p:attrNameLst>
                                      </p:cBhvr>
                                      <p:to>
                                        <p:strVal val="visible"/>
                                      </p:to>
                                    </p:set>
                                    <p:animEffect transition="in" filter="wipe(down)">
                                      <p:cBhvr>
                                        <p:cTn id="90" dur="500"/>
                                        <p:tgtEl>
                                          <p:spTgt spid="22576"/>
                                        </p:tgtEl>
                                      </p:cBhvr>
                                    </p:animEffect>
                                  </p:childTnLst>
                                </p:cTn>
                              </p:par>
                              <p:par>
                                <p:cTn id="91" presetID="22" presetClass="entr" presetSubtype="4" fill="hold" nodeType="withEffect">
                                  <p:stCondLst>
                                    <p:cond delay="0"/>
                                  </p:stCondLst>
                                  <p:childTnLst>
                                    <p:set>
                                      <p:cBhvr>
                                        <p:cTn id="92" dur="1" fill="hold">
                                          <p:stCondLst>
                                            <p:cond delay="0"/>
                                          </p:stCondLst>
                                        </p:cTn>
                                        <p:tgtEl>
                                          <p:spTgt spid="22577"/>
                                        </p:tgtEl>
                                        <p:attrNameLst>
                                          <p:attrName>style.visibility</p:attrName>
                                        </p:attrNameLst>
                                      </p:cBhvr>
                                      <p:to>
                                        <p:strVal val="visible"/>
                                      </p:to>
                                    </p:set>
                                    <p:animEffect transition="in" filter="wipe(down)">
                                      <p:cBhvr>
                                        <p:cTn id="93" dur="500"/>
                                        <p:tgtEl>
                                          <p:spTgt spid="22577"/>
                                        </p:tgtEl>
                                      </p:cBhvr>
                                    </p:animEffect>
                                  </p:childTnLst>
                                </p:cTn>
                              </p:par>
                              <p:par>
                                <p:cTn id="94" presetID="22" presetClass="entr" presetSubtype="4" fill="hold" nodeType="withEffect">
                                  <p:stCondLst>
                                    <p:cond delay="0"/>
                                  </p:stCondLst>
                                  <p:childTnLst>
                                    <p:set>
                                      <p:cBhvr>
                                        <p:cTn id="95" dur="1" fill="hold">
                                          <p:stCondLst>
                                            <p:cond delay="0"/>
                                          </p:stCondLst>
                                        </p:cTn>
                                        <p:tgtEl>
                                          <p:spTgt spid="22575"/>
                                        </p:tgtEl>
                                        <p:attrNameLst>
                                          <p:attrName>style.visibility</p:attrName>
                                        </p:attrNameLst>
                                      </p:cBhvr>
                                      <p:to>
                                        <p:strVal val="visible"/>
                                      </p:to>
                                    </p:set>
                                    <p:animEffect transition="in" filter="wipe(down)">
                                      <p:cBhvr>
                                        <p:cTn id="96" dur="500"/>
                                        <p:tgtEl>
                                          <p:spTgt spid="2257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22578"/>
                                        </p:tgtEl>
                                        <p:attrNameLst>
                                          <p:attrName>style.visibility</p:attrName>
                                        </p:attrNameLst>
                                      </p:cBhvr>
                                      <p:to>
                                        <p:strVal val="visible"/>
                                      </p:to>
                                    </p:set>
                                    <p:animEffect transition="in" filter="wipe(left)">
                                      <p:cBhvr>
                                        <p:cTn id="101" dur="500"/>
                                        <p:tgtEl>
                                          <p:spTgt spid="2257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2580"/>
                                        </p:tgtEl>
                                        <p:attrNameLst>
                                          <p:attrName>style.visibility</p:attrName>
                                        </p:attrNameLst>
                                      </p:cBhvr>
                                      <p:to>
                                        <p:strVal val="visible"/>
                                      </p:to>
                                    </p:set>
                                    <p:animEffect transition="in" filter="wipe(left)">
                                      <p:cBhvr>
                                        <p:cTn id="106" dur="500"/>
                                        <p:tgtEl>
                                          <p:spTgt spid="2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9" grpId="0"/>
      <p:bldP spid="22580" grpId="0"/>
      <p:bldP spid="22581" grpId="0"/>
      <p:bldP spid="22582" grpId="0"/>
    </p:bldLst>
  </p:timing>
</p:sld>
</file>

<file path=ppt/theme/theme1.xml><?xml version="1.0" encoding="utf-8"?>
<a:theme xmlns:a="http://schemas.openxmlformats.org/drawingml/2006/main" name="nmm">
  <a:themeElements>
    <a:clrScheme name="nmm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nmm">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mm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nmm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nmm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nmm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nmm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nmm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nmm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nmm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nmm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nmm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nmm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nmm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nmm</Template>
  <TotalTime>2740</TotalTime>
  <Words>4275</Words>
  <Application>Microsoft Office PowerPoint</Application>
  <PresentationFormat>全屏显示(4:3)</PresentationFormat>
  <Paragraphs>660</Paragraphs>
  <Slides>62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73" baseType="lpstr">
      <vt:lpstr>黑体</vt:lpstr>
      <vt:lpstr>楷体_GB2312</vt:lpstr>
      <vt:lpstr>宋体</vt:lpstr>
      <vt:lpstr>Arial</vt:lpstr>
      <vt:lpstr>Cambria Math</vt:lpstr>
      <vt:lpstr>Times New Roman</vt:lpstr>
      <vt:lpstr>Wingdings</vt:lpstr>
      <vt:lpstr>nmm</vt:lpstr>
      <vt:lpstr>Equation</vt:lpstr>
      <vt:lpstr>MathType 6.0 Equation</vt:lpstr>
      <vt:lpstr>公式</vt:lpstr>
      <vt:lpstr>第7章    数值积分</vt:lpstr>
      <vt:lpstr>数值积分问题</vt:lpstr>
      <vt:lpstr>几个简单的数值积分公式</vt:lpstr>
      <vt:lpstr>PowerPoint 演示文稿</vt:lpstr>
      <vt:lpstr>积分简介</vt:lpstr>
      <vt:lpstr>基于多项式插值的面积公式</vt:lpstr>
      <vt:lpstr>闭型牛顿－科特斯面积公式</vt:lpstr>
      <vt:lpstr>利用N－C公式求数值积分</vt:lpstr>
      <vt:lpstr>PowerPoint 演示文稿</vt:lpstr>
      <vt:lpstr>积分公式的数值精度</vt:lpstr>
      <vt:lpstr>验证面积公式的精度</vt:lpstr>
      <vt:lpstr>PowerPoint 演示文稿</vt:lpstr>
      <vt:lpstr>PowerPoint 演示文稿</vt:lpstr>
      <vt:lpstr>N－C公式的精度</vt:lpstr>
      <vt:lpstr>步长的选择</vt:lpstr>
      <vt:lpstr>PowerPoint 演示文稿</vt:lpstr>
      <vt:lpstr>PowerPoint 演示文稿</vt:lpstr>
      <vt:lpstr>公式的比较</vt:lpstr>
      <vt:lpstr>组合公式</vt:lpstr>
      <vt:lpstr>PowerPoint 演示文稿</vt:lpstr>
      <vt:lpstr>PowerPoint 演示文稿</vt:lpstr>
      <vt:lpstr>组合面积公式</vt:lpstr>
      <vt:lpstr>组合梯形公式</vt:lpstr>
      <vt:lpstr>组合梯形公式（续1）</vt:lpstr>
      <vt:lpstr>组合梯形公式（续2）</vt:lpstr>
      <vt:lpstr>组合辛普森公式</vt:lpstr>
      <vt:lpstr>组合辛普森公式（续1）</vt:lpstr>
      <vt:lpstr>组合辛普森公式（续2）</vt:lpstr>
      <vt:lpstr>组合辛普森公式（续3）</vt:lpstr>
      <vt:lpstr>组合面积公式的误差分析</vt:lpstr>
      <vt:lpstr>梯形公式的误差分析</vt:lpstr>
      <vt:lpstr>辛普森公式的误差分析</vt:lpstr>
      <vt:lpstr>PowerPoint 演示文稿</vt:lpstr>
      <vt:lpstr>利用误差阶确定区间划分个数</vt:lpstr>
      <vt:lpstr>数值积分精度与函数求值、区间划分的关系</vt:lpstr>
      <vt:lpstr>区间的划分方法</vt:lpstr>
      <vt:lpstr>PowerPoint 演示文稿</vt:lpstr>
      <vt:lpstr>连续梯形公式</vt:lpstr>
      <vt:lpstr>递推梯形公式</vt:lpstr>
      <vt:lpstr>PowerPoint 演示文稿</vt:lpstr>
      <vt:lpstr>递推辛普森公式</vt:lpstr>
      <vt:lpstr>PowerPoint 演示文稿</vt:lpstr>
      <vt:lpstr>递推布尔公式</vt:lpstr>
      <vt:lpstr>PowerPoint 演示文稿</vt:lpstr>
      <vt:lpstr>龙贝格积分</vt:lpstr>
      <vt:lpstr>龙贝格积分的优缺点</vt:lpstr>
      <vt:lpstr>龙贝格积分的理查森改进</vt:lpstr>
      <vt:lpstr>龙贝格积分表</vt:lpstr>
      <vt:lpstr>PowerPoint 演示文稿</vt:lpstr>
      <vt:lpstr>PowerPoint 演示文稿</vt:lpstr>
      <vt:lpstr>龙贝格积分的精度</vt:lpstr>
      <vt:lpstr>自适应积分</vt:lpstr>
      <vt:lpstr>自适应积分（续1）</vt:lpstr>
      <vt:lpstr>区间细分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My 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数值积分</dc:title>
  <dc:creator>宋彦斌</dc:creator>
  <cp:lastModifiedBy>微软用户</cp:lastModifiedBy>
  <cp:revision>116</cp:revision>
  <dcterms:created xsi:type="dcterms:W3CDTF">2008-04-14T11:52:47Z</dcterms:created>
  <dcterms:modified xsi:type="dcterms:W3CDTF">2020-05-19T10:17:52Z</dcterms:modified>
</cp:coreProperties>
</file>