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15EAD743.xml" ContentType="application/vnd.ms-powerpoint.comments+xml"/>
  <Override PartName="/ppt/comments/modernComment_102_A8F0D45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5" r:id="rId5"/>
    <p:sldId id="258" r:id="rId6"/>
    <p:sldId id="267" r:id="rId7"/>
    <p:sldId id="266" r:id="rId8"/>
    <p:sldId id="263" r:id="rId9"/>
    <p:sldId id="264"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A2C1A1-7633-3C1E-D4F1-4E6AE48BC2E4}" name="Lee, Kihyun" initials="LK" userId="S::klee23@albany.edu::6674fa5f-dee5-4bce-81c8-4866315fc83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B00"/>
    <a:srgbClr val="FFD900"/>
    <a:srgbClr val="EAFF00"/>
    <a:srgbClr val="0048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07DBA-6EAB-31B8-A129-9672B8A3A58A}" v="886" dt="2022-05-03T18:15:43.612"/>
    <p1510:client id="{6830A9ED-C711-7D3B-922E-08DEB3DCCA86}" v="33" dt="2022-05-02T19:55:58.548"/>
    <p1510:client id="{9029447E-AE1E-FF82-5038-2BA950AC461B}" v="15" dt="2022-05-03T17:39:05.628"/>
    <p1510:client id="{9FED2606-4779-9113-7BD0-6E667ADC204E}" v="38" dt="2022-05-02T20:18:54.683"/>
    <p1510:client id="{C65AA67F-045F-422E-8701-0471E6B27353}" v="93" dt="2022-04-29T17:02:00.769"/>
    <p1510:client id="{C906B85E-D7AE-077F-B701-DB3F6869A5F5}" v="176" dt="2022-05-03T17:52:33.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1_15EAD743.xml><?xml version="1.0" encoding="utf-8"?>
<p188:cmLst xmlns:a="http://schemas.openxmlformats.org/drawingml/2006/main" xmlns:r="http://schemas.openxmlformats.org/officeDocument/2006/relationships" xmlns:p188="http://schemas.microsoft.com/office/powerpoint/2018/8/main">
  <p188:cm id="{7A0BED30-1FA9-4C49-A040-80181546505C}" authorId="{5DA2C1A1-7633-3C1E-D4F1-4E6AE48BC2E4}" created="2022-04-29T17:02:00.769">
    <pc:sldMkLst xmlns:pc="http://schemas.microsoft.com/office/powerpoint/2013/main/command">
      <pc:docMk/>
      <pc:sldMk cId="367712067" sldId="257"/>
    </pc:sldMkLst>
    <p188:txBody>
      <a:bodyPr/>
      <a:lstStyle/>
      <a:p>
        <a:r>
          <a:rPr lang="en-US"/>
          <a:t>This is our innovation, after some maintenance from prototype design. As you see from the screen, we made a hole in the top shell making a rope that is connected to stepper motor vertically connected to the load cell.  Using a switch, you can control the stepper motor.
Components we used to upgrade the tensimeters. Replacing 5kg load cell to 20kg load cell, it increased the reliability and the measurement range significantly. Because of the old clamps that we had in prototype is very hard to use, we used the metal clamps which makes a lot easier to use. We also used switch and 16X2 LCD Screen which makes the user interface very straightforward, makes ease of use. Fianaly, using a stepper motor and Kevlar fishing line, it increases the reliability of the data significantly.</a:t>
        </a:r>
      </a:p>
    </p188:txBody>
  </p188:cm>
</p188:cmLst>
</file>

<file path=ppt/comments/modernComment_102_A8F0D454.xml><?xml version="1.0" encoding="utf-8"?>
<p188:cmLst xmlns:a="http://schemas.openxmlformats.org/drawingml/2006/main" xmlns:r="http://schemas.openxmlformats.org/officeDocument/2006/relationships" xmlns:p188="http://schemas.microsoft.com/office/powerpoint/2018/8/main">
  <p188:cm id="{E2DE600B-44D3-4105-8F3D-330A80CCAF62}" authorId="{5DA2C1A1-7633-3C1E-D4F1-4E6AE48BC2E4}" created="2022-05-02T20:04:23.934">
    <pc:sldMkLst xmlns:pc="http://schemas.microsoft.com/office/powerpoint/2013/main/command">
      <pc:docMk/>
      <pc:sldMk cId="2834355284" sldId="258"/>
    </pc:sldMkLst>
    <p188:txBody>
      <a:bodyPr/>
      <a:lstStyle/>
      <a:p>
        <a:r>
          <a:rPr lang="en-US"/>
          <a:t>This are the components we used to upgrade the tensimeters. Replacing 5kg load cell to 20kg load cell, it increased the reliability and the measurement range significantly. Because of the old clamps that we had in prototype is very hard to use, we used the metal clamps which makes a lot easier to use. We also used switch and 16X2 LCD Screen which makes the user interface very straightforward, makes ease of use. Fianaly, using a stepper motor and Kevlar fishing line, it increases the reliability of the data significantly.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1_15EAD7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2_A8F0D4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latin typeface="Calibri"/>
                <a:ea typeface="Calibri"/>
                <a:cs typeface="Calibri"/>
              </a:rPr>
              <a:t>Automatic Uniaxial Tensiometer</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b="1">
                <a:ea typeface="+mn-lt"/>
                <a:cs typeface="+mn-lt"/>
              </a:rPr>
              <a:t>Farid Barak, Nour El Banna, Kihyun Lee, Alex Reyes</a:t>
            </a:r>
          </a:p>
          <a:p>
            <a:pPr algn="l"/>
            <a:r>
              <a:rPr lang="en-US" b="1">
                <a:ea typeface="Calibri" panose="020F0502020204030204"/>
                <a:cs typeface="Calibri" panose="020F0502020204030204"/>
              </a:rPr>
              <a:t>Team #4 Test </a:t>
            </a:r>
            <a:r>
              <a:rPr lang="en-US" b="1" err="1">
                <a:ea typeface="Calibri" panose="020F0502020204030204"/>
                <a:cs typeface="Calibri" panose="020F0502020204030204"/>
              </a:rPr>
              <a:t>Yo</a:t>
            </a:r>
            <a:r>
              <a:rPr lang="en-US" b="1">
                <a:ea typeface="Calibri" panose="020F0502020204030204"/>
                <a:cs typeface="Calibri" panose="020F0502020204030204"/>
              </a:rPr>
              <a:t> Limit!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299D595-D8E6-98BC-573B-2CD79B8A563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cs typeface="Calibri Light"/>
              </a:rPr>
              <a:t>Improvements</a:t>
            </a:r>
          </a:p>
        </p:txBody>
      </p:sp>
      <p:sp>
        <p:nvSpPr>
          <p:cNvPr id="11" name="Content Placeholder 2">
            <a:extLst>
              <a:ext uri="{FF2B5EF4-FFF2-40B4-BE49-F238E27FC236}">
                <a16:creationId xmlns:a16="http://schemas.microsoft.com/office/drawing/2014/main" id="{E7EABBC1-035B-D8FD-06BD-81C4B67712B9}"/>
              </a:ext>
            </a:extLst>
          </p:cNvPr>
          <p:cNvSpPr>
            <a:spLocks noGrp="1"/>
          </p:cNvSpPr>
          <p:nvPr/>
        </p:nvSpPr>
        <p:spPr>
          <a:xfrm>
            <a:off x="1884680" y="3126105"/>
            <a:ext cx="3088640" cy="6835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a:cs typeface="Calibri"/>
              </a:rPr>
              <a:t>Stepper motor</a:t>
            </a:r>
          </a:p>
          <a:p>
            <a:endParaRPr lang="en-US" sz="3600">
              <a:cs typeface="Calibri"/>
            </a:endParaRPr>
          </a:p>
        </p:txBody>
      </p:sp>
      <p:sp>
        <p:nvSpPr>
          <p:cNvPr id="13" name="TextBox 3">
            <a:extLst>
              <a:ext uri="{FF2B5EF4-FFF2-40B4-BE49-F238E27FC236}">
                <a16:creationId xmlns:a16="http://schemas.microsoft.com/office/drawing/2014/main" id="{7F25ECA5-0A01-A15A-3218-65731CE07B69}"/>
              </a:ext>
            </a:extLst>
          </p:cNvPr>
          <p:cNvSpPr txBox="1"/>
          <p:nvPr/>
        </p:nvSpPr>
        <p:spPr>
          <a:xfrm>
            <a:off x="8453120" y="3129280"/>
            <a:ext cx="193040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cs typeface="Arial"/>
              </a:rPr>
              <a:t>Clamps</a:t>
            </a:r>
          </a:p>
        </p:txBody>
      </p:sp>
      <p:sp>
        <p:nvSpPr>
          <p:cNvPr id="2" name="Oval 1">
            <a:extLst>
              <a:ext uri="{FF2B5EF4-FFF2-40B4-BE49-F238E27FC236}">
                <a16:creationId xmlns:a16="http://schemas.microsoft.com/office/drawing/2014/main" id="{ECCAC854-0A29-EF77-9A33-E34A56D32B1A}"/>
              </a:ext>
            </a:extLst>
          </p:cNvPr>
          <p:cNvSpPr/>
          <p:nvPr/>
        </p:nvSpPr>
        <p:spPr>
          <a:xfrm>
            <a:off x="1463040" y="2738120"/>
            <a:ext cx="2743200" cy="2590800"/>
          </a:xfrm>
          <a:prstGeom prst="ellipse">
            <a:avLst/>
          </a:prstGeom>
          <a:solidFill>
            <a:srgbClr val="FFBB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5E6C4A7-17D7-2542-A78D-533B00863A4B}"/>
              </a:ext>
            </a:extLst>
          </p:cNvPr>
          <p:cNvSpPr/>
          <p:nvPr/>
        </p:nvSpPr>
        <p:spPr>
          <a:xfrm>
            <a:off x="8290559" y="2738119"/>
            <a:ext cx="1656080" cy="1574800"/>
          </a:xfrm>
          <a:prstGeom prst="ellipse">
            <a:avLst/>
          </a:prstGeom>
          <a:solidFill>
            <a:srgbClr val="0048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D208AD-9AD2-9D10-7790-2073B14801C3}"/>
              </a:ext>
            </a:extLst>
          </p:cNvPr>
          <p:cNvSpPr/>
          <p:nvPr/>
        </p:nvSpPr>
        <p:spPr>
          <a:xfrm>
            <a:off x="3230878" y="2514598"/>
            <a:ext cx="1747520" cy="1676400"/>
          </a:xfrm>
          <a:prstGeom prst="ellipse">
            <a:avLst/>
          </a:prstGeom>
          <a:solidFill>
            <a:srgbClr val="FFD9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34CCD0-ABC4-276A-3D55-9897DD03FE15}"/>
              </a:ext>
            </a:extLst>
          </p:cNvPr>
          <p:cNvSpPr/>
          <p:nvPr/>
        </p:nvSpPr>
        <p:spPr>
          <a:xfrm>
            <a:off x="9265918" y="2829558"/>
            <a:ext cx="955040" cy="975360"/>
          </a:xfrm>
          <a:prstGeom prst="ellipse">
            <a:avLst/>
          </a:prstGeom>
          <a:solidFill>
            <a:srgbClr val="0048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70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233D6-1A06-61C6-EBD7-1876B2C6DBC5}"/>
              </a:ext>
            </a:extLst>
          </p:cNvPr>
          <p:cNvSpPr>
            <a:spLocks noGrp="1"/>
          </p:cNvSpPr>
          <p:nvPr>
            <p:ph idx="1"/>
          </p:nvPr>
        </p:nvSpPr>
        <p:spPr>
          <a:xfrm>
            <a:off x="838200" y="1305672"/>
            <a:ext cx="10515600" cy="4871291"/>
          </a:xfrm>
        </p:spPr>
        <p:txBody>
          <a:bodyPr vert="horz" lIns="91440" tIns="45720" rIns="91440" bIns="45720" rtlCol="0" anchor="t">
            <a:normAutofit/>
          </a:bodyPr>
          <a:lstStyle/>
          <a:p>
            <a:pPr marL="0" indent="0" algn="ctr">
              <a:buNone/>
            </a:pPr>
            <a:endParaRPr lang="en-US" sz="9600">
              <a:cs typeface="Calibri"/>
            </a:endParaRPr>
          </a:p>
          <a:p>
            <a:pPr marL="0" indent="0" algn="ctr">
              <a:buNone/>
            </a:pPr>
            <a:r>
              <a:rPr lang="en-US" sz="9600">
                <a:cs typeface="Calibri"/>
              </a:rPr>
              <a:t>Thank You!</a:t>
            </a:r>
            <a:endParaRPr lang="en-US">
              <a:cs typeface="Calibri"/>
            </a:endParaRPr>
          </a:p>
        </p:txBody>
      </p:sp>
    </p:spTree>
    <p:extLst>
      <p:ext uri="{BB962C8B-B14F-4D97-AF65-F5344CB8AC3E}">
        <p14:creationId xmlns:p14="http://schemas.microsoft.com/office/powerpoint/2010/main" val="240102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EF4A5DE7-0306-D45E-47B3-A5A399B01877}"/>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b="1"/>
              <a:t>Physical Model</a:t>
            </a:r>
          </a:p>
        </p:txBody>
      </p:sp>
      <p:pic>
        <p:nvPicPr>
          <p:cNvPr id="4" name="Picture 4" descr="Diagram&#10;&#10;Description automatically generated">
            <a:extLst>
              <a:ext uri="{FF2B5EF4-FFF2-40B4-BE49-F238E27FC236}">
                <a16:creationId xmlns:a16="http://schemas.microsoft.com/office/drawing/2014/main" id="{44B57C22-9B0B-222F-EDBB-587059BC1EA2}"/>
              </a:ext>
            </a:extLst>
          </p:cNvPr>
          <p:cNvPicPr>
            <a:picLocks noGrp="1" noChangeAspect="1"/>
          </p:cNvPicPr>
          <p:nvPr>
            <p:ph idx="1"/>
          </p:nvPr>
        </p:nvPicPr>
        <p:blipFill>
          <a:blip r:embed="rId3"/>
          <a:stretch>
            <a:fillRect/>
          </a:stretch>
        </p:blipFill>
        <p:spPr>
          <a:xfrm>
            <a:off x="1083518" y="2053985"/>
            <a:ext cx="3344288" cy="3365190"/>
          </a:xfrm>
          <a:prstGeom prst="rect">
            <a:avLst/>
          </a:prstGeom>
        </p:spPr>
      </p:pic>
      <p:pic>
        <p:nvPicPr>
          <p:cNvPr id="5" name="Picture 5" descr="Diagram&#10;&#10;Description automatically generated">
            <a:extLst>
              <a:ext uri="{FF2B5EF4-FFF2-40B4-BE49-F238E27FC236}">
                <a16:creationId xmlns:a16="http://schemas.microsoft.com/office/drawing/2014/main" id="{F9B06C92-92A0-09AA-EA09-5FF6E19F7BFD}"/>
              </a:ext>
            </a:extLst>
          </p:cNvPr>
          <p:cNvPicPr>
            <a:picLocks noChangeAspect="1"/>
          </p:cNvPicPr>
          <p:nvPr/>
        </p:nvPicPr>
        <p:blipFill>
          <a:blip r:embed="rId4"/>
          <a:stretch>
            <a:fillRect/>
          </a:stretch>
        </p:blipFill>
        <p:spPr>
          <a:xfrm>
            <a:off x="4485227" y="861392"/>
            <a:ext cx="7327718" cy="4563075"/>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1206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5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 schematic&#10;&#10;Description automatically generated">
            <a:extLst>
              <a:ext uri="{FF2B5EF4-FFF2-40B4-BE49-F238E27FC236}">
                <a16:creationId xmlns:a16="http://schemas.microsoft.com/office/drawing/2014/main" id="{7C789E2D-CBF6-319E-4C65-54EFD61AAC10}"/>
              </a:ext>
            </a:extLst>
          </p:cNvPr>
          <p:cNvPicPr>
            <a:picLocks noChangeAspect="1"/>
          </p:cNvPicPr>
          <p:nvPr/>
        </p:nvPicPr>
        <p:blipFill>
          <a:blip r:embed="rId2"/>
          <a:stretch>
            <a:fillRect/>
          </a:stretch>
        </p:blipFill>
        <p:spPr>
          <a:xfrm>
            <a:off x="6421035" y="1614340"/>
            <a:ext cx="5129784" cy="3629320"/>
          </a:xfrm>
          <a:prstGeom prst="rect">
            <a:avLst/>
          </a:prstGeom>
        </p:spPr>
      </p:pic>
      <p:sp>
        <p:nvSpPr>
          <p:cNvPr id="32" name="Rectangle 3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14313735-8E60-7E70-242C-B847A5E1E9B8}"/>
              </a:ext>
            </a:extLst>
          </p:cNvPr>
          <p:cNvPicPr>
            <a:picLocks noChangeAspect="1"/>
          </p:cNvPicPr>
          <p:nvPr/>
        </p:nvPicPr>
        <p:blipFill>
          <a:blip r:embed="rId3"/>
          <a:stretch>
            <a:fillRect/>
          </a:stretch>
        </p:blipFill>
        <p:spPr>
          <a:xfrm>
            <a:off x="641180" y="1678462"/>
            <a:ext cx="5129784" cy="3501076"/>
          </a:xfrm>
          <a:prstGeom prst="rect">
            <a:avLst/>
          </a:prstGeom>
        </p:spPr>
      </p:pic>
    </p:spTree>
    <p:extLst>
      <p:ext uri="{BB962C8B-B14F-4D97-AF65-F5344CB8AC3E}">
        <p14:creationId xmlns:p14="http://schemas.microsoft.com/office/powerpoint/2010/main" val="53769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C8622-F3E1-06F6-021C-935F903EF89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Key Items We Focused on</a:t>
            </a:r>
            <a:endParaRPr lang="en-US" sz="4000">
              <a:solidFill>
                <a:srgbClr val="FFFFFF"/>
              </a:solidFill>
            </a:endParaRPr>
          </a:p>
        </p:txBody>
      </p:sp>
      <p:sp>
        <p:nvSpPr>
          <p:cNvPr id="3" name="Content Placeholder 2">
            <a:extLst>
              <a:ext uri="{FF2B5EF4-FFF2-40B4-BE49-F238E27FC236}">
                <a16:creationId xmlns:a16="http://schemas.microsoft.com/office/drawing/2014/main" id="{FF98B5E5-4030-E1DF-FB47-C9B3288AA601}"/>
              </a:ext>
            </a:extLst>
          </p:cNvPr>
          <p:cNvSpPr>
            <a:spLocks noGrp="1"/>
          </p:cNvSpPr>
          <p:nvPr>
            <p:ph idx="1"/>
          </p:nvPr>
        </p:nvSpPr>
        <p:spPr>
          <a:xfrm>
            <a:off x="4810259" y="649480"/>
            <a:ext cx="6555347" cy="5546047"/>
          </a:xfrm>
        </p:spPr>
        <p:txBody>
          <a:bodyPr anchor="ctr">
            <a:normAutofit/>
          </a:bodyPr>
          <a:lstStyle/>
          <a:p>
            <a:r>
              <a:rPr lang="en-US" sz="2400">
                <a:cs typeface="Calibri"/>
              </a:rPr>
              <a:t>Because this system will be used by non-tech savvy students, we decided a fully automated system would be better than a manual crank or pull </a:t>
            </a:r>
          </a:p>
          <a:p>
            <a:r>
              <a:rPr lang="en-US" sz="2400">
                <a:cs typeface="Calibri"/>
              </a:rPr>
              <a:t>Ensure reliability by eliminating unneeded components (distance/acoustic sensor)</a:t>
            </a:r>
          </a:p>
          <a:p>
            <a:r>
              <a:rPr lang="en-US" sz="2400">
                <a:cs typeface="Calibri"/>
              </a:rPr>
              <a:t>Simplifying the system as much as possible</a:t>
            </a:r>
          </a:p>
          <a:p>
            <a:r>
              <a:rPr lang="en-US" sz="2400">
                <a:cs typeface="Calibri"/>
              </a:rPr>
              <a:t>Components can easily be accessible/replaced in case of failure</a:t>
            </a:r>
          </a:p>
          <a:p>
            <a:r>
              <a:rPr lang="en-US" sz="2400">
                <a:cs typeface="Calibri"/>
              </a:rPr>
              <a:t>Meeting the required budget</a:t>
            </a:r>
            <a:endParaRPr lang="en-US" sz="2400">
              <a:ea typeface="Calibri"/>
              <a:cs typeface="Calibri"/>
            </a:endParaRPr>
          </a:p>
          <a:p>
            <a:r>
              <a:rPr lang="en-US" sz="2400">
                <a:ea typeface="Calibri"/>
                <a:cs typeface="Calibri"/>
              </a:rPr>
              <a:t>Ultimately make it a stand-alone</a:t>
            </a:r>
          </a:p>
        </p:txBody>
      </p:sp>
    </p:spTree>
    <p:extLst>
      <p:ext uri="{BB962C8B-B14F-4D97-AF65-F5344CB8AC3E}">
        <p14:creationId xmlns:p14="http://schemas.microsoft.com/office/powerpoint/2010/main" val="12284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3CD210CA-6F23-83D7-93E6-F8A48FE9FE63}"/>
              </a:ext>
            </a:extLst>
          </p:cNvPr>
          <p:cNvGraphicFramePr>
            <a:graphicFrameLocks noGrp="1"/>
          </p:cNvGraphicFramePr>
          <p:nvPr>
            <p:extLst>
              <p:ext uri="{D42A27DB-BD31-4B8C-83A1-F6EECF244321}">
                <p14:modId xmlns:p14="http://schemas.microsoft.com/office/powerpoint/2010/main" val="3740495606"/>
              </p:ext>
            </p:extLst>
          </p:nvPr>
        </p:nvGraphicFramePr>
        <p:xfrm>
          <a:off x="643467" y="874053"/>
          <a:ext cx="10905068" cy="5109894"/>
        </p:xfrm>
        <a:graphic>
          <a:graphicData uri="http://schemas.openxmlformats.org/drawingml/2006/table">
            <a:tbl>
              <a:tblPr firstRow="1" bandRow="1">
                <a:solidFill>
                  <a:srgbClr val="404040"/>
                </a:solidFill>
                <a:tableStyleId>{5C22544A-7EE6-4342-B048-85BDC9FD1C3A}</a:tableStyleId>
              </a:tblPr>
              <a:tblGrid>
                <a:gridCol w="3177536">
                  <a:extLst>
                    <a:ext uri="{9D8B030D-6E8A-4147-A177-3AD203B41FA5}">
                      <a16:colId xmlns:a16="http://schemas.microsoft.com/office/drawing/2014/main" val="3691477043"/>
                    </a:ext>
                  </a:extLst>
                </a:gridCol>
                <a:gridCol w="6621213">
                  <a:extLst>
                    <a:ext uri="{9D8B030D-6E8A-4147-A177-3AD203B41FA5}">
                      <a16:colId xmlns:a16="http://schemas.microsoft.com/office/drawing/2014/main" val="1178262339"/>
                    </a:ext>
                  </a:extLst>
                </a:gridCol>
                <a:gridCol w="1106319">
                  <a:extLst>
                    <a:ext uri="{9D8B030D-6E8A-4147-A177-3AD203B41FA5}">
                      <a16:colId xmlns:a16="http://schemas.microsoft.com/office/drawing/2014/main" val="3571581142"/>
                    </a:ext>
                  </a:extLst>
                </a:gridCol>
              </a:tblGrid>
              <a:tr h="732276">
                <a:tc gridSpan="3">
                  <a:txBody>
                    <a:bodyPr/>
                    <a:lstStyle/>
                    <a:p>
                      <a:pPr algn="ctr" fontAlgn="base"/>
                      <a:r>
                        <a:rPr lang="en-US" sz="2800" b="0" cap="none" spc="0">
                          <a:solidFill>
                            <a:schemeClr val="bg1"/>
                          </a:solidFill>
                          <a:effectLst/>
                        </a:rPr>
                        <a:t>System Components &amp; Budget​</a:t>
                      </a:r>
                    </a:p>
                  </a:txBody>
                  <a:tcPr marL="160352" marR="160352" marT="160352" marB="80176" anchor="ctr">
                    <a:lnL w="12700" cmpd="sng">
                      <a:noFill/>
                    </a:lnL>
                    <a:lnR w="12700" cmpd="sng">
                      <a:noFill/>
                    </a:lnR>
                    <a:lnT w="19050" cap="flat" cmpd="sng" algn="ctr">
                      <a:noFill/>
                      <a:prstDash val="solid"/>
                    </a:lnT>
                    <a:lnB w="38100" cmpd="sng">
                      <a:noFill/>
                    </a:lnB>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615851"/>
                  </a:ext>
                </a:extLst>
              </a:tr>
              <a:tr h="625374">
                <a:tc>
                  <a:txBody>
                    <a:bodyPr/>
                    <a:lstStyle/>
                    <a:p>
                      <a:pPr algn="ctr" fontAlgn="base"/>
                      <a:r>
                        <a:rPr lang="en-US" sz="2100" cap="none" spc="0">
                          <a:solidFill>
                            <a:schemeClr val="bg1"/>
                          </a:solidFill>
                          <a:effectLst/>
                        </a:rPr>
                        <a:t>Part​</a:t>
                      </a:r>
                    </a:p>
                  </a:txBody>
                  <a:tcPr marL="160352" marR="160352" marT="160352" marB="8017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Purpose​</a:t>
                      </a:r>
                    </a:p>
                  </a:txBody>
                  <a:tcPr marL="160352" marR="160352" marT="160352" marB="8017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Cost​</a:t>
                      </a:r>
                    </a:p>
                  </a:txBody>
                  <a:tcPr marL="160352" marR="160352" marT="160352" marB="8017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640522489"/>
                  </a:ext>
                </a:extLst>
              </a:tr>
              <a:tr h="625374">
                <a:tc>
                  <a:txBody>
                    <a:bodyPr/>
                    <a:lstStyle/>
                    <a:p>
                      <a:pPr algn="ctr" fontAlgn="base"/>
                      <a:r>
                        <a:rPr lang="en-US" sz="2100" cap="none" spc="0">
                          <a:solidFill>
                            <a:schemeClr val="bg1"/>
                          </a:solidFill>
                          <a:effectLst/>
                        </a:rPr>
                        <a:t>Stepper Motor​</a:t>
                      </a:r>
                    </a:p>
                  </a:txBody>
                  <a:tcPr marL="160352" marR="160352" marT="160352" marB="8017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Automates straining of material, measures Distance​</a:t>
                      </a:r>
                    </a:p>
                  </a:txBody>
                  <a:tcPr marL="160352" marR="160352" marT="160352" marB="8017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$65</a:t>
                      </a:r>
                    </a:p>
                  </a:txBody>
                  <a:tcPr marL="160352" marR="160352" marT="160352" marB="8017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39362148"/>
                  </a:ext>
                </a:extLst>
              </a:tr>
              <a:tr h="625374">
                <a:tc>
                  <a:txBody>
                    <a:bodyPr/>
                    <a:lstStyle/>
                    <a:p>
                      <a:pPr algn="ctr" fontAlgn="base"/>
                      <a:r>
                        <a:rPr lang="en-US" sz="2100" cap="none" spc="0">
                          <a:solidFill>
                            <a:schemeClr val="bg1"/>
                          </a:solidFill>
                          <a:effectLst/>
                        </a:rPr>
                        <a:t>Metal Clamps​</a:t>
                      </a:r>
                    </a:p>
                  </a:txBody>
                  <a:tcPr marL="160352" marR="160352" marT="160352" marB="8017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To hold material​</a:t>
                      </a:r>
                    </a:p>
                  </a:txBody>
                  <a:tcPr marL="160352" marR="160352" marT="160352" marB="8017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$19​</a:t>
                      </a:r>
                    </a:p>
                  </a:txBody>
                  <a:tcPr marL="160352" marR="160352" marT="160352" marB="8017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36664260"/>
                  </a:ext>
                </a:extLst>
              </a:tr>
              <a:tr h="625374">
                <a:tc>
                  <a:txBody>
                    <a:bodyPr/>
                    <a:lstStyle/>
                    <a:p>
                      <a:pPr algn="ctr" fontAlgn="base"/>
                      <a:r>
                        <a:rPr lang="en-US" sz="2100" cap="none" spc="0">
                          <a:solidFill>
                            <a:schemeClr val="bg1"/>
                          </a:solidFill>
                          <a:effectLst/>
                        </a:rPr>
                        <a:t>Load Cell 20kg HX711​</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Measures Force/Stress​</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$10​</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14571420"/>
                  </a:ext>
                </a:extLst>
              </a:tr>
              <a:tr h="625374">
                <a:tc>
                  <a:txBody>
                    <a:bodyPr/>
                    <a:lstStyle/>
                    <a:p>
                      <a:pPr algn="ctr" fontAlgn="base"/>
                      <a:r>
                        <a:rPr lang="en-US" sz="2100" cap="none" spc="0">
                          <a:solidFill>
                            <a:schemeClr val="bg1"/>
                          </a:solidFill>
                          <a:effectLst/>
                        </a:rPr>
                        <a:t>Kevlar Fishing Line ​</a:t>
                      </a:r>
                    </a:p>
                  </a:txBody>
                  <a:tcPr marL="160352" marR="160352" marT="160352" marB="80176"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Ropes to pull clamps​</a:t>
                      </a:r>
                    </a:p>
                  </a:txBody>
                  <a:tcPr marL="160352" marR="160352" marT="160352" marB="80176"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fontAlgn="base"/>
                      <a:r>
                        <a:rPr lang="en-US" sz="2100" cap="none" spc="0">
                          <a:solidFill>
                            <a:schemeClr val="bg1"/>
                          </a:solidFill>
                          <a:effectLst/>
                        </a:rPr>
                        <a:t>$8​</a:t>
                      </a:r>
                    </a:p>
                  </a:txBody>
                  <a:tcPr marL="160352" marR="160352" marT="160352" marB="80176"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084267227"/>
                  </a:ext>
                </a:extLst>
              </a:tr>
              <a:tr h="625374">
                <a:tc>
                  <a:txBody>
                    <a:bodyPr/>
                    <a:lstStyle/>
                    <a:p>
                      <a:pPr algn="ctr" fontAlgn="base"/>
                      <a:r>
                        <a:rPr lang="en-US" sz="2100" cap="none" spc="0">
                          <a:solidFill>
                            <a:schemeClr val="bg1"/>
                          </a:solidFill>
                          <a:effectLst/>
                        </a:rPr>
                        <a:t>16x2 LCD Screen​</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Displaying the results​</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fontAlgn="base"/>
                      <a:r>
                        <a:rPr lang="en-US" sz="2100" cap="none" spc="0">
                          <a:solidFill>
                            <a:schemeClr val="bg1"/>
                          </a:solidFill>
                          <a:effectLst/>
                        </a:rPr>
                        <a:t>$16​</a:t>
                      </a:r>
                    </a:p>
                  </a:txBody>
                  <a:tcPr marL="160352" marR="160352" marT="160352" marB="80176"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957595365"/>
                  </a:ext>
                </a:extLst>
              </a:tr>
              <a:tr h="625374">
                <a:tc gridSpan="2">
                  <a:txBody>
                    <a:bodyPr/>
                    <a:lstStyle/>
                    <a:p>
                      <a:pPr algn="r" fontAlgn="base"/>
                      <a:r>
                        <a:rPr lang="en-US" sz="2100" cap="none" spc="0">
                          <a:solidFill>
                            <a:schemeClr val="bg1"/>
                          </a:solidFill>
                          <a:effectLst/>
                        </a:rPr>
                        <a:t>TOTAL​</a:t>
                      </a:r>
                    </a:p>
                  </a:txBody>
                  <a:tcPr marL="160352" marR="160352" marT="160352" marB="80176" anchor="ctr">
                    <a:lnL w="12700" cmpd="sng">
                      <a:noFill/>
                      <a:prstDash val="solid"/>
                    </a:lnL>
                    <a:lnR w="12700" cmpd="sng">
                      <a:noFill/>
                      <a:prstDash val="solid"/>
                    </a:lnR>
                    <a:lnT w="12700" cmpd="sng">
                      <a:noFill/>
                      <a:prstDash val="solid"/>
                    </a:lnT>
                    <a:lnB w="12700" cmpd="sng">
                      <a:noFill/>
                      <a:prstDash val="solid"/>
                    </a:lnB>
                    <a:solidFill>
                      <a:srgbClr val="404040"/>
                    </a:solidFill>
                  </a:tcPr>
                </a:tc>
                <a:tc hMerge="1">
                  <a:txBody>
                    <a:bodyPr/>
                    <a:lstStyle/>
                    <a:p>
                      <a:endParaRPr lang="en-US"/>
                    </a:p>
                  </a:txBody>
                  <a:tcPr/>
                </a:tc>
                <a:tc>
                  <a:txBody>
                    <a:bodyPr/>
                    <a:lstStyle/>
                    <a:p>
                      <a:pPr algn="ctr" fontAlgn="base"/>
                      <a:r>
                        <a:rPr lang="en-US" sz="2100" cap="none" spc="0">
                          <a:solidFill>
                            <a:schemeClr val="bg1"/>
                          </a:solidFill>
                          <a:effectLst/>
                        </a:rPr>
                        <a:t>$118</a:t>
                      </a:r>
                    </a:p>
                  </a:txBody>
                  <a:tcPr marL="160352" marR="160352" marT="160352" marB="80176" anchor="ctr">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72510532"/>
                  </a:ext>
                </a:extLst>
              </a:tr>
            </a:tbl>
          </a:graphicData>
        </a:graphic>
      </p:graphicFrame>
    </p:spTree>
    <p:extLst>
      <p:ext uri="{BB962C8B-B14F-4D97-AF65-F5344CB8AC3E}">
        <p14:creationId xmlns:p14="http://schemas.microsoft.com/office/powerpoint/2010/main" val="283435528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A194-CB56-E3DE-3F5B-F593A41A0E20}"/>
              </a:ext>
            </a:extLst>
          </p:cNvPr>
          <p:cNvSpPr>
            <a:spLocks noGrp="1"/>
          </p:cNvSpPr>
          <p:nvPr>
            <p:ph type="title"/>
          </p:nvPr>
        </p:nvSpPr>
        <p:spPr/>
        <p:txBody>
          <a:bodyPr/>
          <a:lstStyle/>
          <a:p>
            <a:r>
              <a:rPr lang="en-US">
                <a:cs typeface="Calibri Light"/>
              </a:rPr>
              <a:t>High precision stepper motor used</a:t>
            </a:r>
            <a:endParaRPr lang="en-US"/>
          </a:p>
        </p:txBody>
      </p:sp>
      <p:sp>
        <p:nvSpPr>
          <p:cNvPr id="3" name="Content Placeholder 2">
            <a:extLst>
              <a:ext uri="{FF2B5EF4-FFF2-40B4-BE49-F238E27FC236}">
                <a16:creationId xmlns:a16="http://schemas.microsoft.com/office/drawing/2014/main" id="{58F06C1E-2C90-7938-BE56-4AECBBC2B4D0}"/>
              </a:ext>
            </a:extLst>
          </p:cNvPr>
          <p:cNvSpPr>
            <a:spLocks noGrp="1"/>
          </p:cNvSpPr>
          <p:nvPr>
            <p:ph idx="1"/>
          </p:nvPr>
        </p:nvSpPr>
        <p:spPr>
          <a:xfrm>
            <a:off x="838200" y="1825625"/>
            <a:ext cx="10775576" cy="4351338"/>
          </a:xfrm>
        </p:spPr>
        <p:txBody>
          <a:bodyPr vert="horz" lIns="91440" tIns="45720" rIns="91440" bIns="45720" rtlCol="0" anchor="t">
            <a:normAutofit/>
          </a:bodyPr>
          <a:lstStyle/>
          <a:p>
            <a:r>
              <a:rPr lang="en-US">
                <a:cs typeface="Calibri"/>
              </a:rPr>
              <a:t>A NEMA 23 size motor was used</a:t>
            </a:r>
          </a:p>
          <a:p>
            <a:r>
              <a:rPr lang="en-US">
                <a:cs typeface="Calibri"/>
              </a:rPr>
              <a:t>Stepper motors allow micro-stepping, ensuring each step/"pulse" moves a certain controlled distance</a:t>
            </a:r>
            <a:endParaRPr lang="en-US">
              <a:ea typeface="Calibri"/>
              <a:cs typeface="Calibri"/>
            </a:endParaRPr>
          </a:p>
          <a:p>
            <a:r>
              <a:rPr lang="en-US">
                <a:cs typeface="Calibri"/>
              </a:rPr>
              <a:t>Our setup allows the motor to increment ~0.9 mm for every pulse given</a:t>
            </a:r>
            <a:endParaRPr lang="en-US">
              <a:ea typeface="Calibri"/>
              <a:cs typeface="Calibri"/>
            </a:endParaRPr>
          </a:p>
          <a:p>
            <a:r>
              <a:rPr lang="en-US">
                <a:ea typeface="Calibri"/>
                <a:cs typeface="Calibri"/>
              </a:rPr>
              <a:t>System calibrates automatically on each test</a:t>
            </a:r>
          </a:p>
        </p:txBody>
      </p:sp>
      <p:pic>
        <p:nvPicPr>
          <p:cNvPr id="4" name="Picture 4" descr="A picture containing text, electronics, adapter&#10;&#10;Description automatically generated">
            <a:extLst>
              <a:ext uri="{FF2B5EF4-FFF2-40B4-BE49-F238E27FC236}">
                <a16:creationId xmlns:a16="http://schemas.microsoft.com/office/drawing/2014/main" id="{51BE6FC0-DAED-57B4-7DA3-6D79FEF767E8}"/>
              </a:ext>
            </a:extLst>
          </p:cNvPr>
          <p:cNvPicPr>
            <a:picLocks noChangeAspect="1"/>
          </p:cNvPicPr>
          <p:nvPr/>
        </p:nvPicPr>
        <p:blipFill>
          <a:blip r:embed="rId2"/>
          <a:stretch>
            <a:fillRect/>
          </a:stretch>
        </p:blipFill>
        <p:spPr>
          <a:xfrm>
            <a:off x="7860064" y="3712935"/>
            <a:ext cx="2743200" cy="2743200"/>
          </a:xfrm>
          <a:prstGeom prst="rect">
            <a:avLst/>
          </a:prstGeom>
        </p:spPr>
      </p:pic>
    </p:spTree>
    <p:extLst>
      <p:ext uri="{BB962C8B-B14F-4D97-AF65-F5344CB8AC3E}">
        <p14:creationId xmlns:p14="http://schemas.microsoft.com/office/powerpoint/2010/main" val="180706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7F8DA-BC48-3100-CBD1-B64E0C0D22C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Advantages and Disadvantages</a:t>
            </a:r>
            <a:endParaRPr lang="en-US" sz="4000">
              <a:solidFill>
                <a:srgbClr val="FFFFFF"/>
              </a:solidFill>
            </a:endParaRPr>
          </a:p>
        </p:txBody>
      </p:sp>
      <p:sp>
        <p:nvSpPr>
          <p:cNvPr id="3" name="Content Placeholder 2">
            <a:extLst>
              <a:ext uri="{FF2B5EF4-FFF2-40B4-BE49-F238E27FC236}">
                <a16:creationId xmlns:a16="http://schemas.microsoft.com/office/drawing/2014/main" id="{D90DFE10-214D-3377-E4E6-108ED308D3F6}"/>
              </a:ext>
            </a:extLst>
          </p:cNvPr>
          <p:cNvSpPr>
            <a:spLocks noGrp="1"/>
          </p:cNvSpPr>
          <p:nvPr>
            <p:ph idx="1"/>
          </p:nvPr>
        </p:nvSpPr>
        <p:spPr>
          <a:xfrm>
            <a:off x="4810259" y="507870"/>
            <a:ext cx="6555347" cy="6045055"/>
          </a:xfrm>
        </p:spPr>
        <p:txBody>
          <a:bodyPr anchor="ctr">
            <a:normAutofit/>
          </a:bodyPr>
          <a:lstStyle/>
          <a:p>
            <a:pPr marL="0" indent="0">
              <a:buNone/>
            </a:pPr>
            <a:r>
              <a:rPr lang="en-US" sz="2400" b="1">
                <a:cs typeface="Calibri"/>
              </a:rPr>
              <a:t>Advantages</a:t>
            </a:r>
          </a:p>
          <a:p>
            <a:r>
              <a:rPr lang="en-US" sz="2400">
                <a:cs typeface="Calibri"/>
              </a:rPr>
              <a:t>Precise and accurate stress/strain curve</a:t>
            </a:r>
            <a:endParaRPr lang="en-US" sz="2400">
              <a:ea typeface="Calibri"/>
              <a:cs typeface="Calibri"/>
            </a:endParaRPr>
          </a:p>
          <a:p>
            <a:r>
              <a:rPr lang="en-US" sz="2400">
                <a:cs typeface="Calibri"/>
              </a:rPr>
              <a:t>Simple GUI with joystick navigation</a:t>
            </a:r>
            <a:endParaRPr lang="en-US" sz="2400">
              <a:ea typeface="Calibri"/>
              <a:cs typeface="Calibri"/>
            </a:endParaRPr>
          </a:p>
          <a:p>
            <a:r>
              <a:rPr lang="en-US" sz="2400">
                <a:cs typeface="Calibri"/>
              </a:rPr>
              <a:t>Reliable with minimum maintenance required</a:t>
            </a:r>
            <a:endParaRPr lang="en-US" sz="2400">
              <a:ea typeface="Calibri"/>
              <a:cs typeface="Calibri"/>
            </a:endParaRPr>
          </a:p>
          <a:p>
            <a:r>
              <a:rPr lang="en-US" sz="2400">
                <a:cs typeface="Calibri"/>
              </a:rPr>
              <a:t>Meets budget of $150</a:t>
            </a:r>
            <a:endParaRPr lang="en-US" sz="2400">
              <a:ea typeface="Calibri"/>
              <a:cs typeface="Calibri"/>
            </a:endParaRPr>
          </a:p>
          <a:p>
            <a:pPr marL="0" indent="0">
              <a:buNone/>
            </a:pPr>
            <a:r>
              <a:rPr lang="en-US" sz="2400" b="1">
                <a:cs typeface="Calibri"/>
              </a:rPr>
              <a:t>Disadvantages</a:t>
            </a:r>
            <a:endParaRPr lang="en-US" sz="2400" b="1">
              <a:ea typeface="Calibri"/>
              <a:cs typeface="Calibri"/>
            </a:endParaRPr>
          </a:p>
          <a:p>
            <a:r>
              <a:rPr lang="en-US" sz="2400">
                <a:cs typeface="Calibri"/>
              </a:rPr>
              <a:t>Slightly complex, issues cannot easily be troubleshooted by average user</a:t>
            </a:r>
            <a:endParaRPr lang="en-US" sz="2400">
              <a:ea typeface="Calibri"/>
              <a:cs typeface="Calibri"/>
            </a:endParaRPr>
          </a:p>
          <a:p>
            <a:r>
              <a:rPr lang="en-US" sz="2400">
                <a:cs typeface="Calibri"/>
              </a:rPr>
              <a:t>Requires 110V AC power source (an outlet)</a:t>
            </a:r>
            <a:endParaRPr lang="en-US" sz="2400">
              <a:ea typeface="Calibri"/>
              <a:cs typeface="Calibri"/>
            </a:endParaRPr>
          </a:p>
          <a:p>
            <a:r>
              <a:rPr lang="en-US" sz="2400">
                <a:cs typeface="Calibri"/>
              </a:rPr>
              <a:t>Data extraction can be simplified further by an SD card</a:t>
            </a:r>
            <a:endParaRPr lang="en-US" sz="2400">
              <a:ea typeface="Calibri"/>
              <a:cs typeface="Calibri"/>
            </a:endParaRPr>
          </a:p>
          <a:p>
            <a:r>
              <a:rPr lang="en-US" sz="2400">
                <a:cs typeface="Calibri"/>
              </a:rPr>
              <a:t>Alternative software can be used, negating the need for MATLAB</a:t>
            </a:r>
          </a:p>
          <a:p>
            <a:r>
              <a:rPr lang="en-US" sz="2400">
                <a:ea typeface="Calibri"/>
                <a:cs typeface="Calibri"/>
              </a:rPr>
              <a:t>I2C protocol can be used to reduce wiring</a:t>
            </a:r>
          </a:p>
        </p:txBody>
      </p:sp>
    </p:spTree>
    <p:extLst>
      <p:ext uri="{BB962C8B-B14F-4D97-AF65-F5344CB8AC3E}">
        <p14:creationId xmlns:p14="http://schemas.microsoft.com/office/powerpoint/2010/main" val="186905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6470-11A0-51BD-0EF8-0B3DC43E5BD5}"/>
              </a:ext>
            </a:extLst>
          </p:cNvPr>
          <p:cNvSpPr>
            <a:spLocks noGrp="1"/>
          </p:cNvSpPr>
          <p:nvPr>
            <p:ph type="title"/>
          </p:nvPr>
        </p:nvSpPr>
        <p:spPr/>
        <p:txBody>
          <a:bodyPr/>
          <a:lstStyle/>
          <a:p>
            <a:r>
              <a:rPr lang="en-US">
                <a:cs typeface="Calibri Light"/>
              </a:rPr>
              <a:t>Sample Test Results</a:t>
            </a:r>
            <a:endParaRPr lang="en-US"/>
          </a:p>
        </p:txBody>
      </p:sp>
      <p:pic>
        <p:nvPicPr>
          <p:cNvPr id="8" name="Picture 8" descr="Chart, line chart&#10;&#10;Description automatically generated">
            <a:extLst>
              <a:ext uri="{FF2B5EF4-FFF2-40B4-BE49-F238E27FC236}">
                <a16:creationId xmlns:a16="http://schemas.microsoft.com/office/drawing/2014/main" id="{C17EF2AD-318C-D6AC-2D0F-DD7DE4CF3024}"/>
              </a:ext>
            </a:extLst>
          </p:cNvPr>
          <p:cNvPicPr>
            <a:picLocks noChangeAspect="1"/>
          </p:cNvPicPr>
          <p:nvPr/>
        </p:nvPicPr>
        <p:blipFill>
          <a:blip r:embed="rId2"/>
          <a:stretch>
            <a:fillRect/>
          </a:stretch>
        </p:blipFill>
        <p:spPr>
          <a:xfrm>
            <a:off x="6194612" y="1710420"/>
            <a:ext cx="5674659" cy="4297773"/>
          </a:xfrm>
          <a:prstGeom prst="rect">
            <a:avLst/>
          </a:prstGeom>
        </p:spPr>
      </p:pic>
      <p:pic>
        <p:nvPicPr>
          <p:cNvPr id="9" name="Picture 9" descr="Chart&#10;&#10;Description automatically generated">
            <a:extLst>
              <a:ext uri="{FF2B5EF4-FFF2-40B4-BE49-F238E27FC236}">
                <a16:creationId xmlns:a16="http://schemas.microsoft.com/office/drawing/2014/main" id="{7813650B-D5C6-2B13-E894-4CC294221A85}"/>
              </a:ext>
            </a:extLst>
          </p:cNvPr>
          <p:cNvPicPr>
            <a:picLocks noChangeAspect="1"/>
          </p:cNvPicPr>
          <p:nvPr/>
        </p:nvPicPr>
        <p:blipFill>
          <a:blip r:embed="rId3"/>
          <a:stretch>
            <a:fillRect/>
          </a:stretch>
        </p:blipFill>
        <p:spPr>
          <a:xfrm>
            <a:off x="295835" y="1715313"/>
            <a:ext cx="5683623" cy="4287986"/>
          </a:xfrm>
          <a:prstGeom prst="rect">
            <a:avLst/>
          </a:prstGeom>
        </p:spPr>
      </p:pic>
    </p:spTree>
    <p:extLst>
      <p:ext uri="{BB962C8B-B14F-4D97-AF65-F5344CB8AC3E}">
        <p14:creationId xmlns:p14="http://schemas.microsoft.com/office/powerpoint/2010/main" val="414232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6470-11A0-51BD-0EF8-0B3DC43E5BD5}"/>
              </a:ext>
            </a:extLst>
          </p:cNvPr>
          <p:cNvSpPr>
            <a:spLocks noGrp="1"/>
          </p:cNvSpPr>
          <p:nvPr>
            <p:ph type="title"/>
          </p:nvPr>
        </p:nvSpPr>
        <p:spPr/>
        <p:txBody>
          <a:bodyPr/>
          <a:lstStyle/>
          <a:p>
            <a:r>
              <a:rPr lang="en-US">
                <a:cs typeface="Calibri Light"/>
              </a:rPr>
              <a:t>Sample Data Results</a:t>
            </a:r>
            <a:endParaRPr lang="en-US"/>
          </a:p>
        </p:txBody>
      </p:sp>
      <p:pic>
        <p:nvPicPr>
          <p:cNvPr id="4" name="Picture 4" descr="Table&#10;&#10;Description automatically generated">
            <a:extLst>
              <a:ext uri="{FF2B5EF4-FFF2-40B4-BE49-F238E27FC236}">
                <a16:creationId xmlns:a16="http://schemas.microsoft.com/office/drawing/2014/main" id="{DBBD60E7-BB7E-433C-7430-B5D18D53EBA6}"/>
              </a:ext>
            </a:extLst>
          </p:cNvPr>
          <p:cNvPicPr>
            <a:picLocks noChangeAspect="1"/>
          </p:cNvPicPr>
          <p:nvPr/>
        </p:nvPicPr>
        <p:blipFill>
          <a:blip r:embed="rId2"/>
          <a:stretch>
            <a:fillRect/>
          </a:stretch>
        </p:blipFill>
        <p:spPr>
          <a:xfrm>
            <a:off x="564777" y="2431455"/>
            <a:ext cx="11053481" cy="1986124"/>
          </a:xfrm>
          <a:prstGeom prst="rect">
            <a:avLst/>
          </a:prstGeom>
        </p:spPr>
      </p:pic>
    </p:spTree>
    <p:extLst>
      <p:ext uri="{BB962C8B-B14F-4D97-AF65-F5344CB8AC3E}">
        <p14:creationId xmlns:p14="http://schemas.microsoft.com/office/powerpoint/2010/main" val="2455963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Automatic Uniaxial Tensiometer</vt:lpstr>
      <vt:lpstr>Physical Model</vt:lpstr>
      <vt:lpstr>PowerPoint Presentation</vt:lpstr>
      <vt:lpstr>Key Items We Focused on</vt:lpstr>
      <vt:lpstr>PowerPoint Presentation</vt:lpstr>
      <vt:lpstr>High precision stepper motor used</vt:lpstr>
      <vt:lpstr>Advantages and Disadvantages</vt:lpstr>
      <vt:lpstr>Sample Test Results</vt:lpstr>
      <vt:lpstr>Sample Data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2022-04-29T16:51:48Z</dcterms:created>
  <dcterms:modified xsi:type="dcterms:W3CDTF">2022-05-04T01:27:23Z</dcterms:modified>
</cp:coreProperties>
</file>