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4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CE42-8AF0-E64E-A443-5A30D3A20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96A88-3BC7-D847-A8AA-F60C0547C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5BF9-292A-F743-97C4-8279499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D0EC-A450-8947-B509-F5B6DC5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6507-A907-9842-9D1E-D332565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27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0F0E-86D7-7B40-BDB8-1746C55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4C7AF-CC24-CC4E-9025-CFBEB4BD7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43A0-B905-B642-9518-6213ED1F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5F20-7B1B-5345-A688-984CD87D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718F6-DD84-AE45-BA44-D0F3E444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526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8080B-ED62-8341-8BA9-92A5EA35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A7049-36E4-2944-9DC8-D0CEC454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7719-7035-1C47-8DB1-04A0CC4F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4B24-3185-9844-9AC6-15ED5233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8906-E421-E64D-8C1B-2ACD9DC7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043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D1D-2F5E-2540-8944-D885E875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EBD0-CAA4-404A-AA34-9F99935A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D06B-77B6-634E-8314-B32E4931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F7F0-1CB6-9A44-B23F-847D3428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F90-D268-FB43-BA64-6D05C56D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05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5E99-15FF-2F41-B562-5BF9D49D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10F0-6C40-5D4A-AB7F-8B4C1E89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9FEB-8E26-A74E-A633-7BECD3B2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45E7-45D6-AE4F-876E-B1D6B33E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FAA9-2E1F-C04C-A05A-7DBC25E8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688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3C2-FAA8-4748-8D4F-7CCF477E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64EE-8EBC-954D-86F9-E4FECB66A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7792-7D1D-8242-B47C-F6281924D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8C83B-021A-4544-B062-508623DC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2875-E2E1-0C4F-8CF4-1A352098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2215C-8DFE-854D-B573-BB43F05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1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FE1-538F-EC40-9F6E-FE5FAB56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E6AB-39BC-8C48-AE63-D188C33E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B6262-F764-6542-B49E-CBC9B12E7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C7FE-CFDE-EE4E-9D3B-9E0B6442F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351B6-1A55-D343-B97D-30FA27839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A85BA-69AB-E347-949D-369DC19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98472-3EEB-8149-B25A-254DA3C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1FDC0-27A1-2C4B-AEBE-5563BE79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536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9321-199C-394D-8827-96FA7DF9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0A97-5390-E044-A0AA-FDB4C618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6465-B176-2D4F-8DC7-710FEEFE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73408-AAD0-A34A-B7EA-C68F3FA3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151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1E371-3590-664C-9B66-464251E9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8F13-7A83-8E4B-899C-61CC493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2D97-D70E-C042-BDAC-394D7669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01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511E-634A-AB44-8708-6E7E455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AE36-5CD1-1B44-B378-7FB2B61A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9758-6DFE-2F42-8410-711CBA25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A1E55-0CF0-7D43-B835-2CBF60A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0CA12-CF8E-5E4C-BEFD-75E27438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614C-0B49-194D-AF65-A38C945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80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CE4A-EA04-B942-AE18-5AB6784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E6BA4-558F-8D48-BCBC-A554B9C3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D3D78-4A4C-1A47-A378-718CCF2E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CF35-D350-8348-8924-C833E2E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240F-502B-A94E-81B4-2A05E863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EC854-EB44-3948-9696-4181A9AB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024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2496D-4B5B-364B-B797-A67E1E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0477-8A93-F74C-BFD4-6D91B65B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3213-5134-8449-9764-7845B13AB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5C84-7F6C-8D42-A9BB-148FCD039667}" type="datetimeFigureOut">
              <a:rPr lang="en-BR" smtClean="0"/>
              <a:t>01/04/20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7E85-1934-7A46-B037-A0A219B85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5621-2FA7-0840-85F8-8A9E74BA8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128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5773545" y="15344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7881732" y="2831337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5253454" y="1152537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6262448" y="115253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5622288" y="1924227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505703" y="575083"/>
            <a:ext cx="341724" cy="57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6025794" y="647426"/>
            <a:ext cx="310536" cy="57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>
            <a:off x="6514697" y="1646523"/>
            <a:ext cx="281020" cy="2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7952531" y="2345870"/>
            <a:ext cx="181450" cy="4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0B3139-5202-9047-8666-EED6A28B083F}"/>
              </a:ext>
            </a:extLst>
          </p:cNvPr>
          <p:cNvSpPr txBox="1"/>
          <p:nvPr/>
        </p:nvSpPr>
        <p:spPr>
          <a:xfrm>
            <a:off x="136419" y="2734242"/>
            <a:ext cx="36513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BR" dirty="0"/>
              <a:t>(b) = estimativa do custo de b até o</a:t>
            </a:r>
          </a:p>
          <a:p>
            <a:endParaRPr lang="en-BR" dirty="0"/>
          </a:p>
          <a:p>
            <a:r>
              <a:rPr lang="en-BR" dirty="0"/>
              <a:t>H(k) = estimativa do custo de k até o</a:t>
            </a:r>
          </a:p>
          <a:p>
            <a:endParaRPr lang="en-BR" dirty="0"/>
          </a:p>
          <a:p>
            <a:r>
              <a:rPr lang="en-BR" dirty="0"/>
              <a:t>H(i) = estimativa do custo de </a:t>
            </a:r>
            <a:r>
              <a:rPr lang="en-US" dirty="0"/>
              <a:t>I</a:t>
            </a:r>
            <a:r>
              <a:rPr lang="en-BR" dirty="0"/>
              <a:t> até o </a:t>
            </a:r>
          </a:p>
          <a:p>
            <a:endParaRPr lang="en-BR" dirty="0"/>
          </a:p>
          <a:p>
            <a:r>
              <a:rPr lang="en-BR" b="1" dirty="0"/>
              <a:t>H(g) = estimativa do custo de g até o</a:t>
            </a:r>
          </a:p>
          <a:p>
            <a:endParaRPr lang="en-BR" b="1" dirty="0"/>
          </a:p>
          <a:p>
            <a:endParaRPr lang="en-BR" b="1" dirty="0"/>
          </a:p>
          <a:p>
            <a:r>
              <a:rPr lang="en-BR" dirty="0"/>
              <a:t>G(b) = custo real para chegar até b</a:t>
            </a:r>
          </a:p>
          <a:p>
            <a:endParaRPr lang="en-BR" dirty="0"/>
          </a:p>
          <a:p>
            <a:r>
              <a:rPr lang="en-BR" dirty="0"/>
              <a:t>G(g) = custo real para chegar até g</a:t>
            </a:r>
          </a:p>
          <a:p>
            <a:endParaRPr lang="en-BR" dirty="0"/>
          </a:p>
          <a:p>
            <a:r>
              <a:rPr lang="en-BR" dirty="0"/>
              <a:t>G(o) = custo real para chegar até o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1E5944-9DEC-A04D-8083-39C5B2973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6492"/>
              </p:ext>
            </p:extLst>
          </p:nvPr>
        </p:nvGraphicFramePr>
        <p:xfrm>
          <a:off x="9092350" y="153440"/>
          <a:ext cx="252468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62">
                  <a:extLst>
                    <a:ext uri="{9D8B030D-6E8A-4147-A177-3AD203B41FA5}">
                      <a16:colId xmlns:a16="http://schemas.microsoft.com/office/drawing/2014/main" val="4193389325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06294187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97733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8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1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6100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7749077" y="479239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6543468" y="1924227"/>
            <a:ext cx="504497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5874537" y="1574180"/>
            <a:ext cx="461793" cy="35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D6BFEAE-11BC-D343-9C8F-73005A83F33D}"/>
              </a:ext>
            </a:extLst>
          </p:cNvPr>
          <p:cNvSpPr/>
          <p:nvPr/>
        </p:nvSpPr>
        <p:spPr>
          <a:xfrm>
            <a:off x="7521916" y="192422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6936857" y="281159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x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7794683" y="553337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7048019" y="553337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flipH="1">
            <a:off x="7300268" y="5039388"/>
            <a:ext cx="448809" cy="49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stCxn id="47" idx="3"/>
            <a:endCxn id="57" idx="0"/>
          </p:cNvCxnSpPr>
          <p:nvPr/>
        </p:nvCxnSpPr>
        <p:spPr>
          <a:xfrm>
            <a:off x="7822959" y="5214038"/>
            <a:ext cx="223973" cy="31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7189106" y="2345870"/>
            <a:ext cx="406692" cy="46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9843EF-4393-9744-8E0C-43593DCF0D57}"/>
              </a:ext>
            </a:extLst>
          </p:cNvPr>
          <p:cNvCxnSpPr>
            <a:cxnSpLocks/>
            <a:stCxn id="11" idx="5"/>
            <a:endCxn id="55" idx="1"/>
          </p:cNvCxnSpPr>
          <p:nvPr/>
        </p:nvCxnSpPr>
        <p:spPr>
          <a:xfrm>
            <a:off x="6693063" y="1574180"/>
            <a:ext cx="902735" cy="42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5C0F85-6C76-2449-97B8-A5585D3B2C40}"/>
              </a:ext>
            </a:extLst>
          </p:cNvPr>
          <p:cNvSpPr txBox="1"/>
          <p:nvPr/>
        </p:nvSpPr>
        <p:spPr>
          <a:xfrm>
            <a:off x="4507452" y="2982414"/>
            <a:ext cx="16257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BR" dirty="0"/>
              <a:t> -&gt; G -&gt; C -&gt; O</a:t>
            </a:r>
          </a:p>
          <a:p>
            <a:r>
              <a:rPr lang="en-US" dirty="0"/>
              <a:t>C</a:t>
            </a:r>
            <a:r>
              <a:rPr lang="en-BR" dirty="0"/>
              <a:t>usto = 6</a:t>
            </a:r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r>
              <a:rPr lang="en-US" dirty="0"/>
              <a:t>I</a:t>
            </a:r>
            <a:r>
              <a:rPr lang="en-BR" dirty="0"/>
              <a:t> -&gt; e -&gt; m -&gt; x</a:t>
            </a:r>
          </a:p>
          <a:p>
            <a:r>
              <a:rPr lang="en-BR" dirty="0"/>
              <a:t>Custo: 17</a:t>
            </a:r>
          </a:p>
        </p:txBody>
      </p:sp>
    </p:spTree>
    <p:extLst>
      <p:ext uri="{BB962C8B-B14F-4D97-AF65-F5344CB8AC3E}">
        <p14:creationId xmlns:p14="http://schemas.microsoft.com/office/powerpoint/2010/main" val="30421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3483316" y="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5864573" y="247475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1581201" y="81363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5236871" y="82444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3313529" y="168423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1833450" y="421643"/>
            <a:ext cx="1723748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3735565" y="493986"/>
            <a:ext cx="1575188" cy="4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>
            <a:off x="5489120" y="1318433"/>
            <a:ext cx="81803" cy="3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stCxn id="48" idx="5"/>
            <a:endCxn id="7" idx="0"/>
          </p:cNvCxnSpPr>
          <p:nvPr/>
        </p:nvCxnSpPr>
        <p:spPr>
          <a:xfrm>
            <a:off x="5749289" y="2105873"/>
            <a:ext cx="367533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1E5944-9DEC-A04D-8083-39C5B2973109}"/>
              </a:ext>
            </a:extLst>
          </p:cNvPr>
          <p:cNvGraphicFramePr>
            <a:graphicFrameLocks noGrp="1"/>
          </p:cNvGraphicFramePr>
          <p:nvPr/>
        </p:nvGraphicFramePr>
        <p:xfrm>
          <a:off x="9092350" y="153440"/>
          <a:ext cx="252468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62">
                  <a:extLst>
                    <a:ext uri="{9D8B030D-6E8A-4147-A177-3AD203B41FA5}">
                      <a16:colId xmlns:a16="http://schemas.microsoft.com/office/drawing/2014/main" val="4193389325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06294187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97733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8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1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6100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3387411" y="3280698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5318674" y="168423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3565778" y="1246090"/>
            <a:ext cx="1744975" cy="43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D6BFEAE-11BC-D343-9C8F-73005A83F33D}"/>
              </a:ext>
            </a:extLst>
          </p:cNvPr>
          <p:cNvSpPr/>
          <p:nvPr/>
        </p:nvSpPr>
        <p:spPr>
          <a:xfrm>
            <a:off x="6297122" y="168423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4919698" y="245501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f’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3774832" y="249017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2839720" y="247475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stCxn id="12" idx="3"/>
            <a:endCxn id="58" idx="0"/>
          </p:cNvCxnSpPr>
          <p:nvPr/>
        </p:nvCxnSpPr>
        <p:spPr>
          <a:xfrm flipH="1">
            <a:off x="3091969" y="2105873"/>
            <a:ext cx="295442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stCxn id="12" idx="5"/>
            <a:endCxn id="57" idx="0"/>
          </p:cNvCxnSpPr>
          <p:nvPr/>
        </p:nvCxnSpPr>
        <p:spPr>
          <a:xfrm>
            <a:off x="3744144" y="2105873"/>
            <a:ext cx="282937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stCxn id="48" idx="3"/>
            <a:endCxn id="56" idx="0"/>
          </p:cNvCxnSpPr>
          <p:nvPr/>
        </p:nvCxnSpPr>
        <p:spPr>
          <a:xfrm flipH="1">
            <a:off x="5171947" y="2105873"/>
            <a:ext cx="220609" cy="34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9843EF-4393-9744-8E0C-43593DCF0D57}"/>
              </a:ext>
            </a:extLst>
          </p:cNvPr>
          <p:cNvCxnSpPr>
            <a:cxnSpLocks/>
            <a:stCxn id="11" idx="6"/>
            <a:endCxn id="55" idx="1"/>
          </p:cNvCxnSpPr>
          <p:nvPr/>
        </p:nvCxnSpPr>
        <p:spPr>
          <a:xfrm>
            <a:off x="5741368" y="1071440"/>
            <a:ext cx="629636" cy="68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7C308E-A862-204D-9898-B70435A42EE5}"/>
              </a:ext>
            </a:extLst>
          </p:cNvPr>
          <p:cNvSpPr txBox="1"/>
          <p:nvPr/>
        </p:nvSpPr>
        <p:spPr>
          <a:xfrm>
            <a:off x="7465941" y="208899"/>
            <a:ext cx="14093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F(m) = 16 + 1</a:t>
            </a:r>
          </a:p>
          <a:p>
            <a:r>
              <a:rPr lang="en-BR" dirty="0"/>
              <a:t>F(c) =  7 + 14</a:t>
            </a:r>
          </a:p>
          <a:p>
            <a:r>
              <a:rPr lang="en-BR" dirty="0"/>
              <a:t>F(g) = 4 + 8</a:t>
            </a:r>
          </a:p>
          <a:p>
            <a:r>
              <a:rPr lang="en-BR" dirty="0"/>
              <a:t>F(c’) = 7 + 14</a:t>
            </a:r>
          </a:p>
          <a:p>
            <a:r>
              <a:rPr lang="en-BR" dirty="0"/>
              <a:t>F(f’’) = 6 + 7</a:t>
            </a:r>
          </a:p>
          <a:p>
            <a:r>
              <a:rPr lang="en-BR" dirty="0"/>
              <a:t>F(m) = 19 + 1</a:t>
            </a:r>
          </a:p>
          <a:p>
            <a:r>
              <a:rPr lang="en-BR" dirty="0"/>
              <a:t>F(g’) = 4 + 8</a:t>
            </a:r>
          </a:p>
          <a:p>
            <a:r>
              <a:rPr lang="en-BR" dirty="0"/>
              <a:t>F(b) = 5 + 14</a:t>
            </a:r>
            <a:endParaRPr lang="en-BR" strike="sngStrike" dirty="0"/>
          </a:p>
          <a:p>
            <a:r>
              <a:rPr lang="en-BR" dirty="0"/>
              <a:t>F(l) = 7 + 5</a:t>
            </a:r>
          </a:p>
          <a:p>
            <a:r>
              <a:rPr lang="en-BR" dirty="0"/>
              <a:t>F(b) = 9 + 14</a:t>
            </a:r>
          </a:p>
          <a:p>
            <a:endParaRPr lang="en-BR" strike="sngStrike" dirty="0"/>
          </a:p>
          <a:p>
            <a:r>
              <a:rPr lang="en-BR" strike="sngStrike" dirty="0"/>
              <a:t>F(m’) =11+1</a:t>
            </a:r>
          </a:p>
          <a:p>
            <a:r>
              <a:rPr lang="en-BR" b="1" dirty="0"/>
              <a:t>F(x) = 12 + 0</a:t>
            </a:r>
          </a:p>
          <a:p>
            <a:r>
              <a:rPr lang="en-BR" dirty="0"/>
              <a:t>F(e) = 25 + 4</a:t>
            </a:r>
          </a:p>
          <a:p>
            <a:endParaRPr lang="en-BR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4221563" y="329611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3639660" y="2911816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4205447" y="2911816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2579459" y="4051748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3293616" y="406037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4034281" y="4060375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2831708" y="3527691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3461293" y="3702341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3818026" y="3702341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B92B99-DAFE-FC46-9890-E9D7E966AEE9}"/>
              </a:ext>
            </a:extLst>
          </p:cNvPr>
          <p:cNvSpPr/>
          <p:nvPr/>
        </p:nvSpPr>
        <p:spPr>
          <a:xfrm>
            <a:off x="554263" y="169097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g’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278691-C73F-0242-970C-F33444B0D7A6}"/>
              </a:ext>
            </a:extLst>
          </p:cNvPr>
          <p:cNvSpPr/>
          <p:nvPr/>
        </p:nvSpPr>
        <p:spPr>
          <a:xfrm>
            <a:off x="1268420" y="1699603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2009085" y="169960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67BD8-E457-8C4D-AC95-953E07097F95}"/>
              </a:ext>
            </a:extLst>
          </p:cNvPr>
          <p:cNvCxnSpPr>
            <a:cxnSpLocks/>
            <a:stCxn id="10" idx="2"/>
            <a:endCxn id="70" idx="0"/>
          </p:cNvCxnSpPr>
          <p:nvPr/>
        </p:nvCxnSpPr>
        <p:spPr>
          <a:xfrm flipH="1">
            <a:off x="806512" y="1060623"/>
            <a:ext cx="774689" cy="63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A6ED6C-1719-7C49-B03F-33A3CE6AEBB6}"/>
              </a:ext>
            </a:extLst>
          </p:cNvPr>
          <p:cNvCxnSpPr>
            <a:cxnSpLocks/>
            <a:stCxn id="10" idx="4"/>
            <a:endCxn id="72" idx="0"/>
          </p:cNvCxnSpPr>
          <p:nvPr/>
        </p:nvCxnSpPr>
        <p:spPr>
          <a:xfrm flipH="1">
            <a:off x="1520669" y="1307616"/>
            <a:ext cx="312781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A9530E-2B7B-134B-8D61-A7B9ED9BBFAD}"/>
              </a:ext>
            </a:extLst>
          </p:cNvPr>
          <p:cNvCxnSpPr>
            <a:cxnSpLocks/>
            <a:stCxn id="10" idx="5"/>
            <a:endCxn id="73" idx="0"/>
          </p:cNvCxnSpPr>
          <p:nvPr/>
        </p:nvCxnSpPr>
        <p:spPr>
          <a:xfrm>
            <a:off x="2011816" y="1235273"/>
            <a:ext cx="249518" cy="46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564257" y="280856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1278414" y="281719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2019079" y="2817196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816506" y="2121246"/>
            <a:ext cx="1266461" cy="6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1530663" y="2193589"/>
            <a:ext cx="730671" cy="6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 flipH="1">
            <a:off x="2271328" y="2121246"/>
            <a:ext cx="168372" cy="6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1639098" y="3687796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A76F76-E5F5-1A41-8732-C598A0EC5B45}"/>
              </a:ext>
            </a:extLst>
          </p:cNvPr>
          <p:cNvCxnSpPr>
            <a:cxnSpLocks/>
            <a:stCxn id="83" idx="3"/>
            <a:endCxn id="94" idx="0"/>
          </p:cNvCxnSpPr>
          <p:nvPr/>
        </p:nvCxnSpPr>
        <p:spPr>
          <a:xfrm flipH="1">
            <a:off x="1891347" y="3238839"/>
            <a:ext cx="201614" cy="44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809710" y="453710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1523867" y="454573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1061959" y="3934789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1776116" y="4181782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334D867-CDCF-F943-B7B6-8D28E3AC40BF}"/>
              </a:ext>
            </a:extLst>
          </p:cNvPr>
          <p:cNvSpPr txBox="1"/>
          <p:nvPr/>
        </p:nvSpPr>
        <p:spPr>
          <a:xfrm>
            <a:off x="3461293" y="5507182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BR" dirty="0"/>
              <a:t> -&gt; H -&gt; K -&gt; N -&gt; M -&gt; X</a:t>
            </a:r>
          </a:p>
          <a:p>
            <a:r>
              <a:rPr lang="en-BR" dirty="0"/>
              <a:t>custo = 12</a:t>
            </a:r>
          </a:p>
        </p:txBody>
      </p:sp>
    </p:spTree>
    <p:extLst>
      <p:ext uri="{BB962C8B-B14F-4D97-AF65-F5344CB8AC3E}">
        <p14:creationId xmlns:p14="http://schemas.microsoft.com/office/powerpoint/2010/main" val="236510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3483316" y="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6296090" y="2317588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1581201" y="813630"/>
            <a:ext cx="504497" cy="49398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5236871" y="82444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3881544" y="1621228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1833450" y="421643"/>
            <a:ext cx="1723748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3735565" y="493986"/>
            <a:ext cx="1575188" cy="4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 flipH="1">
            <a:off x="5096951" y="1318433"/>
            <a:ext cx="392169" cy="3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6135769" y="2129260"/>
            <a:ext cx="412570" cy="1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1E5944-9DEC-A04D-8083-39C5B2973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37659"/>
              </p:ext>
            </p:extLst>
          </p:nvPr>
        </p:nvGraphicFramePr>
        <p:xfrm>
          <a:off x="9092350" y="153440"/>
          <a:ext cx="252468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62">
                  <a:extLst>
                    <a:ext uri="{9D8B030D-6E8A-4147-A177-3AD203B41FA5}">
                      <a16:colId xmlns:a16="http://schemas.microsoft.com/office/drawing/2014/main" val="4193389325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06294187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97733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8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1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6100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4984983" y="498337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4844702" y="1667733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4133793" y="1246090"/>
            <a:ext cx="1176960" cy="3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D6BFEAE-11BC-D343-9C8F-73005A83F33D}"/>
              </a:ext>
            </a:extLst>
          </p:cNvPr>
          <p:cNvSpPr/>
          <p:nvPr/>
        </p:nvSpPr>
        <p:spPr>
          <a:xfrm>
            <a:off x="5705154" y="170761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5351215" y="2297845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x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5372404" y="419284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4437292" y="417743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689541" y="4157688"/>
            <a:ext cx="26408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340765" y="4036331"/>
            <a:ext cx="283888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603464" y="2141327"/>
            <a:ext cx="220609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9843EF-4393-9744-8E0C-43593DCF0D57}"/>
              </a:ext>
            </a:extLst>
          </p:cNvPr>
          <p:cNvCxnSpPr>
            <a:cxnSpLocks/>
            <a:stCxn id="11" idx="5"/>
            <a:endCxn id="55" idx="1"/>
          </p:cNvCxnSpPr>
          <p:nvPr/>
        </p:nvCxnSpPr>
        <p:spPr>
          <a:xfrm>
            <a:off x="5667486" y="1246090"/>
            <a:ext cx="111550" cy="53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5819135" y="499879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5237232" y="4614492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5803019" y="4614492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4177031" y="57544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4891188" y="576305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5631853" y="576305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4429280" y="5230367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5058865" y="5405017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5415598" y="5405017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B92B99-DAFE-FC46-9890-E9D7E966AEE9}"/>
              </a:ext>
            </a:extLst>
          </p:cNvPr>
          <p:cNvSpPr/>
          <p:nvPr/>
        </p:nvSpPr>
        <p:spPr>
          <a:xfrm>
            <a:off x="2151835" y="339365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g’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278691-C73F-0242-970C-F33444B0D7A6}"/>
              </a:ext>
            </a:extLst>
          </p:cNvPr>
          <p:cNvSpPr/>
          <p:nvPr/>
        </p:nvSpPr>
        <p:spPr>
          <a:xfrm>
            <a:off x="2865992" y="340227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3606657" y="340227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67BD8-E457-8C4D-AC95-953E07097F95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404084" y="3165084"/>
            <a:ext cx="391001" cy="22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A6ED6C-1719-7C49-B03F-33A3CE6AEBB6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118241" y="3221113"/>
            <a:ext cx="95050" cy="1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A9530E-2B7B-134B-8D61-A7B9ED9BBFAD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616651" y="3279368"/>
            <a:ext cx="242255" cy="1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2161829" y="451124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2875986" y="451987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3616651" y="45198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2414078" y="3823922"/>
            <a:ext cx="1266461" cy="6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3128235" y="3896265"/>
            <a:ext cx="730671" cy="6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 flipH="1">
            <a:off x="3868900" y="3823922"/>
            <a:ext cx="168372" cy="6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3236670" y="53904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A76F76-E5F5-1A41-8732-C598A0EC5B45}"/>
              </a:ext>
            </a:extLst>
          </p:cNvPr>
          <p:cNvCxnSpPr>
            <a:cxnSpLocks/>
            <a:stCxn id="83" idx="3"/>
            <a:endCxn id="94" idx="0"/>
          </p:cNvCxnSpPr>
          <p:nvPr/>
        </p:nvCxnSpPr>
        <p:spPr>
          <a:xfrm flipH="1">
            <a:off x="3488919" y="4941515"/>
            <a:ext cx="201614" cy="44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2407282" y="623978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3121439" y="624841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659531" y="5637465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3373688" y="5884458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29FD07-8882-7C43-B6A8-45A49F720001}"/>
              </a:ext>
            </a:extLst>
          </p:cNvPr>
          <p:cNvSpPr txBox="1"/>
          <p:nvPr/>
        </p:nvSpPr>
        <p:spPr>
          <a:xfrm>
            <a:off x="6796151" y="414292"/>
            <a:ext cx="209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h = F(h) = 2 + 90 </a:t>
            </a:r>
          </a:p>
          <a:p>
            <a:r>
              <a:rPr lang="en-BR" strike="sngStrike" dirty="0"/>
              <a:t>e = F(e) = 2 + 40</a:t>
            </a:r>
          </a:p>
          <a:p>
            <a:r>
              <a:rPr lang="en-BR" dirty="0"/>
              <a:t>f = F(f) = 3 + 70</a:t>
            </a:r>
          </a:p>
          <a:p>
            <a:r>
              <a:rPr lang="en-BR" dirty="0"/>
              <a:t>d = F(d) = 3 + 60</a:t>
            </a:r>
          </a:p>
          <a:p>
            <a:r>
              <a:rPr lang="en-BR" strike="sngStrike" dirty="0"/>
              <a:t>m = F(m) = 16 +10 </a:t>
            </a:r>
          </a:p>
        </p:txBody>
      </p:sp>
    </p:spTree>
    <p:extLst>
      <p:ext uri="{BB962C8B-B14F-4D97-AF65-F5344CB8AC3E}">
        <p14:creationId xmlns:p14="http://schemas.microsoft.com/office/powerpoint/2010/main" val="141974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5762630" y="293178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4373165" y="171134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3860515" y="1106808"/>
            <a:ext cx="504497" cy="49398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7516185" y="1117625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6160858" y="191440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4112764" y="714821"/>
            <a:ext cx="1723748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6014879" y="787164"/>
            <a:ext cx="1575188" cy="4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 flipH="1">
            <a:off x="7376265" y="1611611"/>
            <a:ext cx="392169" cy="3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12844" y="1523021"/>
            <a:ext cx="412570" cy="1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4984983" y="498337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7124016" y="196091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6413107" y="1539268"/>
            <a:ext cx="1176960" cy="3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3428290" y="1691606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5372404" y="419284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4437292" y="417743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689541" y="4157688"/>
            <a:ext cx="26408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340765" y="4036331"/>
            <a:ext cx="283888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680539" y="1535088"/>
            <a:ext cx="220609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5819135" y="499879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5237232" y="4614492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5803019" y="4614492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4177031" y="57544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4891188" y="576305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5631853" y="576305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4429280" y="5230367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5058865" y="5405017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5415598" y="5405017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B92B99-DAFE-FC46-9890-E9D7E966AEE9}"/>
              </a:ext>
            </a:extLst>
          </p:cNvPr>
          <p:cNvSpPr/>
          <p:nvPr/>
        </p:nvSpPr>
        <p:spPr>
          <a:xfrm>
            <a:off x="2151835" y="339365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g’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278691-C73F-0242-970C-F33444B0D7A6}"/>
              </a:ext>
            </a:extLst>
          </p:cNvPr>
          <p:cNvSpPr/>
          <p:nvPr/>
        </p:nvSpPr>
        <p:spPr>
          <a:xfrm>
            <a:off x="2865992" y="340227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3606657" y="340227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67BD8-E457-8C4D-AC95-953E07097F95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404084" y="3165084"/>
            <a:ext cx="391001" cy="22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A6ED6C-1719-7C49-B03F-33A3CE6AEBB6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118241" y="3221113"/>
            <a:ext cx="95050" cy="1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A9530E-2B7B-134B-8D61-A7B9ED9BBFAD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616651" y="3279368"/>
            <a:ext cx="242255" cy="1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2161829" y="451124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2875986" y="451987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3616651" y="45198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2414078" y="3823922"/>
            <a:ext cx="1266461" cy="6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3128235" y="3896265"/>
            <a:ext cx="730671" cy="6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 flipH="1">
            <a:off x="3868900" y="3823922"/>
            <a:ext cx="168372" cy="6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3236670" y="53904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A76F76-E5F5-1A41-8732-C598A0EC5B45}"/>
              </a:ext>
            </a:extLst>
          </p:cNvPr>
          <p:cNvCxnSpPr>
            <a:cxnSpLocks/>
            <a:stCxn id="83" idx="3"/>
            <a:endCxn id="94" idx="0"/>
          </p:cNvCxnSpPr>
          <p:nvPr/>
        </p:nvCxnSpPr>
        <p:spPr>
          <a:xfrm flipH="1">
            <a:off x="3488919" y="4941515"/>
            <a:ext cx="201614" cy="44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2407282" y="623978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3121439" y="624841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659531" y="5637465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3373688" y="5884458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1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773633" y="4808724"/>
            <a:ext cx="392169" cy="3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4984983" y="498337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8521384" y="51580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5372404" y="419284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4437292" y="417743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689541" y="4157688"/>
            <a:ext cx="26408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340765" y="4036331"/>
            <a:ext cx="283888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5819135" y="499879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5237232" y="4614492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5803019" y="4614492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4177031" y="57544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4891188" y="576305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5631853" y="576305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4429280" y="5230367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5058865" y="5405017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5415598" y="5405017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2605914" y="113137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1659039" y="301277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2869190" y="313742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5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3616651" y="310057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1911288" y="1553022"/>
            <a:ext cx="768508" cy="145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>
            <a:off x="2858163" y="1625365"/>
            <a:ext cx="263276" cy="1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>
            <a:off x="3036529" y="1553022"/>
            <a:ext cx="832371" cy="154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3236670" y="53904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2407282" y="623978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3121439" y="624841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659531" y="5637465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3373688" y="5884458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A05FFB-4AA2-ED48-8419-C510B27F48C9}"/>
              </a:ext>
            </a:extLst>
          </p:cNvPr>
          <p:cNvSpPr txBox="1"/>
          <p:nvPr/>
        </p:nvSpPr>
        <p:spPr>
          <a:xfrm>
            <a:off x="3431303" y="2138233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atual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65824-0F67-3F48-85AE-27CC61719956}"/>
              </a:ext>
            </a:extLst>
          </p:cNvPr>
          <p:cNvSpPr txBox="1"/>
          <p:nvPr/>
        </p:nvSpPr>
        <p:spPr>
          <a:xfrm>
            <a:off x="1027340" y="3137429"/>
            <a:ext cx="59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prox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4B90DB-1308-EF43-B690-BAE5D8D039E9}"/>
              </a:ext>
            </a:extLst>
          </p:cNvPr>
          <p:cNvCxnSpPr/>
          <p:nvPr/>
        </p:nvCxnSpPr>
        <p:spPr>
          <a:xfrm>
            <a:off x="6653287" y="294290"/>
            <a:ext cx="0" cy="305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D97C54-B06D-1A41-8D33-FB87A2934B31}"/>
              </a:ext>
            </a:extLst>
          </p:cNvPr>
          <p:cNvCxnSpPr/>
          <p:nvPr/>
        </p:nvCxnSpPr>
        <p:spPr>
          <a:xfrm flipV="1">
            <a:off x="6526924" y="3100571"/>
            <a:ext cx="4897821" cy="3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941C9F93-8462-344A-92DB-10113161E32A}"/>
              </a:ext>
            </a:extLst>
          </p:cNvPr>
          <p:cNvSpPr/>
          <p:nvPr/>
        </p:nvSpPr>
        <p:spPr>
          <a:xfrm>
            <a:off x="6800193" y="378230"/>
            <a:ext cx="4698124" cy="2729916"/>
          </a:xfrm>
          <a:custGeom>
            <a:avLst/>
            <a:gdLst>
              <a:gd name="connsiteX0" fmla="*/ 0 w 4698124"/>
              <a:gd name="connsiteY0" fmla="*/ 2575177 h 2729916"/>
              <a:gd name="connsiteX1" fmla="*/ 483476 w 4698124"/>
              <a:gd name="connsiteY1" fmla="*/ 798929 h 2729916"/>
              <a:gd name="connsiteX2" fmla="*/ 599090 w 4698124"/>
              <a:gd name="connsiteY2" fmla="*/ 641273 h 2729916"/>
              <a:gd name="connsiteX3" fmla="*/ 1135117 w 4698124"/>
              <a:gd name="connsiteY3" fmla="*/ 1492611 h 2729916"/>
              <a:gd name="connsiteX4" fmla="*/ 1492469 w 4698124"/>
              <a:gd name="connsiteY4" fmla="*/ 704336 h 2729916"/>
              <a:gd name="connsiteX5" fmla="*/ 1797269 w 4698124"/>
              <a:gd name="connsiteY5" fmla="*/ 21163 h 2729916"/>
              <a:gd name="connsiteX6" fmla="*/ 2722179 w 4698124"/>
              <a:gd name="connsiteY6" fmla="*/ 1534653 h 2729916"/>
              <a:gd name="connsiteX7" fmla="*/ 3100552 w 4698124"/>
              <a:gd name="connsiteY7" fmla="*/ 2091701 h 2729916"/>
              <a:gd name="connsiteX8" fmla="*/ 3773214 w 4698124"/>
              <a:gd name="connsiteY8" fmla="*/ 21163 h 2729916"/>
              <a:gd name="connsiteX9" fmla="*/ 4393324 w 4698124"/>
              <a:gd name="connsiteY9" fmla="*/ 2711811 h 2729916"/>
              <a:gd name="connsiteX10" fmla="*/ 4698124 w 4698124"/>
              <a:gd name="connsiteY10" fmla="*/ 988115 h 272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8124" h="2729916">
                <a:moveTo>
                  <a:pt x="0" y="2575177"/>
                </a:moveTo>
                <a:cubicBezTo>
                  <a:pt x="191814" y="1848211"/>
                  <a:pt x="383628" y="1121246"/>
                  <a:pt x="483476" y="798929"/>
                </a:cubicBezTo>
                <a:cubicBezTo>
                  <a:pt x="583324" y="476612"/>
                  <a:pt x="490483" y="525659"/>
                  <a:pt x="599090" y="641273"/>
                </a:cubicBezTo>
                <a:cubicBezTo>
                  <a:pt x="707697" y="756887"/>
                  <a:pt x="986220" y="1482100"/>
                  <a:pt x="1135117" y="1492611"/>
                </a:cubicBezTo>
                <a:cubicBezTo>
                  <a:pt x="1284014" y="1503122"/>
                  <a:pt x="1382110" y="949577"/>
                  <a:pt x="1492469" y="704336"/>
                </a:cubicBezTo>
                <a:cubicBezTo>
                  <a:pt x="1602828" y="459095"/>
                  <a:pt x="1592317" y="-117223"/>
                  <a:pt x="1797269" y="21163"/>
                </a:cubicBezTo>
                <a:cubicBezTo>
                  <a:pt x="2002221" y="159549"/>
                  <a:pt x="2504965" y="1189563"/>
                  <a:pt x="2722179" y="1534653"/>
                </a:cubicBezTo>
                <a:cubicBezTo>
                  <a:pt x="2939393" y="1879743"/>
                  <a:pt x="2925380" y="2343949"/>
                  <a:pt x="3100552" y="2091701"/>
                </a:cubicBezTo>
                <a:cubicBezTo>
                  <a:pt x="3275724" y="1839453"/>
                  <a:pt x="3557752" y="-82189"/>
                  <a:pt x="3773214" y="21163"/>
                </a:cubicBezTo>
                <a:cubicBezTo>
                  <a:pt x="3988676" y="124515"/>
                  <a:pt x="4239172" y="2550652"/>
                  <a:pt x="4393324" y="2711811"/>
                </a:cubicBezTo>
                <a:cubicBezTo>
                  <a:pt x="4547476" y="2872970"/>
                  <a:pt x="4622800" y="1930542"/>
                  <a:pt x="4698124" y="9881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AA7D75-C927-BC44-B287-8C6C4404F3DB}"/>
              </a:ext>
            </a:extLst>
          </p:cNvPr>
          <p:cNvSpPr txBox="1"/>
          <p:nvPr/>
        </p:nvSpPr>
        <p:spPr>
          <a:xfrm>
            <a:off x="8166538" y="3352800"/>
            <a:ext cx="160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estados válidos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6223E2-7957-284B-85BD-93039E6FDBA9}"/>
              </a:ext>
            </a:extLst>
          </p:cNvPr>
          <p:cNvSpPr txBox="1"/>
          <p:nvPr/>
        </p:nvSpPr>
        <p:spPr>
          <a:xfrm>
            <a:off x="5803019" y="14406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E3701F-CF0D-624E-BD11-8A996B4B580D}"/>
              </a:ext>
            </a:extLst>
          </p:cNvPr>
          <p:cNvCxnSpPr>
            <a:endCxn id="37" idx="9"/>
          </p:cNvCxnSpPr>
          <p:nvPr/>
        </p:nvCxnSpPr>
        <p:spPr>
          <a:xfrm flipH="1" flipV="1">
            <a:off x="11193517" y="3090041"/>
            <a:ext cx="84083" cy="54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FD26CA5-7F9B-2E40-93B1-62738929A08C}"/>
              </a:ext>
            </a:extLst>
          </p:cNvPr>
          <p:cNvSpPr/>
          <p:nvPr/>
        </p:nvSpPr>
        <p:spPr>
          <a:xfrm>
            <a:off x="11119945" y="2991922"/>
            <a:ext cx="157655" cy="23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770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28566-ACB5-EC49-9354-BF20D5200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33191"/>
              </p:ext>
            </p:extLst>
          </p:nvPr>
        </p:nvGraphicFramePr>
        <p:xfrm>
          <a:off x="1001986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4846E-636D-F54B-BB58-7840F4C4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71590"/>
              </p:ext>
            </p:extLst>
          </p:nvPr>
        </p:nvGraphicFramePr>
        <p:xfrm>
          <a:off x="4612289" y="4750383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42BFDD-6E2D-CE49-942A-8BB20A4D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15363"/>
              </p:ext>
            </p:extLst>
          </p:nvPr>
        </p:nvGraphicFramePr>
        <p:xfrm>
          <a:off x="3931744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274D7E-5928-9749-90BD-01CE0ADC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13295"/>
              </p:ext>
            </p:extLst>
          </p:nvPr>
        </p:nvGraphicFramePr>
        <p:xfrm>
          <a:off x="6952592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9AF1B4-8140-B047-8960-5A0E725435C7}"/>
              </a:ext>
            </a:extLst>
          </p:cNvPr>
          <p:cNvSpPr txBox="1"/>
          <p:nvPr/>
        </p:nvSpPr>
        <p:spPr>
          <a:xfrm>
            <a:off x="1313793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FF0000"/>
                </a:solidFill>
              </a:rPr>
              <a:t>h(n)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D56B6-FFC7-024F-B7A9-34BD3F1883A7}"/>
              </a:ext>
            </a:extLst>
          </p:cNvPr>
          <p:cNvSpPr txBox="1"/>
          <p:nvPr/>
        </p:nvSpPr>
        <p:spPr>
          <a:xfrm>
            <a:off x="4051738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6BD58-D169-1A46-B019-3C50ECC3641C}"/>
              </a:ext>
            </a:extLst>
          </p:cNvPr>
          <p:cNvSpPr txBox="1"/>
          <p:nvPr/>
        </p:nvSpPr>
        <p:spPr>
          <a:xfrm>
            <a:off x="6954362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75E09-7B32-404D-B0AB-B7DF0332303D}"/>
              </a:ext>
            </a:extLst>
          </p:cNvPr>
          <p:cNvSpPr txBox="1"/>
          <p:nvPr/>
        </p:nvSpPr>
        <p:spPr>
          <a:xfrm>
            <a:off x="498505" y="3694386"/>
            <a:ext cx="725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h1(n) = quantidade de peças fora do lugar sem contar o zero &lt;= esforço real</a:t>
            </a:r>
          </a:p>
          <a:p>
            <a:r>
              <a:rPr lang="en-BR" dirty="0"/>
              <a:t>h2(n) = </a:t>
            </a:r>
          </a:p>
        </p:txBody>
      </p:sp>
    </p:spTree>
    <p:extLst>
      <p:ext uri="{BB962C8B-B14F-4D97-AF65-F5344CB8AC3E}">
        <p14:creationId xmlns:p14="http://schemas.microsoft.com/office/powerpoint/2010/main" val="18117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28566-ACB5-EC49-9354-BF20D52005B0}"/>
              </a:ext>
            </a:extLst>
          </p:cNvPr>
          <p:cNvGraphicFramePr>
            <a:graphicFrameLocks noGrp="1"/>
          </p:cNvGraphicFramePr>
          <p:nvPr/>
        </p:nvGraphicFramePr>
        <p:xfrm>
          <a:off x="1001986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4846E-636D-F54B-BB58-7840F4C4AF10}"/>
              </a:ext>
            </a:extLst>
          </p:cNvPr>
          <p:cNvGraphicFramePr>
            <a:graphicFrameLocks noGrp="1"/>
          </p:cNvGraphicFramePr>
          <p:nvPr/>
        </p:nvGraphicFramePr>
        <p:xfrm>
          <a:off x="4612289" y="4750383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42BFDD-6E2D-CE49-942A-8BB20A4D17A8}"/>
              </a:ext>
            </a:extLst>
          </p:cNvPr>
          <p:cNvGraphicFramePr>
            <a:graphicFrameLocks noGrp="1"/>
          </p:cNvGraphicFramePr>
          <p:nvPr/>
        </p:nvGraphicFramePr>
        <p:xfrm>
          <a:off x="3931744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274D7E-5928-9749-90BD-01CE0ADC2ACC}"/>
              </a:ext>
            </a:extLst>
          </p:cNvPr>
          <p:cNvGraphicFramePr>
            <a:graphicFrameLocks noGrp="1"/>
          </p:cNvGraphicFramePr>
          <p:nvPr/>
        </p:nvGraphicFramePr>
        <p:xfrm>
          <a:off x="6952592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9AF1B4-8140-B047-8960-5A0E725435C7}"/>
              </a:ext>
            </a:extLst>
          </p:cNvPr>
          <p:cNvSpPr txBox="1"/>
          <p:nvPr/>
        </p:nvSpPr>
        <p:spPr>
          <a:xfrm>
            <a:off x="1313793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FF0000"/>
                </a:solidFill>
              </a:rPr>
              <a:t>h(n)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D56B6-FFC7-024F-B7A9-34BD3F1883A7}"/>
              </a:ext>
            </a:extLst>
          </p:cNvPr>
          <p:cNvSpPr txBox="1"/>
          <p:nvPr/>
        </p:nvSpPr>
        <p:spPr>
          <a:xfrm>
            <a:off x="4051738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6BD58-D169-1A46-B019-3C50ECC3641C}"/>
              </a:ext>
            </a:extLst>
          </p:cNvPr>
          <p:cNvSpPr txBox="1"/>
          <p:nvPr/>
        </p:nvSpPr>
        <p:spPr>
          <a:xfrm>
            <a:off x="6954362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75E09-7B32-404D-B0AB-B7DF0332303D}"/>
              </a:ext>
            </a:extLst>
          </p:cNvPr>
          <p:cNvSpPr txBox="1"/>
          <p:nvPr/>
        </p:nvSpPr>
        <p:spPr>
          <a:xfrm>
            <a:off x="498505" y="3694386"/>
            <a:ext cx="725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h1(n) = quantidade de peças fora do lugar sem contar o zero &lt;= esforço real</a:t>
            </a:r>
          </a:p>
          <a:p>
            <a:r>
              <a:rPr lang="en-BR" dirty="0"/>
              <a:t>h2(n) = </a:t>
            </a:r>
          </a:p>
        </p:txBody>
      </p:sp>
    </p:spTree>
    <p:extLst>
      <p:ext uri="{BB962C8B-B14F-4D97-AF65-F5344CB8AC3E}">
        <p14:creationId xmlns:p14="http://schemas.microsoft.com/office/powerpoint/2010/main" val="30041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708</Words>
  <Application>Microsoft Macintosh PowerPoint</Application>
  <PresentationFormat>Widescreen</PresentationFormat>
  <Paragraphs>375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2020-03-25T23:45:37Z</dcterms:created>
  <dcterms:modified xsi:type="dcterms:W3CDTF">2020-04-02T12:58:53Z</dcterms:modified>
</cp:coreProperties>
</file>