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enetics.bwh.harvard.edu/pph2/index.s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xcellgene.com/2022/02/17/ebola-research-enables-sars-cov-2-trimeric-spike-protein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c6254a484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c6254a484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c6254a484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c6254a484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1c1193e7b4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1c1193e7b4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c6254a48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1c6254a48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V.I</a:t>
            </a:r>
            <a:r>
              <a:rPr lang="en">
                <a:solidFill>
                  <a:schemeClr val="dk1"/>
                </a:solidFill>
              </a:rPr>
              <a:t>: Valine (V) in Zaire has been replaced by Isoleucine (I) in Reston and occurs twice suggesting that these changes could have functional importance in the viruses pathogenecity.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c1193e7b4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c1193e7b4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decided to look into V → I more closely because this change occurred the most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couldve googled the differences but decided to do it in code form, also because we thought perhaps we’d get to analyzing ALL the amino acids… we did not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1c6254a48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1c6254a48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PolyPhen2, an online platform that can predict the effect of AA changes on protein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PolyPhen2 </a:t>
            </a:r>
            <a:r>
              <a:rPr lang="en" u="sng">
                <a:solidFill>
                  <a:schemeClr val="hlink"/>
                </a:solidFill>
                <a:hlinkClick r:id="rId2"/>
              </a:rPr>
              <a:t>http://genetics.bwh.harvard.edu/pph2/index.shtml</a:t>
            </a:r>
            <a:r>
              <a:rPr lang="en"/>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c6254a484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1c6254a484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able to identify sequences of interest and align them, great exercise in coding</a:t>
            </a:r>
            <a:endParaRPr/>
          </a:p>
          <a:p>
            <a:pPr indent="0" lvl="0" marL="0" rtl="0" algn="l">
              <a:spcBef>
                <a:spcPts val="0"/>
              </a:spcBef>
              <a:spcAft>
                <a:spcPts val="0"/>
              </a:spcAft>
              <a:buNone/>
            </a:pPr>
            <a:r>
              <a:rPr lang="en"/>
              <a:t>We used R to generate a frequency table and look at properties of the amino acids, also great exercise in coding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1c1193e7b4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1c1193e7b4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were able to identify sequences of </a:t>
            </a:r>
            <a:r>
              <a:rPr lang="en"/>
              <a:t>interest</a:t>
            </a:r>
            <a:r>
              <a:rPr lang="en"/>
              <a:t> and align them, great exercise in coding</a:t>
            </a:r>
            <a:endParaRPr/>
          </a:p>
          <a:p>
            <a:pPr indent="0" lvl="0" marL="0" rtl="0" algn="l">
              <a:spcBef>
                <a:spcPts val="0"/>
              </a:spcBef>
              <a:spcAft>
                <a:spcPts val="0"/>
              </a:spcAft>
              <a:buNone/>
            </a:pPr>
            <a:r>
              <a:rPr lang="en"/>
              <a:t>We used R to generate a frequency table and look at properties of the amino acids, also great exercise in coding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c6254a48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1c6254a48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c6254a48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c6254a48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c6254a48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c6254a48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c6254a48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c6254a48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1c6254a48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1c6254a48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c6254a484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c6254a48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responsible for virus entry into cells. Target of our antibodies, vaccines - across viruses, think SARS-CoV-2 spike protein and ACE-2 </a:t>
            </a:r>
            <a:r>
              <a:rPr lang="en"/>
              <a:t>receptors</a:t>
            </a:r>
            <a:r>
              <a:rPr lang="en"/>
              <a:t>, </a:t>
            </a:r>
            <a:r>
              <a:rPr lang="en"/>
              <a:t>vaccines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Receptors: TLR4, TIM-1, C-type lectin receptors; </a:t>
            </a:r>
            <a:r>
              <a:rPr lang="en"/>
              <a:t>infects DC, Mø, monocytes, but also hepatocytes, endothelial cells, etc.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Source: </a:t>
            </a:r>
            <a:r>
              <a:rPr lang="en" u="sng">
                <a:solidFill>
                  <a:schemeClr val="hlink"/>
                </a:solidFill>
                <a:hlinkClick r:id="rId2"/>
              </a:rPr>
              <a:t>https://excellgene.com/2022/02/17/ebola-research-enables-sars-cov-2-trimeric-spike-proteins/</a:t>
            </a: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c1193e7b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c1193e7b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 chose this region by generating chimeric glycoproteins of different aa sequences until they found ones with an effect, allowing them to narrow down which stretch of amino acids is actually important. They narrowed it to 33-186, and then chose 33-50 because homology between ZEBOV and RESTV GPs is very low</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c6254a484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c6254a484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Got the sequence of Zaire and Reston from UniProt and decided to focus on amino acids 30-60 to cover the stretch of amino acids found to be important for the glycoprotein ability to infect cells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Zaire on top </a:t>
            </a:r>
            <a:endParaRPr sz="14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c6254a48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c6254a48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Got the sequence of Zaire and Reston from UniProt and decided to focus on amino acids 30-60 to cover the stretch of amino acids found to be important for the glycoprotein ability to infect cells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creativecommons.org/licenses/by/4.0/" TargetMode="External"/><Relationship Id="rId3" Type="http://schemas.openxmlformats.org/officeDocument/2006/relationships/hyperlink" Target="https://creativecommons.org/licenses/by/4.0/" TargetMode="Externa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0" y="490"/>
            <a:ext cx="5153705" cy="5134399"/>
            <a:chOff x="0" y="75"/>
            <a:chExt cx="5153705" cy="5152950"/>
          </a:xfrm>
        </p:grpSpPr>
        <p:sp>
          <p:nvSpPr>
            <p:cNvPr id="11" name="Google Shape;11;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646" y="-75"/>
              <a:ext cx="2299800" cy="2300100"/>
            </a:xfrm>
            <a:prstGeom prst="diagStripe">
              <a:avLst>
                <a:gd fmla="val 50000" name="adj"/>
              </a:avLst>
            </a:prstGeom>
            <a:solidFill>
              <a:srgbClr val="68A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a:off x="652821" y="590035"/>
              <a:ext cx="2300100" cy="2299800"/>
            </a:xfrm>
            <a:prstGeom prst="diagStripe">
              <a:avLst>
                <a:gd fmla="val 50000" name="adj"/>
              </a:avLst>
            </a:prstGeom>
            <a:solidFill>
              <a:srgbClr val="002D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 name="Google Shape;15;p2"/>
          <p:cNvSpPr/>
          <p:nvPr/>
        </p:nvSpPr>
        <p:spPr>
          <a:xfrm rot="5400000">
            <a:off x="7500300" y="5"/>
            <a:ext cx="1643700" cy="1643700"/>
          </a:xfrm>
          <a:prstGeom prst="diagStripe">
            <a:avLst>
              <a:gd fmla="val 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ctrTitle"/>
          </p:nvPr>
        </p:nvSpPr>
        <p:spPr>
          <a:xfrm>
            <a:off x="3537150" y="1578375"/>
            <a:ext cx="5017500" cy="15789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4100"/>
              <a:buNone/>
              <a:defRPr sz="41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2997775" y="3033950"/>
            <a:ext cx="5939400" cy="506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434343"/>
              </a:buClr>
              <a:buSzPts val="2800"/>
              <a:buNone/>
              <a:defRPr sz="2800">
                <a:solidFill>
                  <a:srgbClr val="434343"/>
                </a:solidFill>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rgbClr val="002D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rgbClr val="68A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rgbClr val="002D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rgbClr val="68A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4100"/>
              <a:buNone/>
              <a:defRPr sz="41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rgbClr val="68A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rgbClr val="002D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7238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4100"/>
              <a:buNone/>
              <a:defRPr sz="4100"/>
            </a:lvl1pPr>
            <a:lvl2pPr lvl="1" rtl="0">
              <a:spcBef>
                <a:spcPts val="0"/>
              </a:spcBef>
              <a:spcAft>
                <a:spcPts val="0"/>
              </a:spcAft>
              <a:buSzPts val="2900"/>
              <a:buNone/>
              <a:defRPr sz="2900"/>
            </a:lvl2pPr>
            <a:lvl3pPr lvl="2" rtl="0">
              <a:spcBef>
                <a:spcPts val="0"/>
              </a:spcBef>
              <a:spcAft>
                <a:spcPts val="0"/>
              </a:spcAft>
              <a:buSzPts val="2900"/>
              <a:buNone/>
              <a:defRPr sz="2900"/>
            </a:lvl3pPr>
            <a:lvl4pPr lvl="3" rtl="0">
              <a:spcBef>
                <a:spcPts val="0"/>
              </a:spcBef>
              <a:spcAft>
                <a:spcPts val="0"/>
              </a:spcAft>
              <a:buSzPts val="2900"/>
              <a:buNone/>
              <a:defRPr sz="2900"/>
            </a:lvl4pPr>
            <a:lvl5pPr lvl="4" rtl="0">
              <a:spcBef>
                <a:spcPts val="0"/>
              </a:spcBef>
              <a:spcAft>
                <a:spcPts val="0"/>
              </a:spcAft>
              <a:buSzPts val="2900"/>
              <a:buNone/>
              <a:defRPr sz="2900"/>
            </a:lvl5pPr>
            <a:lvl6pPr lvl="5" rtl="0">
              <a:spcBef>
                <a:spcPts val="0"/>
              </a:spcBef>
              <a:spcAft>
                <a:spcPts val="0"/>
              </a:spcAft>
              <a:buSzPts val="2900"/>
              <a:buNone/>
              <a:defRPr sz="2900"/>
            </a:lvl6pPr>
            <a:lvl7pPr lvl="6" rtl="0">
              <a:spcBef>
                <a:spcPts val="0"/>
              </a:spcBef>
              <a:spcAft>
                <a:spcPts val="0"/>
              </a:spcAft>
              <a:buSzPts val="2900"/>
              <a:buNone/>
              <a:defRPr sz="2900"/>
            </a:lvl7pPr>
            <a:lvl8pPr lvl="7" rtl="0">
              <a:spcBef>
                <a:spcPts val="0"/>
              </a:spcBef>
              <a:spcAft>
                <a:spcPts val="0"/>
              </a:spcAft>
              <a:buSzPts val="2900"/>
              <a:buNone/>
              <a:defRPr sz="2900"/>
            </a:lvl8pPr>
            <a:lvl9pPr lvl="8" rtl="0">
              <a:spcBef>
                <a:spcPts val="0"/>
              </a:spcBef>
              <a:spcAft>
                <a:spcPts val="0"/>
              </a:spcAft>
              <a:buSzPts val="2900"/>
              <a:buNone/>
              <a:defRPr sz="29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49250" lvl="0" marL="457200" rtl="0">
              <a:spcBef>
                <a:spcPts val="0"/>
              </a:spcBef>
              <a:spcAft>
                <a:spcPts val="0"/>
              </a:spcAft>
              <a:buSzPts val="1900"/>
              <a:buChar char="●"/>
              <a:defRPr sz="1900"/>
            </a:lvl1pPr>
            <a:lvl2pPr indent="-336550" lvl="1" marL="914400" rtl="0">
              <a:spcBef>
                <a:spcPts val="0"/>
              </a:spcBef>
              <a:spcAft>
                <a:spcPts val="0"/>
              </a:spcAft>
              <a:buSzPts val="1700"/>
              <a:buChar char="○"/>
              <a:defRPr sz="1700"/>
            </a:lvl2pPr>
            <a:lvl3pPr indent="-336550" lvl="2" marL="1371600" rtl="0">
              <a:spcBef>
                <a:spcPts val="0"/>
              </a:spcBef>
              <a:spcAft>
                <a:spcPts val="0"/>
              </a:spcAft>
              <a:buSzPts val="1700"/>
              <a:buChar char="■"/>
              <a:defRPr sz="1700"/>
            </a:lvl3pPr>
            <a:lvl4pPr indent="-336550" lvl="3" marL="1828800" rtl="0">
              <a:spcBef>
                <a:spcPts val="0"/>
              </a:spcBef>
              <a:spcAft>
                <a:spcPts val="0"/>
              </a:spcAft>
              <a:buSzPts val="1700"/>
              <a:buChar char="●"/>
              <a:defRPr sz="1700"/>
            </a:lvl4pPr>
            <a:lvl5pPr indent="-336550" lvl="4" marL="2286000" rtl="0">
              <a:spcBef>
                <a:spcPts val="0"/>
              </a:spcBef>
              <a:spcAft>
                <a:spcPts val="0"/>
              </a:spcAft>
              <a:buSzPts val="1700"/>
              <a:buChar char="○"/>
              <a:defRPr sz="1700"/>
            </a:lvl5pPr>
            <a:lvl6pPr indent="-336550" lvl="5" marL="2743200" rtl="0">
              <a:spcBef>
                <a:spcPts val="0"/>
              </a:spcBef>
              <a:spcAft>
                <a:spcPts val="0"/>
              </a:spcAft>
              <a:buSzPts val="1700"/>
              <a:buChar char="■"/>
              <a:defRPr sz="1700"/>
            </a:lvl6pPr>
            <a:lvl7pPr indent="-336550" lvl="6" marL="3200400" rtl="0">
              <a:spcBef>
                <a:spcPts val="0"/>
              </a:spcBef>
              <a:spcAft>
                <a:spcPts val="0"/>
              </a:spcAft>
              <a:buSzPts val="1700"/>
              <a:buChar char="●"/>
              <a:defRPr sz="1700"/>
            </a:lvl7pPr>
            <a:lvl8pPr indent="-336550" lvl="7" marL="3657600" rtl="0">
              <a:spcBef>
                <a:spcPts val="0"/>
              </a:spcBef>
              <a:spcAft>
                <a:spcPts val="0"/>
              </a:spcAft>
              <a:buSzPts val="1700"/>
              <a:buChar char="○"/>
              <a:defRPr sz="1700"/>
            </a:lvl8pPr>
            <a:lvl9pPr indent="-336550" lvl="8" marL="4114800" rtl="0">
              <a:spcBef>
                <a:spcPts val="0"/>
              </a:spcBef>
              <a:spcAft>
                <a:spcPts val="0"/>
              </a:spcAft>
              <a:buSzPts val="1700"/>
              <a:buChar char="■"/>
              <a:defRPr sz="1700"/>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rgbClr val="68A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rgbClr val="002D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7238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4100"/>
              <a:buNone/>
              <a:defRPr sz="41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5"/>
          <p:cNvSpPr txBox="1"/>
          <p:nvPr/>
        </p:nvSpPr>
        <p:spPr>
          <a:xfrm>
            <a:off x="1409625" y="1455425"/>
            <a:ext cx="3739500" cy="291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Except where otherwise indicated, The contents of this slide presentation are available for use under the </a:t>
            </a:r>
            <a:r>
              <a:rPr lang="en" u="sng">
                <a:solidFill>
                  <a:srgbClr val="7890CD"/>
                </a:solidFill>
                <a:latin typeface="Lato"/>
                <a:ea typeface="Lato"/>
                <a:cs typeface="Lato"/>
                <a:sym typeface="Lato"/>
                <a:hlinkClick r:id="rId2">
                  <a:extLst>
                    <a:ext uri="{A12FA001-AC4F-418D-AE19-62706E023703}">
                      <ahyp:hlinkClr val="tx"/>
                    </a:ext>
                  </a:extLst>
                </a:hlinkClick>
              </a:rPr>
              <a:t>Creative Commons Attribution 4.0 license</a:t>
            </a:r>
            <a:r>
              <a:rPr lang="en">
                <a:latin typeface="Lato"/>
                <a:ea typeface="Lato"/>
                <a:cs typeface="Lato"/>
                <a:sym typeface="Lato"/>
              </a:rPr>
              <a:t>.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You are free to adapt and share the work, but you must give appropriate credit, provide a link to the license, and indicate if changes were made.</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Sample attribution: </a:t>
            </a:r>
            <a:r>
              <a:rPr lang="en">
                <a:latin typeface="Lato"/>
                <a:ea typeface="Lato"/>
                <a:cs typeface="Lato"/>
                <a:sym typeface="Lato"/>
              </a:rPr>
              <a:t>[Title of work] by Johns Hopkins Data Science Lab. </a:t>
            </a:r>
            <a:r>
              <a:rPr lang="en" u="sng">
                <a:solidFill>
                  <a:srgbClr val="7890CD"/>
                </a:solidFill>
                <a:latin typeface="Lato"/>
                <a:ea typeface="Lato"/>
                <a:cs typeface="Lato"/>
                <a:sym typeface="Lato"/>
                <a:hlinkClick r:id="rId3">
                  <a:extLst>
                    <a:ext uri="{A12FA001-AC4F-418D-AE19-62706E023703}">
                      <ahyp:hlinkClr val="tx"/>
                    </a:ext>
                  </a:extLst>
                </a:hlinkClick>
              </a:rPr>
              <a:t>CC-BY 4.0</a:t>
            </a:r>
            <a:endParaRPr>
              <a:latin typeface="Lato"/>
              <a:ea typeface="Lato"/>
              <a:cs typeface="Lato"/>
              <a:sym typeface="Lato"/>
            </a:endParaRPr>
          </a:p>
        </p:txBody>
      </p:sp>
      <p:pic>
        <p:nvPicPr>
          <p:cNvPr id="55" name="Google Shape;55;p5"/>
          <p:cNvPicPr preferRelativeResize="0"/>
          <p:nvPr/>
        </p:nvPicPr>
        <p:blipFill>
          <a:blip r:embed="rId4">
            <a:alphaModFix/>
          </a:blip>
          <a:stretch>
            <a:fillRect/>
          </a:stretch>
        </p:blipFill>
        <p:spPr>
          <a:xfrm>
            <a:off x="5981726" y="2173675"/>
            <a:ext cx="2275450" cy="7961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rgbClr val="68A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rgbClr val="002D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8072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4100"/>
              <a:buNone/>
              <a:defRPr sz="41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rgbClr val="68A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rgbClr val="002D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3300"/>
              <a:buNone/>
              <a:defRPr sz="33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rgbClr val="002D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rgbClr val="68A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rgbClr val="68A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rgbClr val="002D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900"/>
              <a:buNone/>
              <a:defRPr sz="29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666666"/>
              </a:buClr>
              <a:buSzPts val="1800"/>
              <a:buNone/>
              <a:defRPr sz="1800">
                <a:solidFill>
                  <a:srgbClr val="666666"/>
                </a:solidFill>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36550" lvl="0" marL="457200" rtl="0">
              <a:spcBef>
                <a:spcPts val="0"/>
              </a:spcBef>
              <a:spcAft>
                <a:spcPts val="0"/>
              </a:spcAft>
              <a:buSzPts val="1700"/>
              <a:buChar char="●"/>
              <a:defRPr sz="17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43237" y="4724428"/>
            <a:ext cx="428721" cy="393609"/>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418425" y="4682350"/>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900"/>
              <a:buNone/>
              <a:defRPr sz="900"/>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6.jp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6.jpg"/><Relationship Id="rId6" Type="http://schemas.openxmlformats.org/officeDocument/2006/relationships/image" Target="../media/image4.png"/><Relationship Id="rId7"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hyperlink" Target="https://commons.wikimedia.org/wiki/File:178-EbolaVirusProteins_EbolaProteins.png" TargetMode="External"/><Relationship Id="rId5" Type="http://schemas.openxmlformats.org/officeDocument/2006/relationships/hyperlink" Target="https://creativecommons.org/licenses/by/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09488" y="1169625"/>
            <a:ext cx="5272800" cy="15789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100"/>
              <a:buNone/>
            </a:pPr>
            <a:r>
              <a:rPr b="1" lang="en" sz="2600">
                <a:solidFill>
                  <a:srgbClr val="1F2328"/>
                </a:solidFill>
                <a:latin typeface="Lato"/>
                <a:ea typeface="Lato"/>
                <a:cs typeface="Lato"/>
                <a:sym typeface="Lato"/>
              </a:rPr>
              <a:t>Comparative proteomics of lethal and non-pathogenic </a:t>
            </a:r>
            <a:r>
              <a:rPr b="1" i="1" lang="en" sz="2600">
                <a:solidFill>
                  <a:srgbClr val="1F2328"/>
                </a:solidFill>
                <a:latin typeface="Lato"/>
                <a:ea typeface="Lato"/>
                <a:cs typeface="Lato"/>
                <a:sym typeface="Lato"/>
              </a:rPr>
              <a:t>Ebolavirus</a:t>
            </a:r>
            <a:r>
              <a:rPr b="1" lang="en" sz="2600">
                <a:solidFill>
                  <a:srgbClr val="1F2328"/>
                </a:solidFill>
                <a:latin typeface="Lato"/>
                <a:ea typeface="Lato"/>
                <a:cs typeface="Lato"/>
                <a:sym typeface="Lato"/>
              </a:rPr>
              <a:t> glycoproteins</a:t>
            </a:r>
            <a:endParaRPr b="1" sz="3490">
              <a:latin typeface="Lato"/>
              <a:ea typeface="Lato"/>
              <a:cs typeface="Lato"/>
              <a:sym typeface="Lato"/>
            </a:endParaRPr>
          </a:p>
        </p:txBody>
      </p:sp>
      <p:sp>
        <p:nvSpPr>
          <p:cNvPr id="135" name="Google Shape;135;p13"/>
          <p:cNvSpPr txBox="1"/>
          <p:nvPr>
            <p:ph idx="1" type="subTitle"/>
          </p:nvPr>
        </p:nvSpPr>
        <p:spPr>
          <a:xfrm>
            <a:off x="3076188" y="2909050"/>
            <a:ext cx="5939400" cy="5061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1018"/>
              <a:buNone/>
            </a:pPr>
            <a:r>
              <a:rPr lang="en" sz="2190"/>
              <a:t>Francesca Battelli &amp; Elizabeth Giordano</a:t>
            </a:r>
            <a:endParaRPr sz="2190"/>
          </a:p>
        </p:txBody>
      </p:sp>
      <p:pic>
        <p:nvPicPr>
          <p:cNvPr id="136" name="Google Shape;136;p13"/>
          <p:cNvPicPr preferRelativeResize="0"/>
          <p:nvPr/>
        </p:nvPicPr>
        <p:blipFill>
          <a:blip r:embed="rId3">
            <a:alphaModFix/>
          </a:blip>
          <a:stretch>
            <a:fillRect/>
          </a:stretch>
        </p:blipFill>
        <p:spPr>
          <a:xfrm>
            <a:off x="7272036" y="4438370"/>
            <a:ext cx="1737360" cy="457200"/>
          </a:xfrm>
          <a:prstGeom prst="rect">
            <a:avLst/>
          </a:prstGeom>
          <a:noFill/>
          <a:ln>
            <a:noFill/>
          </a:ln>
        </p:spPr>
      </p:pic>
      <p:pic>
        <p:nvPicPr>
          <p:cNvPr id="137" name="Google Shape;137;p13"/>
          <p:cNvPicPr preferRelativeResize="0"/>
          <p:nvPr/>
        </p:nvPicPr>
        <p:blipFill rotWithShape="1">
          <a:blip r:embed="rId4">
            <a:alphaModFix/>
          </a:blip>
          <a:srcRect b="0" l="0" r="49282" t="0"/>
          <a:stretch/>
        </p:blipFill>
        <p:spPr>
          <a:xfrm>
            <a:off x="3190986" y="4438375"/>
            <a:ext cx="1628753" cy="457200"/>
          </a:xfrm>
          <a:prstGeom prst="rect">
            <a:avLst/>
          </a:prstGeom>
          <a:noFill/>
          <a:ln>
            <a:noFill/>
          </a:ln>
        </p:spPr>
      </p:pic>
      <p:pic>
        <p:nvPicPr>
          <p:cNvPr id="138" name="Google Shape;138;p13"/>
          <p:cNvPicPr preferRelativeResize="0"/>
          <p:nvPr/>
        </p:nvPicPr>
        <p:blipFill rotWithShape="1">
          <a:blip r:embed="rId5">
            <a:alphaModFix/>
          </a:blip>
          <a:srcRect b="31358" l="12137" r="11039" t="29487"/>
          <a:stretch/>
        </p:blipFill>
        <p:spPr>
          <a:xfrm>
            <a:off x="4963854" y="4438365"/>
            <a:ext cx="2164078" cy="457200"/>
          </a:xfrm>
          <a:prstGeom prst="rect">
            <a:avLst/>
          </a:prstGeom>
          <a:noFill/>
          <a:ln>
            <a:noFill/>
          </a:ln>
        </p:spPr>
      </p:pic>
      <p:pic>
        <p:nvPicPr>
          <p:cNvPr id="139" name="Google Shape;139;p13"/>
          <p:cNvPicPr preferRelativeResize="0"/>
          <p:nvPr/>
        </p:nvPicPr>
        <p:blipFill>
          <a:blip r:embed="rId6">
            <a:alphaModFix/>
          </a:blip>
          <a:stretch>
            <a:fillRect/>
          </a:stretch>
        </p:blipFill>
        <p:spPr>
          <a:xfrm>
            <a:off x="1954175" y="4138525"/>
            <a:ext cx="1043600" cy="918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2"/>
          <p:cNvPicPr preferRelativeResize="0"/>
          <p:nvPr/>
        </p:nvPicPr>
        <p:blipFill>
          <a:blip r:embed="rId3">
            <a:alphaModFix/>
          </a:blip>
          <a:stretch>
            <a:fillRect/>
          </a:stretch>
        </p:blipFill>
        <p:spPr>
          <a:xfrm>
            <a:off x="304800" y="2063575"/>
            <a:ext cx="8839204" cy="1325017"/>
          </a:xfrm>
          <a:prstGeom prst="rect">
            <a:avLst/>
          </a:prstGeom>
          <a:noFill/>
          <a:ln>
            <a:noFill/>
          </a:ln>
        </p:spPr>
      </p:pic>
      <p:sp>
        <p:nvSpPr>
          <p:cNvPr id="209" name="Google Shape;209;p22"/>
          <p:cNvSpPr txBox="1"/>
          <p:nvPr>
            <p:ph type="title"/>
          </p:nvPr>
        </p:nvSpPr>
        <p:spPr>
          <a:xfrm>
            <a:off x="1297500" y="393750"/>
            <a:ext cx="77238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Sequence alignment using ggseqlogo</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3"/>
          <p:cNvPicPr preferRelativeResize="0"/>
          <p:nvPr/>
        </p:nvPicPr>
        <p:blipFill>
          <a:blip r:embed="rId3">
            <a:alphaModFix/>
          </a:blip>
          <a:stretch>
            <a:fillRect/>
          </a:stretch>
        </p:blipFill>
        <p:spPr>
          <a:xfrm>
            <a:off x="304800" y="2063575"/>
            <a:ext cx="8839204" cy="1325017"/>
          </a:xfrm>
          <a:prstGeom prst="rect">
            <a:avLst/>
          </a:prstGeom>
          <a:noFill/>
          <a:ln>
            <a:noFill/>
          </a:ln>
        </p:spPr>
      </p:pic>
      <p:sp>
        <p:nvSpPr>
          <p:cNvPr id="215" name="Google Shape;215;p23"/>
          <p:cNvSpPr txBox="1"/>
          <p:nvPr>
            <p:ph type="title"/>
          </p:nvPr>
        </p:nvSpPr>
        <p:spPr>
          <a:xfrm>
            <a:off x="1297500" y="393750"/>
            <a:ext cx="77238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Sequence alignment using ggseqlogo</a:t>
            </a:r>
            <a:endParaRPr sz="3000"/>
          </a:p>
        </p:txBody>
      </p:sp>
      <p:sp>
        <p:nvSpPr>
          <p:cNvPr id="216" name="Google Shape;216;p23"/>
          <p:cNvSpPr/>
          <p:nvPr/>
        </p:nvSpPr>
        <p:spPr>
          <a:xfrm>
            <a:off x="1769050" y="2368000"/>
            <a:ext cx="3667500" cy="6369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nvSpPr>
        <p:spPr>
          <a:xfrm>
            <a:off x="557075" y="1670725"/>
            <a:ext cx="8253000" cy="168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lt1"/>
                </a:solidFill>
                <a:latin typeface="Lato"/>
                <a:ea typeface="Lato"/>
                <a:cs typeface="Lato"/>
                <a:sym typeface="Lato"/>
              </a:rPr>
              <a:t>Are certain amino acid changes more frequent? </a:t>
            </a:r>
            <a:endParaRPr b="1" sz="2600">
              <a:solidFill>
                <a:schemeClr val="lt1"/>
              </a:solidFill>
              <a:latin typeface="Lato"/>
              <a:ea typeface="Lato"/>
              <a:cs typeface="Lato"/>
              <a:sym typeface="Lato"/>
            </a:endParaRPr>
          </a:p>
          <a:p>
            <a:pPr indent="0" lvl="0" marL="0" rtl="0" algn="ctr">
              <a:spcBef>
                <a:spcPts val="0"/>
              </a:spcBef>
              <a:spcAft>
                <a:spcPts val="0"/>
              </a:spcAft>
              <a:buNone/>
            </a:pPr>
            <a:r>
              <a:t/>
            </a:r>
            <a:endParaRPr b="1" sz="2600">
              <a:solidFill>
                <a:schemeClr val="lt1"/>
              </a:solidFill>
              <a:latin typeface="Lato"/>
              <a:ea typeface="Lato"/>
              <a:cs typeface="Lato"/>
              <a:sym typeface="Lato"/>
            </a:endParaRPr>
          </a:p>
          <a:p>
            <a:pPr indent="0" lvl="0" marL="0" rtl="0" algn="ctr">
              <a:spcBef>
                <a:spcPts val="0"/>
              </a:spcBef>
              <a:spcAft>
                <a:spcPts val="0"/>
              </a:spcAft>
              <a:buNone/>
            </a:pPr>
            <a:r>
              <a:rPr b="1" lang="en" sz="2600">
                <a:solidFill>
                  <a:schemeClr val="lt1"/>
                </a:solidFill>
                <a:latin typeface="Lato"/>
                <a:ea typeface="Lato"/>
                <a:cs typeface="Lato"/>
                <a:sym typeface="Lato"/>
              </a:rPr>
              <a:t>Could these have an impact on protein function and virus </a:t>
            </a:r>
            <a:r>
              <a:rPr b="1" lang="en" sz="2600">
                <a:solidFill>
                  <a:schemeClr val="lt1"/>
                </a:solidFill>
                <a:latin typeface="Lato"/>
                <a:ea typeface="Lato"/>
                <a:cs typeface="Lato"/>
                <a:sym typeface="Lato"/>
              </a:rPr>
              <a:t>pathogenicity</a:t>
            </a:r>
            <a:r>
              <a:rPr b="1" lang="en" sz="2600">
                <a:solidFill>
                  <a:schemeClr val="lt1"/>
                </a:solidFill>
                <a:latin typeface="Lato"/>
                <a:ea typeface="Lato"/>
                <a:cs typeface="Lato"/>
                <a:sym typeface="Lato"/>
              </a:rPr>
              <a:t>?</a:t>
            </a:r>
            <a:endParaRPr b="1" sz="26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5"/>
          <p:cNvSpPr txBox="1"/>
          <p:nvPr>
            <p:ph type="title"/>
          </p:nvPr>
        </p:nvSpPr>
        <p:spPr>
          <a:xfrm>
            <a:off x="1297500" y="393750"/>
            <a:ext cx="77238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Substitution frequency</a:t>
            </a:r>
            <a:endParaRPr sz="3000"/>
          </a:p>
        </p:txBody>
      </p:sp>
      <p:pic>
        <p:nvPicPr>
          <p:cNvPr id="227" name="Google Shape;227;p25"/>
          <p:cNvPicPr preferRelativeResize="0"/>
          <p:nvPr/>
        </p:nvPicPr>
        <p:blipFill rotWithShape="1">
          <a:blip r:embed="rId3">
            <a:alphaModFix/>
          </a:blip>
          <a:srcRect b="0" l="0" r="0" t="5953"/>
          <a:stretch/>
        </p:blipFill>
        <p:spPr>
          <a:xfrm>
            <a:off x="827000" y="1414450"/>
            <a:ext cx="7723802" cy="36318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6"/>
          <p:cNvSpPr txBox="1"/>
          <p:nvPr>
            <p:ph type="title"/>
          </p:nvPr>
        </p:nvSpPr>
        <p:spPr>
          <a:xfrm>
            <a:off x="1297500" y="393750"/>
            <a:ext cx="77238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Properties of Valine → Isoleucine</a:t>
            </a:r>
            <a:endParaRPr sz="3000"/>
          </a:p>
        </p:txBody>
      </p:sp>
      <p:sp>
        <p:nvSpPr>
          <p:cNvPr id="233" name="Google Shape;233;p26"/>
          <p:cNvSpPr txBox="1"/>
          <p:nvPr/>
        </p:nvSpPr>
        <p:spPr>
          <a:xfrm>
            <a:off x="252600" y="1455450"/>
            <a:ext cx="8638800" cy="75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900">
                <a:solidFill>
                  <a:srgbClr val="1F2328"/>
                </a:solidFill>
              </a:rPr>
              <a:t>We wrote a block of code to analyze amino acid properties of the initial and changed amino acid:</a:t>
            </a:r>
            <a:endParaRPr b="1" sz="1900">
              <a:solidFill>
                <a:schemeClr val="lt1"/>
              </a:solidFill>
              <a:latin typeface="Lato"/>
              <a:ea typeface="Lato"/>
              <a:cs typeface="Lato"/>
              <a:sym typeface="Lato"/>
            </a:endParaRPr>
          </a:p>
        </p:txBody>
      </p:sp>
      <p:grpSp>
        <p:nvGrpSpPr>
          <p:cNvPr id="234" name="Google Shape;234;p26"/>
          <p:cNvGrpSpPr/>
          <p:nvPr/>
        </p:nvGrpSpPr>
        <p:grpSpPr>
          <a:xfrm>
            <a:off x="6173925" y="2050900"/>
            <a:ext cx="2213900" cy="1743075"/>
            <a:chOff x="6173925" y="2050900"/>
            <a:chExt cx="2213900" cy="1743075"/>
          </a:xfrm>
        </p:grpSpPr>
        <p:pic>
          <p:nvPicPr>
            <p:cNvPr id="235" name="Google Shape;235;p26"/>
            <p:cNvPicPr preferRelativeResize="0"/>
            <p:nvPr/>
          </p:nvPicPr>
          <p:blipFill rotWithShape="1">
            <a:blip r:embed="rId3">
              <a:alphaModFix/>
            </a:blip>
            <a:srcRect b="0" l="0" r="65519" t="0"/>
            <a:stretch/>
          </p:blipFill>
          <p:spPr>
            <a:xfrm>
              <a:off x="6173925" y="2050900"/>
              <a:ext cx="1142950" cy="1743075"/>
            </a:xfrm>
            <a:prstGeom prst="rect">
              <a:avLst/>
            </a:prstGeom>
            <a:noFill/>
            <a:ln>
              <a:noFill/>
            </a:ln>
          </p:spPr>
        </p:pic>
        <p:pic>
          <p:nvPicPr>
            <p:cNvPr id="236" name="Google Shape;236;p26"/>
            <p:cNvPicPr preferRelativeResize="0"/>
            <p:nvPr/>
          </p:nvPicPr>
          <p:blipFill rotWithShape="1">
            <a:blip r:embed="rId3">
              <a:alphaModFix/>
            </a:blip>
            <a:srcRect b="0" l="67690" r="0" t="0"/>
            <a:stretch/>
          </p:blipFill>
          <p:spPr>
            <a:xfrm>
              <a:off x="7316875" y="2050900"/>
              <a:ext cx="1070950" cy="1743075"/>
            </a:xfrm>
            <a:prstGeom prst="rect">
              <a:avLst/>
            </a:prstGeom>
            <a:noFill/>
            <a:ln>
              <a:noFill/>
            </a:ln>
          </p:spPr>
        </p:pic>
      </p:grpSp>
      <p:sp>
        <p:nvSpPr>
          <p:cNvPr id="237" name="Google Shape;237;p26"/>
          <p:cNvSpPr txBox="1"/>
          <p:nvPr/>
        </p:nvSpPr>
        <p:spPr>
          <a:xfrm>
            <a:off x="252600" y="3970102"/>
            <a:ext cx="8638800" cy="987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300"/>
              </a:spcBef>
              <a:spcAft>
                <a:spcPts val="0"/>
              </a:spcAft>
              <a:buNone/>
            </a:pPr>
            <a:r>
              <a:rPr b="1" lang="en" sz="1900">
                <a:solidFill>
                  <a:srgbClr val="1F2328"/>
                </a:solidFill>
              </a:rPr>
              <a:t>We suspected that there would not be much impact on protein activity since the charge and hydrophobicity are the same.</a:t>
            </a:r>
            <a:endParaRPr b="1" sz="1900">
              <a:solidFill>
                <a:schemeClr val="lt1"/>
              </a:solidFill>
              <a:latin typeface="Lato"/>
              <a:ea typeface="Lato"/>
              <a:cs typeface="Lato"/>
              <a:sym typeface="Lato"/>
            </a:endParaRPr>
          </a:p>
        </p:txBody>
      </p:sp>
      <p:sp>
        <p:nvSpPr>
          <p:cNvPr id="238" name="Google Shape;238;p26"/>
          <p:cNvSpPr txBox="1"/>
          <p:nvPr/>
        </p:nvSpPr>
        <p:spPr>
          <a:xfrm>
            <a:off x="405000" y="2434850"/>
            <a:ext cx="5383800" cy="16191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300"/>
              </a:spcBef>
              <a:spcAft>
                <a:spcPts val="0"/>
              </a:spcAft>
              <a:buNone/>
            </a:pPr>
            <a:r>
              <a:rPr b="1" lang="en" sz="1900">
                <a:solidFill>
                  <a:srgbClr val="1F2328"/>
                </a:solidFill>
              </a:rPr>
              <a:t>Valine</a:t>
            </a:r>
            <a:r>
              <a:rPr lang="en" sz="1900">
                <a:solidFill>
                  <a:srgbClr val="1F2328"/>
                </a:solidFill>
              </a:rPr>
              <a:t>: Neutral, Small, Hydrophobic</a:t>
            </a:r>
            <a:endParaRPr sz="1900">
              <a:solidFill>
                <a:srgbClr val="1F2328"/>
              </a:solidFill>
            </a:endParaRPr>
          </a:p>
          <a:p>
            <a:pPr indent="0" lvl="0" marL="457200" rtl="0" algn="l">
              <a:lnSpc>
                <a:spcPct val="150000"/>
              </a:lnSpc>
              <a:spcBef>
                <a:spcPts val="600"/>
              </a:spcBef>
              <a:spcAft>
                <a:spcPts val="0"/>
              </a:spcAft>
              <a:buNone/>
            </a:pPr>
            <a:r>
              <a:rPr b="1" lang="en" sz="1900">
                <a:solidFill>
                  <a:srgbClr val="1F2328"/>
                </a:solidFill>
              </a:rPr>
              <a:t>Isoleucine</a:t>
            </a:r>
            <a:r>
              <a:rPr lang="en" sz="1900">
                <a:solidFill>
                  <a:srgbClr val="1F2328"/>
                </a:solidFill>
              </a:rPr>
              <a:t>: Neutral, Large, Hydrophobic</a:t>
            </a:r>
            <a:endParaRPr b="1" sz="19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1297500" y="393750"/>
            <a:ext cx="77238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Significance</a:t>
            </a:r>
            <a:r>
              <a:rPr lang="en" sz="3000"/>
              <a:t> of Valine → Isoleucine</a:t>
            </a:r>
            <a:endParaRPr sz="3000"/>
          </a:p>
        </p:txBody>
      </p:sp>
      <p:sp>
        <p:nvSpPr>
          <p:cNvPr id="244" name="Google Shape;244;p27"/>
          <p:cNvSpPr txBox="1"/>
          <p:nvPr/>
        </p:nvSpPr>
        <p:spPr>
          <a:xfrm>
            <a:off x="252600" y="1527375"/>
            <a:ext cx="86388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Lato"/>
                <a:ea typeface="Lato"/>
                <a:cs typeface="Lato"/>
                <a:sym typeface="Lato"/>
              </a:rPr>
              <a:t>Using</a:t>
            </a:r>
            <a:r>
              <a:rPr lang="en" sz="2100">
                <a:solidFill>
                  <a:schemeClr val="lt1"/>
                </a:solidFill>
                <a:latin typeface="Lato"/>
                <a:ea typeface="Lato"/>
                <a:cs typeface="Lato"/>
                <a:sym typeface="Lato"/>
              </a:rPr>
              <a:t> PolyPhen2, we looked at the two V → I substitutions.</a:t>
            </a:r>
            <a:endParaRPr sz="1900">
              <a:solidFill>
                <a:schemeClr val="lt1"/>
              </a:solidFill>
              <a:latin typeface="Lato"/>
              <a:ea typeface="Lato"/>
              <a:cs typeface="Lato"/>
              <a:sym typeface="Lato"/>
            </a:endParaRPr>
          </a:p>
        </p:txBody>
      </p:sp>
      <p:pic>
        <p:nvPicPr>
          <p:cNvPr id="245" name="Google Shape;245;p27"/>
          <p:cNvPicPr preferRelativeResize="0"/>
          <p:nvPr/>
        </p:nvPicPr>
        <p:blipFill>
          <a:blip r:embed="rId3">
            <a:alphaModFix/>
          </a:blip>
          <a:stretch>
            <a:fillRect/>
          </a:stretch>
        </p:blipFill>
        <p:spPr>
          <a:xfrm>
            <a:off x="1851875" y="2301902"/>
            <a:ext cx="6908927" cy="987000"/>
          </a:xfrm>
          <a:prstGeom prst="rect">
            <a:avLst/>
          </a:prstGeom>
          <a:noFill/>
          <a:ln>
            <a:noFill/>
          </a:ln>
        </p:spPr>
      </p:pic>
      <p:pic>
        <p:nvPicPr>
          <p:cNvPr id="246" name="Google Shape;246;p27"/>
          <p:cNvPicPr preferRelativeResize="0"/>
          <p:nvPr/>
        </p:nvPicPr>
        <p:blipFill>
          <a:blip r:embed="rId4">
            <a:alphaModFix/>
          </a:blip>
          <a:stretch>
            <a:fillRect/>
          </a:stretch>
        </p:blipFill>
        <p:spPr>
          <a:xfrm>
            <a:off x="2377054" y="3560873"/>
            <a:ext cx="5858572" cy="987000"/>
          </a:xfrm>
          <a:prstGeom prst="rect">
            <a:avLst/>
          </a:prstGeom>
          <a:noFill/>
          <a:ln>
            <a:noFill/>
          </a:ln>
        </p:spPr>
      </p:pic>
      <p:sp>
        <p:nvSpPr>
          <p:cNvPr id="247" name="Google Shape;247;p27"/>
          <p:cNvSpPr txBox="1"/>
          <p:nvPr/>
        </p:nvSpPr>
        <p:spPr>
          <a:xfrm>
            <a:off x="199650" y="2370450"/>
            <a:ext cx="14628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lt1"/>
                </a:solidFill>
                <a:latin typeface="Lato"/>
                <a:ea typeface="Lato"/>
                <a:cs typeface="Lato"/>
                <a:sym typeface="Lato"/>
              </a:rPr>
              <a:t>Position 8:</a:t>
            </a:r>
            <a:endParaRPr sz="1900">
              <a:solidFill>
                <a:schemeClr val="lt1"/>
              </a:solidFill>
              <a:latin typeface="Lato"/>
              <a:ea typeface="Lato"/>
              <a:cs typeface="Lato"/>
              <a:sym typeface="Lato"/>
            </a:endParaRPr>
          </a:p>
        </p:txBody>
      </p:sp>
      <p:sp>
        <p:nvSpPr>
          <p:cNvPr id="248" name="Google Shape;248;p27"/>
          <p:cNvSpPr txBox="1"/>
          <p:nvPr/>
        </p:nvSpPr>
        <p:spPr>
          <a:xfrm>
            <a:off x="199650" y="3719450"/>
            <a:ext cx="1799100" cy="4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lt1"/>
                </a:solidFill>
                <a:latin typeface="Lato"/>
                <a:ea typeface="Lato"/>
                <a:cs typeface="Lato"/>
                <a:sym typeface="Lato"/>
              </a:rPr>
              <a:t>Position 19:</a:t>
            </a:r>
            <a:endParaRPr sz="19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28"/>
          <p:cNvPicPr preferRelativeResize="0"/>
          <p:nvPr/>
        </p:nvPicPr>
        <p:blipFill rotWithShape="1">
          <a:blip r:embed="rId3">
            <a:alphaModFix/>
          </a:blip>
          <a:srcRect b="36468" l="0" r="0" t="32944"/>
          <a:stretch/>
        </p:blipFill>
        <p:spPr>
          <a:xfrm>
            <a:off x="1169750" y="981925"/>
            <a:ext cx="7546639" cy="1385249"/>
          </a:xfrm>
          <a:prstGeom prst="rect">
            <a:avLst/>
          </a:prstGeom>
          <a:noFill/>
          <a:ln>
            <a:noFill/>
          </a:ln>
        </p:spPr>
      </p:pic>
      <p:sp>
        <p:nvSpPr>
          <p:cNvPr id="254" name="Google Shape;254;p28"/>
          <p:cNvSpPr txBox="1"/>
          <p:nvPr>
            <p:ph type="title"/>
          </p:nvPr>
        </p:nvSpPr>
        <p:spPr>
          <a:xfrm>
            <a:off x="1297500" y="393750"/>
            <a:ext cx="77238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Conclusions</a:t>
            </a:r>
            <a:endParaRPr sz="3000"/>
          </a:p>
        </p:txBody>
      </p:sp>
      <p:sp>
        <p:nvSpPr>
          <p:cNvPr id="255" name="Google Shape;255;p28"/>
          <p:cNvSpPr txBox="1"/>
          <p:nvPr/>
        </p:nvSpPr>
        <p:spPr>
          <a:xfrm>
            <a:off x="666325" y="2367175"/>
            <a:ext cx="8264700" cy="23439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Font typeface="Lato"/>
              <a:buAutoNum type="arabicPeriod"/>
            </a:pPr>
            <a:r>
              <a:rPr lang="en" sz="1900">
                <a:solidFill>
                  <a:schemeClr val="lt1"/>
                </a:solidFill>
                <a:latin typeface="Lato"/>
                <a:ea typeface="Lato"/>
                <a:cs typeface="Lato"/>
                <a:sym typeface="Lato"/>
              </a:rPr>
              <a:t>The most common substitution we observe, V → I, may affect GP pathogenicity at position 8 but not 19</a:t>
            </a:r>
            <a:endParaRPr sz="1900">
              <a:solidFill>
                <a:schemeClr val="lt1"/>
              </a:solidFill>
              <a:latin typeface="Lato"/>
              <a:ea typeface="Lato"/>
              <a:cs typeface="Lato"/>
              <a:sym typeface="Lato"/>
            </a:endParaRPr>
          </a:p>
          <a:p>
            <a:pPr indent="-330200" lvl="1" marL="9144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 Fujihira et al., 2018 tie the differences in pathogenicity at these sites to a difference in glycosylation, as opposed to protein structure</a:t>
            </a:r>
            <a:endParaRPr sz="1600">
              <a:solidFill>
                <a:schemeClr val="lt1"/>
              </a:solidFill>
              <a:latin typeface="Lato"/>
              <a:ea typeface="Lato"/>
              <a:cs typeface="Lato"/>
              <a:sym typeface="Lato"/>
            </a:endParaRPr>
          </a:p>
          <a:p>
            <a:pPr indent="0" lvl="0" marL="914400" rtl="0" algn="l">
              <a:spcBef>
                <a:spcPts val="0"/>
              </a:spcBef>
              <a:spcAft>
                <a:spcPts val="0"/>
              </a:spcAft>
              <a:buNone/>
            </a:pPr>
            <a:r>
              <a:t/>
            </a:r>
            <a:endParaRPr sz="1900">
              <a:solidFill>
                <a:schemeClr val="lt1"/>
              </a:solidFill>
              <a:latin typeface="Lato"/>
              <a:ea typeface="Lato"/>
              <a:cs typeface="Lato"/>
              <a:sym typeface="Lato"/>
            </a:endParaRPr>
          </a:p>
          <a:p>
            <a:pPr indent="0" lvl="0" marL="0" rtl="0" algn="l">
              <a:spcBef>
                <a:spcPts val="0"/>
              </a:spcBef>
              <a:spcAft>
                <a:spcPts val="0"/>
              </a:spcAft>
              <a:buNone/>
            </a:pPr>
            <a:r>
              <a:t/>
            </a:r>
            <a:endParaRPr i="1" sz="19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29"/>
          <p:cNvPicPr preferRelativeResize="0"/>
          <p:nvPr/>
        </p:nvPicPr>
        <p:blipFill rotWithShape="1">
          <a:blip r:embed="rId3">
            <a:alphaModFix/>
          </a:blip>
          <a:srcRect b="36468" l="0" r="0" t="32944"/>
          <a:stretch/>
        </p:blipFill>
        <p:spPr>
          <a:xfrm>
            <a:off x="1169750" y="981925"/>
            <a:ext cx="7546639" cy="1385249"/>
          </a:xfrm>
          <a:prstGeom prst="rect">
            <a:avLst/>
          </a:prstGeom>
          <a:noFill/>
          <a:ln>
            <a:noFill/>
          </a:ln>
        </p:spPr>
      </p:pic>
      <p:sp>
        <p:nvSpPr>
          <p:cNvPr id="261" name="Google Shape;261;p29"/>
          <p:cNvSpPr txBox="1"/>
          <p:nvPr>
            <p:ph type="title"/>
          </p:nvPr>
        </p:nvSpPr>
        <p:spPr>
          <a:xfrm>
            <a:off x="1297500" y="393750"/>
            <a:ext cx="77238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Conclusions</a:t>
            </a:r>
            <a:endParaRPr sz="3000"/>
          </a:p>
        </p:txBody>
      </p:sp>
      <p:sp>
        <p:nvSpPr>
          <p:cNvPr id="262" name="Google Shape;262;p29"/>
          <p:cNvSpPr txBox="1"/>
          <p:nvPr/>
        </p:nvSpPr>
        <p:spPr>
          <a:xfrm>
            <a:off x="666325" y="2367175"/>
            <a:ext cx="8264700" cy="23439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Font typeface="Lato"/>
              <a:buAutoNum type="arabicPeriod"/>
            </a:pPr>
            <a:r>
              <a:rPr lang="en" sz="1900">
                <a:solidFill>
                  <a:schemeClr val="lt1"/>
                </a:solidFill>
                <a:latin typeface="Lato"/>
                <a:ea typeface="Lato"/>
                <a:cs typeface="Lato"/>
                <a:sym typeface="Lato"/>
              </a:rPr>
              <a:t>The most common substitution we observe, V → I, may affect GP pathogenicity at position 8 but not 19</a:t>
            </a:r>
            <a:endParaRPr sz="1900">
              <a:solidFill>
                <a:schemeClr val="lt1"/>
              </a:solidFill>
              <a:latin typeface="Lato"/>
              <a:ea typeface="Lato"/>
              <a:cs typeface="Lato"/>
              <a:sym typeface="Lato"/>
            </a:endParaRPr>
          </a:p>
          <a:p>
            <a:pPr indent="-330200" lvl="1" marL="914400" rtl="0" algn="l">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 Fujihira et al</a:t>
            </a:r>
            <a:r>
              <a:rPr lang="en" sz="1600">
                <a:solidFill>
                  <a:schemeClr val="lt1"/>
                </a:solidFill>
                <a:latin typeface="Lato"/>
                <a:ea typeface="Lato"/>
                <a:cs typeface="Lato"/>
                <a:sym typeface="Lato"/>
              </a:rPr>
              <a:t>., 2018 </a:t>
            </a:r>
            <a:r>
              <a:rPr lang="en" sz="1600">
                <a:solidFill>
                  <a:schemeClr val="lt1"/>
                </a:solidFill>
                <a:latin typeface="Lato"/>
                <a:ea typeface="Lato"/>
                <a:cs typeface="Lato"/>
                <a:sym typeface="Lato"/>
              </a:rPr>
              <a:t>tie the differences in </a:t>
            </a:r>
            <a:r>
              <a:rPr lang="en" sz="1600">
                <a:solidFill>
                  <a:schemeClr val="lt1"/>
                </a:solidFill>
                <a:latin typeface="Lato"/>
                <a:ea typeface="Lato"/>
                <a:cs typeface="Lato"/>
                <a:sym typeface="Lato"/>
              </a:rPr>
              <a:t>pathogenicity</a:t>
            </a:r>
            <a:r>
              <a:rPr lang="en" sz="1600">
                <a:solidFill>
                  <a:schemeClr val="lt1"/>
                </a:solidFill>
                <a:latin typeface="Lato"/>
                <a:ea typeface="Lato"/>
                <a:cs typeface="Lato"/>
                <a:sym typeface="Lato"/>
              </a:rPr>
              <a:t> at these sites to a difference in glycosylation, as opposed to protein structure</a:t>
            </a:r>
            <a:endParaRPr sz="1600">
              <a:solidFill>
                <a:schemeClr val="lt1"/>
              </a:solidFill>
              <a:latin typeface="Lato"/>
              <a:ea typeface="Lato"/>
              <a:cs typeface="Lato"/>
              <a:sym typeface="Lato"/>
            </a:endParaRPr>
          </a:p>
          <a:p>
            <a:pPr indent="0" lvl="0" marL="914400" rtl="0" algn="l">
              <a:spcBef>
                <a:spcPts val="0"/>
              </a:spcBef>
              <a:spcAft>
                <a:spcPts val="0"/>
              </a:spcAft>
              <a:buNone/>
            </a:pPr>
            <a:r>
              <a:t/>
            </a:r>
            <a:endParaRPr sz="1900">
              <a:solidFill>
                <a:schemeClr val="lt1"/>
              </a:solidFill>
              <a:latin typeface="Lato"/>
              <a:ea typeface="Lato"/>
              <a:cs typeface="Lato"/>
              <a:sym typeface="Lato"/>
            </a:endParaRPr>
          </a:p>
          <a:p>
            <a:pPr indent="-349250" lvl="0" marL="457200" rtl="0" algn="l">
              <a:spcBef>
                <a:spcPts val="0"/>
              </a:spcBef>
              <a:spcAft>
                <a:spcPts val="0"/>
              </a:spcAft>
              <a:buClr>
                <a:schemeClr val="lt1"/>
              </a:buClr>
              <a:buSzPts val="1900"/>
              <a:buFont typeface="Lato"/>
              <a:buAutoNum type="arabicPeriod"/>
            </a:pPr>
            <a:r>
              <a:rPr lang="en" sz="1900">
                <a:solidFill>
                  <a:schemeClr val="lt1"/>
                </a:solidFill>
                <a:latin typeface="Lato"/>
                <a:ea typeface="Lato"/>
                <a:cs typeface="Lato"/>
                <a:sym typeface="Lato"/>
              </a:rPr>
              <a:t>Nonetheless, we were able to observe a number of other substitutions that may play a role in pathogenicity, such as F31I, Q44K, and V45A </a:t>
            </a:r>
            <a:r>
              <a:rPr i="1" lang="en" sz="1900">
                <a:solidFill>
                  <a:schemeClr val="lt1"/>
                </a:solidFill>
                <a:latin typeface="Lato"/>
                <a:ea typeface="Lato"/>
                <a:cs typeface="Lato"/>
                <a:sym typeface="Lato"/>
              </a:rPr>
              <a:t>(Cong et al., 2015)</a:t>
            </a:r>
            <a:endParaRPr i="1" sz="1900">
              <a:solidFill>
                <a:schemeClr val="lt1"/>
              </a:solidFill>
              <a:latin typeface="Lato"/>
              <a:ea typeface="Lato"/>
              <a:cs typeface="Lato"/>
              <a:sym typeface="Lato"/>
            </a:endParaRPr>
          </a:p>
        </p:txBody>
      </p:sp>
      <p:sp>
        <p:nvSpPr>
          <p:cNvPr id="263" name="Google Shape;263;p29"/>
          <p:cNvSpPr txBox="1"/>
          <p:nvPr/>
        </p:nvSpPr>
        <p:spPr>
          <a:xfrm>
            <a:off x="1836025" y="1797775"/>
            <a:ext cx="33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FF0000"/>
                </a:solidFill>
                <a:latin typeface="Lato"/>
                <a:ea typeface="Lato"/>
                <a:cs typeface="Lato"/>
                <a:sym typeface="Lato"/>
              </a:rPr>
              <a:t>*</a:t>
            </a:r>
            <a:endParaRPr b="1" sz="2500">
              <a:solidFill>
                <a:srgbClr val="FF0000"/>
              </a:solidFill>
              <a:latin typeface="Lato"/>
              <a:ea typeface="Lato"/>
              <a:cs typeface="Lato"/>
              <a:sym typeface="Lato"/>
            </a:endParaRPr>
          </a:p>
        </p:txBody>
      </p:sp>
      <p:sp>
        <p:nvSpPr>
          <p:cNvPr id="264" name="Google Shape;264;p29"/>
          <p:cNvSpPr txBox="1"/>
          <p:nvPr/>
        </p:nvSpPr>
        <p:spPr>
          <a:xfrm>
            <a:off x="4881850" y="1797775"/>
            <a:ext cx="33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FF0000"/>
                </a:solidFill>
                <a:latin typeface="Lato"/>
                <a:ea typeface="Lato"/>
                <a:cs typeface="Lato"/>
                <a:sym typeface="Lato"/>
              </a:rPr>
              <a:t>*</a:t>
            </a:r>
            <a:endParaRPr b="1" sz="2500">
              <a:solidFill>
                <a:srgbClr val="FF0000"/>
              </a:solidFill>
              <a:latin typeface="Lato"/>
              <a:ea typeface="Lato"/>
              <a:cs typeface="Lato"/>
              <a:sym typeface="Lato"/>
            </a:endParaRPr>
          </a:p>
        </p:txBody>
      </p:sp>
      <p:sp>
        <p:nvSpPr>
          <p:cNvPr id="265" name="Google Shape;265;p29"/>
          <p:cNvSpPr txBox="1"/>
          <p:nvPr/>
        </p:nvSpPr>
        <p:spPr>
          <a:xfrm>
            <a:off x="5116100" y="1797775"/>
            <a:ext cx="338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FF0000"/>
                </a:solidFill>
                <a:latin typeface="Lato"/>
                <a:ea typeface="Lato"/>
                <a:cs typeface="Lato"/>
                <a:sym typeface="Lato"/>
              </a:rPr>
              <a:t>*</a:t>
            </a:r>
            <a:endParaRPr b="1" sz="2500">
              <a:solidFill>
                <a:srgbClr val="FF0000"/>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0"/>
          <p:cNvSpPr txBox="1"/>
          <p:nvPr>
            <p:ph type="ctrTitle"/>
          </p:nvPr>
        </p:nvSpPr>
        <p:spPr>
          <a:xfrm>
            <a:off x="3518543" y="1826188"/>
            <a:ext cx="2457600" cy="7860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SzPts val="1100"/>
              <a:buNone/>
            </a:pPr>
            <a:r>
              <a:rPr b="1" lang="en" sz="3500">
                <a:solidFill>
                  <a:srgbClr val="1F2328"/>
                </a:solidFill>
                <a:latin typeface="Lato"/>
                <a:ea typeface="Lato"/>
                <a:cs typeface="Lato"/>
                <a:sym typeface="Lato"/>
              </a:rPr>
              <a:t>Questions?</a:t>
            </a:r>
            <a:endParaRPr b="1" sz="3500">
              <a:latin typeface="Lato"/>
              <a:ea typeface="Lato"/>
              <a:cs typeface="Lato"/>
              <a:sym typeface="Lato"/>
            </a:endParaRPr>
          </a:p>
        </p:txBody>
      </p:sp>
      <p:pic>
        <p:nvPicPr>
          <p:cNvPr id="271" name="Google Shape;271;p30"/>
          <p:cNvPicPr preferRelativeResize="0"/>
          <p:nvPr/>
        </p:nvPicPr>
        <p:blipFill>
          <a:blip r:embed="rId3">
            <a:alphaModFix/>
          </a:blip>
          <a:stretch>
            <a:fillRect/>
          </a:stretch>
        </p:blipFill>
        <p:spPr>
          <a:xfrm>
            <a:off x="7272036" y="4438370"/>
            <a:ext cx="1737360" cy="457200"/>
          </a:xfrm>
          <a:prstGeom prst="rect">
            <a:avLst/>
          </a:prstGeom>
          <a:noFill/>
          <a:ln>
            <a:noFill/>
          </a:ln>
        </p:spPr>
      </p:pic>
      <p:pic>
        <p:nvPicPr>
          <p:cNvPr id="272" name="Google Shape;272;p30"/>
          <p:cNvPicPr preferRelativeResize="0"/>
          <p:nvPr/>
        </p:nvPicPr>
        <p:blipFill rotWithShape="1">
          <a:blip r:embed="rId4">
            <a:alphaModFix/>
          </a:blip>
          <a:srcRect b="0" l="0" r="49282" t="0"/>
          <a:stretch/>
        </p:blipFill>
        <p:spPr>
          <a:xfrm>
            <a:off x="3190986" y="4438375"/>
            <a:ext cx="1628753" cy="457200"/>
          </a:xfrm>
          <a:prstGeom prst="rect">
            <a:avLst/>
          </a:prstGeom>
          <a:noFill/>
          <a:ln>
            <a:noFill/>
          </a:ln>
        </p:spPr>
      </p:pic>
      <p:pic>
        <p:nvPicPr>
          <p:cNvPr id="273" name="Google Shape;273;p30"/>
          <p:cNvPicPr preferRelativeResize="0"/>
          <p:nvPr/>
        </p:nvPicPr>
        <p:blipFill rotWithShape="1">
          <a:blip r:embed="rId5">
            <a:alphaModFix/>
          </a:blip>
          <a:srcRect b="31358" l="12137" r="11039" t="29487"/>
          <a:stretch/>
        </p:blipFill>
        <p:spPr>
          <a:xfrm>
            <a:off x="4963854" y="4438365"/>
            <a:ext cx="2164078" cy="457200"/>
          </a:xfrm>
          <a:prstGeom prst="rect">
            <a:avLst/>
          </a:prstGeom>
          <a:noFill/>
          <a:ln>
            <a:noFill/>
          </a:ln>
        </p:spPr>
      </p:pic>
      <p:pic>
        <p:nvPicPr>
          <p:cNvPr id="274" name="Google Shape;274;p30"/>
          <p:cNvPicPr preferRelativeResize="0"/>
          <p:nvPr/>
        </p:nvPicPr>
        <p:blipFill>
          <a:blip r:embed="rId6">
            <a:alphaModFix/>
          </a:blip>
          <a:stretch>
            <a:fillRect/>
          </a:stretch>
        </p:blipFill>
        <p:spPr>
          <a:xfrm>
            <a:off x="1954175" y="4138525"/>
            <a:ext cx="1043600" cy="918025"/>
          </a:xfrm>
          <a:prstGeom prst="rect">
            <a:avLst/>
          </a:prstGeom>
          <a:noFill/>
          <a:ln>
            <a:noFill/>
          </a:ln>
        </p:spPr>
      </p:pic>
      <p:pic>
        <p:nvPicPr>
          <p:cNvPr id="275" name="Google Shape;275;p30"/>
          <p:cNvPicPr preferRelativeResize="0"/>
          <p:nvPr/>
        </p:nvPicPr>
        <p:blipFill>
          <a:blip r:embed="rId7">
            <a:alphaModFix/>
          </a:blip>
          <a:stretch>
            <a:fillRect/>
          </a:stretch>
        </p:blipFill>
        <p:spPr>
          <a:xfrm>
            <a:off x="6581026" y="327537"/>
            <a:ext cx="2304025" cy="3783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1135700" y="402250"/>
            <a:ext cx="7723800" cy="113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90"/>
              <a:t>There are six species in the </a:t>
            </a:r>
            <a:r>
              <a:rPr i="1" lang="en" sz="3090"/>
              <a:t>Ebolavirus</a:t>
            </a:r>
            <a:r>
              <a:rPr lang="en" sz="3090"/>
              <a:t> genus</a:t>
            </a:r>
            <a:endParaRPr sz="3090"/>
          </a:p>
        </p:txBody>
      </p:sp>
      <p:sp>
        <p:nvSpPr>
          <p:cNvPr id="145" name="Google Shape;145;p14"/>
          <p:cNvSpPr txBox="1"/>
          <p:nvPr>
            <p:ph idx="1" type="body"/>
          </p:nvPr>
        </p:nvSpPr>
        <p:spPr>
          <a:xfrm>
            <a:off x="408750" y="1856200"/>
            <a:ext cx="5508000" cy="2162400"/>
          </a:xfrm>
          <a:prstGeom prst="rect">
            <a:avLst/>
          </a:prstGeom>
        </p:spPr>
        <p:txBody>
          <a:bodyPr anchorCtr="0" anchor="t" bIns="91425" lIns="91425" spcFirstLastPara="1" rIns="91425" wrap="square" tIns="91425">
            <a:normAutofit lnSpcReduction="10000"/>
          </a:bodyPr>
          <a:lstStyle/>
          <a:p>
            <a:pPr indent="-349250" lvl="0" marL="457200" rtl="0" algn="l">
              <a:lnSpc>
                <a:spcPct val="150000"/>
              </a:lnSpc>
              <a:spcBef>
                <a:spcPts val="0"/>
              </a:spcBef>
              <a:spcAft>
                <a:spcPts val="0"/>
              </a:spcAft>
              <a:buClr>
                <a:srgbClr val="000000"/>
              </a:buClr>
              <a:buSzPts val="1900"/>
              <a:buChar char="●"/>
            </a:pPr>
            <a:r>
              <a:rPr i="1" lang="en">
                <a:solidFill>
                  <a:srgbClr val="000000"/>
                </a:solidFill>
              </a:rPr>
              <a:t>Zaire ebolavirus (ZEBOV)</a:t>
            </a:r>
            <a:endParaRPr i="1">
              <a:solidFill>
                <a:srgbClr val="000000"/>
              </a:solidFill>
            </a:endParaRPr>
          </a:p>
          <a:p>
            <a:pPr indent="-349250" lvl="0" marL="457200" rtl="0" algn="l">
              <a:lnSpc>
                <a:spcPct val="150000"/>
              </a:lnSpc>
              <a:spcBef>
                <a:spcPts val="0"/>
              </a:spcBef>
              <a:spcAft>
                <a:spcPts val="0"/>
              </a:spcAft>
              <a:buSzPts val="1900"/>
              <a:buChar char="●"/>
            </a:pPr>
            <a:r>
              <a:rPr i="1" lang="en"/>
              <a:t>Sudan ebolavirus</a:t>
            </a:r>
            <a:endParaRPr i="1"/>
          </a:p>
          <a:p>
            <a:pPr indent="-349250" lvl="0" marL="457200" rtl="0" algn="l">
              <a:lnSpc>
                <a:spcPct val="150000"/>
              </a:lnSpc>
              <a:spcBef>
                <a:spcPts val="0"/>
              </a:spcBef>
              <a:spcAft>
                <a:spcPts val="0"/>
              </a:spcAft>
              <a:buSzPts val="1900"/>
              <a:buChar char="●"/>
            </a:pPr>
            <a:r>
              <a:rPr i="1" lang="en"/>
              <a:t>Bundibugyo ebolavirus</a:t>
            </a:r>
            <a:endParaRPr i="1"/>
          </a:p>
          <a:p>
            <a:pPr indent="-349250" lvl="0" marL="457200" rtl="0" algn="l">
              <a:lnSpc>
                <a:spcPct val="150000"/>
              </a:lnSpc>
              <a:spcBef>
                <a:spcPts val="0"/>
              </a:spcBef>
              <a:spcAft>
                <a:spcPts val="0"/>
              </a:spcAft>
              <a:buSzPts val="1900"/>
              <a:buChar char="●"/>
            </a:pPr>
            <a:r>
              <a:rPr i="1" lang="en"/>
              <a:t>Bombali ebolavirus</a:t>
            </a:r>
            <a:endParaRPr i="1"/>
          </a:p>
          <a:p>
            <a:pPr indent="-349250" lvl="0" marL="457200" rtl="0" algn="l">
              <a:lnSpc>
                <a:spcPct val="150000"/>
              </a:lnSpc>
              <a:spcBef>
                <a:spcPts val="0"/>
              </a:spcBef>
              <a:spcAft>
                <a:spcPts val="0"/>
              </a:spcAft>
              <a:buSzPts val="1900"/>
              <a:buChar char="●"/>
            </a:pPr>
            <a:r>
              <a:rPr i="1" lang="en"/>
              <a:t>Tai Forest ebolavirus</a:t>
            </a:r>
            <a:endParaRPr/>
          </a:p>
        </p:txBody>
      </p:sp>
      <p:pic>
        <p:nvPicPr>
          <p:cNvPr id="146" name="Google Shape;146;p14"/>
          <p:cNvPicPr preferRelativeResize="0"/>
          <p:nvPr/>
        </p:nvPicPr>
        <p:blipFill>
          <a:blip r:embed="rId3">
            <a:alphaModFix/>
          </a:blip>
          <a:stretch>
            <a:fillRect/>
          </a:stretch>
        </p:blipFill>
        <p:spPr>
          <a:xfrm>
            <a:off x="6051900" y="1143000"/>
            <a:ext cx="2857500" cy="2857500"/>
          </a:xfrm>
          <a:prstGeom prst="rect">
            <a:avLst/>
          </a:prstGeom>
          <a:noFill/>
          <a:ln>
            <a:noFill/>
          </a:ln>
        </p:spPr>
      </p:pic>
      <p:sp>
        <p:nvSpPr>
          <p:cNvPr id="147" name="Google Shape;147;p14"/>
          <p:cNvSpPr txBox="1"/>
          <p:nvPr>
            <p:ph idx="1" type="body"/>
          </p:nvPr>
        </p:nvSpPr>
        <p:spPr>
          <a:xfrm>
            <a:off x="6982900" y="4000500"/>
            <a:ext cx="1926600" cy="4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852"/>
              <a:buNone/>
            </a:pPr>
            <a:r>
              <a:rPr i="1" lang="en" sz="972"/>
              <a:t>Frederick A.  Murphy, CDC, 1976</a:t>
            </a:r>
            <a:endParaRPr i="1" sz="972"/>
          </a:p>
        </p:txBody>
      </p:sp>
      <p:sp>
        <p:nvSpPr>
          <p:cNvPr id="148" name="Google Shape;148;p14"/>
          <p:cNvSpPr/>
          <p:nvPr/>
        </p:nvSpPr>
        <p:spPr>
          <a:xfrm>
            <a:off x="3447100" y="1936350"/>
            <a:ext cx="383100" cy="1998000"/>
          </a:xfrm>
          <a:prstGeom prst="rightBrace">
            <a:avLst>
              <a:gd fmla="val 50000"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9" name="Google Shape;149;p14"/>
          <p:cNvSpPr txBox="1"/>
          <p:nvPr/>
        </p:nvSpPr>
        <p:spPr>
          <a:xfrm>
            <a:off x="3957150" y="2731650"/>
            <a:ext cx="15525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Lato"/>
                <a:ea typeface="Lato"/>
                <a:cs typeface="Lato"/>
                <a:sym typeface="Lato"/>
              </a:rPr>
              <a:t>Highly lethal</a:t>
            </a:r>
            <a:endParaRPr sz="19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1135700" y="402250"/>
            <a:ext cx="7723800" cy="113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90"/>
              <a:t>There are six species in the </a:t>
            </a:r>
            <a:r>
              <a:rPr i="1" lang="en" sz="3090"/>
              <a:t>Ebolavirus</a:t>
            </a:r>
            <a:r>
              <a:rPr lang="en" sz="3090"/>
              <a:t> genus</a:t>
            </a:r>
            <a:endParaRPr sz="3090"/>
          </a:p>
        </p:txBody>
      </p:sp>
      <p:sp>
        <p:nvSpPr>
          <p:cNvPr id="155" name="Google Shape;155;p15"/>
          <p:cNvSpPr txBox="1"/>
          <p:nvPr>
            <p:ph idx="1" type="body"/>
          </p:nvPr>
        </p:nvSpPr>
        <p:spPr>
          <a:xfrm>
            <a:off x="408750" y="1856200"/>
            <a:ext cx="5508000" cy="2162400"/>
          </a:xfrm>
          <a:prstGeom prst="rect">
            <a:avLst/>
          </a:prstGeom>
        </p:spPr>
        <p:txBody>
          <a:bodyPr anchorCtr="0" anchor="t" bIns="91425" lIns="91425" spcFirstLastPara="1" rIns="91425" wrap="square" tIns="91425">
            <a:normAutofit lnSpcReduction="10000"/>
          </a:bodyPr>
          <a:lstStyle/>
          <a:p>
            <a:pPr indent="-349250" lvl="0" marL="457200" rtl="0" algn="l">
              <a:lnSpc>
                <a:spcPct val="150000"/>
              </a:lnSpc>
              <a:spcBef>
                <a:spcPts val="0"/>
              </a:spcBef>
              <a:spcAft>
                <a:spcPts val="0"/>
              </a:spcAft>
              <a:buClr>
                <a:srgbClr val="FF0000"/>
              </a:buClr>
              <a:buSzPts val="1900"/>
              <a:buChar char="●"/>
            </a:pPr>
            <a:r>
              <a:rPr i="1" lang="en">
                <a:solidFill>
                  <a:srgbClr val="FF0000"/>
                </a:solidFill>
              </a:rPr>
              <a:t>Zaire ebolavirus (ZEBOV)</a:t>
            </a:r>
            <a:endParaRPr i="1">
              <a:solidFill>
                <a:srgbClr val="FF0000"/>
              </a:solidFill>
            </a:endParaRPr>
          </a:p>
          <a:p>
            <a:pPr indent="-349250" lvl="0" marL="457200" rtl="0" algn="l">
              <a:lnSpc>
                <a:spcPct val="150000"/>
              </a:lnSpc>
              <a:spcBef>
                <a:spcPts val="0"/>
              </a:spcBef>
              <a:spcAft>
                <a:spcPts val="0"/>
              </a:spcAft>
              <a:buSzPts val="1900"/>
              <a:buChar char="●"/>
            </a:pPr>
            <a:r>
              <a:rPr i="1" lang="en"/>
              <a:t>Sudan ebolavirus</a:t>
            </a:r>
            <a:endParaRPr i="1"/>
          </a:p>
          <a:p>
            <a:pPr indent="-349250" lvl="0" marL="457200" rtl="0" algn="l">
              <a:lnSpc>
                <a:spcPct val="150000"/>
              </a:lnSpc>
              <a:spcBef>
                <a:spcPts val="0"/>
              </a:spcBef>
              <a:spcAft>
                <a:spcPts val="0"/>
              </a:spcAft>
              <a:buSzPts val="1900"/>
              <a:buChar char="●"/>
            </a:pPr>
            <a:r>
              <a:rPr i="1" lang="en"/>
              <a:t>Bundibugyo ebolavirus</a:t>
            </a:r>
            <a:endParaRPr i="1"/>
          </a:p>
          <a:p>
            <a:pPr indent="-349250" lvl="0" marL="457200" rtl="0" algn="l">
              <a:lnSpc>
                <a:spcPct val="150000"/>
              </a:lnSpc>
              <a:spcBef>
                <a:spcPts val="0"/>
              </a:spcBef>
              <a:spcAft>
                <a:spcPts val="0"/>
              </a:spcAft>
              <a:buSzPts val="1900"/>
              <a:buChar char="●"/>
            </a:pPr>
            <a:r>
              <a:rPr i="1" lang="en"/>
              <a:t>Bombali ebolavirus</a:t>
            </a:r>
            <a:endParaRPr i="1"/>
          </a:p>
          <a:p>
            <a:pPr indent="-349250" lvl="0" marL="457200" rtl="0" algn="l">
              <a:lnSpc>
                <a:spcPct val="150000"/>
              </a:lnSpc>
              <a:spcBef>
                <a:spcPts val="0"/>
              </a:spcBef>
              <a:spcAft>
                <a:spcPts val="0"/>
              </a:spcAft>
              <a:buSzPts val="1900"/>
              <a:buChar char="●"/>
            </a:pPr>
            <a:r>
              <a:rPr i="1" lang="en"/>
              <a:t>Tai Forest ebolavirus</a:t>
            </a:r>
            <a:endParaRPr/>
          </a:p>
        </p:txBody>
      </p:sp>
      <p:pic>
        <p:nvPicPr>
          <p:cNvPr id="156" name="Google Shape;156;p15"/>
          <p:cNvPicPr preferRelativeResize="0"/>
          <p:nvPr/>
        </p:nvPicPr>
        <p:blipFill>
          <a:blip r:embed="rId3">
            <a:alphaModFix/>
          </a:blip>
          <a:stretch>
            <a:fillRect/>
          </a:stretch>
        </p:blipFill>
        <p:spPr>
          <a:xfrm>
            <a:off x="6051900" y="1143000"/>
            <a:ext cx="2857500" cy="2857500"/>
          </a:xfrm>
          <a:prstGeom prst="rect">
            <a:avLst/>
          </a:prstGeom>
          <a:noFill/>
          <a:ln>
            <a:noFill/>
          </a:ln>
        </p:spPr>
      </p:pic>
      <p:sp>
        <p:nvSpPr>
          <p:cNvPr id="157" name="Google Shape;157;p15"/>
          <p:cNvSpPr txBox="1"/>
          <p:nvPr>
            <p:ph idx="1" type="body"/>
          </p:nvPr>
        </p:nvSpPr>
        <p:spPr>
          <a:xfrm>
            <a:off x="6982900" y="4000500"/>
            <a:ext cx="1926600" cy="4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852"/>
              <a:buNone/>
            </a:pPr>
            <a:r>
              <a:rPr i="1" lang="en" sz="972"/>
              <a:t>Frederick A.  Murphy, CDC, 1976</a:t>
            </a:r>
            <a:endParaRPr i="1" sz="972"/>
          </a:p>
        </p:txBody>
      </p:sp>
      <p:sp>
        <p:nvSpPr>
          <p:cNvPr id="158" name="Google Shape;158;p15"/>
          <p:cNvSpPr/>
          <p:nvPr/>
        </p:nvSpPr>
        <p:spPr>
          <a:xfrm>
            <a:off x="3447100" y="1936350"/>
            <a:ext cx="383100" cy="1998000"/>
          </a:xfrm>
          <a:prstGeom prst="rightBrace">
            <a:avLst>
              <a:gd fmla="val 50000" name="adj1"/>
              <a:gd fmla="val 50000" name="adj2"/>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 name="Google Shape;159;p15"/>
          <p:cNvSpPr txBox="1"/>
          <p:nvPr/>
        </p:nvSpPr>
        <p:spPr>
          <a:xfrm>
            <a:off x="3957150" y="2731650"/>
            <a:ext cx="15525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Lato"/>
                <a:ea typeface="Lato"/>
                <a:cs typeface="Lato"/>
                <a:sym typeface="Lato"/>
              </a:rPr>
              <a:t>Highly lethal</a:t>
            </a:r>
            <a:endParaRPr sz="19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p:cNvSpPr txBox="1"/>
          <p:nvPr>
            <p:ph type="title"/>
          </p:nvPr>
        </p:nvSpPr>
        <p:spPr>
          <a:xfrm>
            <a:off x="1135700" y="402250"/>
            <a:ext cx="7723800" cy="113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3090"/>
              <a:t>Reston ebolavirus</a:t>
            </a:r>
            <a:r>
              <a:rPr lang="en" sz="3090"/>
              <a:t> was discovered a little too close to home</a:t>
            </a:r>
            <a:endParaRPr sz="3090"/>
          </a:p>
        </p:txBody>
      </p:sp>
      <p:sp>
        <p:nvSpPr>
          <p:cNvPr id="165" name="Google Shape;165;p16"/>
          <p:cNvSpPr txBox="1"/>
          <p:nvPr>
            <p:ph idx="1" type="body"/>
          </p:nvPr>
        </p:nvSpPr>
        <p:spPr>
          <a:xfrm>
            <a:off x="437275" y="1782650"/>
            <a:ext cx="4425000" cy="1348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
                <a:solidFill>
                  <a:srgbClr val="000000"/>
                </a:solidFill>
              </a:rPr>
              <a:t>In 1989, cynomolgus macaques at a primate facility in Reston, VA showed symptoms of hemorrhagic fever.</a:t>
            </a:r>
            <a:endParaRPr>
              <a:solidFill>
                <a:srgbClr val="000000"/>
              </a:solidFill>
            </a:endParaRPr>
          </a:p>
        </p:txBody>
      </p:sp>
      <p:pic>
        <p:nvPicPr>
          <p:cNvPr id="166" name="Google Shape;166;p16"/>
          <p:cNvPicPr preferRelativeResize="0"/>
          <p:nvPr/>
        </p:nvPicPr>
        <p:blipFill>
          <a:blip r:embed="rId3">
            <a:alphaModFix/>
          </a:blip>
          <a:stretch>
            <a:fillRect/>
          </a:stretch>
        </p:blipFill>
        <p:spPr>
          <a:xfrm>
            <a:off x="5393325" y="1532950"/>
            <a:ext cx="3466174" cy="3466174"/>
          </a:xfrm>
          <a:prstGeom prst="rect">
            <a:avLst/>
          </a:prstGeom>
          <a:noFill/>
          <a:ln>
            <a:noFill/>
          </a:ln>
        </p:spPr>
      </p:pic>
      <p:sp>
        <p:nvSpPr>
          <p:cNvPr id="167" name="Google Shape;167;p16"/>
          <p:cNvSpPr txBox="1"/>
          <p:nvPr>
            <p:ph idx="1" type="body"/>
          </p:nvPr>
        </p:nvSpPr>
        <p:spPr>
          <a:xfrm>
            <a:off x="437275" y="3422475"/>
            <a:ext cx="4425000" cy="840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None/>
            </a:pPr>
            <a:r>
              <a:rPr lang="en">
                <a:solidFill>
                  <a:srgbClr val="000000"/>
                </a:solidFill>
              </a:rPr>
              <a:t>It was confirmed to be a new </a:t>
            </a:r>
            <a:r>
              <a:rPr i="1" lang="en">
                <a:solidFill>
                  <a:srgbClr val="000000"/>
                </a:solidFill>
              </a:rPr>
              <a:t>Ebolavirus</a:t>
            </a:r>
            <a:r>
              <a:rPr lang="en">
                <a:solidFill>
                  <a:srgbClr val="000000"/>
                </a:solidFill>
              </a:rPr>
              <a:t> species.</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1135700" y="402250"/>
            <a:ext cx="7723800" cy="113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 sz="3090"/>
              <a:t>Reston ebolavirus</a:t>
            </a:r>
            <a:r>
              <a:rPr lang="en" sz="3090"/>
              <a:t> was discovered a little too close to home</a:t>
            </a:r>
            <a:endParaRPr sz="3090"/>
          </a:p>
        </p:txBody>
      </p:sp>
      <p:sp>
        <p:nvSpPr>
          <p:cNvPr id="173" name="Google Shape;173;p17"/>
          <p:cNvSpPr txBox="1"/>
          <p:nvPr>
            <p:ph idx="1" type="body"/>
          </p:nvPr>
        </p:nvSpPr>
        <p:spPr>
          <a:xfrm>
            <a:off x="408725" y="1806750"/>
            <a:ext cx="4425000" cy="2212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200"/>
              </a:spcAft>
              <a:buNone/>
            </a:pPr>
            <a:r>
              <a:rPr lang="en">
                <a:solidFill>
                  <a:srgbClr val="000000"/>
                </a:solidFill>
              </a:rPr>
              <a:t>A number of employees at the primate facility were seropositive for antibodies to </a:t>
            </a:r>
            <a:r>
              <a:rPr i="1" lang="en">
                <a:solidFill>
                  <a:srgbClr val="000000"/>
                </a:solidFill>
              </a:rPr>
              <a:t>Reston ebolavirus</a:t>
            </a:r>
            <a:r>
              <a:rPr lang="en">
                <a:solidFill>
                  <a:srgbClr val="000000"/>
                </a:solidFill>
              </a:rPr>
              <a:t> (RESTV), meaning they were infected, but did not become sick.</a:t>
            </a:r>
            <a:endParaRPr b="1" sz="2100">
              <a:solidFill>
                <a:srgbClr val="000000"/>
              </a:solidFill>
            </a:endParaRPr>
          </a:p>
        </p:txBody>
      </p:sp>
      <p:pic>
        <p:nvPicPr>
          <p:cNvPr id="174" name="Google Shape;174;p17"/>
          <p:cNvPicPr preferRelativeResize="0"/>
          <p:nvPr/>
        </p:nvPicPr>
        <p:blipFill rotWithShape="1">
          <a:blip r:embed="rId3">
            <a:alphaModFix/>
          </a:blip>
          <a:srcRect b="-4" l="0" r="34141" t="50978"/>
          <a:stretch/>
        </p:blipFill>
        <p:spPr>
          <a:xfrm>
            <a:off x="5088049" y="1633375"/>
            <a:ext cx="3979826" cy="2886249"/>
          </a:xfrm>
          <a:prstGeom prst="rect">
            <a:avLst/>
          </a:prstGeom>
          <a:noFill/>
          <a:ln>
            <a:noFill/>
          </a:ln>
        </p:spPr>
      </p:pic>
      <p:sp>
        <p:nvSpPr>
          <p:cNvPr id="175" name="Google Shape;175;p17"/>
          <p:cNvSpPr txBox="1"/>
          <p:nvPr/>
        </p:nvSpPr>
        <p:spPr>
          <a:xfrm>
            <a:off x="1857925" y="4126500"/>
            <a:ext cx="938700" cy="4791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200"/>
              </a:spcAft>
              <a:buClr>
                <a:schemeClr val="lt1"/>
              </a:buClr>
              <a:buSzPts val="1100"/>
              <a:buFont typeface="Arial"/>
              <a:buNone/>
            </a:pPr>
            <a:r>
              <a:rPr b="1" lang="en" sz="2100">
                <a:solidFill>
                  <a:schemeClr val="lt1"/>
                </a:solidFill>
                <a:latin typeface="Lato"/>
                <a:ea typeface="Lato"/>
                <a:cs typeface="Lato"/>
                <a:sym typeface="Lato"/>
              </a:rPr>
              <a:t>Why?</a:t>
            </a:r>
            <a:endParaRPr sz="13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8"/>
          <p:cNvSpPr txBox="1"/>
          <p:nvPr>
            <p:ph type="title"/>
          </p:nvPr>
        </p:nvSpPr>
        <p:spPr>
          <a:xfrm>
            <a:off x="1135700" y="402250"/>
            <a:ext cx="7723800" cy="113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90"/>
              <a:t>The </a:t>
            </a:r>
            <a:r>
              <a:rPr i="1" lang="en" sz="3090"/>
              <a:t>Ebolavirus </a:t>
            </a:r>
            <a:r>
              <a:rPr lang="en" sz="3090"/>
              <a:t>surface glycoprotein may mediate pathogenicity</a:t>
            </a:r>
            <a:endParaRPr sz="3090"/>
          </a:p>
        </p:txBody>
      </p:sp>
      <p:pic>
        <p:nvPicPr>
          <p:cNvPr id="181" name="Google Shape;181;p18"/>
          <p:cNvPicPr preferRelativeResize="0"/>
          <p:nvPr/>
        </p:nvPicPr>
        <p:blipFill>
          <a:blip r:embed="rId3">
            <a:alphaModFix/>
          </a:blip>
          <a:stretch>
            <a:fillRect/>
          </a:stretch>
        </p:blipFill>
        <p:spPr>
          <a:xfrm>
            <a:off x="1616525" y="1591675"/>
            <a:ext cx="5910945" cy="3305751"/>
          </a:xfrm>
          <a:prstGeom prst="rect">
            <a:avLst/>
          </a:prstGeom>
          <a:noFill/>
          <a:ln>
            <a:noFill/>
          </a:ln>
        </p:spPr>
      </p:pic>
      <p:sp>
        <p:nvSpPr>
          <p:cNvPr id="182" name="Google Shape;182;p18"/>
          <p:cNvSpPr txBox="1"/>
          <p:nvPr/>
        </p:nvSpPr>
        <p:spPr>
          <a:xfrm>
            <a:off x="6769800" y="4811400"/>
            <a:ext cx="2374200" cy="2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 </a:t>
            </a:r>
            <a:r>
              <a:rPr lang="en" sz="1000">
                <a:uFill>
                  <a:noFill/>
                </a:uFill>
                <a:latin typeface="Lato"/>
                <a:ea typeface="Lato"/>
                <a:cs typeface="Lato"/>
                <a:sym typeface="Lato"/>
                <a:hlinkClick r:id="rId4"/>
              </a:rPr>
              <a:t>David Goodsell</a:t>
            </a:r>
            <a:r>
              <a:rPr lang="en" sz="1000">
                <a:latin typeface="Lato"/>
                <a:ea typeface="Lato"/>
                <a:cs typeface="Lato"/>
                <a:sym typeface="Lato"/>
              </a:rPr>
              <a:t> from PDB files / </a:t>
            </a:r>
            <a:r>
              <a:rPr lang="en" sz="1000">
                <a:uFill>
                  <a:noFill/>
                </a:uFill>
                <a:latin typeface="Lato"/>
                <a:ea typeface="Lato"/>
                <a:cs typeface="Lato"/>
                <a:sym typeface="Lato"/>
                <a:hlinkClick r:id="rId5"/>
              </a:rPr>
              <a:t>CC BY</a:t>
            </a:r>
            <a:r>
              <a:rPr lang="en" sz="1000">
                <a:latin typeface="Lato"/>
                <a:ea typeface="Lato"/>
                <a:cs typeface="Lato"/>
                <a:sym typeface="Lato"/>
              </a:rPr>
              <a:t>.</a:t>
            </a:r>
            <a:endParaRPr sz="10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idx="1" type="body"/>
          </p:nvPr>
        </p:nvSpPr>
        <p:spPr>
          <a:xfrm>
            <a:off x="766425" y="2205025"/>
            <a:ext cx="7919400" cy="240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1018"/>
              <a:buNone/>
            </a:pPr>
            <a:r>
              <a:rPr lang="en" sz="1957"/>
              <a:t>RESTV pseudovirus infection of macrophages </a:t>
            </a:r>
            <a:r>
              <a:rPr i="1" lang="en" sz="1957"/>
              <a:t>in vitro</a:t>
            </a:r>
            <a:r>
              <a:rPr lang="en" sz="1957"/>
              <a:t> increased dramatically when 18 amino acids at the glycoprotein (GP) N-terminal (aa 33-50) were switched with those of ZEBOV.</a:t>
            </a:r>
            <a:endParaRPr sz="1957"/>
          </a:p>
          <a:p>
            <a:pPr indent="0" lvl="0" marL="0" rtl="0" algn="l">
              <a:spcBef>
                <a:spcPts val="1200"/>
              </a:spcBef>
              <a:spcAft>
                <a:spcPts val="0"/>
              </a:spcAft>
              <a:buSzPts val="1018"/>
              <a:buNone/>
            </a:pPr>
            <a:r>
              <a:t/>
            </a:r>
            <a:endParaRPr sz="1957"/>
          </a:p>
          <a:p>
            <a:pPr indent="0" lvl="0" marL="0" rtl="0" algn="ctr">
              <a:spcBef>
                <a:spcPts val="1200"/>
              </a:spcBef>
              <a:spcAft>
                <a:spcPts val="1200"/>
              </a:spcAft>
              <a:buSzPts val="1018"/>
              <a:buNone/>
            </a:pPr>
            <a:r>
              <a:rPr b="1" lang="en" sz="1957"/>
              <a:t>We aligned GP amino acids 30-60 to visualize and investigate the changes.</a:t>
            </a:r>
            <a:endParaRPr b="1" sz="1957"/>
          </a:p>
        </p:txBody>
      </p:sp>
      <p:pic>
        <p:nvPicPr>
          <p:cNvPr id="188" name="Google Shape;188;p19"/>
          <p:cNvPicPr preferRelativeResize="0"/>
          <p:nvPr/>
        </p:nvPicPr>
        <p:blipFill rotWithShape="1">
          <a:blip r:embed="rId3">
            <a:alphaModFix/>
          </a:blip>
          <a:srcRect b="28785" l="0" r="0" t="0"/>
          <a:stretch/>
        </p:blipFill>
        <p:spPr>
          <a:xfrm>
            <a:off x="1158150" y="269025"/>
            <a:ext cx="7602652" cy="1697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0"/>
          <p:cNvPicPr preferRelativeResize="0"/>
          <p:nvPr/>
        </p:nvPicPr>
        <p:blipFill rotWithShape="1">
          <a:blip r:embed="rId3">
            <a:alphaModFix/>
          </a:blip>
          <a:srcRect b="36468" l="0" r="0" t="32944"/>
          <a:stretch/>
        </p:blipFill>
        <p:spPr>
          <a:xfrm>
            <a:off x="924638" y="1902250"/>
            <a:ext cx="7294725" cy="1338999"/>
          </a:xfrm>
          <a:prstGeom prst="rect">
            <a:avLst/>
          </a:prstGeom>
          <a:noFill/>
          <a:ln>
            <a:noFill/>
          </a:ln>
        </p:spPr>
      </p:pic>
      <p:sp>
        <p:nvSpPr>
          <p:cNvPr id="194" name="Google Shape;194;p20"/>
          <p:cNvSpPr txBox="1"/>
          <p:nvPr>
            <p:ph type="title"/>
          </p:nvPr>
        </p:nvSpPr>
        <p:spPr>
          <a:xfrm>
            <a:off x="1297500" y="393750"/>
            <a:ext cx="77238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Sequence alignment using ggmsa</a:t>
            </a:r>
            <a:endParaRPr sz="3000"/>
          </a:p>
        </p:txBody>
      </p:sp>
      <p:sp>
        <p:nvSpPr>
          <p:cNvPr id="195" name="Google Shape;195;p20"/>
          <p:cNvSpPr txBox="1"/>
          <p:nvPr/>
        </p:nvSpPr>
        <p:spPr>
          <a:xfrm>
            <a:off x="3320025" y="3555900"/>
            <a:ext cx="26418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Lato"/>
                <a:ea typeface="Lato"/>
                <a:cs typeface="Lato"/>
                <a:sym typeface="Lato"/>
              </a:rPr>
              <a:t>Percent identity = 60%</a:t>
            </a:r>
            <a:endParaRPr b="1" sz="19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1"/>
          <p:cNvPicPr preferRelativeResize="0"/>
          <p:nvPr/>
        </p:nvPicPr>
        <p:blipFill rotWithShape="1">
          <a:blip r:embed="rId3">
            <a:alphaModFix/>
          </a:blip>
          <a:srcRect b="36468" l="0" r="0" t="32944"/>
          <a:stretch/>
        </p:blipFill>
        <p:spPr>
          <a:xfrm>
            <a:off x="924638" y="1902250"/>
            <a:ext cx="7294725" cy="1338999"/>
          </a:xfrm>
          <a:prstGeom prst="rect">
            <a:avLst/>
          </a:prstGeom>
          <a:noFill/>
          <a:ln>
            <a:noFill/>
          </a:ln>
        </p:spPr>
      </p:pic>
      <p:sp>
        <p:nvSpPr>
          <p:cNvPr id="201" name="Google Shape;201;p21"/>
          <p:cNvSpPr txBox="1"/>
          <p:nvPr/>
        </p:nvSpPr>
        <p:spPr>
          <a:xfrm>
            <a:off x="3320025" y="3555900"/>
            <a:ext cx="2641800" cy="4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Lato"/>
                <a:ea typeface="Lato"/>
                <a:cs typeface="Lato"/>
                <a:sym typeface="Lato"/>
              </a:rPr>
              <a:t>Percent identity = 60%</a:t>
            </a:r>
            <a:endParaRPr b="1" sz="1900">
              <a:latin typeface="Lato"/>
              <a:ea typeface="Lato"/>
              <a:cs typeface="Lato"/>
              <a:sym typeface="Lato"/>
            </a:endParaRPr>
          </a:p>
        </p:txBody>
      </p:sp>
      <p:sp>
        <p:nvSpPr>
          <p:cNvPr id="202" name="Google Shape;202;p21"/>
          <p:cNvSpPr/>
          <p:nvPr/>
        </p:nvSpPr>
        <p:spPr>
          <a:xfrm>
            <a:off x="2066475" y="2347300"/>
            <a:ext cx="3837900" cy="4911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03" name="Google Shape;203;p21"/>
          <p:cNvSpPr txBox="1"/>
          <p:nvPr>
            <p:ph type="title"/>
          </p:nvPr>
        </p:nvSpPr>
        <p:spPr>
          <a:xfrm>
            <a:off x="1297500" y="393750"/>
            <a:ext cx="77238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Sequence alignment using ggmsa</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000000"/>
      </a:lt1>
      <a:dk2>
        <a:srgbClr val="000000"/>
      </a:dk2>
      <a:lt2>
        <a:srgbClr val="000000"/>
      </a:lt2>
      <a:accent1>
        <a:srgbClr val="DABF24"/>
      </a:accent1>
      <a:accent2>
        <a:srgbClr val="DABF24"/>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