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27a43c48f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27a43c48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29d72741f6_2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29d72741f6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29d72741f6_1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29d72741f6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27a43c48f2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27a43c48f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29d72741f6_2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29d72741f6_2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29df41a1c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29df41a1c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3294c8c043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3294c8c043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sampling parameters from the prior and generating synthetic datasets based on these sampled parameters.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a deep neural network trained for density estimation is employed to learn the probabilistic relationships between the data (or its features) and the underlying parameters.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This trained network is then utilized on the empirical data to identify the full range of parameter values that align with the data and the prior, thereby obtaining the posterior distribution. Parameters that match both the data and the prior are assigned high posterior probabilities, while those that do not match are assigned low probabilities.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If necessary, the initial posterior estimate can be used to iteratively guide further simulations, refining the results to be more consistent with the observed data. </a:t>
            </a:r>
            <a:endParaRPr sz="140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29d72741f6_2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29d72741f6_2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29d72741f6_1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29d72741f6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27a43c48f2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27a43c48f2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329fc0e1b2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329fc0e1b2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29d72741f6_1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29d72741f6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329fc0e1b2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329fc0e1b2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329df41a1c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329df41a1c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327a43c48f2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327a43c48f2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29d72741f6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29d72741f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29df41a1c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29df41a1c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29d72741f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29d72741f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29d72741f6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29d72741f6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29df41a1c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29df41a1c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32e91367f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32e91367f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27a43c48f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27a43c48f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jp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8.png"/><Relationship Id="rId9" Type="http://schemas.openxmlformats.org/officeDocument/2006/relationships/image" Target="../media/image11.png"/><Relationship Id="rId5" Type="http://schemas.openxmlformats.org/officeDocument/2006/relationships/image" Target="../media/image19.png"/><Relationship Id="rId6" Type="http://schemas.openxmlformats.org/officeDocument/2006/relationships/image" Target="../media/image7.png"/><Relationship Id="rId7" Type="http://schemas.openxmlformats.org/officeDocument/2006/relationships/image" Target="../media/image17.png"/><Relationship Id="rId8"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917525"/>
            <a:ext cx="9144000" cy="1804200"/>
          </a:xfrm>
          <a:prstGeom prst="rect">
            <a:avLst/>
          </a:prstGeom>
          <a:noFill/>
          <a:ln>
            <a:noFill/>
          </a:ln>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lang="en" sz="4200">
                <a:solidFill>
                  <a:schemeClr val="dk2"/>
                </a:solidFill>
                <a:latin typeface="Verdana"/>
                <a:ea typeface="Verdana"/>
                <a:cs typeface="Verdana"/>
                <a:sym typeface="Verdana"/>
              </a:rPr>
              <a:t> Neural posterior estimation of population size histories</a:t>
            </a:r>
            <a:endParaRPr sz="4200">
              <a:solidFill>
                <a:schemeClr val="dk2"/>
              </a:solidFill>
              <a:latin typeface="Verdana"/>
              <a:ea typeface="Verdana"/>
              <a:cs typeface="Verdana"/>
              <a:sym typeface="Verdana"/>
            </a:endParaRPr>
          </a:p>
        </p:txBody>
      </p:sp>
      <p:sp>
        <p:nvSpPr>
          <p:cNvPr id="55" name="Google Shape;55;p13"/>
          <p:cNvSpPr txBox="1"/>
          <p:nvPr/>
        </p:nvSpPr>
        <p:spPr>
          <a:xfrm>
            <a:off x="0" y="2571750"/>
            <a:ext cx="9144000" cy="452400"/>
          </a:xfrm>
          <a:prstGeom prst="rect">
            <a:avLst/>
          </a:prstGeom>
          <a:noFill/>
          <a:ln>
            <a:noFill/>
          </a:ln>
        </p:spPr>
        <p:txBody>
          <a:bodyPr anchorCtr="0" anchor="t" bIns="91425" lIns="91425" spcFirstLastPara="1" rIns="91425" wrap="square" tIns="91425">
            <a:spAutoFit/>
          </a:bodyPr>
          <a:lstStyle/>
          <a:p>
            <a:pPr indent="0" lvl="0" marL="0" rtl="0" algn="ctr">
              <a:lnSpc>
                <a:spcPct val="130000"/>
              </a:lnSpc>
              <a:spcBef>
                <a:spcPts val="0"/>
              </a:spcBef>
              <a:spcAft>
                <a:spcPts val="0"/>
              </a:spcAft>
              <a:buNone/>
            </a:pPr>
            <a:r>
              <a:rPr lang="en" sz="1739">
                <a:solidFill>
                  <a:schemeClr val="dk2"/>
                </a:solidFill>
                <a:latin typeface="Verdana"/>
                <a:ea typeface="Verdana"/>
                <a:cs typeface="Verdana"/>
                <a:sym typeface="Verdana"/>
              </a:rPr>
              <a:t>– Machine Learning in Population Genetics Workshop –</a:t>
            </a:r>
            <a:endParaRPr/>
          </a:p>
        </p:txBody>
      </p:sp>
      <p:sp>
        <p:nvSpPr>
          <p:cNvPr id="56" name="Google Shape;56;p13"/>
          <p:cNvSpPr txBox="1"/>
          <p:nvPr/>
        </p:nvSpPr>
        <p:spPr>
          <a:xfrm>
            <a:off x="555450" y="3415450"/>
            <a:ext cx="8033100" cy="762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1500">
                <a:solidFill>
                  <a:schemeClr val="dk2"/>
                </a:solidFill>
              </a:rPr>
              <a:t>Presenter: Yuxin Ning</a:t>
            </a:r>
            <a:endParaRPr sz="1500">
              <a:solidFill>
                <a:schemeClr val="dk2"/>
              </a:solidFill>
            </a:endParaRPr>
          </a:p>
          <a:p>
            <a:pPr indent="0" lvl="0" marL="0" rtl="0" algn="ctr">
              <a:lnSpc>
                <a:spcPct val="150000"/>
              </a:lnSpc>
              <a:spcBef>
                <a:spcPts val="0"/>
              </a:spcBef>
              <a:spcAft>
                <a:spcPts val="0"/>
              </a:spcAft>
              <a:buNone/>
            </a:pPr>
            <a:r>
              <a:rPr lang="en" sz="1500">
                <a:solidFill>
                  <a:schemeClr val="dk2"/>
                </a:solidFill>
              </a:rPr>
              <a:t>Supervisor: Franz Baumdicker</a:t>
            </a:r>
            <a:endParaRPr sz="15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22"/>
          <p:cNvPicPr preferRelativeResize="0"/>
          <p:nvPr/>
        </p:nvPicPr>
        <p:blipFill rotWithShape="1">
          <a:blip r:embed="rId3">
            <a:alphaModFix/>
          </a:blip>
          <a:srcRect b="0" l="0" r="3679" t="12709"/>
          <a:stretch/>
        </p:blipFill>
        <p:spPr>
          <a:xfrm>
            <a:off x="1603987" y="593224"/>
            <a:ext cx="5936026" cy="3957050"/>
          </a:xfrm>
          <a:prstGeom prst="rect">
            <a:avLst/>
          </a:prstGeom>
          <a:noFill/>
          <a:ln>
            <a:noFill/>
          </a:ln>
        </p:spPr>
      </p:pic>
      <p:sp>
        <p:nvSpPr>
          <p:cNvPr id="410" name="Google Shape;410;p22"/>
          <p:cNvSpPr txBox="1"/>
          <p:nvPr/>
        </p:nvSpPr>
        <p:spPr>
          <a:xfrm>
            <a:off x="3327906" y="1827663"/>
            <a:ext cx="3603600" cy="585000"/>
          </a:xfrm>
          <a:prstGeom prst="rect">
            <a:avLst/>
          </a:prstGeom>
          <a:solidFill>
            <a:srgbClr val="D9EAD3">
              <a:alpha val="41510"/>
            </a:srgbClr>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dk2"/>
                </a:solidFill>
              </a:rPr>
              <a:t>Summary statistics reflect the population history</a:t>
            </a:r>
            <a:endParaRPr b="1" sz="1300">
              <a:solidFill>
                <a:schemeClr val="dk2"/>
              </a:solidFill>
            </a:endParaRPr>
          </a:p>
        </p:txBody>
      </p:sp>
      <p:sp>
        <p:nvSpPr>
          <p:cNvPr id="411" name="Google Shape;41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17" name="Google Shape;417;p2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457200" rtl="0" algn="ctr">
              <a:spcBef>
                <a:spcPts val="0"/>
              </a:spcBef>
              <a:spcAft>
                <a:spcPts val="0"/>
              </a:spcAft>
              <a:buNone/>
            </a:pPr>
            <a:r>
              <a:rPr lang="en">
                <a:solidFill>
                  <a:schemeClr val="dk2"/>
                </a:solidFill>
              </a:rPr>
              <a:t>2.  Simulation-based inference</a:t>
            </a:r>
            <a:endParaRPr>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24"/>
          <p:cNvPicPr preferRelativeResize="0"/>
          <p:nvPr/>
        </p:nvPicPr>
        <p:blipFill>
          <a:blip r:embed="rId3">
            <a:alphaModFix/>
          </a:blip>
          <a:stretch>
            <a:fillRect/>
          </a:stretch>
        </p:blipFill>
        <p:spPr>
          <a:xfrm>
            <a:off x="1207700" y="2034738"/>
            <a:ext cx="2514600" cy="533400"/>
          </a:xfrm>
          <a:prstGeom prst="rect">
            <a:avLst/>
          </a:prstGeom>
          <a:noFill/>
          <a:ln>
            <a:noFill/>
          </a:ln>
        </p:spPr>
      </p:pic>
      <p:sp>
        <p:nvSpPr>
          <p:cNvPr id="423" name="Google Shape;423;p24"/>
          <p:cNvSpPr txBox="1"/>
          <p:nvPr/>
        </p:nvSpPr>
        <p:spPr>
          <a:xfrm>
            <a:off x="548288" y="688213"/>
            <a:ext cx="22713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dk2"/>
                </a:solidFill>
              </a:rPr>
              <a:t>Bayes' theorem</a:t>
            </a:r>
            <a:endParaRPr b="1" sz="1700">
              <a:solidFill>
                <a:schemeClr val="dk2"/>
              </a:solidFill>
            </a:endParaRPr>
          </a:p>
        </p:txBody>
      </p:sp>
      <p:sp>
        <p:nvSpPr>
          <p:cNvPr id="424" name="Google Shape;424;p24"/>
          <p:cNvSpPr txBox="1"/>
          <p:nvPr/>
        </p:nvSpPr>
        <p:spPr>
          <a:xfrm>
            <a:off x="1061600" y="2656588"/>
            <a:ext cx="2806800" cy="1285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300">
                <a:solidFill>
                  <a:schemeClr val="dk2"/>
                </a:solidFill>
              </a:rPr>
              <a:t>P(H)</a:t>
            </a:r>
            <a:r>
              <a:rPr lang="en" sz="1300">
                <a:solidFill>
                  <a:schemeClr val="dk2"/>
                </a:solidFill>
              </a:rPr>
              <a:t>: </a:t>
            </a:r>
            <a:r>
              <a:rPr lang="en" sz="1300">
                <a:solidFill>
                  <a:schemeClr val="dk2"/>
                </a:solidFill>
              </a:rPr>
              <a:t>the</a:t>
            </a:r>
            <a:r>
              <a:rPr lang="en" sz="1300">
                <a:solidFill>
                  <a:schemeClr val="dk2"/>
                </a:solidFill>
              </a:rPr>
              <a:t> prior (N</a:t>
            </a:r>
            <a:r>
              <a:rPr baseline="-25000" lang="en" sz="1300">
                <a:solidFill>
                  <a:schemeClr val="dk2"/>
                </a:solidFill>
              </a:rPr>
              <a:t>e</a:t>
            </a:r>
            <a:r>
              <a:rPr lang="en" sz="1300">
                <a:solidFill>
                  <a:schemeClr val="dk2"/>
                </a:solidFill>
              </a:rPr>
              <a:t>)</a:t>
            </a:r>
            <a:endParaRPr sz="1300">
              <a:solidFill>
                <a:schemeClr val="dk2"/>
              </a:solidFill>
            </a:endParaRPr>
          </a:p>
          <a:p>
            <a:pPr indent="0" lvl="0" marL="0" rtl="0" algn="l">
              <a:lnSpc>
                <a:spcPct val="150000"/>
              </a:lnSpc>
              <a:spcBef>
                <a:spcPts val="0"/>
              </a:spcBef>
              <a:spcAft>
                <a:spcPts val="0"/>
              </a:spcAft>
              <a:buNone/>
            </a:pPr>
            <a:r>
              <a:rPr i="1" lang="en" sz="1300">
                <a:solidFill>
                  <a:schemeClr val="dk2"/>
                </a:solidFill>
              </a:rPr>
              <a:t>P(H∣E)</a:t>
            </a:r>
            <a:r>
              <a:rPr lang="en" sz="1300">
                <a:solidFill>
                  <a:schemeClr val="dk2"/>
                </a:solidFill>
              </a:rPr>
              <a:t>: the posterior probability</a:t>
            </a:r>
            <a:endParaRPr sz="1300">
              <a:solidFill>
                <a:schemeClr val="dk2"/>
              </a:solidFill>
            </a:endParaRPr>
          </a:p>
          <a:p>
            <a:pPr indent="0" lvl="0" marL="0" rtl="0" algn="l">
              <a:lnSpc>
                <a:spcPct val="150000"/>
              </a:lnSpc>
              <a:spcBef>
                <a:spcPts val="0"/>
              </a:spcBef>
              <a:spcAft>
                <a:spcPts val="0"/>
              </a:spcAft>
              <a:buNone/>
            </a:pPr>
            <a:r>
              <a:rPr i="1" lang="en" sz="1300">
                <a:solidFill>
                  <a:schemeClr val="dk2"/>
                </a:solidFill>
              </a:rPr>
              <a:t>P(E∣H)</a:t>
            </a:r>
            <a:r>
              <a:rPr lang="en" sz="1300">
                <a:solidFill>
                  <a:schemeClr val="dk2"/>
                </a:solidFill>
              </a:rPr>
              <a:t>: the likelihood</a:t>
            </a:r>
            <a:endParaRPr sz="1300">
              <a:solidFill>
                <a:schemeClr val="dk2"/>
              </a:solidFill>
            </a:endParaRPr>
          </a:p>
          <a:p>
            <a:pPr indent="0" lvl="0" marL="0" rtl="0" algn="l">
              <a:lnSpc>
                <a:spcPct val="150000"/>
              </a:lnSpc>
              <a:spcBef>
                <a:spcPts val="0"/>
              </a:spcBef>
              <a:spcAft>
                <a:spcPts val="0"/>
              </a:spcAft>
              <a:buNone/>
            </a:pPr>
            <a:r>
              <a:rPr i="1" lang="en" sz="1300">
                <a:solidFill>
                  <a:schemeClr val="dk2"/>
                </a:solidFill>
              </a:rPr>
              <a:t>P(E)</a:t>
            </a:r>
            <a:r>
              <a:rPr lang="en" sz="1300">
                <a:solidFill>
                  <a:schemeClr val="dk2"/>
                </a:solidFill>
              </a:rPr>
              <a:t>: observed data</a:t>
            </a:r>
            <a:endParaRPr sz="1300">
              <a:solidFill>
                <a:schemeClr val="dk2"/>
              </a:solidFill>
            </a:endParaRPr>
          </a:p>
        </p:txBody>
      </p:sp>
      <p:sp>
        <p:nvSpPr>
          <p:cNvPr id="425" name="Google Shape;425;p24"/>
          <p:cNvSpPr txBox="1"/>
          <p:nvPr/>
        </p:nvSpPr>
        <p:spPr>
          <a:xfrm>
            <a:off x="3722300" y="1013925"/>
            <a:ext cx="2551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Genome data generated from an unknown/complex stochastic process</a:t>
            </a:r>
            <a:endParaRPr>
              <a:solidFill>
                <a:schemeClr val="dk2"/>
              </a:solidFill>
            </a:endParaRPr>
          </a:p>
        </p:txBody>
      </p:sp>
      <p:sp>
        <p:nvSpPr>
          <p:cNvPr id="426" name="Google Shape;426;p24"/>
          <p:cNvSpPr/>
          <p:nvPr/>
        </p:nvSpPr>
        <p:spPr>
          <a:xfrm>
            <a:off x="2222400" y="1986788"/>
            <a:ext cx="849900" cy="317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7" name="Google Shape;42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8" name="Google Shape;428;p24"/>
          <p:cNvSpPr/>
          <p:nvPr/>
        </p:nvSpPr>
        <p:spPr>
          <a:xfrm>
            <a:off x="5599125" y="2485725"/>
            <a:ext cx="2075400" cy="2835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rPr>
              <a:t>often </a:t>
            </a:r>
            <a:r>
              <a:rPr b="1" lang="en">
                <a:solidFill>
                  <a:schemeClr val="dk2"/>
                </a:solidFill>
              </a:rPr>
              <a:t>intractable!</a:t>
            </a:r>
            <a:endParaRPr/>
          </a:p>
        </p:txBody>
      </p:sp>
      <p:sp>
        <p:nvSpPr>
          <p:cNvPr id="429" name="Google Shape;429;p24"/>
          <p:cNvSpPr/>
          <p:nvPr/>
        </p:nvSpPr>
        <p:spPr>
          <a:xfrm>
            <a:off x="4871650" y="3409725"/>
            <a:ext cx="3552000" cy="4329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rPr>
              <a:t>Simulations instead of Likelihood</a:t>
            </a:r>
            <a:endParaRPr sz="1600"/>
          </a:p>
        </p:txBody>
      </p:sp>
      <p:cxnSp>
        <p:nvCxnSpPr>
          <p:cNvPr id="430" name="Google Shape;430;p24"/>
          <p:cNvCxnSpPr>
            <a:stCxn id="426" idx="0"/>
            <a:endCxn id="425" idx="1"/>
          </p:cNvCxnSpPr>
          <p:nvPr/>
        </p:nvCxnSpPr>
        <p:spPr>
          <a:xfrm flipH="1" rot="10800000">
            <a:off x="2647350" y="1429688"/>
            <a:ext cx="1074900" cy="557100"/>
          </a:xfrm>
          <a:prstGeom prst="straightConnector1">
            <a:avLst/>
          </a:prstGeom>
          <a:noFill/>
          <a:ln cap="flat" cmpd="sng" w="9525">
            <a:solidFill>
              <a:schemeClr val="dk2"/>
            </a:solidFill>
            <a:prstDash val="solid"/>
            <a:round/>
            <a:headEnd len="med" w="med" type="none"/>
            <a:tailEnd len="med" w="med" type="triangle"/>
          </a:ln>
        </p:spPr>
      </p:cxnSp>
      <p:cxnSp>
        <p:nvCxnSpPr>
          <p:cNvPr id="431" name="Google Shape;431;p24"/>
          <p:cNvCxnSpPr>
            <a:stCxn id="425" idx="3"/>
            <a:endCxn id="428" idx="0"/>
          </p:cNvCxnSpPr>
          <p:nvPr/>
        </p:nvCxnSpPr>
        <p:spPr>
          <a:xfrm>
            <a:off x="6274100" y="1429575"/>
            <a:ext cx="362700" cy="1056300"/>
          </a:xfrm>
          <a:prstGeom prst="straightConnector1">
            <a:avLst/>
          </a:prstGeom>
          <a:noFill/>
          <a:ln cap="flat" cmpd="sng" w="9525">
            <a:solidFill>
              <a:schemeClr val="dk2"/>
            </a:solidFill>
            <a:prstDash val="solid"/>
            <a:round/>
            <a:headEnd len="med" w="med" type="none"/>
            <a:tailEnd len="med" w="med" type="triangle"/>
          </a:ln>
        </p:spPr>
      </p:cxnSp>
      <p:cxnSp>
        <p:nvCxnSpPr>
          <p:cNvPr id="432" name="Google Shape;432;p24"/>
          <p:cNvCxnSpPr>
            <a:stCxn id="428" idx="2"/>
            <a:endCxn id="429" idx="0"/>
          </p:cNvCxnSpPr>
          <p:nvPr/>
        </p:nvCxnSpPr>
        <p:spPr>
          <a:xfrm>
            <a:off x="6636825" y="2769225"/>
            <a:ext cx="10800" cy="640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5"/>
          <p:cNvSpPr txBox="1"/>
          <p:nvPr/>
        </p:nvSpPr>
        <p:spPr>
          <a:xfrm>
            <a:off x="548325" y="688225"/>
            <a:ext cx="40902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dk2"/>
                </a:solidFill>
              </a:rPr>
              <a:t>Approximate Bayesian Computation</a:t>
            </a:r>
            <a:endParaRPr b="1" sz="1700">
              <a:solidFill>
                <a:schemeClr val="dk2"/>
              </a:solidFill>
            </a:endParaRPr>
          </a:p>
        </p:txBody>
      </p:sp>
      <p:pic>
        <p:nvPicPr>
          <p:cNvPr id="438" name="Google Shape;438;p25"/>
          <p:cNvPicPr preferRelativeResize="0"/>
          <p:nvPr/>
        </p:nvPicPr>
        <p:blipFill>
          <a:blip r:embed="rId3">
            <a:alphaModFix/>
          </a:blip>
          <a:stretch>
            <a:fillRect/>
          </a:stretch>
        </p:blipFill>
        <p:spPr>
          <a:xfrm>
            <a:off x="4351675" y="1484325"/>
            <a:ext cx="4277374" cy="2719101"/>
          </a:xfrm>
          <a:prstGeom prst="rect">
            <a:avLst/>
          </a:prstGeom>
          <a:noFill/>
          <a:ln>
            <a:noFill/>
          </a:ln>
        </p:spPr>
      </p:pic>
      <p:sp>
        <p:nvSpPr>
          <p:cNvPr id="439" name="Google Shape;43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40" name="Google Shape;440;p25"/>
          <p:cNvPicPr preferRelativeResize="0"/>
          <p:nvPr/>
        </p:nvPicPr>
        <p:blipFill>
          <a:blip r:embed="rId4">
            <a:alphaModFix/>
          </a:blip>
          <a:stretch>
            <a:fillRect/>
          </a:stretch>
        </p:blipFill>
        <p:spPr>
          <a:xfrm>
            <a:off x="4318175" y="1067325"/>
            <a:ext cx="4576625" cy="3432474"/>
          </a:xfrm>
          <a:prstGeom prst="rect">
            <a:avLst/>
          </a:prstGeom>
          <a:noFill/>
          <a:ln>
            <a:noFill/>
          </a:ln>
        </p:spPr>
      </p:pic>
      <p:sp>
        <p:nvSpPr>
          <p:cNvPr id="441" name="Google Shape;441;p25"/>
          <p:cNvSpPr txBox="1"/>
          <p:nvPr/>
        </p:nvSpPr>
        <p:spPr>
          <a:xfrm>
            <a:off x="548325" y="1837350"/>
            <a:ext cx="4956000" cy="146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2"/>
              </a:buClr>
              <a:buSzPts val="1500"/>
              <a:buAutoNum type="arabicPeriod"/>
            </a:pPr>
            <a:r>
              <a:rPr lang="en" sz="1500">
                <a:solidFill>
                  <a:schemeClr val="dk2"/>
                </a:solidFill>
              </a:rPr>
              <a:t>Distance measurement</a:t>
            </a:r>
            <a:endParaRPr sz="1500">
              <a:solidFill>
                <a:schemeClr val="dk2"/>
              </a:solidFill>
            </a:endParaRPr>
          </a:p>
          <a:p>
            <a:pPr indent="-323850" lvl="0" marL="457200" rtl="0" algn="l">
              <a:lnSpc>
                <a:spcPct val="115000"/>
              </a:lnSpc>
              <a:spcBef>
                <a:spcPts val="1000"/>
              </a:spcBef>
              <a:spcAft>
                <a:spcPts val="0"/>
              </a:spcAft>
              <a:buClr>
                <a:schemeClr val="dk2"/>
              </a:buClr>
              <a:buSzPts val="1500"/>
              <a:buAutoNum type="arabicPeriod"/>
            </a:pPr>
            <a:r>
              <a:rPr lang="en" sz="1500">
                <a:solidFill>
                  <a:schemeClr val="dk2"/>
                </a:solidFill>
              </a:rPr>
              <a:t>Compare simulated data with the observed ones</a:t>
            </a:r>
            <a:endParaRPr sz="1500">
              <a:solidFill>
                <a:schemeClr val="dk2"/>
              </a:solidFill>
            </a:endParaRPr>
          </a:p>
          <a:p>
            <a:pPr indent="-323850" lvl="0" marL="457200" rtl="0" algn="l">
              <a:lnSpc>
                <a:spcPct val="115000"/>
              </a:lnSpc>
              <a:spcBef>
                <a:spcPts val="1000"/>
              </a:spcBef>
              <a:spcAft>
                <a:spcPts val="1000"/>
              </a:spcAft>
              <a:buClr>
                <a:schemeClr val="dk2"/>
              </a:buClr>
              <a:buSzPts val="1500"/>
              <a:buAutoNum type="arabicPeriod"/>
            </a:pPr>
            <a:r>
              <a:rPr lang="en" sz="1500">
                <a:solidFill>
                  <a:schemeClr val="dk2"/>
                </a:solidFill>
              </a:rPr>
              <a:t>posterior distribution is approximated (possibly with regression-based correction method)</a:t>
            </a:r>
            <a:endParaRPr sz="15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6"/>
          <p:cNvSpPr txBox="1"/>
          <p:nvPr/>
        </p:nvSpPr>
        <p:spPr>
          <a:xfrm>
            <a:off x="548325" y="688225"/>
            <a:ext cx="33249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dk2"/>
                </a:solidFill>
              </a:rPr>
              <a:t>Neural Posterior Estimation</a:t>
            </a:r>
            <a:endParaRPr b="1" sz="1700">
              <a:solidFill>
                <a:schemeClr val="dk2"/>
              </a:solidFill>
            </a:endParaRPr>
          </a:p>
        </p:txBody>
      </p:sp>
      <p:sp>
        <p:nvSpPr>
          <p:cNvPr id="447" name="Google Shape;44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48" name="Google Shape;448;p26"/>
          <p:cNvPicPr preferRelativeResize="0"/>
          <p:nvPr/>
        </p:nvPicPr>
        <p:blipFill>
          <a:blip r:embed="rId3">
            <a:alphaModFix/>
          </a:blip>
          <a:stretch>
            <a:fillRect/>
          </a:stretch>
        </p:blipFill>
        <p:spPr>
          <a:xfrm>
            <a:off x="4765700" y="1149925"/>
            <a:ext cx="4378299" cy="3283724"/>
          </a:xfrm>
          <a:prstGeom prst="rect">
            <a:avLst/>
          </a:prstGeom>
          <a:noFill/>
          <a:ln>
            <a:noFill/>
          </a:ln>
        </p:spPr>
      </p:pic>
      <p:pic>
        <p:nvPicPr>
          <p:cNvPr id="449" name="Google Shape;449;p26"/>
          <p:cNvPicPr preferRelativeResize="0"/>
          <p:nvPr/>
        </p:nvPicPr>
        <p:blipFill>
          <a:blip r:embed="rId4">
            <a:alphaModFix/>
          </a:blip>
          <a:stretch>
            <a:fillRect/>
          </a:stretch>
        </p:blipFill>
        <p:spPr>
          <a:xfrm>
            <a:off x="705225" y="1372975"/>
            <a:ext cx="5232774" cy="1747600"/>
          </a:xfrm>
          <a:prstGeom prst="rect">
            <a:avLst/>
          </a:prstGeom>
          <a:noFill/>
          <a:ln>
            <a:noFill/>
          </a:ln>
        </p:spPr>
      </p:pic>
      <p:sp>
        <p:nvSpPr>
          <p:cNvPr id="450" name="Google Shape;450;p26"/>
          <p:cNvSpPr txBox="1"/>
          <p:nvPr/>
        </p:nvSpPr>
        <p:spPr>
          <a:xfrm>
            <a:off x="705225" y="3343625"/>
            <a:ext cx="47409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rPr>
              <a:t>The normalizing flow: a </a:t>
            </a:r>
            <a:r>
              <a:rPr b="1" lang="en">
                <a:solidFill>
                  <a:schemeClr val="dk2"/>
                </a:solidFill>
              </a:rPr>
              <a:t>learned, invertible mapping</a:t>
            </a:r>
            <a:r>
              <a:rPr lang="en">
                <a:solidFill>
                  <a:schemeClr val="dk2"/>
                </a:solidFill>
              </a:rPr>
              <a:t> that transforms a simple distribution into a flexible approximation of the posterior</a:t>
            </a:r>
            <a:endParaRPr>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456" name="Google Shape;456;p27"/>
          <p:cNvGrpSpPr/>
          <p:nvPr/>
        </p:nvGrpSpPr>
        <p:grpSpPr>
          <a:xfrm>
            <a:off x="3841436" y="1109060"/>
            <a:ext cx="4974358" cy="2925330"/>
            <a:chOff x="3677036" y="1913413"/>
            <a:chExt cx="5007911" cy="2477414"/>
          </a:xfrm>
        </p:grpSpPr>
        <p:pic>
          <p:nvPicPr>
            <p:cNvPr id="457" name="Google Shape;457;p27"/>
            <p:cNvPicPr preferRelativeResize="0"/>
            <p:nvPr/>
          </p:nvPicPr>
          <p:blipFill>
            <a:blip r:embed="rId3">
              <a:alphaModFix/>
            </a:blip>
            <a:stretch>
              <a:fillRect/>
            </a:stretch>
          </p:blipFill>
          <p:spPr>
            <a:xfrm>
              <a:off x="3677036" y="1913413"/>
              <a:ext cx="4776046" cy="2189715"/>
            </a:xfrm>
            <a:prstGeom prst="rect">
              <a:avLst/>
            </a:prstGeom>
            <a:noFill/>
            <a:ln>
              <a:noFill/>
            </a:ln>
          </p:spPr>
        </p:pic>
        <p:sp>
          <p:nvSpPr>
            <p:cNvPr id="458" name="Google Shape;458;p27"/>
            <p:cNvSpPr txBox="1"/>
            <p:nvPr/>
          </p:nvSpPr>
          <p:spPr>
            <a:xfrm>
              <a:off x="3677048" y="4025726"/>
              <a:ext cx="5007900" cy="36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Pedro J Gonçalves, Jan-Matthis Lueckmann, et al., (2020) Training deep neural density estimators to identify mechanistic models of neural dynamics eLife 9:e56261(https://doi.org/10.7554/eLife.56261)    </a:t>
              </a:r>
              <a:endParaRPr sz="800"/>
            </a:p>
          </p:txBody>
        </p:sp>
      </p:grpSp>
      <p:sp>
        <p:nvSpPr>
          <p:cNvPr id="459" name="Google Shape;459;p27"/>
          <p:cNvSpPr txBox="1"/>
          <p:nvPr/>
        </p:nvSpPr>
        <p:spPr>
          <a:xfrm>
            <a:off x="-3041125" y="1549225"/>
            <a:ext cx="490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60" name="Google Shape;460;p27"/>
          <p:cNvSpPr txBox="1"/>
          <p:nvPr/>
        </p:nvSpPr>
        <p:spPr>
          <a:xfrm>
            <a:off x="548300" y="1683600"/>
            <a:ext cx="3183900" cy="18624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000"/>
              </a:spcBef>
              <a:spcAft>
                <a:spcPts val="0"/>
              </a:spcAft>
              <a:buClr>
                <a:schemeClr val="dk2"/>
              </a:buClr>
              <a:buSzPts val="1500"/>
              <a:buAutoNum type="arabicPeriod"/>
            </a:pPr>
            <a:r>
              <a:rPr lang="en" sz="1500">
                <a:solidFill>
                  <a:schemeClr val="dk2"/>
                </a:solidFill>
              </a:rPr>
              <a:t>S</a:t>
            </a:r>
            <a:r>
              <a:rPr lang="en" sz="1500">
                <a:solidFill>
                  <a:schemeClr val="dk2"/>
                </a:solidFill>
              </a:rPr>
              <a:t>ampling parameters</a:t>
            </a:r>
            <a:endParaRPr sz="1500">
              <a:solidFill>
                <a:schemeClr val="dk2"/>
              </a:solidFill>
            </a:endParaRPr>
          </a:p>
          <a:p>
            <a:pPr indent="-323850" lvl="0" marL="457200" rtl="0" algn="l">
              <a:lnSpc>
                <a:spcPct val="115000"/>
              </a:lnSpc>
              <a:spcBef>
                <a:spcPts val="1000"/>
              </a:spcBef>
              <a:spcAft>
                <a:spcPts val="0"/>
              </a:spcAft>
              <a:buClr>
                <a:schemeClr val="dk2"/>
              </a:buClr>
              <a:buSzPts val="1500"/>
              <a:buAutoNum type="arabicPeriod"/>
            </a:pPr>
            <a:r>
              <a:rPr lang="en" sz="1500">
                <a:solidFill>
                  <a:schemeClr val="dk2"/>
                </a:solidFill>
              </a:rPr>
              <a:t>G</a:t>
            </a:r>
            <a:r>
              <a:rPr lang="en" sz="1500">
                <a:solidFill>
                  <a:schemeClr val="dk2"/>
                </a:solidFill>
              </a:rPr>
              <a:t>enerating synthetic datasets</a:t>
            </a:r>
            <a:endParaRPr sz="1500">
              <a:solidFill>
                <a:schemeClr val="dk2"/>
              </a:solidFill>
            </a:endParaRPr>
          </a:p>
          <a:p>
            <a:pPr indent="-323850" lvl="0" marL="457200" rtl="0" algn="l">
              <a:lnSpc>
                <a:spcPct val="115000"/>
              </a:lnSpc>
              <a:spcBef>
                <a:spcPts val="1000"/>
              </a:spcBef>
              <a:spcAft>
                <a:spcPts val="0"/>
              </a:spcAft>
              <a:buClr>
                <a:schemeClr val="dk2"/>
              </a:buClr>
              <a:buSzPts val="1500"/>
              <a:buAutoNum type="arabicPeriod"/>
            </a:pPr>
            <a:r>
              <a:rPr lang="en" sz="1500">
                <a:solidFill>
                  <a:schemeClr val="dk2"/>
                </a:solidFill>
              </a:rPr>
              <a:t>Training deep neural network</a:t>
            </a:r>
            <a:endParaRPr sz="1500">
              <a:solidFill>
                <a:schemeClr val="dk2"/>
              </a:solidFill>
            </a:endParaRPr>
          </a:p>
          <a:p>
            <a:pPr indent="-323850" lvl="0" marL="457200" rtl="0" algn="l">
              <a:lnSpc>
                <a:spcPct val="115000"/>
              </a:lnSpc>
              <a:spcBef>
                <a:spcPts val="1000"/>
              </a:spcBef>
              <a:spcAft>
                <a:spcPts val="1000"/>
              </a:spcAft>
              <a:buClr>
                <a:schemeClr val="dk2"/>
              </a:buClr>
              <a:buSzPts val="1500"/>
              <a:buAutoNum type="arabicPeriod"/>
            </a:pPr>
            <a:r>
              <a:rPr lang="en" sz="1500">
                <a:solidFill>
                  <a:schemeClr val="dk2"/>
                </a:solidFill>
              </a:rPr>
              <a:t>Obtaining the posterior distribution.</a:t>
            </a:r>
            <a:endParaRPr sz="1500">
              <a:solidFill>
                <a:schemeClr val="dk2"/>
              </a:solidFill>
            </a:endParaRPr>
          </a:p>
        </p:txBody>
      </p:sp>
      <p:sp>
        <p:nvSpPr>
          <p:cNvPr id="461" name="Google Shape;461;p27"/>
          <p:cNvSpPr txBox="1"/>
          <p:nvPr/>
        </p:nvSpPr>
        <p:spPr>
          <a:xfrm>
            <a:off x="548288" y="688213"/>
            <a:ext cx="22713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dk2"/>
                </a:solidFill>
              </a:rPr>
              <a:t>NPE in SBI toolkit</a:t>
            </a:r>
            <a:endParaRPr b="1" sz="17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8"/>
          <p:cNvSpPr txBox="1"/>
          <p:nvPr/>
        </p:nvSpPr>
        <p:spPr>
          <a:xfrm>
            <a:off x="548300" y="688225"/>
            <a:ext cx="38487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dk2"/>
                </a:solidFill>
              </a:rPr>
              <a:t>NPE is considered more efficient </a:t>
            </a:r>
            <a:endParaRPr b="1" sz="1700">
              <a:solidFill>
                <a:schemeClr val="dk2"/>
              </a:solidFill>
            </a:endParaRPr>
          </a:p>
        </p:txBody>
      </p:sp>
      <p:sp>
        <p:nvSpPr>
          <p:cNvPr id="467" name="Google Shape;467;p28"/>
          <p:cNvSpPr txBox="1"/>
          <p:nvPr/>
        </p:nvSpPr>
        <p:spPr>
          <a:xfrm>
            <a:off x="771375" y="1544125"/>
            <a:ext cx="4844700" cy="2262600"/>
          </a:xfrm>
          <a:prstGeom prst="rect">
            <a:avLst/>
          </a:prstGeom>
          <a:noFill/>
          <a:ln>
            <a:noFill/>
          </a:ln>
        </p:spPr>
        <p:txBody>
          <a:bodyPr anchorCtr="0" anchor="t" bIns="91425" lIns="91425" spcFirstLastPara="1" rIns="91425" wrap="square" tIns="91425">
            <a:spAutoFit/>
          </a:bodyPr>
          <a:lstStyle/>
          <a:p>
            <a:pPr indent="-323850" lvl="0" marL="457200" rtl="0" algn="l">
              <a:lnSpc>
                <a:spcPct val="200000"/>
              </a:lnSpc>
              <a:spcBef>
                <a:spcPts val="0"/>
              </a:spcBef>
              <a:spcAft>
                <a:spcPts val="0"/>
              </a:spcAft>
              <a:buClr>
                <a:schemeClr val="dk2"/>
              </a:buClr>
              <a:buSzPts val="1500"/>
              <a:buChar char="●"/>
            </a:pPr>
            <a:r>
              <a:rPr lang="en" sz="1500">
                <a:solidFill>
                  <a:schemeClr val="dk2"/>
                </a:solidFill>
              </a:rPr>
              <a:t>Proved outstanding performance</a:t>
            </a:r>
            <a:endParaRPr sz="1500">
              <a:solidFill>
                <a:schemeClr val="dk2"/>
              </a:solidFill>
            </a:endParaRPr>
          </a:p>
          <a:p>
            <a:pPr indent="-323850" lvl="0" marL="457200" rtl="0" algn="l">
              <a:lnSpc>
                <a:spcPct val="200000"/>
              </a:lnSpc>
              <a:spcBef>
                <a:spcPts val="0"/>
              </a:spcBef>
              <a:spcAft>
                <a:spcPts val="0"/>
              </a:spcAft>
              <a:buClr>
                <a:schemeClr val="dk2"/>
              </a:buClr>
              <a:buSzPts val="1500"/>
              <a:buChar char="●"/>
            </a:pPr>
            <a:r>
              <a:rPr lang="en" sz="1500">
                <a:solidFill>
                  <a:schemeClr val="dk2"/>
                </a:solidFill>
              </a:rPr>
              <a:t>P</a:t>
            </a:r>
            <a:r>
              <a:rPr lang="en" sz="1500">
                <a:solidFill>
                  <a:schemeClr val="dk2"/>
                </a:solidFill>
              </a:rPr>
              <a:t>otentially more accurate in complicated cases</a:t>
            </a:r>
            <a:endParaRPr sz="1500">
              <a:solidFill>
                <a:schemeClr val="dk2"/>
              </a:solidFill>
            </a:endParaRPr>
          </a:p>
          <a:p>
            <a:pPr indent="-323850" lvl="0" marL="457200" rtl="0" algn="l">
              <a:lnSpc>
                <a:spcPct val="200000"/>
              </a:lnSpc>
              <a:spcBef>
                <a:spcPts val="0"/>
              </a:spcBef>
              <a:spcAft>
                <a:spcPts val="0"/>
              </a:spcAft>
              <a:buClr>
                <a:schemeClr val="dk2"/>
              </a:buClr>
              <a:buSzPts val="1500"/>
              <a:buChar char="●"/>
            </a:pPr>
            <a:r>
              <a:rPr lang="en" sz="1500">
                <a:solidFill>
                  <a:schemeClr val="dk2"/>
                </a:solidFill>
              </a:rPr>
              <a:t>Amortized posterior</a:t>
            </a:r>
            <a:endParaRPr sz="1500">
              <a:solidFill>
                <a:schemeClr val="dk2"/>
              </a:solidFill>
            </a:endParaRPr>
          </a:p>
          <a:p>
            <a:pPr indent="-323850" lvl="0" marL="457200" rtl="0" algn="l">
              <a:lnSpc>
                <a:spcPct val="200000"/>
              </a:lnSpc>
              <a:spcBef>
                <a:spcPts val="0"/>
              </a:spcBef>
              <a:spcAft>
                <a:spcPts val="0"/>
              </a:spcAft>
              <a:buClr>
                <a:schemeClr val="dk2"/>
              </a:buClr>
              <a:buSzPts val="1500"/>
              <a:buChar char="●"/>
            </a:pPr>
            <a:r>
              <a:rPr lang="en" sz="1500">
                <a:solidFill>
                  <a:schemeClr val="dk2"/>
                </a:solidFill>
              </a:rPr>
              <a:t>Once trained, much faster than ABC</a:t>
            </a:r>
            <a:endParaRPr sz="1500">
              <a:solidFill>
                <a:schemeClr val="dk2"/>
              </a:solidFill>
            </a:endParaRPr>
          </a:p>
          <a:p>
            <a:pPr indent="-323850" lvl="0" marL="457200" rtl="0" algn="l">
              <a:lnSpc>
                <a:spcPct val="200000"/>
              </a:lnSpc>
              <a:spcBef>
                <a:spcPts val="0"/>
              </a:spcBef>
              <a:spcAft>
                <a:spcPts val="0"/>
              </a:spcAft>
              <a:buClr>
                <a:srgbClr val="999999"/>
              </a:buClr>
              <a:buSzPts val="1500"/>
              <a:buChar char="●"/>
            </a:pPr>
            <a:r>
              <a:rPr lang="en" sz="1500">
                <a:solidFill>
                  <a:srgbClr val="999999"/>
                </a:solidFill>
              </a:rPr>
              <a:t>No need to manually select summary statistics</a:t>
            </a:r>
            <a:endParaRPr sz="1500">
              <a:solidFill>
                <a:srgbClr val="999999"/>
              </a:solidFill>
            </a:endParaRPr>
          </a:p>
        </p:txBody>
      </p:sp>
      <p:grpSp>
        <p:nvGrpSpPr>
          <p:cNvPr id="468" name="Google Shape;468;p28"/>
          <p:cNvGrpSpPr/>
          <p:nvPr/>
        </p:nvGrpSpPr>
        <p:grpSpPr>
          <a:xfrm>
            <a:off x="5658923" y="846462"/>
            <a:ext cx="2340834" cy="3574210"/>
            <a:chOff x="6705882" y="964063"/>
            <a:chExt cx="1967418" cy="3215375"/>
          </a:xfrm>
        </p:grpSpPr>
        <p:pic>
          <p:nvPicPr>
            <p:cNvPr id="469" name="Google Shape;469;p28"/>
            <p:cNvPicPr preferRelativeResize="0"/>
            <p:nvPr/>
          </p:nvPicPr>
          <p:blipFill rotWithShape="1">
            <a:blip r:embed="rId3">
              <a:alphaModFix/>
            </a:blip>
            <a:srcRect b="14544" l="72532" r="0" t="0"/>
            <a:stretch/>
          </p:blipFill>
          <p:spPr>
            <a:xfrm>
              <a:off x="6974225" y="964063"/>
              <a:ext cx="1699075" cy="3215375"/>
            </a:xfrm>
            <a:prstGeom prst="rect">
              <a:avLst/>
            </a:prstGeom>
            <a:noFill/>
            <a:ln>
              <a:noFill/>
            </a:ln>
          </p:spPr>
        </p:pic>
        <p:sp>
          <p:nvSpPr>
            <p:cNvPr id="470" name="Google Shape;470;p28"/>
            <p:cNvSpPr txBox="1"/>
            <p:nvPr/>
          </p:nvSpPr>
          <p:spPr>
            <a:xfrm rot="-5400000">
              <a:off x="6132732" y="2400144"/>
              <a:ext cx="1489500" cy="34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2"/>
                  </a:solidFill>
                </a:rPr>
                <a:t>Prediction error</a:t>
              </a:r>
              <a:endParaRPr sz="1300">
                <a:solidFill>
                  <a:schemeClr val="dk2"/>
                </a:solidFill>
              </a:endParaRPr>
            </a:p>
          </p:txBody>
        </p:sp>
      </p:grpSp>
      <p:sp>
        <p:nvSpPr>
          <p:cNvPr id="471" name="Google Shape;47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77" name="Google Shape;477;p2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457200" rtl="0" algn="ctr">
              <a:spcBef>
                <a:spcPts val="0"/>
              </a:spcBef>
              <a:spcAft>
                <a:spcPts val="0"/>
              </a:spcAft>
              <a:buNone/>
            </a:pPr>
            <a:r>
              <a:rPr lang="en">
                <a:solidFill>
                  <a:schemeClr val="dk2"/>
                </a:solidFill>
              </a:rPr>
              <a:t>3</a:t>
            </a:r>
            <a:r>
              <a:rPr lang="en">
                <a:solidFill>
                  <a:schemeClr val="dk2"/>
                </a:solidFill>
              </a:rPr>
              <a:t>.  </a:t>
            </a:r>
            <a:r>
              <a:rPr lang="en">
                <a:solidFill>
                  <a:schemeClr val="dk2"/>
                </a:solidFill>
              </a:rPr>
              <a:t>Infer population size history</a:t>
            </a:r>
            <a:endParaRPr>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83" name="Google Shape;483;p30"/>
          <p:cNvSpPr/>
          <p:nvPr/>
        </p:nvSpPr>
        <p:spPr>
          <a:xfrm>
            <a:off x="3668689" y="2584024"/>
            <a:ext cx="1092300" cy="6105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4" name="Google Shape;484;p30"/>
          <p:cNvSpPr txBox="1"/>
          <p:nvPr/>
        </p:nvSpPr>
        <p:spPr>
          <a:xfrm>
            <a:off x="436519" y="2616867"/>
            <a:ext cx="944100" cy="54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595959"/>
                </a:solidFill>
              </a:rPr>
              <a:t>Prior</a:t>
            </a:r>
            <a:endParaRPr sz="1200">
              <a:solidFill>
                <a:srgbClr val="595959"/>
              </a:solidFill>
            </a:endParaRPr>
          </a:p>
          <a:p>
            <a:pPr indent="0" lvl="0" marL="0" rtl="0" algn="ctr">
              <a:spcBef>
                <a:spcPts val="0"/>
              </a:spcBef>
              <a:spcAft>
                <a:spcPts val="0"/>
              </a:spcAft>
              <a:buNone/>
            </a:pPr>
            <a:r>
              <a:rPr b="1" lang="en" sz="700">
                <a:solidFill>
                  <a:srgbClr val="595959"/>
                </a:solidFill>
              </a:rPr>
              <a:t>(ρ, N</a:t>
            </a:r>
            <a:r>
              <a:rPr b="1" baseline="-25000" lang="en" sz="700">
                <a:solidFill>
                  <a:srgbClr val="595959"/>
                </a:solidFill>
              </a:rPr>
              <a:t>e</a:t>
            </a:r>
            <a:r>
              <a:rPr b="1" baseline="30000" lang="en" sz="700">
                <a:solidFill>
                  <a:srgbClr val="595959"/>
                </a:solidFill>
              </a:rPr>
              <a:t>1</a:t>
            </a:r>
            <a:r>
              <a:rPr b="1" lang="en" sz="700">
                <a:solidFill>
                  <a:srgbClr val="595959"/>
                </a:solidFill>
              </a:rPr>
              <a:t>, N</a:t>
            </a:r>
            <a:r>
              <a:rPr b="1" baseline="-25000" lang="en" sz="700">
                <a:solidFill>
                  <a:srgbClr val="595959"/>
                </a:solidFill>
              </a:rPr>
              <a:t>e</a:t>
            </a:r>
            <a:r>
              <a:rPr b="1" baseline="30000" lang="en" sz="700">
                <a:solidFill>
                  <a:srgbClr val="595959"/>
                </a:solidFill>
              </a:rPr>
              <a:t>2</a:t>
            </a:r>
            <a:r>
              <a:rPr b="1" lang="en" sz="700">
                <a:solidFill>
                  <a:srgbClr val="595959"/>
                </a:solidFill>
              </a:rPr>
              <a:t>,...,N</a:t>
            </a:r>
            <a:r>
              <a:rPr b="1" baseline="-25000" lang="en" sz="700">
                <a:solidFill>
                  <a:srgbClr val="595959"/>
                </a:solidFill>
              </a:rPr>
              <a:t>e</a:t>
            </a:r>
            <a:r>
              <a:rPr b="1" baseline="30000" lang="en" sz="700">
                <a:solidFill>
                  <a:srgbClr val="595959"/>
                </a:solidFill>
              </a:rPr>
              <a:t>21</a:t>
            </a:r>
            <a:r>
              <a:rPr b="1" lang="en" sz="700">
                <a:solidFill>
                  <a:srgbClr val="595959"/>
                </a:solidFill>
              </a:rPr>
              <a:t>)</a:t>
            </a:r>
            <a:endParaRPr b="1" sz="700">
              <a:solidFill>
                <a:srgbClr val="595959"/>
              </a:solidFill>
            </a:endParaRPr>
          </a:p>
        </p:txBody>
      </p:sp>
      <p:cxnSp>
        <p:nvCxnSpPr>
          <p:cNvPr id="485" name="Google Shape;485;p30"/>
          <p:cNvCxnSpPr>
            <a:stCxn id="484" idx="3"/>
            <a:endCxn id="486" idx="3"/>
          </p:cNvCxnSpPr>
          <p:nvPr/>
        </p:nvCxnSpPr>
        <p:spPr>
          <a:xfrm>
            <a:off x="1380619" y="2889267"/>
            <a:ext cx="548700" cy="0"/>
          </a:xfrm>
          <a:prstGeom prst="straightConnector1">
            <a:avLst/>
          </a:prstGeom>
          <a:noFill/>
          <a:ln cap="flat" cmpd="sng" w="9525">
            <a:solidFill>
              <a:srgbClr val="595959"/>
            </a:solidFill>
            <a:prstDash val="solid"/>
            <a:round/>
            <a:headEnd len="med" w="med" type="none"/>
            <a:tailEnd len="med" w="med" type="stealth"/>
          </a:ln>
        </p:spPr>
      </p:cxnSp>
      <p:sp>
        <p:nvSpPr>
          <p:cNvPr id="486" name="Google Shape;486;p30"/>
          <p:cNvSpPr txBox="1"/>
          <p:nvPr/>
        </p:nvSpPr>
        <p:spPr>
          <a:xfrm>
            <a:off x="1380720" y="2660204"/>
            <a:ext cx="548700" cy="4581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700">
                <a:solidFill>
                  <a:srgbClr val="595959"/>
                </a:solidFill>
              </a:rPr>
              <a:t>Random </a:t>
            </a:r>
            <a:endParaRPr sz="700">
              <a:solidFill>
                <a:srgbClr val="595959"/>
              </a:solidFill>
            </a:endParaRPr>
          </a:p>
          <a:p>
            <a:pPr indent="0" lvl="0" marL="0" rtl="0" algn="ctr">
              <a:lnSpc>
                <a:spcPct val="150000"/>
              </a:lnSpc>
              <a:spcBef>
                <a:spcPts val="0"/>
              </a:spcBef>
              <a:spcAft>
                <a:spcPts val="0"/>
              </a:spcAft>
              <a:buNone/>
            </a:pPr>
            <a:r>
              <a:rPr lang="en" sz="700">
                <a:solidFill>
                  <a:srgbClr val="595959"/>
                </a:solidFill>
              </a:rPr>
              <a:t>sampling</a:t>
            </a:r>
            <a:endParaRPr sz="700">
              <a:solidFill>
                <a:srgbClr val="595959"/>
              </a:solidFill>
            </a:endParaRPr>
          </a:p>
        </p:txBody>
      </p:sp>
      <p:pic>
        <p:nvPicPr>
          <p:cNvPr id="487" name="Google Shape;487;p30"/>
          <p:cNvPicPr preferRelativeResize="0"/>
          <p:nvPr/>
        </p:nvPicPr>
        <p:blipFill rotWithShape="1">
          <a:blip r:embed="rId3">
            <a:alphaModFix/>
          </a:blip>
          <a:srcRect b="71938" l="59635" r="3431" t="11872"/>
          <a:stretch/>
        </p:blipFill>
        <p:spPr>
          <a:xfrm>
            <a:off x="3691792" y="2610560"/>
            <a:ext cx="1044741" cy="557033"/>
          </a:xfrm>
          <a:prstGeom prst="rect">
            <a:avLst/>
          </a:prstGeom>
          <a:noFill/>
          <a:ln>
            <a:noFill/>
          </a:ln>
        </p:spPr>
      </p:pic>
      <p:sp>
        <p:nvSpPr>
          <p:cNvPr id="488" name="Google Shape;488;p30"/>
          <p:cNvSpPr txBox="1"/>
          <p:nvPr/>
        </p:nvSpPr>
        <p:spPr>
          <a:xfrm>
            <a:off x="3763220" y="2438554"/>
            <a:ext cx="902100" cy="1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595959"/>
                </a:solidFill>
              </a:rPr>
              <a:t>SNPs</a:t>
            </a:r>
            <a:endParaRPr b="1" sz="700">
              <a:solidFill>
                <a:srgbClr val="595959"/>
              </a:solidFill>
            </a:endParaRPr>
          </a:p>
        </p:txBody>
      </p:sp>
      <p:cxnSp>
        <p:nvCxnSpPr>
          <p:cNvPr id="489" name="Google Shape;489;p30"/>
          <p:cNvCxnSpPr>
            <a:stCxn id="490" idx="1"/>
            <a:endCxn id="490" idx="3"/>
          </p:cNvCxnSpPr>
          <p:nvPr/>
        </p:nvCxnSpPr>
        <p:spPr>
          <a:xfrm>
            <a:off x="2965708" y="2889067"/>
            <a:ext cx="548700" cy="0"/>
          </a:xfrm>
          <a:prstGeom prst="straightConnector1">
            <a:avLst/>
          </a:prstGeom>
          <a:noFill/>
          <a:ln cap="flat" cmpd="sng" w="9525">
            <a:solidFill>
              <a:srgbClr val="595959"/>
            </a:solidFill>
            <a:prstDash val="solid"/>
            <a:round/>
            <a:headEnd len="med" w="med" type="none"/>
            <a:tailEnd len="med" w="med" type="stealth"/>
          </a:ln>
        </p:spPr>
      </p:cxnSp>
      <p:sp>
        <p:nvSpPr>
          <p:cNvPr id="490" name="Google Shape;490;p30"/>
          <p:cNvSpPr txBox="1"/>
          <p:nvPr/>
        </p:nvSpPr>
        <p:spPr>
          <a:xfrm>
            <a:off x="2965708" y="2616667"/>
            <a:ext cx="548700" cy="544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700">
                <a:solidFill>
                  <a:srgbClr val="595959"/>
                </a:solidFill>
              </a:rPr>
              <a:t>Msprime</a:t>
            </a:r>
            <a:endParaRPr sz="700">
              <a:solidFill>
                <a:srgbClr val="595959"/>
              </a:solidFill>
            </a:endParaRPr>
          </a:p>
          <a:p>
            <a:pPr indent="0" lvl="0" marL="0" rtl="0" algn="ctr">
              <a:lnSpc>
                <a:spcPct val="150000"/>
              </a:lnSpc>
              <a:spcBef>
                <a:spcPts val="0"/>
              </a:spcBef>
              <a:spcAft>
                <a:spcPts val="0"/>
              </a:spcAft>
              <a:buNone/>
            </a:pPr>
            <a:r>
              <a:rPr lang="en" sz="700">
                <a:solidFill>
                  <a:srgbClr val="595959"/>
                </a:solidFill>
              </a:rPr>
              <a:t>simulator</a:t>
            </a:r>
            <a:endParaRPr sz="700">
              <a:solidFill>
                <a:srgbClr val="595959"/>
              </a:solidFill>
            </a:endParaRPr>
          </a:p>
        </p:txBody>
      </p:sp>
      <p:pic>
        <p:nvPicPr>
          <p:cNvPr id="491" name="Google Shape;491;p30"/>
          <p:cNvPicPr preferRelativeResize="0"/>
          <p:nvPr/>
        </p:nvPicPr>
        <p:blipFill rotWithShape="1">
          <a:blip r:embed="rId4">
            <a:alphaModFix/>
          </a:blip>
          <a:srcRect b="0" l="0" r="0" t="0"/>
          <a:stretch/>
        </p:blipFill>
        <p:spPr>
          <a:xfrm>
            <a:off x="1929421" y="2127902"/>
            <a:ext cx="1044750" cy="1522337"/>
          </a:xfrm>
          <a:prstGeom prst="rect">
            <a:avLst/>
          </a:prstGeom>
          <a:noFill/>
          <a:ln>
            <a:noFill/>
          </a:ln>
        </p:spPr>
      </p:pic>
      <p:grpSp>
        <p:nvGrpSpPr>
          <p:cNvPr id="492" name="Google Shape;492;p30"/>
          <p:cNvGrpSpPr/>
          <p:nvPr/>
        </p:nvGrpSpPr>
        <p:grpSpPr>
          <a:xfrm>
            <a:off x="5567282" y="1249051"/>
            <a:ext cx="733844" cy="610525"/>
            <a:chOff x="4180600" y="1413350"/>
            <a:chExt cx="1260900" cy="1057187"/>
          </a:xfrm>
        </p:grpSpPr>
        <p:pic>
          <p:nvPicPr>
            <p:cNvPr id="493" name="Google Shape;493;p30"/>
            <p:cNvPicPr preferRelativeResize="0"/>
            <p:nvPr/>
          </p:nvPicPr>
          <p:blipFill rotWithShape="1">
            <a:blip r:embed="rId5">
              <a:alphaModFix/>
            </a:blip>
            <a:srcRect b="11821" l="0" r="0" t="13266"/>
            <a:stretch/>
          </p:blipFill>
          <p:spPr>
            <a:xfrm>
              <a:off x="4297113" y="1639463"/>
              <a:ext cx="1016448" cy="831074"/>
            </a:xfrm>
            <a:prstGeom prst="rect">
              <a:avLst/>
            </a:prstGeom>
            <a:noFill/>
            <a:ln>
              <a:noFill/>
            </a:ln>
          </p:spPr>
        </p:pic>
        <p:sp>
          <p:nvSpPr>
            <p:cNvPr id="494" name="Google Shape;494;p30"/>
            <p:cNvSpPr txBox="1"/>
            <p:nvPr/>
          </p:nvSpPr>
          <p:spPr>
            <a:xfrm>
              <a:off x="4180600" y="1413350"/>
              <a:ext cx="1260900" cy="24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2"/>
                  </a:solidFill>
                </a:rPr>
                <a:t>CNNs</a:t>
              </a:r>
              <a:endParaRPr sz="1200">
                <a:solidFill>
                  <a:schemeClr val="dk2"/>
                </a:solidFill>
              </a:endParaRPr>
            </a:p>
          </p:txBody>
        </p:sp>
      </p:grpSp>
      <p:grpSp>
        <p:nvGrpSpPr>
          <p:cNvPr id="495" name="Google Shape;495;p30"/>
          <p:cNvGrpSpPr/>
          <p:nvPr/>
        </p:nvGrpSpPr>
        <p:grpSpPr>
          <a:xfrm>
            <a:off x="4926548" y="1924186"/>
            <a:ext cx="2066265" cy="1929765"/>
            <a:chOff x="4344822" y="2218838"/>
            <a:chExt cx="1668900" cy="1464828"/>
          </a:xfrm>
        </p:grpSpPr>
        <p:grpSp>
          <p:nvGrpSpPr>
            <p:cNvPr id="496" name="Google Shape;496;p30"/>
            <p:cNvGrpSpPr/>
            <p:nvPr/>
          </p:nvGrpSpPr>
          <p:grpSpPr>
            <a:xfrm>
              <a:off x="4394221" y="2399523"/>
              <a:ext cx="1461673" cy="1284143"/>
              <a:chOff x="4227825" y="2184638"/>
              <a:chExt cx="1536501" cy="1312225"/>
            </a:xfrm>
          </p:grpSpPr>
          <p:pic>
            <p:nvPicPr>
              <p:cNvPr id="497" name="Google Shape;497;p30"/>
              <p:cNvPicPr preferRelativeResize="0"/>
              <p:nvPr/>
            </p:nvPicPr>
            <p:blipFill>
              <a:blip r:embed="rId6">
                <a:alphaModFix/>
              </a:blip>
              <a:stretch>
                <a:fillRect/>
              </a:stretch>
            </p:blipFill>
            <p:spPr>
              <a:xfrm>
                <a:off x="4227825" y="2184638"/>
                <a:ext cx="1536501" cy="621700"/>
              </a:xfrm>
              <a:prstGeom prst="rect">
                <a:avLst/>
              </a:prstGeom>
              <a:noFill/>
              <a:ln>
                <a:noFill/>
              </a:ln>
            </p:spPr>
          </p:pic>
          <p:pic>
            <p:nvPicPr>
              <p:cNvPr id="498" name="Google Shape;498;p30"/>
              <p:cNvPicPr preferRelativeResize="0"/>
              <p:nvPr/>
            </p:nvPicPr>
            <p:blipFill>
              <a:blip r:embed="rId7">
                <a:alphaModFix/>
              </a:blip>
              <a:stretch>
                <a:fillRect/>
              </a:stretch>
            </p:blipFill>
            <p:spPr>
              <a:xfrm>
                <a:off x="4227825" y="2848413"/>
                <a:ext cx="1536501" cy="648450"/>
              </a:xfrm>
              <a:prstGeom prst="rect">
                <a:avLst/>
              </a:prstGeom>
              <a:noFill/>
              <a:ln>
                <a:noFill/>
              </a:ln>
            </p:spPr>
          </p:pic>
        </p:grpSp>
        <p:sp>
          <p:nvSpPr>
            <p:cNvPr id="499" name="Google Shape;499;p30"/>
            <p:cNvSpPr txBox="1"/>
            <p:nvPr/>
          </p:nvSpPr>
          <p:spPr>
            <a:xfrm>
              <a:off x="4344822" y="2218838"/>
              <a:ext cx="1668900" cy="2259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000">
                  <a:solidFill>
                    <a:srgbClr val="595959"/>
                  </a:solidFill>
                </a:rPr>
                <a:t>Summary statistics</a:t>
              </a:r>
              <a:endParaRPr sz="1000">
                <a:solidFill>
                  <a:srgbClr val="595959"/>
                </a:solidFill>
              </a:endParaRPr>
            </a:p>
          </p:txBody>
        </p:sp>
      </p:grpSp>
      <p:grpSp>
        <p:nvGrpSpPr>
          <p:cNvPr id="500" name="Google Shape;500;p30"/>
          <p:cNvGrpSpPr/>
          <p:nvPr/>
        </p:nvGrpSpPr>
        <p:grpSpPr>
          <a:xfrm>
            <a:off x="7158367" y="1964637"/>
            <a:ext cx="1549131" cy="1929794"/>
            <a:chOff x="7215150" y="971400"/>
            <a:chExt cx="1366800" cy="1641400"/>
          </a:xfrm>
        </p:grpSpPr>
        <p:pic>
          <p:nvPicPr>
            <p:cNvPr id="501" name="Google Shape;501;p30"/>
            <p:cNvPicPr preferRelativeResize="0"/>
            <p:nvPr/>
          </p:nvPicPr>
          <p:blipFill>
            <a:blip r:embed="rId8">
              <a:alphaModFix/>
            </a:blip>
            <a:stretch>
              <a:fillRect/>
            </a:stretch>
          </p:blipFill>
          <p:spPr>
            <a:xfrm>
              <a:off x="7215150" y="971400"/>
              <a:ext cx="1366796" cy="820699"/>
            </a:xfrm>
            <a:prstGeom prst="rect">
              <a:avLst/>
            </a:prstGeom>
            <a:noFill/>
            <a:ln>
              <a:noFill/>
            </a:ln>
          </p:spPr>
        </p:pic>
        <p:pic>
          <p:nvPicPr>
            <p:cNvPr id="502" name="Google Shape;502;p30"/>
            <p:cNvPicPr preferRelativeResize="0"/>
            <p:nvPr/>
          </p:nvPicPr>
          <p:blipFill>
            <a:blip r:embed="rId9">
              <a:alphaModFix/>
            </a:blip>
            <a:stretch>
              <a:fillRect/>
            </a:stretch>
          </p:blipFill>
          <p:spPr>
            <a:xfrm>
              <a:off x="7215152" y="1792101"/>
              <a:ext cx="1366798" cy="820699"/>
            </a:xfrm>
            <a:prstGeom prst="rect">
              <a:avLst/>
            </a:prstGeom>
            <a:noFill/>
            <a:ln>
              <a:noFill/>
            </a:ln>
          </p:spPr>
        </p:pic>
      </p:grpSp>
      <p:cxnSp>
        <p:nvCxnSpPr>
          <p:cNvPr id="503" name="Google Shape;503;p30"/>
          <p:cNvCxnSpPr>
            <a:stCxn id="504" idx="1"/>
            <a:endCxn id="504" idx="3"/>
          </p:cNvCxnSpPr>
          <p:nvPr/>
        </p:nvCxnSpPr>
        <p:spPr>
          <a:xfrm>
            <a:off x="6813044" y="2889067"/>
            <a:ext cx="459900" cy="0"/>
          </a:xfrm>
          <a:prstGeom prst="straightConnector1">
            <a:avLst/>
          </a:prstGeom>
          <a:noFill/>
          <a:ln cap="flat" cmpd="sng" w="9525">
            <a:solidFill>
              <a:srgbClr val="595959"/>
            </a:solidFill>
            <a:prstDash val="solid"/>
            <a:round/>
            <a:headEnd len="med" w="med" type="none"/>
            <a:tailEnd len="med" w="med" type="stealth"/>
          </a:ln>
        </p:spPr>
      </p:cxnSp>
      <p:sp>
        <p:nvSpPr>
          <p:cNvPr id="504" name="Google Shape;504;p30"/>
          <p:cNvSpPr txBox="1"/>
          <p:nvPr/>
        </p:nvSpPr>
        <p:spPr>
          <a:xfrm>
            <a:off x="6813044" y="2692267"/>
            <a:ext cx="459900" cy="3936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700">
                <a:solidFill>
                  <a:srgbClr val="595959"/>
                </a:solidFill>
              </a:rPr>
              <a:t>NPE</a:t>
            </a:r>
            <a:endParaRPr sz="700">
              <a:solidFill>
                <a:srgbClr val="595959"/>
              </a:solidFill>
            </a:endParaRPr>
          </a:p>
          <a:p>
            <a:pPr indent="0" lvl="0" marL="0" rtl="0" algn="ctr">
              <a:lnSpc>
                <a:spcPct val="150000"/>
              </a:lnSpc>
              <a:spcBef>
                <a:spcPts val="0"/>
              </a:spcBef>
              <a:spcAft>
                <a:spcPts val="0"/>
              </a:spcAft>
              <a:buNone/>
            </a:pPr>
            <a:r>
              <a:t/>
            </a:r>
            <a:endParaRPr sz="700">
              <a:solidFill>
                <a:srgbClr val="595959"/>
              </a:solidFill>
            </a:endParaRPr>
          </a:p>
        </p:txBody>
      </p:sp>
      <p:cxnSp>
        <p:nvCxnSpPr>
          <p:cNvPr id="505" name="Google Shape;505;p30"/>
          <p:cNvCxnSpPr/>
          <p:nvPr/>
        </p:nvCxnSpPr>
        <p:spPr>
          <a:xfrm>
            <a:off x="4807157" y="2889067"/>
            <a:ext cx="260400" cy="0"/>
          </a:xfrm>
          <a:prstGeom prst="straightConnector1">
            <a:avLst/>
          </a:prstGeom>
          <a:noFill/>
          <a:ln cap="flat" cmpd="sng" w="9525">
            <a:solidFill>
              <a:srgbClr val="595959"/>
            </a:solidFill>
            <a:prstDash val="solid"/>
            <a:round/>
            <a:headEnd len="med" w="med" type="none"/>
            <a:tailEnd len="med" w="med" type="stealth"/>
          </a:ln>
        </p:spPr>
      </p:cxnSp>
      <p:cxnSp>
        <p:nvCxnSpPr>
          <p:cNvPr id="506" name="Google Shape;506;p30"/>
          <p:cNvCxnSpPr>
            <a:endCxn id="493" idx="1"/>
          </p:cNvCxnSpPr>
          <p:nvPr/>
        </p:nvCxnSpPr>
        <p:spPr>
          <a:xfrm flipH="1" rot="10800000">
            <a:off x="4165692" y="1619603"/>
            <a:ext cx="1469400" cy="712500"/>
          </a:xfrm>
          <a:prstGeom prst="bentConnector3">
            <a:avLst>
              <a:gd fmla="val 2" name="adj1"/>
            </a:avLst>
          </a:prstGeom>
          <a:noFill/>
          <a:ln cap="flat" cmpd="sng" w="9525">
            <a:solidFill>
              <a:srgbClr val="999999"/>
            </a:solidFill>
            <a:prstDash val="dot"/>
            <a:round/>
            <a:headEnd len="med" w="med" type="none"/>
            <a:tailEnd len="med" w="med" type="stealth"/>
          </a:ln>
        </p:spPr>
      </p:cxnSp>
      <p:cxnSp>
        <p:nvCxnSpPr>
          <p:cNvPr id="507" name="Google Shape;507;p30"/>
          <p:cNvCxnSpPr>
            <a:stCxn id="493" idx="3"/>
            <a:endCxn id="504" idx="0"/>
          </p:cNvCxnSpPr>
          <p:nvPr/>
        </p:nvCxnSpPr>
        <p:spPr>
          <a:xfrm>
            <a:off x="6226665" y="1619603"/>
            <a:ext cx="816300" cy="1072800"/>
          </a:xfrm>
          <a:prstGeom prst="bentConnector2">
            <a:avLst/>
          </a:prstGeom>
          <a:noFill/>
          <a:ln cap="flat" cmpd="sng" w="9525">
            <a:solidFill>
              <a:srgbClr val="999999"/>
            </a:solidFill>
            <a:prstDash val="dot"/>
            <a:round/>
            <a:headEnd len="med" w="med" type="none"/>
            <a:tailEnd len="med" w="med" type="stealth"/>
          </a:ln>
        </p:spPr>
      </p:cxnSp>
      <p:sp>
        <p:nvSpPr>
          <p:cNvPr id="508" name="Google Shape;508;p30"/>
          <p:cNvSpPr txBox="1"/>
          <p:nvPr/>
        </p:nvSpPr>
        <p:spPr>
          <a:xfrm>
            <a:off x="539950" y="645625"/>
            <a:ext cx="4267200" cy="446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700">
                <a:solidFill>
                  <a:schemeClr val="dk2"/>
                </a:solidFill>
              </a:rPr>
              <a:t>Conceptual overview of the workflow</a:t>
            </a:r>
            <a:endParaRPr b="1">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14" name="Google Shape;514;p31"/>
          <p:cNvSpPr txBox="1"/>
          <p:nvPr/>
        </p:nvSpPr>
        <p:spPr>
          <a:xfrm>
            <a:off x="539950" y="645625"/>
            <a:ext cx="4267200" cy="446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700">
                <a:solidFill>
                  <a:schemeClr val="dk2"/>
                </a:solidFill>
              </a:rPr>
              <a:t>Model details</a:t>
            </a:r>
            <a:endParaRPr b="1">
              <a:solidFill>
                <a:schemeClr val="dk2"/>
              </a:solidFill>
            </a:endParaRPr>
          </a:p>
        </p:txBody>
      </p:sp>
      <p:sp>
        <p:nvSpPr>
          <p:cNvPr id="515" name="Google Shape;515;p31"/>
          <p:cNvSpPr txBox="1"/>
          <p:nvPr/>
        </p:nvSpPr>
        <p:spPr>
          <a:xfrm>
            <a:off x="539950" y="1173125"/>
            <a:ext cx="5017800" cy="18009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dk2"/>
              </a:buClr>
              <a:buSzPts val="1500"/>
              <a:buChar char="●"/>
            </a:pPr>
            <a:r>
              <a:rPr lang="en" sz="1500">
                <a:solidFill>
                  <a:schemeClr val="dk2"/>
                </a:solidFill>
              </a:rPr>
              <a:t>A</a:t>
            </a:r>
            <a:r>
              <a:rPr lang="en" sz="1500">
                <a:solidFill>
                  <a:schemeClr val="dk2"/>
                </a:solidFill>
              </a:rPr>
              <a:t> single (cattle) population, multiple scenarios</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en" sz="1500">
                <a:solidFill>
                  <a:schemeClr val="dk2"/>
                </a:solidFill>
              </a:rPr>
              <a:t>1 recombination rate (random)</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en" sz="1500">
                <a:solidFill>
                  <a:schemeClr val="dk2"/>
                </a:solidFill>
              </a:rPr>
              <a:t>1 mutation rate (fixed)</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b="1" lang="en" sz="1500">
                <a:solidFill>
                  <a:schemeClr val="dk2"/>
                </a:solidFill>
              </a:rPr>
              <a:t>21 ancestral populations sizes</a:t>
            </a:r>
            <a:endParaRPr b="1"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en" sz="1500">
                <a:solidFill>
                  <a:schemeClr val="dk2"/>
                </a:solidFill>
              </a:rPr>
              <a:t>Exponentially distributed time windows</a:t>
            </a:r>
            <a:endParaRPr sz="1500">
              <a:solidFill>
                <a:schemeClr val="dk2"/>
              </a:solidFill>
            </a:endParaRPr>
          </a:p>
        </p:txBody>
      </p:sp>
      <p:pic>
        <p:nvPicPr>
          <p:cNvPr id="516" name="Google Shape;516;p31"/>
          <p:cNvPicPr preferRelativeResize="0"/>
          <p:nvPr/>
        </p:nvPicPr>
        <p:blipFill>
          <a:blip r:embed="rId3">
            <a:alphaModFix/>
          </a:blip>
          <a:stretch>
            <a:fillRect/>
          </a:stretch>
        </p:blipFill>
        <p:spPr>
          <a:xfrm>
            <a:off x="5156875" y="936475"/>
            <a:ext cx="3250225" cy="3076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2" name="Google Shape;62;p14"/>
          <p:cNvSpPr txBox="1"/>
          <p:nvPr>
            <p:ph idx="4294967295" type="body"/>
          </p:nvPr>
        </p:nvSpPr>
        <p:spPr>
          <a:xfrm>
            <a:off x="969900" y="1127850"/>
            <a:ext cx="7204200" cy="2887800"/>
          </a:xfrm>
          <a:prstGeom prst="rect">
            <a:avLst/>
          </a:prstGeom>
          <a:noFill/>
        </p:spPr>
        <p:txBody>
          <a:bodyPr anchorCtr="0" anchor="ctr" bIns="91425" lIns="91425" spcFirstLastPara="1" rIns="91425" wrap="square" tIns="91425">
            <a:normAutofit/>
          </a:bodyPr>
          <a:lstStyle/>
          <a:p>
            <a:pPr indent="0" lvl="0" marL="0" rtl="0" algn="l">
              <a:lnSpc>
                <a:spcPct val="200000"/>
              </a:lnSpc>
              <a:spcBef>
                <a:spcPts val="1000"/>
              </a:spcBef>
              <a:spcAft>
                <a:spcPts val="0"/>
              </a:spcAft>
              <a:buNone/>
            </a:pPr>
            <a:r>
              <a:rPr lang="en" sz="2000"/>
              <a:t>Let’s start with:</a:t>
            </a:r>
            <a:endParaRPr sz="2000"/>
          </a:p>
          <a:p>
            <a:pPr indent="-342900" lvl="0" marL="914400" rtl="0" algn="l">
              <a:lnSpc>
                <a:spcPct val="200000"/>
              </a:lnSpc>
              <a:spcBef>
                <a:spcPts val="1200"/>
              </a:spcBef>
              <a:spcAft>
                <a:spcPts val="0"/>
              </a:spcAft>
              <a:buSzPts val="1800"/>
              <a:buAutoNum type="arabicPeriod"/>
            </a:pPr>
            <a:r>
              <a:rPr lang="en"/>
              <a:t>Population genetics</a:t>
            </a:r>
            <a:endParaRPr/>
          </a:p>
          <a:p>
            <a:pPr indent="-342900" lvl="0" marL="914400" rtl="0" algn="l">
              <a:lnSpc>
                <a:spcPct val="200000"/>
              </a:lnSpc>
              <a:spcBef>
                <a:spcPts val="0"/>
              </a:spcBef>
              <a:spcAft>
                <a:spcPts val="0"/>
              </a:spcAft>
              <a:buSzPts val="1800"/>
              <a:buAutoNum type="arabicPeriod"/>
            </a:pPr>
            <a:r>
              <a:rPr lang="en"/>
              <a:t>Simulation-based inference</a:t>
            </a:r>
            <a:endParaRPr/>
          </a:p>
          <a:p>
            <a:pPr indent="-342900" lvl="0" marL="914400" rtl="0" algn="l">
              <a:lnSpc>
                <a:spcPct val="200000"/>
              </a:lnSpc>
              <a:spcBef>
                <a:spcPts val="0"/>
              </a:spcBef>
              <a:spcAft>
                <a:spcPts val="0"/>
              </a:spcAft>
              <a:buSzPts val="1800"/>
              <a:buFont typeface="Verdana"/>
              <a:buAutoNum type="arabicPeriod"/>
            </a:pPr>
            <a:r>
              <a:rPr lang="en"/>
              <a:t>Infer population size history and </a:t>
            </a:r>
            <a:r>
              <a:rPr b="1" lang="en"/>
              <a:t>hand-on practice</a:t>
            </a:r>
            <a:endParaRPr b="1"/>
          </a:p>
        </p:txBody>
      </p:sp>
      <p:sp>
        <p:nvSpPr>
          <p:cNvPr id="63" name="Google Shape;63;p14"/>
          <p:cNvSpPr txBox="1"/>
          <p:nvPr/>
        </p:nvSpPr>
        <p:spPr>
          <a:xfrm>
            <a:off x="0" y="0"/>
            <a:ext cx="9144000" cy="393600"/>
          </a:xfrm>
          <a:prstGeom prst="rect">
            <a:avLst/>
          </a:prstGeom>
          <a:noFill/>
          <a:ln>
            <a:noFill/>
          </a:ln>
        </p:spPr>
        <p:txBody>
          <a:bodyPr anchorCtr="0" anchor="ctr" bIns="91425" lIns="91425" spcFirstLastPara="1" rIns="91425" wrap="square" tIns="91425">
            <a:noAutofit/>
          </a:bodyPr>
          <a:lstStyle/>
          <a:p>
            <a:pPr indent="0" lvl="0" marL="0" rtl="0" algn="ctr">
              <a:lnSpc>
                <a:spcPct val="130000"/>
              </a:lnSpc>
              <a:spcBef>
                <a:spcPts val="0"/>
              </a:spcBef>
              <a:spcAft>
                <a:spcPts val="0"/>
              </a:spcAft>
              <a:buNone/>
            </a:pPr>
            <a:r>
              <a:rPr lang="en" sz="1239">
                <a:solidFill>
                  <a:schemeClr val="dk2"/>
                </a:solidFill>
                <a:latin typeface="Verdana"/>
                <a:ea typeface="Verdana"/>
                <a:cs typeface="Verdana"/>
                <a:sym typeface="Verdana"/>
              </a:rPr>
              <a:t>– Machine Learning in Population Genetics Workshop –</a:t>
            </a:r>
            <a:endParaRPr sz="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22" name="Google Shape;522;p32"/>
          <p:cNvSpPr txBox="1"/>
          <p:nvPr/>
        </p:nvSpPr>
        <p:spPr>
          <a:xfrm>
            <a:off x="539950" y="645625"/>
            <a:ext cx="4267200" cy="446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700">
                <a:solidFill>
                  <a:schemeClr val="dk2"/>
                </a:solidFill>
              </a:rPr>
              <a:t>Model details</a:t>
            </a:r>
            <a:endParaRPr b="1">
              <a:solidFill>
                <a:schemeClr val="dk2"/>
              </a:solidFill>
            </a:endParaRPr>
          </a:p>
        </p:txBody>
      </p:sp>
      <p:sp>
        <p:nvSpPr>
          <p:cNvPr id="523" name="Google Shape;523;p32"/>
          <p:cNvSpPr txBox="1"/>
          <p:nvPr/>
        </p:nvSpPr>
        <p:spPr>
          <a:xfrm>
            <a:off x="539950" y="1173125"/>
            <a:ext cx="5017800" cy="18009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dk2"/>
              </a:buClr>
              <a:buSzPts val="1500"/>
              <a:buChar char="●"/>
            </a:pPr>
            <a:r>
              <a:rPr lang="en" sz="1500">
                <a:solidFill>
                  <a:schemeClr val="dk2"/>
                </a:solidFill>
              </a:rPr>
              <a:t>A single (cattle) population, multiple scenarios</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en" sz="1500">
                <a:solidFill>
                  <a:schemeClr val="dk2"/>
                </a:solidFill>
              </a:rPr>
              <a:t>1 recombination rate (random)</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en" sz="1500">
                <a:solidFill>
                  <a:schemeClr val="dk2"/>
                </a:solidFill>
              </a:rPr>
              <a:t>1 mutation rate (fixed)</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b="1" lang="en" sz="1500">
                <a:solidFill>
                  <a:schemeClr val="dk2"/>
                </a:solidFill>
              </a:rPr>
              <a:t>21 ancestral populations sizes</a:t>
            </a:r>
            <a:endParaRPr b="1"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en" sz="1500">
                <a:solidFill>
                  <a:schemeClr val="dk2"/>
                </a:solidFill>
              </a:rPr>
              <a:t>Exponentially distributed time windows</a:t>
            </a:r>
            <a:endParaRPr sz="1500">
              <a:solidFill>
                <a:schemeClr val="dk2"/>
              </a:solidFill>
            </a:endParaRPr>
          </a:p>
        </p:txBody>
      </p:sp>
      <p:sp>
        <p:nvSpPr>
          <p:cNvPr id="524" name="Google Shape;524;p32"/>
          <p:cNvSpPr/>
          <p:nvPr/>
        </p:nvSpPr>
        <p:spPr>
          <a:xfrm>
            <a:off x="1059594" y="3055125"/>
            <a:ext cx="2994000" cy="4329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rPr>
              <a:t>Filtered scenarios (SNPs &gt; 400)</a:t>
            </a:r>
            <a:endParaRPr b="1" sz="1600"/>
          </a:p>
        </p:txBody>
      </p:sp>
      <p:sp>
        <p:nvSpPr>
          <p:cNvPr id="525" name="Google Shape;525;p32"/>
          <p:cNvSpPr/>
          <p:nvPr/>
        </p:nvSpPr>
        <p:spPr>
          <a:xfrm>
            <a:off x="1059469" y="3560400"/>
            <a:ext cx="2994000" cy="4329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rPr>
              <a:t>Standardization</a:t>
            </a:r>
            <a:endParaRPr b="1" sz="1600"/>
          </a:p>
        </p:txBody>
      </p:sp>
      <p:cxnSp>
        <p:nvCxnSpPr>
          <p:cNvPr id="526" name="Google Shape;526;p32"/>
          <p:cNvCxnSpPr/>
          <p:nvPr/>
        </p:nvCxnSpPr>
        <p:spPr>
          <a:xfrm>
            <a:off x="2576744" y="4012575"/>
            <a:ext cx="0" cy="267300"/>
          </a:xfrm>
          <a:prstGeom prst="straightConnector1">
            <a:avLst/>
          </a:prstGeom>
          <a:noFill/>
          <a:ln cap="flat" cmpd="sng" w="9525">
            <a:solidFill>
              <a:schemeClr val="dk2"/>
            </a:solidFill>
            <a:prstDash val="solid"/>
            <a:round/>
            <a:headEnd len="med" w="med" type="none"/>
            <a:tailEnd len="med" w="med" type="triangle"/>
          </a:ln>
        </p:spPr>
      </p:cxnSp>
      <p:sp>
        <p:nvSpPr>
          <p:cNvPr id="527" name="Google Shape;527;p32"/>
          <p:cNvSpPr txBox="1"/>
          <p:nvPr/>
        </p:nvSpPr>
        <p:spPr>
          <a:xfrm>
            <a:off x="1845444" y="4212640"/>
            <a:ext cx="14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Training NN</a:t>
            </a:r>
            <a:endParaRPr>
              <a:solidFill>
                <a:schemeClr val="dk2"/>
              </a:solidFill>
            </a:endParaRPr>
          </a:p>
        </p:txBody>
      </p:sp>
      <p:pic>
        <p:nvPicPr>
          <p:cNvPr id="528" name="Google Shape;528;p32"/>
          <p:cNvPicPr preferRelativeResize="0"/>
          <p:nvPr/>
        </p:nvPicPr>
        <p:blipFill>
          <a:blip r:embed="rId3">
            <a:alphaModFix/>
          </a:blip>
          <a:stretch>
            <a:fillRect/>
          </a:stretch>
        </p:blipFill>
        <p:spPr>
          <a:xfrm>
            <a:off x="5156875" y="936475"/>
            <a:ext cx="3250225" cy="3076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34" name="Google Shape;534;p33"/>
          <p:cNvPicPr preferRelativeResize="0"/>
          <p:nvPr/>
        </p:nvPicPr>
        <p:blipFill>
          <a:blip r:embed="rId3">
            <a:alphaModFix/>
          </a:blip>
          <a:stretch>
            <a:fillRect/>
          </a:stretch>
        </p:blipFill>
        <p:spPr>
          <a:xfrm>
            <a:off x="986374" y="1092025"/>
            <a:ext cx="3353424" cy="3444425"/>
          </a:xfrm>
          <a:prstGeom prst="rect">
            <a:avLst/>
          </a:prstGeom>
          <a:noFill/>
          <a:ln>
            <a:noFill/>
          </a:ln>
        </p:spPr>
      </p:pic>
      <p:pic>
        <p:nvPicPr>
          <p:cNvPr id="535" name="Google Shape;535;p33"/>
          <p:cNvPicPr preferRelativeResize="0"/>
          <p:nvPr/>
        </p:nvPicPr>
        <p:blipFill>
          <a:blip r:embed="rId4">
            <a:alphaModFix/>
          </a:blip>
          <a:stretch>
            <a:fillRect/>
          </a:stretch>
        </p:blipFill>
        <p:spPr>
          <a:xfrm>
            <a:off x="4802917" y="1092025"/>
            <a:ext cx="3354707" cy="3444424"/>
          </a:xfrm>
          <a:prstGeom prst="rect">
            <a:avLst/>
          </a:prstGeom>
          <a:noFill/>
          <a:ln>
            <a:noFill/>
          </a:ln>
        </p:spPr>
      </p:pic>
      <p:sp>
        <p:nvSpPr>
          <p:cNvPr id="536" name="Google Shape;536;p33"/>
          <p:cNvSpPr txBox="1"/>
          <p:nvPr/>
        </p:nvSpPr>
        <p:spPr>
          <a:xfrm>
            <a:off x="539950" y="645625"/>
            <a:ext cx="4267200" cy="446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700">
                <a:solidFill>
                  <a:schemeClr val="dk2"/>
                </a:solidFill>
              </a:rPr>
              <a:t>More about summary statistics</a:t>
            </a:r>
            <a:endParaRPr b="1">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42" name="Google Shape;542;p34"/>
          <p:cNvSpPr txBox="1"/>
          <p:nvPr>
            <p:ph idx="4294967295" type="ctrTitle"/>
          </p:nvPr>
        </p:nvSpPr>
        <p:spPr>
          <a:xfrm>
            <a:off x="0" y="1415250"/>
            <a:ext cx="9144000" cy="23130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en" sz="4800">
                <a:solidFill>
                  <a:schemeClr val="dk2"/>
                </a:solidFill>
              </a:rPr>
              <a:t>Thank you</a:t>
            </a:r>
            <a:endParaRPr sz="4800">
              <a:solidFill>
                <a:schemeClr val="dk2"/>
              </a:solidFill>
            </a:endParaRPr>
          </a:p>
          <a:p>
            <a:pPr indent="0" lvl="0" marL="0" rtl="0" algn="ctr">
              <a:spcBef>
                <a:spcPts val="0"/>
              </a:spcBef>
              <a:spcAft>
                <a:spcPts val="0"/>
              </a:spcAft>
              <a:buNone/>
            </a:pPr>
            <a:r>
              <a:t/>
            </a:r>
            <a:endParaRPr sz="4800">
              <a:solidFill>
                <a:schemeClr val="dk2"/>
              </a:solidFill>
            </a:endParaRPr>
          </a:p>
          <a:p>
            <a:pPr indent="0" lvl="0" marL="0" rtl="0" algn="ctr">
              <a:spcBef>
                <a:spcPts val="0"/>
              </a:spcBef>
              <a:spcAft>
                <a:spcPts val="0"/>
              </a:spcAft>
              <a:buNone/>
            </a:pPr>
            <a:r>
              <a:rPr lang="en">
                <a:solidFill>
                  <a:schemeClr val="dk2"/>
                </a:solidFill>
              </a:rPr>
              <a:t>More in the </a:t>
            </a:r>
            <a:r>
              <a:rPr b="1" lang="en">
                <a:solidFill>
                  <a:schemeClr val="dk2"/>
                </a:solidFill>
              </a:rPr>
              <a:t>hands-on session</a:t>
            </a:r>
            <a:endParaRPr b="1" sz="3600">
              <a:solidFill>
                <a:schemeClr val="dk2"/>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9" name="Google Shape;6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457200" lvl="0" marL="457200" rtl="0" algn="ctr">
              <a:spcBef>
                <a:spcPts val="0"/>
              </a:spcBef>
              <a:spcAft>
                <a:spcPts val="0"/>
              </a:spcAft>
              <a:buClr>
                <a:schemeClr val="dk2"/>
              </a:buClr>
              <a:buSzPts val="3600"/>
              <a:buAutoNum type="arabicPeriod"/>
            </a:pPr>
            <a:r>
              <a:rPr lang="en">
                <a:solidFill>
                  <a:schemeClr val="dk2"/>
                </a:solidFill>
              </a:rPr>
              <a:t>Population Genetics</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5" name="Google Shape;75;p16"/>
          <p:cNvSpPr txBox="1"/>
          <p:nvPr/>
        </p:nvSpPr>
        <p:spPr>
          <a:xfrm>
            <a:off x="848400" y="1359300"/>
            <a:ext cx="7447200" cy="24249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2000">
                <a:solidFill>
                  <a:schemeClr val="dk2"/>
                </a:solidFill>
              </a:rPr>
              <a:t>Study diversity within populations</a:t>
            </a:r>
            <a:endParaRPr sz="2000">
              <a:solidFill>
                <a:schemeClr val="dk2"/>
              </a:solidFill>
            </a:endParaRPr>
          </a:p>
          <a:p>
            <a:pPr indent="-342900" lvl="0" marL="457200" rtl="0" algn="l">
              <a:lnSpc>
                <a:spcPct val="200000"/>
              </a:lnSpc>
              <a:spcBef>
                <a:spcPts val="0"/>
              </a:spcBef>
              <a:spcAft>
                <a:spcPts val="0"/>
              </a:spcAft>
              <a:buClr>
                <a:schemeClr val="dk2"/>
              </a:buClr>
              <a:buSzPts val="1800"/>
              <a:buChar char="●"/>
            </a:pPr>
            <a:r>
              <a:rPr lang="en" sz="1800">
                <a:solidFill>
                  <a:schemeClr val="dk2"/>
                </a:solidFill>
              </a:rPr>
              <a:t>Identify loci under selection (last session)</a:t>
            </a:r>
            <a:endParaRPr sz="1800">
              <a:solidFill>
                <a:schemeClr val="dk2"/>
              </a:solidFill>
            </a:endParaRPr>
          </a:p>
          <a:p>
            <a:pPr indent="-342900" lvl="0" marL="457200" rtl="0" algn="l">
              <a:lnSpc>
                <a:spcPct val="200000"/>
              </a:lnSpc>
              <a:spcBef>
                <a:spcPts val="0"/>
              </a:spcBef>
              <a:spcAft>
                <a:spcPts val="0"/>
              </a:spcAft>
              <a:buClr>
                <a:schemeClr val="dk2"/>
              </a:buClr>
              <a:buSzPts val="1800"/>
              <a:buChar char="●"/>
            </a:pPr>
            <a:r>
              <a:rPr lang="en" sz="1800">
                <a:solidFill>
                  <a:schemeClr val="dk2"/>
                </a:solidFill>
              </a:rPr>
              <a:t>Learn about the structure of populations (next session)</a:t>
            </a:r>
            <a:endParaRPr sz="1800">
              <a:solidFill>
                <a:schemeClr val="dk2"/>
              </a:solidFill>
            </a:endParaRPr>
          </a:p>
          <a:p>
            <a:pPr indent="-342900" lvl="0" marL="457200" rtl="0" algn="l">
              <a:lnSpc>
                <a:spcPct val="200000"/>
              </a:lnSpc>
              <a:spcBef>
                <a:spcPts val="0"/>
              </a:spcBef>
              <a:spcAft>
                <a:spcPts val="0"/>
              </a:spcAft>
              <a:buClr>
                <a:schemeClr val="dk2"/>
              </a:buClr>
              <a:buSzPts val="1800"/>
              <a:buChar char="●"/>
            </a:pPr>
            <a:r>
              <a:rPr lang="en" sz="1800">
                <a:solidFill>
                  <a:schemeClr val="dk2"/>
                </a:solidFill>
              </a:rPr>
              <a:t>Learn about the history of populations, for example their size</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604913" y="946325"/>
            <a:ext cx="3835800" cy="1454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000"/>
              </a:spcBef>
              <a:spcAft>
                <a:spcPts val="0"/>
              </a:spcAft>
              <a:buNone/>
            </a:pPr>
            <a:r>
              <a:rPr lang="en" sz="1500">
                <a:solidFill>
                  <a:srgbClr val="595959"/>
                </a:solidFill>
              </a:rPr>
              <a:t>The </a:t>
            </a:r>
            <a:r>
              <a:rPr b="1" lang="en" sz="1500">
                <a:solidFill>
                  <a:schemeClr val="dk2"/>
                </a:solidFill>
              </a:rPr>
              <a:t>Wright–Fisher (WF)</a:t>
            </a:r>
            <a:r>
              <a:rPr lang="en" sz="1500">
                <a:solidFill>
                  <a:srgbClr val="595959"/>
                </a:solidFill>
              </a:rPr>
              <a:t> model:</a:t>
            </a:r>
            <a:endParaRPr sz="1500">
              <a:solidFill>
                <a:srgbClr val="595959"/>
              </a:solidFill>
            </a:endParaRPr>
          </a:p>
          <a:p>
            <a:pPr indent="-323850" lvl="0" marL="457200" rtl="0" algn="l">
              <a:lnSpc>
                <a:spcPct val="150000"/>
              </a:lnSpc>
              <a:spcBef>
                <a:spcPts val="0"/>
              </a:spcBef>
              <a:spcAft>
                <a:spcPts val="0"/>
              </a:spcAft>
              <a:buClr>
                <a:srgbClr val="595959"/>
              </a:buClr>
              <a:buSzPts val="1500"/>
              <a:buChar char="●"/>
            </a:pPr>
            <a:r>
              <a:rPr lang="en" sz="1500">
                <a:solidFill>
                  <a:schemeClr val="dk2"/>
                </a:solidFill>
              </a:rPr>
              <a:t>Forward in time</a:t>
            </a:r>
            <a:endParaRPr sz="1500">
              <a:solidFill>
                <a:srgbClr val="595959"/>
              </a:solidFill>
            </a:endParaRPr>
          </a:p>
          <a:p>
            <a:pPr indent="-323850" lvl="0" marL="457200" rtl="0" algn="l">
              <a:lnSpc>
                <a:spcPct val="150000"/>
              </a:lnSpc>
              <a:spcBef>
                <a:spcPts val="0"/>
              </a:spcBef>
              <a:spcAft>
                <a:spcPts val="0"/>
              </a:spcAft>
              <a:buClr>
                <a:srgbClr val="595959"/>
              </a:buClr>
              <a:buSzPts val="1500"/>
              <a:buChar char="●"/>
            </a:pPr>
            <a:r>
              <a:rPr lang="en" sz="1500">
                <a:solidFill>
                  <a:srgbClr val="595959"/>
                </a:solidFill>
              </a:rPr>
              <a:t>Constant finite size</a:t>
            </a:r>
            <a:endParaRPr sz="1500">
              <a:solidFill>
                <a:srgbClr val="595959"/>
              </a:solidFill>
            </a:endParaRPr>
          </a:p>
          <a:p>
            <a:pPr indent="-323850" lvl="0" marL="457200" rtl="0" algn="l">
              <a:lnSpc>
                <a:spcPct val="150000"/>
              </a:lnSpc>
              <a:spcBef>
                <a:spcPts val="0"/>
              </a:spcBef>
              <a:spcAft>
                <a:spcPts val="0"/>
              </a:spcAft>
              <a:buClr>
                <a:srgbClr val="595959"/>
              </a:buClr>
              <a:buSzPts val="1500"/>
              <a:buChar char="●"/>
            </a:pPr>
            <a:r>
              <a:rPr lang="en" sz="1500">
                <a:solidFill>
                  <a:srgbClr val="595959"/>
                </a:solidFill>
              </a:rPr>
              <a:t>Discrete generations</a:t>
            </a:r>
            <a:endParaRPr sz="1500">
              <a:solidFill>
                <a:srgbClr val="595959"/>
              </a:solidFill>
            </a:endParaRPr>
          </a:p>
        </p:txBody>
      </p:sp>
      <p:sp>
        <p:nvSpPr>
          <p:cNvPr id="81" name="Google Shape;8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82" name="Google Shape;82;p17"/>
          <p:cNvGrpSpPr/>
          <p:nvPr/>
        </p:nvGrpSpPr>
        <p:grpSpPr>
          <a:xfrm>
            <a:off x="2820638" y="2517227"/>
            <a:ext cx="968138" cy="1992297"/>
            <a:chOff x="2809465" y="2264143"/>
            <a:chExt cx="1021997" cy="2253985"/>
          </a:xfrm>
        </p:grpSpPr>
        <p:sp>
          <p:nvSpPr>
            <p:cNvPr id="83" name="Google Shape;83;p17"/>
            <p:cNvSpPr/>
            <p:nvPr/>
          </p:nvSpPr>
          <p:spPr>
            <a:xfrm>
              <a:off x="2809465" y="2773564"/>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 name="Google Shape;84;p17"/>
            <p:cNvSpPr/>
            <p:nvPr/>
          </p:nvSpPr>
          <p:spPr>
            <a:xfrm>
              <a:off x="3212464" y="3282985"/>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 name="Google Shape;85;p17"/>
            <p:cNvSpPr/>
            <p:nvPr/>
          </p:nvSpPr>
          <p:spPr>
            <a:xfrm>
              <a:off x="3615462" y="3792406"/>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 name="Google Shape;86;p17"/>
            <p:cNvSpPr/>
            <p:nvPr/>
          </p:nvSpPr>
          <p:spPr>
            <a:xfrm>
              <a:off x="3212464" y="3792406"/>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7" name="Google Shape;87;p17"/>
            <p:cNvSpPr/>
            <p:nvPr/>
          </p:nvSpPr>
          <p:spPr>
            <a:xfrm>
              <a:off x="3615462" y="4301827"/>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 name="Google Shape;88;p17"/>
            <p:cNvSpPr/>
            <p:nvPr/>
          </p:nvSpPr>
          <p:spPr>
            <a:xfrm>
              <a:off x="3212464" y="4301827"/>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7"/>
            <p:cNvSpPr/>
            <p:nvPr/>
          </p:nvSpPr>
          <p:spPr>
            <a:xfrm>
              <a:off x="2809465" y="4301827"/>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 name="Google Shape;90;p17"/>
            <p:cNvSpPr/>
            <p:nvPr/>
          </p:nvSpPr>
          <p:spPr>
            <a:xfrm>
              <a:off x="3212464" y="2264143"/>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1" name="Google Shape;91;p17"/>
            <p:cNvCxnSpPr>
              <a:stCxn id="90" idx="4"/>
              <a:endCxn id="83" idx="7"/>
            </p:cNvCxnSpPr>
            <p:nvPr/>
          </p:nvCxnSpPr>
          <p:spPr>
            <a:xfrm flipH="1">
              <a:off x="2993764" y="2480443"/>
              <a:ext cx="326700" cy="324900"/>
            </a:xfrm>
            <a:prstGeom prst="straightConnector1">
              <a:avLst/>
            </a:prstGeom>
            <a:noFill/>
            <a:ln cap="flat" cmpd="sng" w="9525">
              <a:solidFill>
                <a:srgbClr val="595959"/>
              </a:solidFill>
              <a:prstDash val="solid"/>
              <a:round/>
              <a:headEnd len="med" w="med" type="none"/>
              <a:tailEnd len="med" w="med" type="none"/>
            </a:ln>
          </p:spPr>
        </p:cxnSp>
        <p:cxnSp>
          <p:nvCxnSpPr>
            <p:cNvPr id="92" name="Google Shape;92;p17"/>
            <p:cNvCxnSpPr>
              <a:stCxn id="83" idx="5"/>
              <a:endCxn id="84" idx="1"/>
            </p:cNvCxnSpPr>
            <p:nvPr/>
          </p:nvCxnSpPr>
          <p:spPr>
            <a:xfrm>
              <a:off x="2993833" y="2958187"/>
              <a:ext cx="250200" cy="356400"/>
            </a:xfrm>
            <a:prstGeom prst="straightConnector1">
              <a:avLst/>
            </a:prstGeom>
            <a:noFill/>
            <a:ln cap="flat" cmpd="sng" w="9525">
              <a:solidFill>
                <a:srgbClr val="595959"/>
              </a:solidFill>
              <a:prstDash val="solid"/>
              <a:round/>
              <a:headEnd len="med" w="med" type="none"/>
              <a:tailEnd len="med" w="med" type="none"/>
            </a:ln>
          </p:spPr>
        </p:cxnSp>
        <p:cxnSp>
          <p:nvCxnSpPr>
            <p:cNvPr id="93" name="Google Shape;93;p17"/>
            <p:cNvCxnSpPr>
              <a:stCxn id="84" idx="4"/>
              <a:endCxn id="86" idx="0"/>
            </p:cNvCxnSpPr>
            <p:nvPr/>
          </p:nvCxnSpPr>
          <p:spPr>
            <a:xfrm>
              <a:off x="3320464" y="3499285"/>
              <a:ext cx="0" cy="293100"/>
            </a:xfrm>
            <a:prstGeom prst="straightConnector1">
              <a:avLst/>
            </a:prstGeom>
            <a:noFill/>
            <a:ln cap="flat" cmpd="sng" w="9525">
              <a:solidFill>
                <a:srgbClr val="595959"/>
              </a:solidFill>
              <a:prstDash val="solid"/>
              <a:round/>
              <a:headEnd len="med" w="med" type="none"/>
              <a:tailEnd len="med" w="med" type="none"/>
            </a:ln>
          </p:spPr>
        </p:cxnSp>
        <p:cxnSp>
          <p:nvCxnSpPr>
            <p:cNvPr id="94" name="Google Shape;94;p17"/>
            <p:cNvCxnSpPr>
              <a:stCxn id="84" idx="4"/>
              <a:endCxn id="85" idx="1"/>
            </p:cNvCxnSpPr>
            <p:nvPr/>
          </p:nvCxnSpPr>
          <p:spPr>
            <a:xfrm>
              <a:off x="3320464" y="3499285"/>
              <a:ext cx="326700" cy="324900"/>
            </a:xfrm>
            <a:prstGeom prst="straightConnector1">
              <a:avLst/>
            </a:prstGeom>
            <a:noFill/>
            <a:ln cap="flat" cmpd="sng" w="9525">
              <a:solidFill>
                <a:srgbClr val="595959"/>
              </a:solidFill>
              <a:prstDash val="solid"/>
              <a:round/>
              <a:headEnd len="med" w="med" type="none"/>
              <a:tailEnd len="med" w="med" type="none"/>
            </a:ln>
          </p:spPr>
        </p:cxnSp>
        <p:cxnSp>
          <p:nvCxnSpPr>
            <p:cNvPr id="95" name="Google Shape;95;p17"/>
            <p:cNvCxnSpPr>
              <a:stCxn id="85" idx="4"/>
              <a:endCxn id="87" idx="0"/>
            </p:cNvCxnSpPr>
            <p:nvPr/>
          </p:nvCxnSpPr>
          <p:spPr>
            <a:xfrm>
              <a:off x="3723462" y="4008706"/>
              <a:ext cx="0" cy="293100"/>
            </a:xfrm>
            <a:prstGeom prst="straightConnector1">
              <a:avLst/>
            </a:prstGeom>
            <a:noFill/>
            <a:ln cap="flat" cmpd="sng" w="9525">
              <a:solidFill>
                <a:srgbClr val="595959"/>
              </a:solidFill>
              <a:prstDash val="solid"/>
              <a:round/>
              <a:headEnd len="med" w="med" type="none"/>
              <a:tailEnd len="med" w="med" type="none"/>
            </a:ln>
          </p:spPr>
        </p:cxnSp>
        <p:cxnSp>
          <p:nvCxnSpPr>
            <p:cNvPr id="96" name="Google Shape;96;p17"/>
            <p:cNvCxnSpPr>
              <a:stCxn id="86" idx="4"/>
              <a:endCxn id="89" idx="7"/>
            </p:cNvCxnSpPr>
            <p:nvPr/>
          </p:nvCxnSpPr>
          <p:spPr>
            <a:xfrm flipH="1">
              <a:off x="2993764" y="4008706"/>
              <a:ext cx="326700" cy="324900"/>
            </a:xfrm>
            <a:prstGeom prst="straightConnector1">
              <a:avLst/>
            </a:prstGeom>
            <a:noFill/>
            <a:ln cap="flat" cmpd="sng" w="9525">
              <a:solidFill>
                <a:srgbClr val="595959"/>
              </a:solidFill>
              <a:prstDash val="solid"/>
              <a:round/>
              <a:headEnd len="med" w="med" type="none"/>
              <a:tailEnd len="med" w="med" type="none"/>
            </a:ln>
          </p:spPr>
        </p:cxnSp>
        <p:cxnSp>
          <p:nvCxnSpPr>
            <p:cNvPr id="97" name="Google Shape;97;p17"/>
            <p:cNvCxnSpPr>
              <a:stCxn id="88" idx="0"/>
              <a:endCxn id="85" idx="4"/>
            </p:cNvCxnSpPr>
            <p:nvPr/>
          </p:nvCxnSpPr>
          <p:spPr>
            <a:xfrm flipH="1" rot="10800000">
              <a:off x="3320464" y="4008727"/>
              <a:ext cx="402900" cy="293100"/>
            </a:xfrm>
            <a:prstGeom prst="straightConnector1">
              <a:avLst/>
            </a:prstGeom>
            <a:noFill/>
            <a:ln cap="flat" cmpd="sng" w="9525">
              <a:solidFill>
                <a:srgbClr val="595959"/>
              </a:solidFill>
              <a:prstDash val="solid"/>
              <a:round/>
              <a:headEnd len="med" w="med" type="none"/>
              <a:tailEnd len="med" w="med" type="none"/>
            </a:ln>
          </p:spPr>
        </p:cxnSp>
      </p:grpSp>
      <p:grpSp>
        <p:nvGrpSpPr>
          <p:cNvPr id="98" name="Google Shape;98;p17"/>
          <p:cNvGrpSpPr/>
          <p:nvPr/>
        </p:nvGrpSpPr>
        <p:grpSpPr>
          <a:xfrm>
            <a:off x="555333" y="2483922"/>
            <a:ext cx="1842720" cy="2044726"/>
            <a:chOff x="418138" y="2226463"/>
            <a:chExt cx="1945233" cy="2313300"/>
          </a:xfrm>
        </p:grpSpPr>
        <p:sp>
          <p:nvSpPr>
            <p:cNvPr id="99" name="Google Shape;99;p17"/>
            <p:cNvSpPr/>
            <p:nvPr/>
          </p:nvSpPr>
          <p:spPr>
            <a:xfrm>
              <a:off x="938375" y="2773564"/>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7"/>
            <p:cNvSpPr/>
            <p:nvPr/>
          </p:nvSpPr>
          <p:spPr>
            <a:xfrm>
              <a:off x="2147371" y="2773564"/>
              <a:ext cx="216000" cy="216300"/>
            </a:xfrm>
            <a:prstGeom prst="ellipse">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7"/>
            <p:cNvSpPr/>
            <p:nvPr/>
          </p:nvSpPr>
          <p:spPr>
            <a:xfrm>
              <a:off x="1744372" y="2773564"/>
              <a:ext cx="216000" cy="216300"/>
            </a:xfrm>
            <a:prstGeom prst="ellipse">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17"/>
            <p:cNvSpPr/>
            <p:nvPr/>
          </p:nvSpPr>
          <p:spPr>
            <a:xfrm>
              <a:off x="1341374" y="2773564"/>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17"/>
            <p:cNvSpPr/>
            <p:nvPr/>
          </p:nvSpPr>
          <p:spPr>
            <a:xfrm>
              <a:off x="938375" y="3282985"/>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17"/>
            <p:cNvSpPr/>
            <p:nvPr/>
          </p:nvSpPr>
          <p:spPr>
            <a:xfrm>
              <a:off x="2147371" y="3282985"/>
              <a:ext cx="216000" cy="216300"/>
            </a:xfrm>
            <a:prstGeom prst="ellipse">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 name="Google Shape;105;p17"/>
            <p:cNvSpPr/>
            <p:nvPr/>
          </p:nvSpPr>
          <p:spPr>
            <a:xfrm>
              <a:off x="1744372" y="3282985"/>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 name="Google Shape;106;p17"/>
            <p:cNvSpPr/>
            <p:nvPr/>
          </p:nvSpPr>
          <p:spPr>
            <a:xfrm>
              <a:off x="1341374" y="3282985"/>
              <a:ext cx="216000" cy="216300"/>
            </a:xfrm>
            <a:prstGeom prst="ellipse">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p17"/>
            <p:cNvSpPr/>
            <p:nvPr/>
          </p:nvSpPr>
          <p:spPr>
            <a:xfrm>
              <a:off x="938375" y="3792406"/>
              <a:ext cx="216000" cy="216300"/>
            </a:xfrm>
            <a:prstGeom prst="ellipse">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17"/>
            <p:cNvSpPr/>
            <p:nvPr/>
          </p:nvSpPr>
          <p:spPr>
            <a:xfrm>
              <a:off x="2147371" y="3792406"/>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17"/>
            <p:cNvSpPr/>
            <p:nvPr/>
          </p:nvSpPr>
          <p:spPr>
            <a:xfrm>
              <a:off x="1744372" y="3792406"/>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17"/>
            <p:cNvSpPr/>
            <p:nvPr/>
          </p:nvSpPr>
          <p:spPr>
            <a:xfrm>
              <a:off x="1341374" y="3792406"/>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17"/>
            <p:cNvSpPr/>
            <p:nvPr/>
          </p:nvSpPr>
          <p:spPr>
            <a:xfrm>
              <a:off x="938375" y="4301827"/>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17"/>
            <p:cNvSpPr/>
            <p:nvPr/>
          </p:nvSpPr>
          <p:spPr>
            <a:xfrm>
              <a:off x="2147371" y="4301827"/>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17"/>
            <p:cNvSpPr/>
            <p:nvPr/>
          </p:nvSpPr>
          <p:spPr>
            <a:xfrm>
              <a:off x="1744372" y="4301827"/>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17"/>
            <p:cNvSpPr/>
            <p:nvPr/>
          </p:nvSpPr>
          <p:spPr>
            <a:xfrm>
              <a:off x="1341374" y="4301827"/>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17"/>
            <p:cNvSpPr/>
            <p:nvPr/>
          </p:nvSpPr>
          <p:spPr>
            <a:xfrm>
              <a:off x="938375" y="2264143"/>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17"/>
            <p:cNvSpPr/>
            <p:nvPr/>
          </p:nvSpPr>
          <p:spPr>
            <a:xfrm>
              <a:off x="2147371" y="2264143"/>
              <a:ext cx="216000" cy="216300"/>
            </a:xfrm>
            <a:prstGeom prst="ellipse">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17"/>
            <p:cNvSpPr/>
            <p:nvPr/>
          </p:nvSpPr>
          <p:spPr>
            <a:xfrm>
              <a:off x="1744372" y="2264143"/>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17"/>
            <p:cNvSpPr/>
            <p:nvPr/>
          </p:nvSpPr>
          <p:spPr>
            <a:xfrm>
              <a:off x="1341374" y="2264143"/>
              <a:ext cx="216000" cy="216300"/>
            </a:xfrm>
            <a:prstGeom prst="ellipse">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9" name="Google Shape;119;p17"/>
            <p:cNvCxnSpPr>
              <a:stCxn id="115" idx="4"/>
              <a:endCxn id="99" idx="0"/>
            </p:cNvCxnSpPr>
            <p:nvPr/>
          </p:nvCxnSpPr>
          <p:spPr>
            <a:xfrm>
              <a:off x="1046375" y="2480443"/>
              <a:ext cx="0" cy="293100"/>
            </a:xfrm>
            <a:prstGeom prst="straightConnector1">
              <a:avLst/>
            </a:prstGeom>
            <a:noFill/>
            <a:ln cap="flat" cmpd="sng" w="9525">
              <a:solidFill>
                <a:srgbClr val="595959"/>
              </a:solidFill>
              <a:prstDash val="solid"/>
              <a:round/>
              <a:headEnd len="med" w="med" type="none"/>
              <a:tailEnd len="med" w="med" type="none"/>
            </a:ln>
          </p:spPr>
        </p:cxnSp>
        <p:cxnSp>
          <p:nvCxnSpPr>
            <p:cNvPr id="120" name="Google Shape;120;p17"/>
            <p:cNvCxnSpPr>
              <a:stCxn id="99" idx="5"/>
              <a:endCxn id="106" idx="1"/>
            </p:cNvCxnSpPr>
            <p:nvPr/>
          </p:nvCxnSpPr>
          <p:spPr>
            <a:xfrm>
              <a:off x="1122743" y="2958187"/>
              <a:ext cx="250200" cy="356400"/>
            </a:xfrm>
            <a:prstGeom prst="straightConnector1">
              <a:avLst/>
            </a:prstGeom>
            <a:noFill/>
            <a:ln cap="flat" cmpd="sng" w="9525">
              <a:solidFill>
                <a:srgbClr val="595959"/>
              </a:solidFill>
              <a:prstDash val="solid"/>
              <a:round/>
              <a:headEnd len="med" w="med" type="none"/>
              <a:tailEnd len="med" w="med" type="none"/>
            </a:ln>
          </p:spPr>
        </p:cxnSp>
        <p:cxnSp>
          <p:nvCxnSpPr>
            <p:cNvPr id="121" name="Google Shape;121;p17"/>
            <p:cNvCxnSpPr>
              <a:stCxn id="117" idx="4"/>
              <a:endCxn id="102" idx="7"/>
            </p:cNvCxnSpPr>
            <p:nvPr/>
          </p:nvCxnSpPr>
          <p:spPr>
            <a:xfrm flipH="1">
              <a:off x="1525672" y="2480443"/>
              <a:ext cx="326700" cy="324900"/>
            </a:xfrm>
            <a:prstGeom prst="straightConnector1">
              <a:avLst/>
            </a:prstGeom>
            <a:noFill/>
            <a:ln cap="flat" cmpd="sng" w="9525">
              <a:solidFill>
                <a:srgbClr val="595959"/>
              </a:solidFill>
              <a:prstDash val="solid"/>
              <a:round/>
              <a:headEnd len="med" w="med" type="none"/>
              <a:tailEnd len="med" w="med" type="none"/>
            </a:ln>
          </p:spPr>
        </p:cxnSp>
        <p:cxnSp>
          <p:nvCxnSpPr>
            <p:cNvPr id="122" name="Google Shape;122;p17"/>
            <p:cNvCxnSpPr>
              <a:stCxn id="117" idx="4"/>
              <a:endCxn id="101" idx="0"/>
            </p:cNvCxnSpPr>
            <p:nvPr/>
          </p:nvCxnSpPr>
          <p:spPr>
            <a:xfrm>
              <a:off x="1852372" y="2480443"/>
              <a:ext cx="0" cy="293100"/>
            </a:xfrm>
            <a:prstGeom prst="straightConnector1">
              <a:avLst/>
            </a:prstGeom>
            <a:noFill/>
            <a:ln cap="flat" cmpd="sng" w="9525">
              <a:solidFill>
                <a:srgbClr val="595959"/>
              </a:solidFill>
              <a:prstDash val="solid"/>
              <a:round/>
              <a:headEnd len="med" w="med" type="none"/>
              <a:tailEnd len="med" w="med" type="none"/>
            </a:ln>
          </p:spPr>
        </p:cxnSp>
        <p:cxnSp>
          <p:nvCxnSpPr>
            <p:cNvPr id="123" name="Google Shape;123;p17"/>
            <p:cNvCxnSpPr>
              <a:stCxn id="102" idx="5"/>
              <a:endCxn id="105" idx="1"/>
            </p:cNvCxnSpPr>
            <p:nvPr/>
          </p:nvCxnSpPr>
          <p:spPr>
            <a:xfrm>
              <a:off x="1525741" y="2958187"/>
              <a:ext cx="250200" cy="356400"/>
            </a:xfrm>
            <a:prstGeom prst="straightConnector1">
              <a:avLst/>
            </a:prstGeom>
            <a:noFill/>
            <a:ln cap="flat" cmpd="sng" w="9525">
              <a:solidFill>
                <a:srgbClr val="595959"/>
              </a:solidFill>
              <a:prstDash val="solid"/>
              <a:round/>
              <a:headEnd len="med" w="med" type="none"/>
              <a:tailEnd len="med" w="med" type="none"/>
            </a:ln>
          </p:spPr>
        </p:cxnSp>
        <p:cxnSp>
          <p:nvCxnSpPr>
            <p:cNvPr id="124" name="Google Shape;124;p17"/>
            <p:cNvCxnSpPr>
              <a:stCxn id="105" idx="4"/>
              <a:endCxn id="109" idx="0"/>
            </p:cNvCxnSpPr>
            <p:nvPr/>
          </p:nvCxnSpPr>
          <p:spPr>
            <a:xfrm>
              <a:off x="1852372" y="3499285"/>
              <a:ext cx="0" cy="293100"/>
            </a:xfrm>
            <a:prstGeom prst="straightConnector1">
              <a:avLst/>
            </a:prstGeom>
            <a:noFill/>
            <a:ln cap="flat" cmpd="sng" w="9525">
              <a:solidFill>
                <a:srgbClr val="595959"/>
              </a:solidFill>
              <a:prstDash val="solid"/>
              <a:round/>
              <a:headEnd len="med" w="med" type="none"/>
              <a:tailEnd len="med" w="med" type="none"/>
            </a:ln>
          </p:spPr>
        </p:cxnSp>
        <p:cxnSp>
          <p:nvCxnSpPr>
            <p:cNvPr id="125" name="Google Shape;125;p17"/>
            <p:cNvCxnSpPr>
              <a:stCxn id="105" idx="4"/>
              <a:endCxn id="108" idx="1"/>
            </p:cNvCxnSpPr>
            <p:nvPr/>
          </p:nvCxnSpPr>
          <p:spPr>
            <a:xfrm>
              <a:off x="1852372" y="3499285"/>
              <a:ext cx="326700" cy="324900"/>
            </a:xfrm>
            <a:prstGeom prst="straightConnector1">
              <a:avLst/>
            </a:prstGeom>
            <a:noFill/>
            <a:ln cap="flat" cmpd="sng" w="9525">
              <a:solidFill>
                <a:srgbClr val="595959"/>
              </a:solidFill>
              <a:prstDash val="solid"/>
              <a:round/>
              <a:headEnd len="med" w="med" type="none"/>
              <a:tailEnd len="med" w="med" type="none"/>
            </a:ln>
          </p:spPr>
        </p:cxnSp>
        <p:cxnSp>
          <p:nvCxnSpPr>
            <p:cNvPr id="126" name="Google Shape;126;p17"/>
            <p:cNvCxnSpPr>
              <a:stCxn id="108" idx="4"/>
              <a:endCxn id="112" idx="0"/>
            </p:cNvCxnSpPr>
            <p:nvPr/>
          </p:nvCxnSpPr>
          <p:spPr>
            <a:xfrm>
              <a:off x="2255371" y="4008706"/>
              <a:ext cx="0" cy="293100"/>
            </a:xfrm>
            <a:prstGeom prst="straightConnector1">
              <a:avLst/>
            </a:prstGeom>
            <a:noFill/>
            <a:ln cap="flat" cmpd="sng" w="9525">
              <a:solidFill>
                <a:srgbClr val="595959"/>
              </a:solidFill>
              <a:prstDash val="solid"/>
              <a:round/>
              <a:headEnd len="med" w="med" type="none"/>
              <a:tailEnd len="med" w="med" type="none"/>
            </a:ln>
          </p:spPr>
        </p:cxnSp>
        <p:cxnSp>
          <p:nvCxnSpPr>
            <p:cNvPr id="127" name="Google Shape;127;p17"/>
            <p:cNvCxnSpPr>
              <a:stCxn id="109" idx="4"/>
              <a:endCxn id="114" idx="7"/>
            </p:cNvCxnSpPr>
            <p:nvPr/>
          </p:nvCxnSpPr>
          <p:spPr>
            <a:xfrm flipH="1">
              <a:off x="1525672" y="4008706"/>
              <a:ext cx="326700" cy="324900"/>
            </a:xfrm>
            <a:prstGeom prst="straightConnector1">
              <a:avLst/>
            </a:prstGeom>
            <a:noFill/>
            <a:ln cap="flat" cmpd="sng" w="9525">
              <a:solidFill>
                <a:srgbClr val="595959"/>
              </a:solidFill>
              <a:prstDash val="solid"/>
              <a:round/>
              <a:headEnd len="med" w="med" type="none"/>
              <a:tailEnd len="med" w="med" type="none"/>
            </a:ln>
          </p:spPr>
        </p:cxnSp>
        <p:cxnSp>
          <p:nvCxnSpPr>
            <p:cNvPr id="128" name="Google Shape;128;p17"/>
            <p:cNvCxnSpPr>
              <a:stCxn id="113" idx="0"/>
              <a:endCxn id="108" idx="4"/>
            </p:cNvCxnSpPr>
            <p:nvPr/>
          </p:nvCxnSpPr>
          <p:spPr>
            <a:xfrm flipH="1" rot="10800000">
              <a:off x="1852372" y="4008727"/>
              <a:ext cx="402900" cy="293100"/>
            </a:xfrm>
            <a:prstGeom prst="straightConnector1">
              <a:avLst/>
            </a:prstGeom>
            <a:noFill/>
            <a:ln cap="flat" cmpd="sng" w="9525">
              <a:solidFill>
                <a:srgbClr val="595959"/>
              </a:solidFill>
              <a:prstDash val="solid"/>
              <a:round/>
              <a:headEnd len="med" w="med" type="none"/>
              <a:tailEnd len="med" w="med" type="none"/>
            </a:ln>
          </p:spPr>
        </p:cxnSp>
        <p:cxnSp>
          <p:nvCxnSpPr>
            <p:cNvPr id="129" name="Google Shape;129;p17"/>
            <p:cNvCxnSpPr>
              <a:stCxn id="111" idx="0"/>
              <a:endCxn id="110" idx="4"/>
            </p:cNvCxnSpPr>
            <p:nvPr/>
          </p:nvCxnSpPr>
          <p:spPr>
            <a:xfrm flipH="1" rot="10800000">
              <a:off x="1046375" y="4008727"/>
              <a:ext cx="402900" cy="293100"/>
            </a:xfrm>
            <a:prstGeom prst="straightConnector1">
              <a:avLst/>
            </a:prstGeom>
            <a:noFill/>
            <a:ln cap="flat" cmpd="sng" w="9525">
              <a:solidFill>
                <a:srgbClr val="595959"/>
              </a:solidFill>
              <a:prstDash val="solid"/>
              <a:round/>
              <a:headEnd len="med" w="med" type="none"/>
              <a:tailEnd len="med" w="med" type="none"/>
            </a:ln>
          </p:spPr>
        </p:cxnSp>
        <p:cxnSp>
          <p:nvCxnSpPr>
            <p:cNvPr id="130" name="Google Shape;130;p17"/>
            <p:cNvCxnSpPr>
              <a:stCxn id="110" idx="1"/>
              <a:endCxn id="103" idx="4"/>
            </p:cNvCxnSpPr>
            <p:nvPr/>
          </p:nvCxnSpPr>
          <p:spPr>
            <a:xfrm rot="10800000">
              <a:off x="1046306" y="3499183"/>
              <a:ext cx="326700" cy="324900"/>
            </a:xfrm>
            <a:prstGeom prst="straightConnector1">
              <a:avLst/>
            </a:prstGeom>
            <a:noFill/>
            <a:ln cap="flat" cmpd="sng" w="9525">
              <a:solidFill>
                <a:srgbClr val="595959"/>
              </a:solidFill>
              <a:prstDash val="solid"/>
              <a:round/>
              <a:headEnd len="med" w="med" type="none"/>
              <a:tailEnd len="med" w="med" type="none"/>
            </a:ln>
          </p:spPr>
        </p:cxnSp>
        <p:cxnSp>
          <p:nvCxnSpPr>
            <p:cNvPr id="131" name="Google Shape;131;p17"/>
            <p:cNvCxnSpPr>
              <a:stCxn id="107" idx="0"/>
              <a:endCxn id="103" idx="4"/>
            </p:cNvCxnSpPr>
            <p:nvPr/>
          </p:nvCxnSpPr>
          <p:spPr>
            <a:xfrm rot="10800000">
              <a:off x="1046375" y="3499306"/>
              <a:ext cx="0" cy="293100"/>
            </a:xfrm>
            <a:prstGeom prst="straightConnector1">
              <a:avLst/>
            </a:prstGeom>
            <a:noFill/>
            <a:ln cap="flat" cmpd="sng" w="9525">
              <a:solidFill>
                <a:srgbClr val="595959"/>
              </a:solidFill>
              <a:prstDash val="solid"/>
              <a:round/>
              <a:headEnd len="med" w="med" type="none"/>
              <a:tailEnd len="med" w="med" type="none"/>
            </a:ln>
          </p:spPr>
        </p:cxnSp>
        <p:cxnSp>
          <p:nvCxnSpPr>
            <p:cNvPr id="132" name="Google Shape;132;p17"/>
            <p:cNvCxnSpPr>
              <a:stCxn id="103" idx="0"/>
              <a:endCxn id="99" idx="4"/>
            </p:cNvCxnSpPr>
            <p:nvPr/>
          </p:nvCxnSpPr>
          <p:spPr>
            <a:xfrm rot="10800000">
              <a:off x="1046375" y="2989885"/>
              <a:ext cx="0" cy="293100"/>
            </a:xfrm>
            <a:prstGeom prst="straightConnector1">
              <a:avLst/>
            </a:prstGeom>
            <a:noFill/>
            <a:ln cap="flat" cmpd="sng" w="9525">
              <a:solidFill>
                <a:srgbClr val="595959"/>
              </a:solidFill>
              <a:prstDash val="solid"/>
              <a:round/>
              <a:headEnd len="med" w="med" type="none"/>
              <a:tailEnd len="med" w="med" type="none"/>
            </a:ln>
          </p:spPr>
        </p:cxnSp>
        <p:cxnSp>
          <p:nvCxnSpPr>
            <p:cNvPr id="133" name="Google Shape;133;p17"/>
            <p:cNvCxnSpPr>
              <a:stCxn id="104" idx="1"/>
              <a:endCxn id="102" idx="5"/>
            </p:cNvCxnSpPr>
            <p:nvPr/>
          </p:nvCxnSpPr>
          <p:spPr>
            <a:xfrm rot="10800000">
              <a:off x="1525603" y="2958261"/>
              <a:ext cx="653400" cy="356400"/>
            </a:xfrm>
            <a:prstGeom prst="straightConnector1">
              <a:avLst/>
            </a:prstGeom>
            <a:noFill/>
            <a:ln cap="flat" cmpd="sng" w="9525">
              <a:solidFill>
                <a:srgbClr val="595959"/>
              </a:solidFill>
              <a:prstDash val="solid"/>
              <a:round/>
              <a:headEnd len="med" w="med" type="none"/>
              <a:tailEnd len="med" w="med" type="none"/>
            </a:ln>
          </p:spPr>
        </p:cxnSp>
        <p:cxnSp>
          <p:nvCxnSpPr>
            <p:cNvPr id="134" name="Google Shape;134;p17"/>
            <p:cNvCxnSpPr>
              <a:stCxn id="100" idx="0"/>
              <a:endCxn id="117" idx="4"/>
            </p:cNvCxnSpPr>
            <p:nvPr/>
          </p:nvCxnSpPr>
          <p:spPr>
            <a:xfrm rot="10800000">
              <a:off x="1852471" y="2480464"/>
              <a:ext cx="402900" cy="293100"/>
            </a:xfrm>
            <a:prstGeom prst="straightConnector1">
              <a:avLst/>
            </a:prstGeom>
            <a:noFill/>
            <a:ln cap="flat" cmpd="sng" w="9525">
              <a:solidFill>
                <a:srgbClr val="595959"/>
              </a:solidFill>
              <a:prstDash val="solid"/>
              <a:round/>
              <a:headEnd len="med" w="med" type="none"/>
              <a:tailEnd len="med" w="med" type="none"/>
            </a:ln>
          </p:spPr>
        </p:cxnSp>
        <p:cxnSp>
          <p:nvCxnSpPr>
            <p:cNvPr id="135" name="Google Shape;135;p17"/>
            <p:cNvCxnSpPr/>
            <p:nvPr/>
          </p:nvCxnSpPr>
          <p:spPr>
            <a:xfrm rot="10800000">
              <a:off x="744218" y="2226463"/>
              <a:ext cx="2100" cy="2313300"/>
            </a:xfrm>
            <a:prstGeom prst="straightConnector1">
              <a:avLst/>
            </a:prstGeom>
            <a:noFill/>
            <a:ln cap="flat" cmpd="sng" w="38100">
              <a:solidFill>
                <a:srgbClr val="595959"/>
              </a:solidFill>
              <a:prstDash val="solid"/>
              <a:round/>
              <a:headEnd len="med" w="med" type="none"/>
              <a:tailEnd len="med" w="med" type="triangle"/>
            </a:ln>
          </p:spPr>
        </p:cxnSp>
        <p:sp>
          <p:nvSpPr>
            <p:cNvPr id="136" name="Google Shape;136;p17"/>
            <p:cNvSpPr txBox="1"/>
            <p:nvPr/>
          </p:nvSpPr>
          <p:spPr>
            <a:xfrm rot="-5400000">
              <a:off x="-265112" y="3226072"/>
              <a:ext cx="1695600" cy="32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595959"/>
                  </a:solidFill>
                </a:rPr>
                <a:t>Time to the past</a:t>
              </a:r>
              <a:endParaRPr sz="1200">
                <a:solidFill>
                  <a:srgbClr val="595959"/>
                </a:solidFill>
              </a:endParaRPr>
            </a:p>
          </p:txBody>
        </p:sp>
      </p:grpSp>
      <p:grpSp>
        <p:nvGrpSpPr>
          <p:cNvPr id="137" name="Google Shape;137;p17"/>
          <p:cNvGrpSpPr/>
          <p:nvPr/>
        </p:nvGrpSpPr>
        <p:grpSpPr>
          <a:xfrm>
            <a:off x="4211356" y="2517222"/>
            <a:ext cx="2052009" cy="1993055"/>
            <a:chOff x="4277551" y="2264136"/>
            <a:chExt cx="2166165" cy="2254842"/>
          </a:xfrm>
        </p:grpSpPr>
        <p:cxnSp>
          <p:nvCxnSpPr>
            <p:cNvPr id="138" name="Google Shape;138;p17"/>
            <p:cNvCxnSpPr>
              <a:endCxn id="139" idx="1"/>
            </p:cNvCxnSpPr>
            <p:nvPr/>
          </p:nvCxnSpPr>
          <p:spPr>
            <a:xfrm>
              <a:off x="4391416" y="3899796"/>
              <a:ext cx="1338300" cy="600"/>
            </a:xfrm>
            <a:prstGeom prst="straightConnector1">
              <a:avLst/>
            </a:prstGeom>
            <a:noFill/>
            <a:ln cap="flat" cmpd="sng" w="9525">
              <a:solidFill>
                <a:srgbClr val="595959"/>
              </a:solidFill>
              <a:prstDash val="dot"/>
              <a:round/>
              <a:headEnd len="med" w="med" type="none"/>
              <a:tailEnd len="med" w="med" type="stealth"/>
            </a:ln>
          </p:spPr>
        </p:cxnSp>
        <p:sp>
          <p:nvSpPr>
            <p:cNvPr id="140" name="Google Shape;140;p17"/>
            <p:cNvSpPr/>
            <p:nvPr/>
          </p:nvSpPr>
          <p:spPr>
            <a:xfrm>
              <a:off x="4741283" y="3283836"/>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1" name="Google Shape;141;p17"/>
            <p:cNvSpPr/>
            <p:nvPr/>
          </p:nvSpPr>
          <p:spPr>
            <a:xfrm>
              <a:off x="5214208" y="3800923"/>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2" name="Google Shape;142;p17"/>
            <p:cNvSpPr/>
            <p:nvPr/>
          </p:nvSpPr>
          <p:spPr>
            <a:xfrm>
              <a:off x="4277551" y="4302659"/>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 name="Google Shape;143;p17"/>
            <p:cNvSpPr/>
            <p:nvPr/>
          </p:nvSpPr>
          <p:spPr>
            <a:xfrm>
              <a:off x="5430784" y="4302679"/>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p17"/>
            <p:cNvSpPr/>
            <p:nvPr/>
          </p:nvSpPr>
          <p:spPr>
            <a:xfrm>
              <a:off x="4997633" y="4302679"/>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45" name="Google Shape;145;p17"/>
            <p:cNvCxnSpPr>
              <a:endCxn id="140" idx="0"/>
            </p:cNvCxnSpPr>
            <p:nvPr/>
          </p:nvCxnSpPr>
          <p:spPr>
            <a:xfrm>
              <a:off x="4849283" y="2264136"/>
              <a:ext cx="0" cy="1019700"/>
            </a:xfrm>
            <a:prstGeom prst="straightConnector1">
              <a:avLst/>
            </a:prstGeom>
            <a:noFill/>
            <a:ln cap="flat" cmpd="sng" w="9525">
              <a:solidFill>
                <a:srgbClr val="595959"/>
              </a:solidFill>
              <a:prstDash val="lgDash"/>
              <a:round/>
              <a:headEnd len="med" w="med" type="none"/>
              <a:tailEnd len="med" w="med" type="none"/>
            </a:ln>
          </p:spPr>
        </p:cxnSp>
        <p:cxnSp>
          <p:nvCxnSpPr>
            <p:cNvPr id="146" name="Google Shape;146;p17"/>
            <p:cNvCxnSpPr>
              <a:stCxn id="140" idx="6"/>
              <a:endCxn id="141" idx="0"/>
            </p:cNvCxnSpPr>
            <p:nvPr/>
          </p:nvCxnSpPr>
          <p:spPr>
            <a:xfrm>
              <a:off x="4957283" y="3391986"/>
              <a:ext cx="364800" cy="408900"/>
            </a:xfrm>
            <a:prstGeom prst="bentConnector2">
              <a:avLst/>
            </a:prstGeom>
            <a:noFill/>
            <a:ln cap="flat" cmpd="sng" w="9525">
              <a:solidFill>
                <a:srgbClr val="595959"/>
              </a:solidFill>
              <a:prstDash val="solid"/>
              <a:round/>
              <a:headEnd len="med" w="med" type="none"/>
              <a:tailEnd len="med" w="med" type="none"/>
            </a:ln>
          </p:spPr>
        </p:cxnSp>
        <p:cxnSp>
          <p:nvCxnSpPr>
            <p:cNvPr id="147" name="Google Shape;147;p17"/>
            <p:cNvCxnSpPr>
              <a:stCxn id="140" idx="2"/>
              <a:endCxn id="142" idx="0"/>
            </p:cNvCxnSpPr>
            <p:nvPr/>
          </p:nvCxnSpPr>
          <p:spPr>
            <a:xfrm flipH="1">
              <a:off x="4385483" y="3391986"/>
              <a:ext cx="355800" cy="910800"/>
            </a:xfrm>
            <a:prstGeom prst="bentConnector2">
              <a:avLst/>
            </a:prstGeom>
            <a:noFill/>
            <a:ln cap="flat" cmpd="sng" w="9525">
              <a:solidFill>
                <a:srgbClr val="595959"/>
              </a:solidFill>
              <a:prstDash val="solid"/>
              <a:round/>
              <a:headEnd len="med" w="med" type="none"/>
              <a:tailEnd len="med" w="med" type="none"/>
            </a:ln>
          </p:spPr>
        </p:cxnSp>
        <p:cxnSp>
          <p:nvCxnSpPr>
            <p:cNvPr id="148" name="Google Shape;148;p17"/>
            <p:cNvCxnSpPr>
              <a:stCxn id="141" idx="2"/>
              <a:endCxn id="144" idx="0"/>
            </p:cNvCxnSpPr>
            <p:nvPr/>
          </p:nvCxnSpPr>
          <p:spPr>
            <a:xfrm flipH="1">
              <a:off x="5105608" y="3909073"/>
              <a:ext cx="108600" cy="393600"/>
            </a:xfrm>
            <a:prstGeom prst="bentConnector2">
              <a:avLst/>
            </a:prstGeom>
            <a:noFill/>
            <a:ln cap="flat" cmpd="sng" w="9525">
              <a:solidFill>
                <a:srgbClr val="595959"/>
              </a:solidFill>
              <a:prstDash val="solid"/>
              <a:round/>
              <a:headEnd len="med" w="med" type="none"/>
              <a:tailEnd len="med" w="med" type="none"/>
            </a:ln>
          </p:spPr>
        </p:cxnSp>
        <p:cxnSp>
          <p:nvCxnSpPr>
            <p:cNvPr id="149" name="Google Shape;149;p17"/>
            <p:cNvCxnSpPr>
              <a:stCxn id="141" idx="6"/>
              <a:endCxn id="143" idx="0"/>
            </p:cNvCxnSpPr>
            <p:nvPr/>
          </p:nvCxnSpPr>
          <p:spPr>
            <a:xfrm>
              <a:off x="5430208" y="3909073"/>
              <a:ext cx="108600" cy="393600"/>
            </a:xfrm>
            <a:prstGeom prst="bentConnector2">
              <a:avLst/>
            </a:prstGeom>
            <a:noFill/>
            <a:ln cap="flat" cmpd="sng" w="9525">
              <a:solidFill>
                <a:srgbClr val="595959"/>
              </a:solidFill>
              <a:prstDash val="solid"/>
              <a:round/>
              <a:headEnd len="med" w="med" type="none"/>
              <a:tailEnd len="med" w="med" type="none"/>
            </a:ln>
          </p:spPr>
        </p:cxnSp>
        <p:sp>
          <p:nvSpPr>
            <p:cNvPr id="150" name="Google Shape;150;p17"/>
            <p:cNvSpPr txBox="1"/>
            <p:nvPr/>
          </p:nvSpPr>
          <p:spPr>
            <a:xfrm>
              <a:off x="4864921" y="2993563"/>
              <a:ext cx="594000" cy="28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595959"/>
                  </a:solidFill>
                </a:rPr>
                <a:t>MRCA</a:t>
              </a:r>
              <a:endParaRPr b="1" sz="900">
                <a:solidFill>
                  <a:srgbClr val="595959"/>
                </a:solidFill>
              </a:endParaRPr>
            </a:p>
          </p:txBody>
        </p:sp>
        <p:cxnSp>
          <p:nvCxnSpPr>
            <p:cNvPr id="151" name="Google Shape;151;p17"/>
            <p:cNvCxnSpPr>
              <a:stCxn id="140" idx="6"/>
              <a:endCxn id="139" idx="1"/>
            </p:cNvCxnSpPr>
            <p:nvPr/>
          </p:nvCxnSpPr>
          <p:spPr>
            <a:xfrm>
              <a:off x="4957283" y="3391986"/>
              <a:ext cx="772500" cy="508500"/>
            </a:xfrm>
            <a:prstGeom prst="straightConnector1">
              <a:avLst/>
            </a:prstGeom>
            <a:noFill/>
            <a:ln cap="flat" cmpd="sng" w="9525">
              <a:solidFill>
                <a:srgbClr val="595959"/>
              </a:solidFill>
              <a:prstDash val="dot"/>
              <a:round/>
              <a:headEnd len="med" w="med" type="none"/>
              <a:tailEnd len="med" w="med" type="stealth"/>
            </a:ln>
          </p:spPr>
        </p:cxnSp>
        <p:sp>
          <p:nvSpPr>
            <p:cNvPr id="139" name="Google Shape;139;p17"/>
            <p:cNvSpPr txBox="1"/>
            <p:nvPr/>
          </p:nvSpPr>
          <p:spPr>
            <a:xfrm>
              <a:off x="5729716" y="3767796"/>
              <a:ext cx="714000" cy="26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595959"/>
                  </a:solidFill>
                </a:rPr>
                <a:t>Coalescent event</a:t>
              </a:r>
              <a:endParaRPr b="1" sz="700">
                <a:solidFill>
                  <a:srgbClr val="595959"/>
                </a:solidFill>
              </a:endParaRPr>
            </a:p>
          </p:txBody>
        </p:sp>
        <p:cxnSp>
          <p:nvCxnSpPr>
            <p:cNvPr id="152" name="Google Shape;152;p17"/>
            <p:cNvCxnSpPr/>
            <p:nvPr/>
          </p:nvCxnSpPr>
          <p:spPr>
            <a:xfrm>
              <a:off x="4708645" y="3395208"/>
              <a:ext cx="0" cy="505200"/>
            </a:xfrm>
            <a:prstGeom prst="straightConnector1">
              <a:avLst/>
            </a:prstGeom>
            <a:noFill/>
            <a:ln cap="flat" cmpd="sng" w="9525">
              <a:solidFill>
                <a:srgbClr val="595959"/>
              </a:solidFill>
              <a:prstDash val="solid"/>
              <a:round/>
              <a:headEnd len="med" w="med" type="stealth"/>
              <a:tailEnd len="med" w="med" type="stealth"/>
            </a:ln>
          </p:spPr>
        </p:cxnSp>
        <p:cxnSp>
          <p:nvCxnSpPr>
            <p:cNvPr id="153" name="Google Shape;153;p17"/>
            <p:cNvCxnSpPr/>
            <p:nvPr/>
          </p:nvCxnSpPr>
          <p:spPr>
            <a:xfrm>
              <a:off x="4708056" y="3900688"/>
              <a:ext cx="0" cy="505200"/>
            </a:xfrm>
            <a:prstGeom prst="straightConnector1">
              <a:avLst/>
            </a:prstGeom>
            <a:noFill/>
            <a:ln cap="flat" cmpd="sng" w="9525">
              <a:solidFill>
                <a:srgbClr val="595959"/>
              </a:solidFill>
              <a:prstDash val="solid"/>
              <a:round/>
              <a:headEnd len="med" w="med" type="stealth"/>
              <a:tailEnd len="med" w="med" type="stealth"/>
            </a:ln>
          </p:spPr>
        </p:cxnSp>
        <p:sp>
          <p:nvSpPr>
            <p:cNvPr id="154" name="Google Shape;154;p17"/>
            <p:cNvSpPr txBox="1"/>
            <p:nvPr/>
          </p:nvSpPr>
          <p:spPr>
            <a:xfrm>
              <a:off x="4428740" y="3553419"/>
              <a:ext cx="326700" cy="23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595959"/>
                  </a:solidFill>
                </a:rPr>
                <a:t>T2</a:t>
              </a:r>
              <a:endParaRPr b="1" sz="700">
                <a:solidFill>
                  <a:srgbClr val="595959"/>
                </a:solidFill>
              </a:endParaRPr>
            </a:p>
          </p:txBody>
        </p:sp>
        <p:sp>
          <p:nvSpPr>
            <p:cNvPr id="155" name="Google Shape;155;p17"/>
            <p:cNvSpPr txBox="1"/>
            <p:nvPr/>
          </p:nvSpPr>
          <p:spPr>
            <a:xfrm>
              <a:off x="4443972" y="4013332"/>
              <a:ext cx="326700" cy="23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595959"/>
                  </a:solidFill>
                </a:rPr>
                <a:t>T3</a:t>
              </a:r>
              <a:endParaRPr b="1" sz="700">
                <a:solidFill>
                  <a:srgbClr val="595959"/>
                </a:solidFill>
              </a:endParaRPr>
            </a:p>
          </p:txBody>
        </p:sp>
      </p:grpSp>
      <p:grpSp>
        <p:nvGrpSpPr>
          <p:cNvPr id="156" name="Google Shape;156;p17"/>
          <p:cNvGrpSpPr/>
          <p:nvPr/>
        </p:nvGrpSpPr>
        <p:grpSpPr>
          <a:xfrm>
            <a:off x="6385203" y="2517615"/>
            <a:ext cx="2042303" cy="1988971"/>
            <a:chOff x="6572333" y="2264581"/>
            <a:chExt cx="2155920" cy="2250222"/>
          </a:xfrm>
        </p:grpSpPr>
        <p:cxnSp>
          <p:nvCxnSpPr>
            <p:cNvPr id="157" name="Google Shape;157;p17"/>
            <p:cNvCxnSpPr/>
            <p:nvPr/>
          </p:nvCxnSpPr>
          <p:spPr>
            <a:xfrm>
              <a:off x="6996244" y="2576880"/>
              <a:ext cx="972300" cy="600"/>
            </a:xfrm>
            <a:prstGeom prst="straightConnector1">
              <a:avLst/>
            </a:prstGeom>
            <a:noFill/>
            <a:ln cap="flat" cmpd="sng" w="9525">
              <a:solidFill>
                <a:srgbClr val="595959"/>
              </a:solidFill>
              <a:prstDash val="dash"/>
              <a:round/>
              <a:headEnd len="med" w="med" type="none"/>
              <a:tailEnd len="med" w="med" type="none"/>
            </a:ln>
          </p:spPr>
        </p:cxnSp>
        <p:cxnSp>
          <p:nvCxnSpPr>
            <p:cNvPr id="158" name="Google Shape;158;p17"/>
            <p:cNvCxnSpPr/>
            <p:nvPr/>
          </p:nvCxnSpPr>
          <p:spPr>
            <a:xfrm>
              <a:off x="6680554" y="3477128"/>
              <a:ext cx="1287600" cy="1800"/>
            </a:xfrm>
            <a:prstGeom prst="straightConnector1">
              <a:avLst/>
            </a:prstGeom>
            <a:noFill/>
            <a:ln cap="flat" cmpd="sng" w="9525">
              <a:solidFill>
                <a:srgbClr val="595959"/>
              </a:solidFill>
              <a:prstDash val="dash"/>
              <a:round/>
              <a:headEnd len="med" w="med" type="none"/>
              <a:tailEnd len="med" w="med" type="none"/>
            </a:ln>
          </p:spPr>
        </p:cxnSp>
        <p:cxnSp>
          <p:nvCxnSpPr>
            <p:cNvPr id="159" name="Google Shape;159;p17"/>
            <p:cNvCxnSpPr/>
            <p:nvPr/>
          </p:nvCxnSpPr>
          <p:spPr>
            <a:xfrm>
              <a:off x="6686886" y="4026123"/>
              <a:ext cx="1287600" cy="1800"/>
            </a:xfrm>
            <a:prstGeom prst="straightConnector1">
              <a:avLst/>
            </a:prstGeom>
            <a:noFill/>
            <a:ln cap="flat" cmpd="sng" w="9525">
              <a:solidFill>
                <a:srgbClr val="595959"/>
              </a:solidFill>
              <a:prstDash val="dash"/>
              <a:round/>
              <a:headEnd len="med" w="med" type="none"/>
              <a:tailEnd len="med" w="med" type="none"/>
            </a:ln>
          </p:spPr>
        </p:cxnSp>
        <p:sp>
          <p:nvSpPr>
            <p:cNvPr id="160" name="Google Shape;160;p17"/>
            <p:cNvSpPr/>
            <p:nvPr/>
          </p:nvSpPr>
          <p:spPr>
            <a:xfrm>
              <a:off x="6850443" y="3369932"/>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17"/>
            <p:cNvSpPr/>
            <p:nvPr/>
          </p:nvSpPr>
          <p:spPr>
            <a:xfrm>
              <a:off x="7146235" y="3919173"/>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 name="Google Shape;162;p17"/>
            <p:cNvSpPr/>
            <p:nvPr/>
          </p:nvSpPr>
          <p:spPr>
            <a:xfrm>
              <a:off x="6572333" y="4298503"/>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3" name="Google Shape;163;p17"/>
            <p:cNvSpPr/>
            <p:nvPr/>
          </p:nvSpPr>
          <p:spPr>
            <a:xfrm>
              <a:off x="7331118" y="4297670"/>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 name="Google Shape;164;p17"/>
            <p:cNvSpPr/>
            <p:nvPr/>
          </p:nvSpPr>
          <p:spPr>
            <a:xfrm>
              <a:off x="6961353" y="4297670"/>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65" name="Google Shape;165;p17"/>
            <p:cNvCxnSpPr>
              <a:stCxn id="160" idx="6"/>
              <a:endCxn id="161" idx="0"/>
            </p:cNvCxnSpPr>
            <p:nvPr/>
          </p:nvCxnSpPr>
          <p:spPr>
            <a:xfrm>
              <a:off x="7066443" y="3478082"/>
              <a:ext cx="187800" cy="441000"/>
            </a:xfrm>
            <a:prstGeom prst="bentConnector2">
              <a:avLst/>
            </a:prstGeom>
            <a:noFill/>
            <a:ln cap="flat" cmpd="sng" w="9525">
              <a:solidFill>
                <a:srgbClr val="595959"/>
              </a:solidFill>
              <a:prstDash val="solid"/>
              <a:round/>
              <a:headEnd len="med" w="med" type="none"/>
              <a:tailEnd len="med" w="med" type="none"/>
            </a:ln>
          </p:spPr>
        </p:cxnSp>
        <p:cxnSp>
          <p:nvCxnSpPr>
            <p:cNvPr id="166" name="Google Shape;166;p17"/>
            <p:cNvCxnSpPr>
              <a:stCxn id="160" idx="2"/>
              <a:endCxn id="162" idx="0"/>
            </p:cNvCxnSpPr>
            <p:nvPr/>
          </p:nvCxnSpPr>
          <p:spPr>
            <a:xfrm flipH="1">
              <a:off x="6680343" y="3478082"/>
              <a:ext cx="170100" cy="820500"/>
            </a:xfrm>
            <a:prstGeom prst="bentConnector2">
              <a:avLst/>
            </a:prstGeom>
            <a:noFill/>
            <a:ln cap="flat" cmpd="sng" w="9525">
              <a:solidFill>
                <a:srgbClr val="595959"/>
              </a:solidFill>
              <a:prstDash val="solid"/>
              <a:round/>
              <a:headEnd len="med" w="med" type="none"/>
              <a:tailEnd len="med" w="med" type="none"/>
            </a:ln>
          </p:spPr>
        </p:cxnSp>
        <p:cxnSp>
          <p:nvCxnSpPr>
            <p:cNvPr id="167" name="Google Shape;167;p17"/>
            <p:cNvCxnSpPr>
              <a:stCxn id="161" idx="2"/>
              <a:endCxn id="164" idx="0"/>
            </p:cNvCxnSpPr>
            <p:nvPr/>
          </p:nvCxnSpPr>
          <p:spPr>
            <a:xfrm flipH="1">
              <a:off x="7069435" y="4027323"/>
              <a:ext cx="76800" cy="270300"/>
            </a:xfrm>
            <a:prstGeom prst="bentConnector2">
              <a:avLst/>
            </a:prstGeom>
            <a:noFill/>
            <a:ln cap="flat" cmpd="sng" w="9525">
              <a:solidFill>
                <a:srgbClr val="595959"/>
              </a:solidFill>
              <a:prstDash val="solid"/>
              <a:round/>
              <a:headEnd len="med" w="med" type="none"/>
              <a:tailEnd len="med" w="med" type="none"/>
            </a:ln>
          </p:spPr>
        </p:cxnSp>
        <p:cxnSp>
          <p:nvCxnSpPr>
            <p:cNvPr id="168" name="Google Shape;168;p17"/>
            <p:cNvCxnSpPr>
              <a:stCxn id="161" idx="6"/>
              <a:endCxn id="163" idx="0"/>
            </p:cNvCxnSpPr>
            <p:nvPr/>
          </p:nvCxnSpPr>
          <p:spPr>
            <a:xfrm>
              <a:off x="7362235" y="4027323"/>
              <a:ext cx="76800" cy="270300"/>
            </a:xfrm>
            <a:prstGeom prst="bentConnector2">
              <a:avLst/>
            </a:prstGeom>
            <a:noFill/>
            <a:ln cap="flat" cmpd="sng" w="9525">
              <a:solidFill>
                <a:srgbClr val="595959"/>
              </a:solidFill>
              <a:prstDash val="solid"/>
              <a:round/>
              <a:headEnd len="med" w="med" type="none"/>
              <a:tailEnd len="med" w="med" type="none"/>
            </a:ln>
          </p:spPr>
        </p:cxnSp>
        <p:cxnSp>
          <p:nvCxnSpPr>
            <p:cNvPr id="169" name="Google Shape;169;p17"/>
            <p:cNvCxnSpPr/>
            <p:nvPr/>
          </p:nvCxnSpPr>
          <p:spPr>
            <a:xfrm flipH="1">
              <a:off x="7976199" y="3479122"/>
              <a:ext cx="900" cy="555300"/>
            </a:xfrm>
            <a:prstGeom prst="straightConnector1">
              <a:avLst/>
            </a:prstGeom>
            <a:noFill/>
            <a:ln cap="flat" cmpd="sng" w="9525">
              <a:solidFill>
                <a:srgbClr val="595959"/>
              </a:solidFill>
              <a:prstDash val="solid"/>
              <a:round/>
              <a:headEnd len="med" w="med" type="stealth"/>
              <a:tailEnd len="med" w="med" type="stealth"/>
            </a:ln>
          </p:spPr>
        </p:cxnSp>
        <p:cxnSp>
          <p:nvCxnSpPr>
            <p:cNvPr id="170" name="Google Shape;170;p17"/>
            <p:cNvCxnSpPr/>
            <p:nvPr/>
          </p:nvCxnSpPr>
          <p:spPr>
            <a:xfrm flipH="1">
              <a:off x="7976242" y="4026130"/>
              <a:ext cx="1800" cy="372900"/>
            </a:xfrm>
            <a:prstGeom prst="straightConnector1">
              <a:avLst/>
            </a:prstGeom>
            <a:noFill/>
            <a:ln cap="flat" cmpd="sng" w="9525">
              <a:solidFill>
                <a:srgbClr val="595959"/>
              </a:solidFill>
              <a:prstDash val="solid"/>
              <a:round/>
              <a:headEnd len="med" w="med" type="stealth"/>
              <a:tailEnd len="med" w="med" type="stealth"/>
            </a:ln>
          </p:spPr>
        </p:cxnSp>
        <p:sp>
          <p:nvSpPr>
            <p:cNvPr id="171" name="Google Shape;171;p17"/>
            <p:cNvSpPr txBox="1"/>
            <p:nvPr/>
          </p:nvSpPr>
          <p:spPr>
            <a:xfrm>
              <a:off x="8053553" y="3640667"/>
              <a:ext cx="674700" cy="23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595959"/>
                  </a:solidFill>
                </a:rPr>
                <a:t>T3 = N/3</a:t>
              </a:r>
              <a:endParaRPr b="1" sz="900">
                <a:solidFill>
                  <a:srgbClr val="595959"/>
                </a:solidFill>
              </a:endParaRPr>
            </a:p>
          </p:txBody>
        </p:sp>
        <p:sp>
          <p:nvSpPr>
            <p:cNvPr id="172" name="Google Shape;172;p17"/>
            <p:cNvSpPr txBox="1"/>
            <p:nvPr/>
          </p:nvSpPr>
          <p:spPr>
            <a:xfrm>
              <a:off x="8055951" y="4073411"/>
              <a:ext cx="669900" cy="23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595959"/>
                  </a:solidFill>
                </a:rPr>
                <a:t>T4 = N/6</a:t>
              </a:r>
              <a:endParaRPr b="1" sz="900">
                <a:solidFill>
                  <a:srgbClr val="595959"/>
                </a:solidFill>
              </a:endParaRPr>
            </a:p>
          </p:txBody>
        </p:sp>
        <p:sp>
          <p:nvSpPr>
            <p:cNvPr id="173" name="Google Shape;173;p17"/>
            <p:cNvSpPr/>
            <p:nvPr/>
          </p:nvSpPr>
          <p:spPr>
            <a:xfrm>
              <a:off x="7700873" y="4297669"/>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74" name="Google Shape;174;p17"/>
            <p:cNvCxnSpPr>
              <a:stCxn id="175" idx="6"/>
              <a:endCxn id="173" idx="0"/>
            </p:cNvCxnSpPr>
            <p:nvPr/>
          </p:nvCxnSpPr>
          <p:spPr>
            <a:xfrm>
              <a:off x="7477740" y="2577031"/>
              <a:ext cx="331200" cy="1720500"/>
            </a:xfrm>
            <a:prstGeom prst="bentConnector2">
              <a:avLst/>
            </a:prstGeom>
            <a:noFill/>
            <a:ln cap="flat" cmpd="sng" w="9525">
              <a:solidFill>
                <a:srgbClr val="595959"/>
              </a:solidFill>
              <a:prstDash val="solid"/>
              <a:round/>
              <a:headEnd len="med" w="med" type="none"/>
              <a:tailEnd len="med" w="med" type="none"/>
            </a:ln>
          </p:spPr>
        </p:cxnSp>
        <p:sp>
          <p:nvSpPr>
            <p:cNvPr id="175" name="Google Shape;175;p17"/>
            <p:cNvSpPr/>
            <p:nvPr/>
          </p:nvSpPr>
          <p:spPr>
            <a:xfrm>
              <a:off x="7261740" y="2468881"/>
              <a:ext cx="216000" cy="216300"/>
            </a:xfrm>
            <a:prstGeom prst="ellipse">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76" name="Google Shape;176;p17"/>
            <p:cNvCxnSpPr>
              <a:stCxn id="175" idx="2"/>
              <a:endCxn id="160" idx="0"/>
            </p:cNvCxnSpPr>
            <p:nvPr/>
          </p:nvCxnSpPr>
          <p:spPr>
            <a:xfrm flipH="1">
              <a:off x="6958440" y="2577031"/>
              <a:ext cx="303300" cy="792900"/>
            </a:xfrm>
            <a:prstGeom prst="bentConnector2">
              <a:avLst/>
            </a:prstGeom>
            <a:noFill/>
            <a:ln cap="flat" cmpd="sng" w="9525">
              <a:solidFill>
                <a:srgbClr val="595959"/>
              </a:solidFill>
              <a:prstDash val="solid"/>
              <a:round/>
              <a:headEnd len="med" w="med" type="none"/>
              <a:tailEnd len="med" w="med" type="none"/>
            </a:ln>
          </p:spPr>
        </p:cxnSp>
        <p:cxnSp>
          <p:nvCxnSpPr>
            <p:cNvPr id="177" name="Google Shape;177;p17"/>
            <p:cNvCxnSpPr>
              <a:endCxn id="175" idx="0"/>
            </p:cNvCxnSpPr>
            <p:nvPr/>
          </p:nvCxnSpPr>
          <p:spPr>
            <a:xfrm>
              <a:off x="7369740" y="2264581"/>
              <a:ext cx="0" cy="204300"/>
            </a:xfrm>
            <a:prstGeom prst="straightConnector1">
              <a:avLst/>
            </a:prstGeom>
            <a:noFill/>
            <a:ln cap="flat" cmpd="sng" w="9525">
              <a:solidFill>
                <a:srgbClr val="595959"/>
              </a:solidFill>
              <a:prstDash val="solid"/>
              <a:round/>
              <a:headEnd len="med" w="med" type="none"/>
              <a:tailEnd len="med" w="med" type="none"/>
            </a:ln>
          </p:spPr>
        </p:cxnSp>
        <p:cxnSp>
          <p:nvCxnSpPr>
            <p:cNvPr id="178" name="Google Shape;178;p17"/>
            <p:cNvCxnSpPr/>
            <p:nvPr/>
          </p:nvCxnSpPr>
          <p:spPr>
            <a:xfrm>
              <a:off x="7975941" y="2579170"/>
              <a:ext cx="0" cy="900000"/>
            </a:xfrm>
            <a:prstGeom prst="straightConnector1">
              <a:avLst/>
            </a:prstGeom>
            <a:noFill/>
            <a:ln cap="flat" cmpd="sng" w="9525">
              <a:solidFill>
                <a:srgbClr val="595959"/>
              </a:solidFill>
              <a:prstDash val="solid"/>
              <a:round/>
              <a:headEnd len="med" w="med" type="stealth"/>
              <a:tailEnd len="med" w="med" type="stealth"/>
            </a:ln>
          </p:spPr>
        </p:cxnSp>
        <p:sp>
          <p:nvSpPr>
            <p:cNvPr id="179" name="Google Shape;179;p17"/>
            <p:cNvSpPr txBox="1"/>
            <p:nvPr/>
          </p:nvSpPr>
          <p:spPr>
            <a:xfrm>
              <a:off x="8053565" y="2913157"/>
              <a:ext cx="653400" cy="23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595959"/>
                  </a:solidFill>
                </a:rPr>
                <a:t>T2 = N</a:t>
              </a:r>
              <a:endParaRPr b="1" sz="900">
                <a:solidFill>
                  <a:srgbClr val="595959"/>
                </a:solidFill>
              </a:endParaRPr>
            </a:p>
          </p:txBody>
        </p:sp>
      </p:grpSp>
      <p:sp>
        <p:nvSpPr>
          <p:cNvPr id="180" name="Google Shape;180;p17"/>
          <p:cNvSpPr txBox="1"/>
          <p:nvPr/>
        </p:nvSpPr>
        <p:spPr>
          <a:xfrm>
            <a:off x="4440788" y="946325"/>
            <a:ext cx="4098300" cy="1454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500">
                <a:solidFill>
                  <a:schemeClr val="dk2"/>
                </a:solidFill>
              </a:rPr>
              <a:t>The </a:t>
            </a:r>
            <a:r>
              <a:rPr b="1" lang="en" sz="1500">
                <a:solidFill>
                  <a:schemeClr val="dk2"/>
                </a:solidFill>
              </a:rPr>
              <a:t>coalescent </a:t>
            </a:r>
            <a:r>
              <a:rPr lang="en" sz="1500">
                <a:solidFill>
                  <a:schemeClr val="dk2"/>
                </a:solidFill>
              </a:rPr>
              <a:t>process:</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en" sz="1500">
                <a:solidFill>
                  <a:schemeClr val="dk2"/>
                </a:solidFill>
              </a:rPr>
              <a:t>Backward in time</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en" sz="1500">
                <a:solidFill>
                  <a:schemeClr val="dk2"/>
                </a:solidFill>
              </a:rPr>
              <a:t>Alleles merge to their common ancestors</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en" sz="1500">
                <a:solidFill>
                  <a:schemeClr val="dk2"/>
                </a:solidFill>
              </a:rPr>
              <a:t>Exponential distribution</a:t>
            </a:r>
            <a:endParaRPr sz="1500">
              <a:solidFill>
                <a:schemeClr val="dk2"/>
              </a:solidFill>
            </a:endParaRPr>
          </a:p>
        </p:txBody>
      </p:sp>
      <p:sp>
        <p:nvSpPr>
          <p:cNvPr id="181" name="Google Shape;181;p17"/>
          <p:cNvSpPr txBox="1"/>
          <p:nvPr/>
        </p:nvSpPr>
        <p:spPr>
          <a:xfrm>
            <a:off x="0" y="436925"/>
            <a:ext cx="9144000" cy="56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solidFill>
                  <a:schemeClr val="dk2"/>
                </a:solidFill>
              </a:rPr>
              <a:t>Population size is a crucial parameter in population genetic models</a:t>
            </a:r>
            <a:endParaRPr b="1" sz="19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187" name="Google Shape;187;p18"/>
          <p:cNvGrpSpPr/>
          <p:nvPr/>
        </p:nvGrpSpPr>
        <p:grpSpPr>
          <a:xfrm>
            <a:off x="632500" y="1434850"/>
            <a:ext cx="2687000" cy="3372500"/>
            <a:chOff x="632500" y="1434850"/>
            <a:chExt cx="2687000" cy="3372500"/>
          </a:xfrm>
        </p:grpSpPr>
        <p:cxnSp>
          <p:nvCxnSpPr>
            <p:cNvPr id="188" name="Google Shape;188;p18"/>
            <p:cNvCxnSpPr/>
            <p:nvPr/>
          </p:nvCxnSpPr>
          <p:spPr>
            <a:xfrm>
              <a:off x="810400" y="1788850"/>
              <a:ext cx="0" cy="2819100"/>
            </a:xfrm>
            <a:prstGeom prst="straightConnector1">
              <a:avLst/>
            </a:prstGeom>
            <a:noFill/>
            <a:ln cap="flat" cmpd="sng" w="9525">
              <a:solidFill>
                <a:schemeClr val="dk2"/>
              </a:solidFill>
              <a:prstDash val="solid"/>
              <a:round/>
              <a:headEnd len="med" w="med" type="none"/>
              <a:tailEnd len="med" w="med" type="stealth"/>
            </a:ln>
          </p:spPr>
        </p:cxnSp>
        <p:sp>
          <p:nvSpPr>
            <p:cNvPr id="189" name="Google Shape;189;p18"/>
            <p:cNvSpPr txBox="1"/>
            <p:nvPr/>
          </p:nvSpPr>
          <p:spPr>
            <a:xfrm>
              <a:off x="752650" y="1434850"/>
              <a:ext cx="490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past</a:t>
              </a:r>
              <a:endParaRPr sz="1100">
                <a:solidFill>
                  <a:schemeClr val="dk2"/>
                </a:solidFill>
              </a:endParaRPr>
            </a:p>
          </p:txBody>
        </p:sp>
        <p:sp>
          <p:nvSpPr>
            <p:cNvPr id="190" name="Google Shape;190;p18"/>
            <p:cNvSpPr txBox="1"/>
            <p:nvPr/>
          </p:nvSpPr>
          <p:spPr>
            <a:xfrm>
              <a:off x="632500" y="4453350"/>
              <a:ext cx="865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present</a:t>
              </a:r>
              <a:endParaRPr sz="1100">
                <a:solidFill>
                  <a:schemeClr val="dk2"/>
                </a:solidFill>
              </a:endParaRPr>
            </a:p>
          </p:txBody>
        </p:sp>
        <p:sp>
          <p:nvSpPr>
            <p:cNvPr id="191" name="Google Shape;191;p18"/>
            <p:cNvSpPr/>
            <p:nvPr/>
          </p:nvSpPr>
          <p:spPr>
            <a:xfrm>
              <a:off x="1118050" y="1933175"/>
              <a:ext cx="490800" cy="24051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10000</a:t>
              </a:r>
              <a:endParaRPr sz="700"/>
            </a:p>
          </p:txBody>
        </p:sp>
        <p:cxnSp>
          <p:nvCxnSpPr>
            <p:cNvPr id="192" name="Google Shape;192;p18"/>
            <p:cNvCxnSpPr/>
            <p:nvPr/>
          </p:nvCxnSpPr>
          <p:spPr>
            <a:xfrm>
              <a:off x="2096255" y="2083675"/>
              <a:ext cx="512700" cy="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18"/>
            <p:cNvCxnSpPr/>
            <p:nvPr/>
          </p:nvCxnSpPr>
          <p:spPr>
            <a:xfrm>
              <a:off x="1912662" y="2839948"/>
              <a:ext cx="330000" cy="300"/>
            </a:xfrm>
            <a:prstGeom prst="straightConnector1">
              <a:avLst/>
            </a:prstGeom>
            <a:noFill/>
            <a:ln cap="flat" cmpd="sng" w="9525">
              <a:solidFill>
                <a:schemeClr val="dk2"/>
              </a:solidFill>
              <a:prstDash val="solid"/>
              <a:round/>
              <a:headEnd len="med" w="med" type="none"/>
              <a:tailEnd len="med" w="med" type="none"/>
            </a:ln>
          </p:spPr>
        </p:cxnSp>
        <p:cxnSp>
          <p:nvCxnSpPr>
            <p:cNvPr id="194" name="Google Shape;194;p18"/>
            <p:cNvCxnSpPr/>
            <p:nvPr/>
          </p:nvCxnSpPr>
          <p:spPr>
            <a:xfrm>
              <a:off x="2449801" y="2691384"/>
              <a:ext cx="329100" cy="600"/>
            </a:xfrm>
            <a:prstGeom prst="straightConnector1">
              <a:avLst/>
            </a:prstGeom>
            <a:noFill/>
            <a:ln cap="flat" cmpd="sng" w="9525">
              <a:solidFill>
                <a:schemeClr val="dk2"/>
              </a:solidFill>
              <a:prstDash val="solid"/>
              <a:round/>
              <a:headEnd len="med" w="med" type="none"/>
              <a:tailEnd len="med" w="med" type="none"/>
            </a:ln>
          </p:spPr>
        </p:cxnSp>
        <p:cxnSp>
          <p:nvCxnSpPr>
            <p:cNvPr id="195" name="Google Shape;195;p18"/>
            <p:cNvCxnSpPr/>
            <p:nvPr/>
          </p:nvCxnSpPr>
          <p:spPr>
            <a:xfrm flipH="1" rot="10800000">
              <a:off x="2174730" y="3567841"/>
              <a:ext cx="136800" cy="90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18"/>
            <p:cNvCxnSpPr/>
            <p:nvPr/>
          </p:nvCxnSpPr>
          <p:spPr>
            <a:xfrm flipH="1" rot="10800000">
              <a:off x="2573759" y="3810007"/>
              <a:ext cx="181800" cy="30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18"/>
            <p:cNvCxnSpPr/>
            <p:nvPr/>
          </p:nvCxnSpPr>
          <p:spPr>
            <a:xfrm flipH="1" rot="10800000">
              <a:off x="2652963" y="3716999"/>
              <a:ext cx="253200" cy="3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18"/>
            <p:cNvCxnSpPr/>
            <p:nvPr/>
          </p:nvCxnSpPr>
          <p:spPr>
            <a:xfrm flipH="1" rot="10800000">
              <a:off x="2663200" y="4183898"/>
              <a:ext cx="181500" cy="300"/>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18"/>
            <p:cNvCxnSpPr/>
            <p:nvPr/>
          </p:nvCxnSpPr>
          <p:spPr>
            <a:xfrm>
              <a:off x="2260833" y="3891718"/>
              <a:ext cx="127500" cy="2100"/>
            </a:xfrm>
            <a:prstGeom prst="straightConnector1">
              <a:avLst/>
            </a:prstGeom>
            <a:noFill/>
            <a:ln cap="flat" cmpd="sng" w="9525">
              <a:solidFill>
                <a:schemeClr val="dk2"/>
              </a:solidFill>
              <a:prstDash val="solid"/>
              <a:round/>
              <a:headEnd len="med" w="med" type="none"/>
              <a:tailEnd len="med" w="med" type="none"/>
            </a:ln>
          </p:spPr>
        </p:cxnSp>
        <p:cxnSp>
          <p:nvCxnSpPr>
            <p:cNvPr id="200" name="Google Shape;200;p18"/>
            <p:cNvCxnSpPr/>
            <p:nvPr/>
          </p:nvCxnSpPr>
          <p:spPr>
            <a:xfrm>
              <a:off x="1813162" y="4183871"/>
              <a:ext cx="180300" cy="300"/>
            </a:xfrm>
            <a:prstGeom prst="straightConnector1">
              <a:avLst/>
            </a:prstGeom>
            <a:noFill/>
            <a:ln cap="flat" cmpd="sng" w="9525">
              <a:solidFill>
                <a:schemeClr val="dk2"/>
              </a:solidFill>
              <a:prstDash val="solid"/>
              <a:round/>
              <a:headEnd len="med" w="med" type="none"/>
              <a:tailEnd len="med" w="med" type="none"/>
            </a:ln>
          </p:spPr>
        </p:cxnSp>
        <p:cxnSp>
          <p:nvCxnSpPr>
            <p:cNvPr id="201" name="Google Shape;201;p18"/>
            <p:cNvCxnSpPr/>
            <p:nvPr/>
          </p:nvCxnSpPr>
          <p:spPr>
            <a:xfrm>
              <a:off x="2099322" y="2081800"/>
              <a:ext cx="0" cy="756900"/>
            </a:xfrm>
            <a:prstGeom prst="straightConnector1">
              <a:avLst/>
            </a:prstGeom>
            <a:noFill/>
            <a:ln cap="flat" cmpd="sng" w="9525">
              <a:solidFill>
                <a:schemeClr val="dk2"/>
              </a:solidFill>
              <a:prstDash val="solid"/>
              <a:round/>
              <a:headEnd len="med" w="med" type="none"/>
              <a:tailEnd len="med" w="med" type="none"/>
            </a:ln>
          </p:spPr>
        </p:cxnSp>
        <p:cxnSp>
          <p:nvCxnSpPr>
            <p:cNvPr id="202" name="Google Shape;202;p18"/>
            <p:cNvCxnSpPr/>
            <p:nvPr/>
          </p:nvCxnSpPr>
          <p:spPr>
            <a:xfrm>
              <a:off x="2608948" y="2081800"/>
              <a:ext cx="600" cy="616200"/>
            </a:xfrm>
            <a:prstGeom prst="straightConnector1">
              <a:avLst/>
            </a:prstGeom>
            <a:noFill/>
            <a:ln cap="flat" cmpd="sng" w="9525">
              <a:solidFill>
                <a:schemeClr val="dk2"/>
              </a:solidFill>
              <a:prstDash val="solid"/>
              <a:round/>
              <a:headEnd len="med" w="med" type="none"/>
              <a:tailEnd len="med" w="med" type="none"/>
            </a:ln>
          </p:spPr>
        </p:cxnSp>
        <p:cxnSp>
          <p:nvCxnSpPr>
            <p:cNvPr id="203" name="Google Shape;203;p18"/>
            <p:cNvCxnSpPr/>
            <p:nvPr/>
          </p:nvCxnSpPr>
          <p:spPr>
            <a:xfrm>
              <a:off x="1912662" y="2838807"/>
              <a:ext cx="600" cy="1344300"/>
            </a:xfrm>
            <a:prstGeom prst="straightConnector1">
              <a:avLst/>
            </a:prstGeom>
            <a:noFill/>
            <a:ln cap="flat" cmpd="sng" w="9525">
              <a:solidFill>
                <a:schemeClr val="dk2"/>
              </a:solidFill>
              <a:prstDash val="solid"/>
              <a:round/>
              <a:headEnd len="med" w="med" type="none"/>
              <a:tailEnd len="med" w="med" type="none"/>
            </a:ln>
          </p:spPr>
        </p:cxnSp>
        <p:cxnSp>
          <p:nvCxnSpPr>
            <p:cNvPr id="204" name="Google Shape;204;p18"/>
            <p:cNvCxnSpPr/>
            <p:nvPr/>
          </p:nvCxnSpPr>
          <p:spPr>
            <a:xfrm>
              <a:off x="2778714" y="2692037"/>
              <a:ext cx="1500" cy="1027200"/>
            </a:xfrm>
            <a:prstGeom prst="straightConnector1">
              <a:avLst/>
            </a:prstGeom>
            <a:noFill/>
            <a:ln cap="flat" cmpd="sng" w="9525">
              <a:solidFill>
                <a:schemeClr val="dk2"/>
              </a:solidFill>
              <a:prstDash val="solid"/>
              <a:round/>
              <a:headEnd len="med" w="med" type="none"/>
              <a:tailEnd len="med" w="med" type="none"/>
            </a:ln>
          </p:spPr>
        </p:cxnSp>
        <p:cxnSp>
          <p:nvCxnSpPr>
            <p:cNvPr id="205" name="Google Shape;205;p18"/>
            <p:cNvCxnSpPr/>
            <p:nvPr/>
          </p:nvCxnSpPr>
          <p:spPr>
            <a:xfrm>
              <a:off x="2447521" y="2690569"/>
              <a:ext cx="2100" cy="164910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18"/>
            <p:cNvCxnSpPr/>
            <p:nvPr/>
          </p:nvCxnSpPr>
          <p:spPr>
            <a:xfrm>
              <a:off x="2242715" y="2838807"/>
              <a:ext cx="900" cy="72900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18"/>
            <p:cNvCxnSpPr/>
            <p:nvPr/>
          </p:nvCxnSpPr>
          <p:spPr>
            <a:xfrm flipH="1">
              <a:off x="2179684" y="3567764"/>
              <a:ext cx="300" cy="771900"/>
            </a:xfrm>
            <a:prstGeom prst="straightConnector1">
              <a:avLst/>
            </a:prstGeom>
            <a:noFill/>
            <a:ln cap="flat" cmpd="sng" w="9525">
              <a:solidFill>
                <a:schemeClr val="dk2"/>
              </a:solidFill>
              <a:prstDash val="solid"/>
              <a:round/>
              <a:headEnd len="med" w="med" type="none"/>
              <a:tailEnd len="med" w="med" type="none"/>
            </a:ln>
          </p:spPr>
        </p:cxnSp>
        <p:cxnSp>
          <p:nvCxnSpPr>
            <p:cNvPr id="208" name="Google Shape;208;p18"/>
            <p:cNvCxnSpPr/>
            <p:nvPr/>
          </p:nvCxnSpPr>
          <p:spPr>
            <a:xfrm>
              <a:off x="2313860" y="3565807"/>
              <a:ext cx="0" cy="328800"/>
            </a:xfrm>
            <a:prstGeom prst="straightConnector1">
              <a:avLst/>
            </a:prstGeom>
            <a:noFill/>
            <a:ln cap="flat" cmpd="sng" w="9525">
              <a:solidFill>
                <a:schemeClr val="dk2"/>
              </a:solidFill>
              <a:prstDash val="solid"/>
              <a:round/>
              <a:headEnd len="med" w="med" type="none"/>
              <a:tailEnd len="med" w="med" type="none"/>
            </a:ln>
          </p:spPr>
        </p:cxnSp>
        <p:cxnSp>
          <p:nvCxnSpPr>
            <p:cNvPr id="209" name="Google Shape;209;p18"/>
            <p:cNvCxnSpPr/>
            <p:nvPr/>
          </p:nvCxnSpPr>
          <p:spPr>
            <a:xfrm>
              <a:off x="2260833" y="3891718"/>
              <a:ext cx="0" cy="444000"/>
            </a:xfrm>
            <a:prstGeom prst="straightConnector1">
              <a:avLst/>
            </a:prstGeom>
            <a:noFill/>
            <a:ln cap="flat" cmpd="sng" w="9525">
              <a:solidFill>
                <a:schemeClr val="dk2"/>
              </a:solidFill>
              <a:prstDash val="solid"/>
              <a:round/>
              <a:headEnd len="med" w="med" type="none"/>
              <a:tailEnd len="med" w="med" type="none"/>
            </a:ln>
          </p:spPr>
        </p:cxnSp>
        <p:cxnSp>
          <p:nvCxnSpPr>
            <p:cNvPr id="210" name="Google Shape;210;p18"/>
            <p:cNvCxnSpPr/>
            <p:nvPr/>
          </p:nvCxnSpPr>
          <p:spPr>
            <a:xfrm>
              <a:off x="2388277" y="3891718"/>
              <a:ext cx="600" cy="448200"/>
            </a:xfrm>
            <a:prstGeom prst="straightConnector1">
              <a:avLst/>
            </a:prstGeom>
            <a:noFill/>
            <a:ln cap="flat" cmpd="sng" w="9525">
              <a:solidFill>
                <a:schemeClr val="dk2"/>
              </a:solidFill>
              <a:prstDash val="solid"/>
              <a:round/>
              <a:headEnd len="med" w="med" type="none"/>
              <a:tailEnd len="med" w="med" type="none"/>
            </a:ln>
          </p:spPr>
        </p:cxnSp>
        <p:cxnSp>
          <p:nvCxnSpPr>
            <p:cNvPr id="211" name="Google Shape;211;p18"/>
            <p:cNvCxnSpPr/>
            <p:nvPr/>
          </p:nvCxnSpPr>
          <p:spPr>
            <a:xfrm>
              <a:off x="2573778" y="3810532"/>
              <a:ext cx="0" cy="529200"/>
            </a:xfrm>
            <a:prstGeom prst="straightConnector1">
              <a:avLst/>
            </a:prstGeom>
            <a:noFill/>
            <a:ln cap="flat" cmpd="sng" w="9525">
              <a:solidFill>
                <a:schemeClr val="dk2"/>
              </a:solidFill>
              <a:prstDash val="solid"/>
              <a:round/>
              <a:headEnd len="med" w="med" type="none"/>
              <a:tailEnd len="med" w="med" type="none"/>
            </a:ln>
          </p:spPr>
        </p:cxnSp>
        <p:cxnSp>
          <p:nvCxnSpPr>
            <p:cNvPr id="212" name="Google Shape;212;p18"/>
            <p:cNvCxnSpPr/>
            <p:nvPr/>
          </p:nvCxnSpPr>
          <p:spPr>
            <a:xfrm>
              <a:off x="2905158" y="3720323"/>
              <a:ext cx="900" cy="619800"/>
            </a:xfrm>
            <a:prstGeom prst="straightConnector1">
              <a:avLst/>
            </a:prstGeom>
            <a:noFill/>
            <a:ln cap="flat" cmpd="sng" w="9525">
              <a:solidFill>
                <a:schemeClr val="dk2"/>
              </a:solidFill>
              <a:prstDash val="solid"/>
              <a:round/>
              <a:headEnd len="med" w="med" type="none"/>
              <a:tailEnd len="med" w="med" type="none"/>
            </a:ln>
          </p:spPr>
        </p:cxnSp>
        <p:cxnSp>
          <p:nvCxnSpPr>
            <p:cNvPr id="213" name="Google Shape;213;p18"/>
            <p:cNvCxnSpPr/>
            <p:nvPr/>
          </p:nvCxnSpPr>
          <p:spPr>
            <a:xfrm>
              <a:off x="2656721" y="3720323"/>
              <a:ext cx="0" cy="91500"/>
            </a:xfrm>
            <a:prstGeom prst="straightConnector1">
              <a:avLst/>
            </a:prstGeom>
            <a:noFill/>
            <a:ln cap="flat" cmpd="sng" w="9525">
              <a:solidFill>
                <a:schemeClr val="dk2"/>
              </a:solidFill>
              <a:prstDash val="solid"/>
              <a:round/>
              <a:headEnd len="med" w="med" type="none"/>
              <a:tailEnd len="med" w="med" type="none"/>
            </a:ln>
          </p:spPr>
        </p:cxnSp>
        <p:cxnSp>
          <p:nvCxnSpPr>
            <p:cNvPr id="214" name="Google Shape;214;p18"/>
            <p:cNvCxnSpPr/>
            <p:nvPr/>
          </p:nvCxnSpPr>
          <p:spPr>
            <a:xfrm>
              <a:off x="2755501" y="3809975"/>
              <a:ext cx="0" cy="371700"/>
            </a:xfrm>
            <a:prstGeom prst="straightConnector1">
              <a:avLst/>
            </a:prstGeom>
            <a:noFill/>
            <a:ln cap="flat" cmpd="sng" w="9525">
              <a:solidFill>
                <a:schemeClr val="dk2"/>
              </a:solidFill>
              <a:prstDash val="solid"/>
              <a:round/>
              <a:headEnd len="med" w="med" type="none"/>
              <a:tailEnd len="med" w="med" type="none"/>
            </a:ln>
          </p:spPr>
        </p:cxnSp>
        <p:cxnSp>
          <p:nvCxnSpPr>
            <p:cNvPr id="215" name="Google Shape;215;p18"/>
            <p:cNvCxnSpPr/>
            <p:nvPr/>
          </p:nvCxnSpPr>
          <p:spPr>
            <a:xfrm flipH="1">
              <a:off x="2663048" y="4181806"/>
              <a:ext cx="900" cy="158400"/>
            </a:xfrm>
            <a:prstGeom prst="straightConnector1">
              <a:avLst/>
            </a:prstGeom>
            <a:noFill/>
            <a:ln cap="flat" cmpd="sng" w="9525">
              <a:solidFill>
                <a:schemeClr val="dk2"/>
              </a:solidFill>
              <a:prstDash val="solid"/>
              <a:round/>
              <a:headEnd len="med" w="med" type="none"/>
              <a:tailEnd len="med" w="med" type="none"/>
            </a:ln>
          </p:spPr>
        </p:cxnSp>
        <p:cxnSp>
          <p:nvCxnSpPr>
            <p:cNvPr id="216" name="Google Shape;216;p18"/>
            <p:cNvCxnSpPr/>
            <p:nvPr/>
          </p:nvCxnSpPr>
          <p:spPr>
            <a:xfrm flipH="1">
              <a:off x="2847052" y="4181806"/>
              <a:ext cx="900" cy="158400"/>
            </a:xfrm>
            <a:prstGeom prst="straightConnector1">
              <a:avLst/>
            </a:prstGeom>
            <a:noFill/>
            <a:ln cap="flat" cmpd="sng" w="9525">
              <a:solidFill>
                <a:schemeClr val="dk2"/>
              </a:solidFill>
              <a:prstDash val="solid"/>
              <a:round/>
              <a:headEnd len="med" w="med" type="none"/>
              <a:tailEnd len="med" w="med" type="none"/>
            </a:ln>
          </p:spPr>
        </p:cxnSp>
        <p:cxnSp>
          <p:nvCxnSpPr>
            <p:cNvPr id="217" name="Google Shape;217;p18"/>
            <p:cNvCxnSpPr/>
            <p:nvPr/>
          </p:nvCxnSpPr>
          <p:spPr>
            <a:xfrm flipH="1">
              <a:off x="1810897" y="4184850"/>
              <a:ext cx="900" cy="158400"/>
            </a:xfrm>
            <a:prstGeom prst="straightConnector1">
              <a:avLst/>
            </a:prstGeom>
            <a:noFill/>
            <a:ln cap="flat" cmpd="sng" w="9525">
              <a:solidFill>
                <a:schemeClr val="dk2"/>
              </a:solidFill>
              <a:prstDash val="solid"/>
              <a:round/>
              <a:headEnd len="med" w="med" type="none"/>
              <a:tailEnd len="med" w="med" type="none"/>
            </a:ln>
          </p:spPr>
        </p:cxnSp>
        <p:cxnSp>
          <p:nvCxnSpPr>
            <p:cNvPr id="218" name="Google Shape;218;p18"/>
            <p:cNvCxnSpPr/>
            <p:nvPr/>
          </p:nvCxnSpPr>
          <p:spPr>
            <a:xfrm flipH="1">
              <a:off x="1994902" y="4184850"/>
              <a:ext cx="900" cy="158400"/>
            </a:xfrm>
            <a:prstGeom prst="straightConnector1">
              <a:avLst/>
            </a:prstGeom>
            <a:noFill/>
            <a:ln cap="flat" cmpd="sng" w="9525">
              <a:solidFill>
                <a:schemeClr val="dk2"/>
              </a:solidFill>
              <a:prstDash val="solid"/>
              <a:round/>
              <a:headEnd len="med" w="med" type="none"/>
              <a:tailEnd len="med" w="med" type="none"/>
            </a:ln>
          </p:spPr>
        </p:cxnSp>
        <p:cxnSp>
          <p:nvCxnSpPr>
            <p:cNvPr id="219" name="Google Shape;219;p18"/>
            <p:cNvCxnSpPr/>
            <p:nvPr/>
          </p:nvCxnSpPr>
          <p:spPr>
            <a:xfrm flipH="1" rot="10800000">
              <a:off x="2352485" y="1942975"/>
              <a:ext cx="300" cy="140700"/>
            </a:xfrm>
            <a:prstGeom prst="straightConnector1">
              <a:avLst/>
            </a:prstGeom>
            <a:noFill/>
            <a:ln cap="flat" cmpd="sng" w="9525">
              <a:solidFill>
                <a:schemeClr val="dk2"/>
              </a:solidFill>
              <a:prstDash val="solid"/>
              <a:round/>
              <a:headEnd len="med" w="med" type="none"/>
              <a:tailEnd len="med" w="med" type="none"/>
            </a:ln>
          </p:spPr>
        </p:cxnSp>
        <p:sp>
          <p:nvSpPr>
            <p:cNvPr id="220" name="Google Shape;220;p18"/>
            <p:cNvSpPr txBox="1"/>
            <p:nvPr/>
          </p:nvSpPr>
          <p:spPr>
            <a:xfrm>
              <a:off x="1385700" y="1543325"/>
              <a:ext cx="1933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2"/>
                  </a:solidFill>
                </a:rPr>
                <a:t>Stationary Population</a:t>
              </a:r>
              <a:endParaRPr b="1" sz="1000">
                <a:solidFill>
                  <a:schemeClr val="dk2"/>
                </a:solidFill>
              </a:endParaRPr>
            </a:p>
          </p:txBody>
        </p:sp>
      </p:grpSp>
      <p:grpSp>
        <p:nvGrpSpPr>
          <p:cNvPr id="221" name="Google Shape;221;p18"/>
          <p:cNvGrpSpPr/>
          <p:nvPr/>
        </p:nvGrpSpPr>
        <p:grpSpPr>
          <a:xfrm>
            <a:off x="3382575" y="1543325"/>
            <a:ext cx="2515175" cy="2800066"/>
            <a:chOff x="3382575" y="1543325"/>
            <a:chExt cx="2515175" cy="2800066"/>
          </a:xfrm>
        </p:grpSpPr>
        <p:sp>
          <p:nvSpPr>
            <p:cNvPr id="222" name="Google Shape;222;p18"/>
            <p:cNvSpPr/>
            <p:nvPr/>
          </p:nvSpPr>
          <p:spPr>
            <a:xfrm>
              <a:off x="3382575" y="1933175"/>
              <a:ext cx="804600" cy="200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500000</a:t>
              </a:r>
              <a:endParaRPr sz="700"/>
            </a:p>
          </p:txBody>
        </p:sp>
        <p:cxnSp>
          <p:nvCxnSpPr>
            <p:cNvPr id="223" name="Google Shape;223;p18"/>
            <p:cNvCxnSpPr/>
            <p:nvPr/>
          </p:nvCxnSpPr>
          <p:spPr>
            <a:xfrm>
              <a:off x="4674505" y="2083675"/>
              <a:ext cx="512700" cy="0"/>
            </a:xfrm>
            <a:prstGeom prst="straightConnector1">
              <a:avLst/>
            </a:prstGeom>
            <a:noFill/>
            <a:ln cap="flat" cmpd="sng" w="9525">
              <a:solidFill>
                <a:schemeClr val="dk2"/>
              </a:solidFill>
              <a:prstDash val="solid"/>
              <a:round/>
              <a:headEnd len="med" w="med" type="none"/>
              <a:tailEnd len="med" w="med" type="none"/>
            </a:ln>
          </p:spPr>
        </p:cxnSp>
        <p:cxnSp>
          <p:nvCxnSpPr>
            <p:cNvPr id="224" name="Google Shape;224;p18"/>
            <p:cNvCxnSpPr/>
            <p:nvPr/>
          </p:nvCxnSpPr>
          <p:spPr>
            <a:xfrm>
              <a:off x="4490916" y="4159056"/>
              <a:ext cx="330000" cy="0"/>
            </a:xfrm>
            <a:prstGeom prst="straightConnector1">
              <a:avLst/>
            </a:prstGeom>
            <a:noFill/>
            <a:ln cap="flat" cmpd="sng" w="9525">
              <a:solidFill>
                <a:schemeClr val="dk2"/>
              </a:solidFill>
              <a:prstDash val="solid"/>
              <a:round/>
              <a:headEnd len="med" w="med" type="none"/>
              <a:tailEnd len="med" w="med" type="none"/>
            </a:ln>
          </p:spPr>
        </p:cxnSp>
        <p:cxnSp>
          <p:nvCxnSpPr>
            <p:cNvPr id="225" name="Google Shape;225;p18"/>
            <p:cNvCxnSpPr/>
            <p:nvPr/>
          </p:nvCxnSpPr>
          <p:spPr>
            <a:xfrm>
              <a:off x="5028061" y="4140848"/>
              <a:ext cx="329100" cy="0"/>
            </a:xfrm>
            <a:prstGeom prst="straightConnector1">
              <a:avLst/>
            </a:prstGeom>
            <a:noFill/>
            <a:ln cap="flat" cmpd="sng" w="9525">
              <a:solidFill>
                <a:schemeClr val="dk2"/>
              </a:solidFill>
              <a:prstDash val="solid"/>
              <a:round/>
              <a:headEnd len="med" w="med" type="none"/>
              <a:tailEnd len="med" w="med" type="none"/>
            </a:ln>
          </p:spPr>
        </p:cxnSp>
        <p:cxnSp>
          <p:nvCxnSpPr>
            <p:cNvPr id="226" name="Google Shape;226;p18"/>
            <p:cNvCxnSpPr/>
            <p:nvPr/>
          </p:nvCxnSpPr>
          <p:spPr>
            <a:xfrm flipH="1" rot="10800000">
              <a:off x="4752987" y="4248079"/>
              <a:ext cx="136800" cy="300"/>
            </a:xfrm>
            <a:prstGeom prst="straightConnector1">
              <a:avLst/>
            </a:prstGeom>
            <a:noFill/>
            <a:ln cap="flat" cmpd="sng" w="9525">
              <a:solidFill>
                <a:schemeClr val="dk2"/>
              </a:solidFill>
              <a:prstDash val="solid"/>
              <a:round/>
              <a:headEnd len="med" w="med" type="none"/>
              <a:tailEnd len="med" w="med" type="none"/>
            </a:ln>
          </p:spPr>
        </p:cxnSp>
        <p:cxnSp>
          <p:nvCxnSpPr>
            <p:cNvPr id="227" name="Google Shape;227;p18"/>
            <p:cNvCxnSpPr/>
            <p:nvPr/>
          </p:nvCxnSpPr>
          <p:spPr>
            <a:xfrm>
              <a:off x="5152020" y="4277986"/>
              <a:ext cx="181800" cy="0"/>
            </a:xfrm>
            <a:prstGeom prst="straightConnector1">
              <a:avLst/>
            </a:prstGeom>
            <a:noFill/>
            <a:ln cap="flat" cmpd="sng" w="9525">
              <a:solidFill>
                <a:schemeClr val="dk2"/>
              </a:solidFill>
              <a:prstDash val="solid"/>
              <a:round/>
              <a:headEnd len="med" w="med" type="none"/>
              <a:tailEnd len="med" w="med" type="none"/>
            </a:ln>
          </p:spPr>
        </p:cxnSp>
        <p:cxnSp>
          <p:nvCxnSpPr>
            <p:cNvPr id="228" name="Google Shape;228;p18"/>
            <p:cNvCxnSpPr/>
            <p:nvPr/>
          </p:nvCxnSpPr>
          <p:spPr>
            <a:xfrm>
              <a:off x="5231225" y="4266587"/>
              <a:ext cx="253200" cy="0"/>
            </a:xfrm>
            <a:prstGeom prst="straightConnector1">
              <a:avLst/>
            </a:prstGeom>
            <a:noFill/>
            <a:ln cap="flat" cmpd="sng" w="9525">
              <a:solidFill>
                <a:schemeClr val="dk2"/>
              </a:solidFill>
              <a:prstDash val="solid"/>
              <a:round/>
              <a:headEnd len="med" w="med" type="none"/>
              <a:tailEnd len="med" w="med" type="none"/>
            </a:ln>
          </p:spPr>
        </p:cxnSp>
        <p:cxnSp>
          <p:nvCxnSpPr>
            <p:cNvPr id="229" name="Google Shape;229;p18"/>
            <p:cNvCxnSpPr/>
            <p:nvPr/>
          </p:nvCxnSpPr>
          <p:spPr>
            <a:xfrm>
              <a:off x="5241462" y="4323812"/>
              <a:ext cx="181500" cy="0"/>
            </a:xfrm>
            <a:prstGeom prst="straightConnector1">
              <a:avLst/>
            </a:prstGeom>
            <a:noFill/>
            <a:ln cap="flat" cmpd="sng" w="9525">
              <a:solidFill>
                <a:schemeClr val="dk2"/>
              </a:solidFill>
              <a:prstDash val="solid"/>
              <a:round/>
              <a:headEnd len="med" w="med" type="none"/>
              <a:tailEnd len="med" w="med" type="none"/>
            </a:ln>
          </p:spPr>
        </p:cxnSp>
        <p:cxnSp>
          <p:nvCxnSpPr>
            <p:cNvPr id="230" name="Google Shape;230;p18"/>
            <p:cNvCxnSpPr/>
            <p:nvPr/>
          </p:nvCxnSpPr>
          <p:spPr>
            <a:xfrm>
              <a:off x="4839091" y="4287964"/>
              <a:ext cx="127500" cy="300"/>
            </a:xfrm>
            <a:prstGeom prst="straightConnector1">
              <a:avLst/>
            </a:prstGeom>
            <a:noFill/>
            <a:ln cap="flat" cmpd="sng" w="9525">
              <a:solidFill>
                <a:schemeClr val="dk2"/>
              </a:solidFill>
              <a:prstDash val="solid"/>
              <a:round/>
              <a:headEnd len="med" w="med" type="none"/>
              <a:tailEnd len="med" w="med" type="none"/>
            </a:ln>
          </p:spPr>
        </p:cxnSp>
        <p:cxnSp>
          <p:nvCxnSpPr>
            <p:cNvPr id="231" name="Google Shape;231;p18"/>
            <p:cNvCxnSpPr/>
            <p:nvPr/>
          </p:nvCxnSpPr>
          <p:spPr>
            <a:xfrm>
              <a:off x="4391415" y="4323772"/>
              <a:ext cx="180300" cy="0"/>
            </a:xfrm>
            <a:prstGeom prst="straightConnector1">
              <a:avLst/>
            </a:prstGeom>
            <a:noFill/>
            <a:ln cap="flat" cmpd="sng" w="9525">
              <a:solidFill>
                <a:schemeClr val="dk2"/>
              </a:solidFill>
              <a:prstDash val="solid"/>
              <a:round/>
              <a:headEnd len="med" w="med" type="none"/>
              <a:tailEnd len="med" w="med" type="none"/>
            </a:ln>
          </p:spPr>
        </p:cxnSp>
        <p:cxnSp>
          <p:nvCxnSpPr>
            <p:cNvPr id="232" name="Google Shape;232;p18"/>
            <p:cNvCxnSpPr/>
            <p:nvPr/>
          </p:nvCxnSpPr>
          <p:spPr>
            <a:xfrm>
              <a:off x="4677572" y="2081800"/>
              <a:ext cx="1800" cy="2082000"/>
            </a:xfrm>
            <a:prstGeom prst="straightConnector1">
              <a:avLst/>
            </a:prstGeom>
            <a:noFill/>
            <a:ln cap="flat" cmpd="sng" w="9525">
              <a:solidFill>
                <a:schemeClr val="dk2"/>
              </a:solidFill>
              <a:prstDash val="solid"/>
              <a:round/>
              <a:headEnd len="med" w="med" type="none"/>
              <a:tailEnd len="med" w="med" type="none"/>
            </a:ln>
          </p:spPr>
        </p:cxnSp>
        <p:cxnSp>
          <p:nvCxnSpPr>
            <p:cNvPr id="233" name="Google Shape;233;p18"/>
            <p:cNvCxnSpPr/>
            <p:nvPr/>
          </p:nvCxnSpPr>
          <p:spPr>
            <a:xfrm flipH="1">
              <a:off x="5185698" y="2081800"/>
              <a:ext cx="1500" cy="2055000"/>
            </a:xfrm>
            <a:prstGeom prst="straightConnector1">
              <a:avLst/>
            </a:prstGeom>
            <a:noFill/>
            <a:ln cap="flat" cmpd="sng" w="9525">
              <a:solidFill>
                <a:schemeClr val="dk2"/>
              </a:solidFill>
              <a:prstDash val="solid"/>
              <a:round/>
              <a:headEnd len="med" w="med" type="none"/>
              <a:tailEnd len="med" w="med" type="none"/>
            </a:ln>
          </p:spPr>
        </p:cxnSp>
        <p:cxnSp>
          <p:nvCxnSpPr>
            <p:cNvPr id="234" name="Google Shape;234;p18"/>
            <p:cNvCxnSpPr/>
            <p:nvPr/>
          </p:nvCxnSpPr>
          <p:spPr>
            <a:xfrm>
              <a:off x="4490916" y="4158916"/>
              <a:ext cx="600" cy="165000"/>
            </a:xfrm>
            <a:prstGeom prst="straightConnector1">
              <a:avLst/>
            </a:prstGeom>
            <a:noFill/>
            <a:ln cap="flat" cmpd="sng" w="9525">
              <a:solidFill>
                <a:schemeClr val="dk2"/>
              </a:solidFill>
              <a:prstDash val="solid"/>
              <a:round/>
              <a:headEnd len="med" w="med" type="none"/>
              <a:tailEnd len="med" w="med" type="none"/>
            </a:ln>
          </p:spPr>
        </p:cxnSp>
        <p:cxnSp>
          <p:nvCxnSpPr>
            <p:cNvPr id="235" name="Google Shape;235;p18"/>
            <p:cNvCxnSpPr/>
            <p:nvPr/>
          </p:nvCxnSpPr>
          <p:spPr>
            <a:xfrm>
              <a:off x="5356978" y="4140928"/>
              <a:ext cx="1500" cy="125700"/>
            </a:xfrm>
            <a:prstGeom prst="straightConnector1">
              <a:avLst/>
            </a:prstGeom>
            <a:noFill/>
            <a:ln cap="flat" cmpd="sng" w="9525">
              <a:solidFill>
                <a:schemeClr val="dk2"/>
              </a:solidFill>
              <a:prstDash val="solid"/>
              <a:round/>
              <a:headEnd len="med" w="med" type="none"/>
              <a:tailEnd len="med" w="med" type="none"/>
            </a:ln>
          </p:spPr>
        </p:cxnSp>
        <p:cxnSp>
          <p:nvCxnSpPr>
            <p:cNvPr id="236" name="Google Shape;236;p18"/>
            <p:cNvCxnSpPr/>
            <p:nvPr/>
          </p:nvCxnSpPr>
          <p:spPr>
            <a:xfrm>
              <a:off x="5025781" y="4140748"/>
              <a:ext cx="2100" cy="201900"/>
            </a:xfrm>
            <a:prstGeom prst="straightConnector1">
              <a:avLst/>
            </a:prstGeom>
            <a:noFill/>
            <a:ln cap="flat" cmpd="sng" w="9525">
              <a:solidFill>
                <a:schemeClr val="dk2"/>
              </a:solidFill>
              <a:prstDash val="solid"/>
              <a:round/>
              <a:headEnd len="med" w="med" type="none"/>
              <a:tailEnd len="med" w="med" type="none"/>
            </a:ln>
          </p:spPr>
        </p:cxnSp>
        <p:cxnSp>
          <p:nvCxnSpPr>
            <p:cNvPr id="237" name="Google Shape;237;p18"/>
            <p:cNvCxnSpPr/>
            <p:nvPr/>
          </p:nvCxnSpPr>
          <p:spPr>
            <a:xfrm>
              <a:off x="4820973" y="4158916"/>
              <a:ext cx="900" cy="89400"/>
            </a:xfrm>
            <a:prstGeom prst="straightConnector1">
              <a:avLst/>
            </a:prstGeom>
            <a:noFill/>
            <a:ln cap="flat" cmpd="sng" w="9525">
              <a:solidFill>
                <a:schemeClr val="dk2"/>
              </a:solidFill>
              <a:prstDash val="solid"/>
              <a:round/>
              <a:headEnd len="med" w="med" type="none"/>
              <a:tailEnd len="med" w="med" type="none"/>
            </a:ln>
          </p:spPr>
        </p:cxnSp>
        <p:cxnSp>
          <p:nvCxnSpPr>
            <p:cNvPr id="238" name="Google Shape;238;p18"/>
            <p:cNvCxnSpPr/>
            <p:nvPr/>
          </p:nvCxnSpPr>
          <p:spPr>
            <a:xfrm flipH="1">
              <a:off x="4757941" y="4248260"/>
              <a:ext cx="300" cy="9480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18"/>
            <p:cNvCxnSpPr/>
            <p:nvPr/>
          </p:nvCxnSpPr>
          <p:spPr>
            <a:xfrm>
              <a:off x="4892119" y="4248020"/>
              <a:ext cx="0" cy="40200"/>
            </a:xfrm>
            <a:prstGeom prst="straightConnector1">
              <a:avLst/>
            </a:prstGeom>
            <a:noFill/>
            <a:ln cap="flat" cmpd="sng" w="9525">
              <a:solidFill>
                <a:schemeClr val="dk2"/>
              </a:solidFill>
              <a:prstDash val="solid"/>
              <a:round/>
              <a:headEnd len="med" w="med" type="none"/>
              <a:tailEnd len="med" w="med" type="none"/>
            </a:ln>
          </p:spPr>
        </p:cxnSp>
        <p:cxnSp>
          <p:nvCxnSpPr>
            <p:cNvPr id="240" name="Google Shape;240;p18"/>
            <p:cNvCxnSpPr/>
            <p:nvPr/>
          </p:nvCxnSpPr>
          <p:spPr>
            <a:xfrm>
              <a:off x="4839091" y="4287964"/>
              <a:ext cx="0" cy="54600"/>
            </a:xfrm>
            <a:prstGeom prst="straightConnector1">
              <a:avLst/>
            </a:prstGeom>
            <a:noFill/>
            <a:ln cap="flat" cmpd="sng" w="9525">
              <a:solidFill>
                <a:schemeClr val="dk2"/>
              </a:solidFill>
              <a:prstDash val="solid"/>
              <a:round/>
              <a:headEnd len="med" w="med" type="none"/>
              <a:tailEnd len="med" w="med" type="none"/>
            </a:ln>
          </p:spPr>
        </p:cxnSp>
        <p:cxnSp>
          <p:nvCxnSpPr>
            <p:cNvPr id="241" name="Google Shape;241;p18"/>
            <p:cNvCxnSpPr/>
            <p:nvPr/>
          </p:nvCxnSpPr>
          <p:spPr>
            <a:xfrm>
              <a:off x="4966536" y="4287964"/>
              <a:ext cx="600" cy="54900"/>
            </a:xfrm>
            <a:prstGeom prst="straightConnector1">
              <a:avLst/>
            </a:prstGeom>
            <a:noFill/>
            <a:ln cap="flat" cmpd="sng" w="9525">
              <a:solidFill>
                <a:schemeClr val="dk2"/>
              </a:solidFill>
              <a:prstDash val="solid"/>
              <a:round/>
              <a:headEnd len="med" w="med" type="none"/>
              <a:tailEnd len="med" w="med" type="none"/>
            </a:ln>
          </p:spPr>
        </p:cxnSp>
        <p:cxnSp>
          <p:nvCxnSpPr>
            <p:cNvPr id="242" name="Google Shape;242;p18"/>
            <p:cNvCxnSpPr/>
            <p:nvPr/>
          </p:nvCxnSpPr>
          <p:spPr>
            <a:xfrm>
              <a:off x="5152039" y="4278014"/>
              <a:ext cx="0" cy="64800"/>
            </a:xfrm>
            <a:prstGeom prst="straightConnector1">
              <a:avLst/>
            </a:prstGeom>
            <a:noFill/>
            <a:ln cap="flat" cmpd="sng" w="9525">
              <a:solidFill>
                <a:schemeClr val="dk2"/>
              </a:solidFill>
              <a:prstDash val="solid"/>
              <a:round/>
              <a:headEnd len="med" w="med" type="none"/>
              <a:tailEnd len="med" w="med" type="none"/>
            </a:ln>
          </p:spPr>
        </p:cxnSp>
        <p:cxnSp>
          <p:nvCxnSpPr>
            <p:cNvPr id="243" name="Google Shape;243;p18"/>
            <p:cNvCxnSpPr/>
            <p:nvPr/>
          </p:nvCxnSpPr>
          <p:spPr>
            <a:xfrm>
              <a:off x="5483423" y="4266958"/>
              <a:ext cx="900" cy="76200"/>
            </a:xfrm>
            <a:prstGeom prst="straightConnector1">
              <a:avLst/>
            </a:prstGeom>
            <a:noFill/>
            <a:ln cap="flat" cmpd="sng" w="9525">
              <a:solidFill>
                <a:schemeClr val="dk2"/>
              </a:solidFill>
              <a:prstDash val="solid"/>
              <a:round/>
              <a:headEnd len="med" w="med" type="none"/>
              <a:tailEnd len="med" w="med" type="none"/>
            </a:ln>
          </p:spPr>
        </p:cxnSp>
        <p:cxnSp>
          <p:nvCxnSpPr>
            <p:cNvPr id="244" name="Google Shape;244;p18"/>
            <p:cNvCxnSpPr/>
            <p:nvPr/>
          </p:nvCxnSpPr>
          <p:spPr>
            <a:xfrm>
              <a:off x="5234983" y="4266958"/>
              <a:ext cx="0" cy="11100"/>
            </a:xfrm>
            <a:prstGeom prst="straightConnector1">
              <a:avLst/>
            </a:prstGeom>
            <a:noFill/>
            <a:ln cap="flat" cmpd="sng" w="9525">
              <a:solidFill>
                <a:schemeClr val="dk2"/>
              </a:solidFill>
              <a:prstDash val="solid"/>
              <a:round/>
              <a:headEnd len="med" w="med" type="none"/>
              <a:tailEnd len="med" w="med" type="none"/>
            </a:ln>
          </p:spPr>
        </p:cxnSp>
        <p:cxnSp>
          <p:nvCxnSpPr>
            <p:cNvPr id="245" name="Google Shape;245;p18"/>
            <p:cNvCxnSpPr/>
            <p:nvPr/>
          </p:nvCxnSpPr>
          <p:spPr>
            <a:xfrm>
              <a:off x="5333765" y="4277946"/>
              <a:ext cx="0" cy="4560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18"/>
            <p:cNvCxnSpPr/>
            <p:nvPr/>
          </p:nvCxnSpPr>
          <p:spPr>
            <a:xfrm flipH="1">
              <a:off x="5241310" y="4323518"/>
              <a:ext cx="900" cy="195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18"/>
            <p:cNvCxnSpPr/>
            <p:nvPr/>
          </p:nvCxnSpPr>
          <p:spPr>
            <a:xfrm flipH="1">
              <a:off x="5425317" y="4323518"/>
              <a:ext cx="900" cy="1950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18"/>
            <p:cNvCxnSpPr/>
            <p:nvPr/>
          </p:nvCxnSpPr>
          <p:spPr>
            <a:xfrm flipH="1">
              <a:off x="4389150" y="4323891"/>
              <a:ext cx="900" cy="1950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18"/>
            <p:cNvCxnSpPr/>
            <p:nvPr/>
          </p:nvCxnSpPr>
          <p:spPr>
            <a:xfrm flipH="1">
              <a:off x="4573157" y="4323891"/>
              <a:ext cx="900" cy="19500"/>
            </a:xfrm>
            <a:prstGeom prst="straightConnector1">
              <a:avLst/>
            </a:prstGeom>
            <a:noFill/>
            <a:ln cap="flat" cmpd="sng" w="9525">
              <a:solidFill>
                <a:schemeClr val="dk2"/>
              </a:solidFill>
              <a:prstDash val="solid"/>
              <a:round/>
              <a:headEnd len="med" w="med" type="none"/>
              <a:tailEnd len="med" w="med" type="none"/>
            </a:ln>
          </p:spPr>
        </p:cxnSp>
        <p:cxnSp>
          <p:nvCxnSpPr>
            <p:cNvPr id="250" name="Google Shape;250;p18"/>
            <p:cNvCxnSpPr/>
            <p:nvPr/>
          </p:nvCxnSpPr>
          <p:spPr>
            <a:xfrm flipH="1" rot="10800000">
              <a:off x="4930735" y="1942975"/>
              <a:ext cx="300" cy="140700"/>
            </a:xfrm>
            <a:prstGeom prst="straightConnector1">
              <a:avLst/>
            </a:prstGeom>
            <a:noFill/>
            <a:ln cap="flat" cmpd="sng" w="9525">
              <a:solidFill>
                <a:schemeClr val="dk2"/>
              </a:solidFill>
              <a:prstDash val="solid"/>
              <a:round/>
              <a:headEnd len="med" w="med" type="none"/>
              <a:tailEnd len="med" w="med" type="none"/>
            </a:ln>
          </p:spPr>
        </p:cxnSp>
        <p:sp>
          <p:nvSpPr>
            <p:cNvPr id="251" name="Google Shape;251;p18"/>
            <p:cNvSpPr txBox="1"/>
            <p:nvPr/>
          </p:nvSpPr>
          <p:spPr>
            <a:xfrm>
              <a:off x="3963950" y="1543325"/>
              <a:ext cx="1933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2"/>
                  </a:solidFill>
                </a:rPr>
                <a:t>Declining</a:t>
              </a:r>
              <a:r>
                <a:rPr b="1" lang="en" sz="1000">
                  <a:solidFill>
                    <a:schemeClr val="dk2"/>
                  </a:solidFill>
                </a:rPr>
                <a:t> Population</a:t>
              </a:r>
              <a:endParaRPr b="1" sz="1000">
                <a:solidFill>
                  <a:schemeClr val="dk2"/>
                </a:solidFill>
              </a:endParaRPr>
            </a:p>
          </p:txBody>
        </p:sp>
        <p:sp>
          <p:nvSpPr>
            <p:cNvPr id="252" name="Google Shape;252;p18"/>
            <p:cNvSpPr/>
            <p:nvPr/>
          </p:nvSpPr>
          <p:spPr>
            <a:xfrm>
              <a:off x="3643538" y="3940175"/>
              <a:ext cx="253200" cy="3936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500</a:t>
              </a:r>
              <a:endParaRPr sz="600"/>
            </a:p>
          </p:txBody>
        </p:sp>
      </p:grpSp>
      <p:grpSp>
        <p:nvGrpSpPr>
          <p:cNvPr id="253" name="Google Shape;253;p18"/>
          <p:cNvGrpSpPr/>
          <p:nvPr/>
        </p:nvGrpSpPr>
        <p:grpSpPr>
          <a:xfrm>
            <a:off x="5823525" y="1536713"/>
            <a:ext cx="2687975" cy="2799781"/>
            <a:chOff x="5823525" y="1536713"/>
            <a:chExt cx="2687975" cy="2799781"/>
          </a:xfrm>
        </p:grpSpPr>
        <p:sp>
          <p:nvSpPr>
            <p:cNvPr id="254" name="Google Shape;254;p18"/>
            <p:cNvSpPr/>
            <p:nvPr/>
          </p:nvSpPr>
          <p:spPr>
            <a:xfrm>
              <a:off x="5823525" y="3607025"/>
              <a:ext cx="804600" cy="729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500000</a:t>
              </a:r>
              <a:endParaRPr sz="700"/>
            </a:p>
          </p:txBody>
        </p:sp>
        <p:sp>
          <p:nvSpPr>
            <p:cNvPr id="255" name="Google Shape;255;p18"/>
            <p:cNvSpPr/>
            <p:nvPr/>
          </p:nvSpPr>
          <p:spPr>
            <a:xfrm>
              <a:off x="6099225" y="1935425"/>
              <a:ext cx="253200" cy="16716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500</a:t>
              </a:r>
              <a:endParaRPr sz="600"/>
            </a:p>
          </p:txBody>
        </p:sp>
        <p:cxnSp>
          <p:nvCxnSpPr>
            <p:cNvPr id="256" name="Google Shape;256;p18"/>
            <p:cNvCxnSpPr/>
            <p:nvPr/>
          </p:nvCxnSpPr>
          <p:spPr>
            <a:xfrm>
              <a:off x="7288250" y="3110628"/>
              <a:ext cx="512700" cy="0"/>
            </a:xfrm>
            <a:prstGeom prst="straightConnector1">
              <a:avLst/>
            </a:prstGeom>
            <a:noFill/>
            <a:ln cap="flat" cmpd="sng" w="9525">
              <a:solidFill>
                <a:schemeClr val="dk2"/>
              </a:solidFill>
              <a:prstDash val="solid"/>
              <a:round/>
              <a:headEnd len="med" w="med" type="none"/>
              <a:tailEnd len="med" w="med" type="none"/>
            </a:ln>
          </p:spPr>
        </p:cxnSp>
        <p:cxnSp>
          <p:nvCxnSpPr>
            <p:cNvPr id="257" name="Google Shape;257;p18"/>
            <p:cNvCxnSpPr/>
            <p:nvPr/>
          </p:nvCxnSpPr>
          <p:spPr>
            <a:xfrm>
              <a:off x="7104666" y="3271195"/>
              <a:ext cx="330000" cy="300"/>
            </a:xfrm>
            <a:prstGeom prst="straightConnector1">
              <a:avLst/>
            </a:prstGeom>
            <a:noFill/>
            <a:ln cap="flat" cmpd="sng" w="9525">
              <a:solidFill>
                <a:schemeClr val="dk2"/>
              </a:solidFill>
              <a:prstDash val="solid"/>
              <a:round/>
              <a:headEnd len="med" w="med" type="none"/>
              <a:tailEnd len="med" w="med" type="none"/>
            </a:ln>
          </p:spPr>
        </p:cxnSp>
        <p:cxnSp>
          <p:nvCxnSpPr>
            <p:cNvPr id="258" name="Google Shape;258;p18"/>
            <p:cNvCxnSpPr/>
            <p:nvPr/>
          </p:nvCxnSpPr>
          <p:spPr>
            <a:xfrm>
              <a:off x="7641811" y="3165904"/>
              <a:ext cx="329100" cy="600"/>
            </a:xfrm>
            <a:prstGeom prst="straightConnector1">
              <a:avLst/>
            </a:prstGeom>
            <a:noFill/>
            <a:ln cap="flat" cmpd="sng" w="9525">
              <a:solidFill>
                <a:schemeClr val="dk2"/>
              </a:solidFill>
              <a:prstDash val="solid"/>
              <a:round/>
              <a:headEnd len="med" w="med" type="none"/>
              <a:tailEnd len="med" w="med" type="none"/>
            </a:ln>
          </p:spPr>
        </p:cxnSp>
        <p:cxnSp>
          <p:nvCxnSpPr>
            <p:cNvPr id="259" name="Google Shape;259;p18"/>
            <p:cNvCxnSpPr/>
            <p:nvPr/>
          </p:nvCxnSpPr>
          <p:spPr>
            <a:xfrm flipH="1" rot="10800000">
              <a:off x="7366737" y="3312352"/>
              <a:ext cx="136800" cy="900"/>
            </a:xfrm>
            <a:prstGeom prst="straightConnector1">
              <a:avLst/>
            </a:prstGeom>
            <a:noFill/>
            <a:ln cap="flat" cmpd="sng" w="9525">
              <a:solidFill>
                <a:schemeClr val="dk2"/>
              </a:solidFill>
              <a:prstDash val="solid"/>
              <a:round/>
              <a:headEnd len="med" w="med" type="none"/>
              <a:tailEnd len="med" w="med" type="none"/>
            </a:ln>
          </p:spPr>
        </p:cxnSp>
        <p:cxnSp>
          <p:nvCxnSpPr>
            <p:cNvPr id="260" name="Google Shape;260;p18"/>
            <p:cNvCxnSpPr/>
            <p:nvPr/>
          </p:nvCxnSpPr>
          <p:spPr>
            <a:xfrm flipH="1" rot="10800000">
              <a:off x="7765770" y="3387369"/>
              <a:ext cx="181800" cy="600"/>
            </a:xfrm>
            <a:prstGeom prst="straightConnector1">
              <a:avLst/>
            </a:prstGeom>
            <a:noFill/>
            <a:ln cap="flat" cmpd="sng" w="9525">
              <a:solidFill>
                <a:schemeClr val="dk2"/>
              </a:solidFill>
              <a:prstDash val="solid"/>
              <a:round/>
              <a:headEnd len="med" w="med" type="none"/>
              <a:tailEnd len="med" w="med" type="none"/>
            </a:ln>
          </p:spPr>
        </p:cxnSp>
        <p:cxnSp>
          <p:nvCxnSpPr>
            <p:cNvPr id="261" name="Google Shape;261;p18"/>
            <p:cNvCxnSpPr/>
            <p:nvPr/>
          </p:nvCxnSpPr>
          <p:spPr>
            <a:xfrm flipH="1" rot="10800000">
              <a:off x="7844975" y="3221787"/>
              <a:ext cx="253200" cy="600"/>
            </a:xfrm>
            <a:prstGeom prst="straightConnector1">
              <a:avLst/>
            </a:prstGeom>
            <a:noFill/>
            <a:ln cap="flat" cmpd="sng" w="9525">
              <a:solidFill>
                <a:schemeClr val="dk2"/>
              </a:solidFill>
              <a:prstDash val="solid"/>
              <a:round/>
              <a:headEnd len="med" w="med" type="none"/>
              <a:tailEnd len="med" w="med" type="none"/>
            </a:ln>
          </p:spPr>
        </p:cxnSp>
        <p:cxnSp>
          <p:nvCxnSpPr>
            <p:cNvPr id="262" name="Google Shape;262;p18"/>
            <p:cNvCxnSpPr/>
            <p:nvPr/>
          </p:nvCxnSpPr>
          <p:spPr>
            <a:xfrm flipH="1" rot="10800000">
              <a:off x="7855212" y="4053001"/>
              <a:ext cx="181500" cy="600"/>
            </a:xfrm>
            <a:prstGeom prst="straightConnector1">
              <a:avLst/>
            </a:prstGeom>
            <a:noFill/>
            <a:ln cap="flat" cmpd="sng" w="9525">
              <a:solidFill>
                <a:schemeClr val="dk2"/>
              </a:solidFill>
              <a:prstDash val="solid"/>
              <a:round/>
              <a:headEnd len="med" w="med" type="none"/>
              <a:tailEnd len="med" w="med" type="none"/>
            </a:ln>
          </p:spPr>
        </p:cxnSp>
        <p:cxnSp>
          <p:nvCxnSpPr>
            <p:cNvPr id="263" name="Google Shape;263;p18"/>
            <p:cNvCxnSpPr/>
            <p:nvPr/>
          </p:nvCxnSpPr>
          <p:spPr>
            <a:xfrm flipH="1" rot="10800000">
              <a:off x="7451975" y="3358550"/>
              <a:ext cx="128400" cy="600"/>
            </a:xfrm>
            <a:prstGeom prst="straightConnector1">
              <a:avLst/>
            </a:prstGeom>
            <a:noFill/>
            <a:ln cap="flat" cmpd="sng" w="9525">
              <a:solidFill>
                <a:schemeClr val="dk2"/>
              </a:solidFill>
              <a:prstDash val="solid"/>
              <a:round/>
              <a:headEnd len="med" w="med" type="none"/>
              <a:tailEnd len="med" w="med" type="none"/>
            </a:ln>
          </p:spPr>
        </p:cxnSp>
        <p:cxnSp>
          <p:nvCxnSpPr>
            <p:cNvPr id="264" name="Google Shape;264;p18"/>
            <p:cNvCxnSpPr/>
            <p:nvPr/>
          </p:nvCxnSpPr>
          <p:spPr>
            <a:xfrm>
              <a:off x="7005165" y="3536825"/>
              <a:ext cx="180300" cy="1500"/>
            </a:xfrm>
            <a:prstGeom prst="straightConnector1">
              <a:avLst/>
            </a:prstGeom>
            <a:noFill/>
            <a:ln cap="flat" cmpd="sng" w="9525">
              <a:solidFill>
                <a:schemeClr val="dk2"/>
              </a:solidFill>
              <a:prstDash val="solid"/>
              <a:round/>
              <a:headEnd len="med" w="med" type="none"/>
              <a:tailEnd len="med" w="med" type="none"/>
            </a:ln>
          </p:spPr>
        </p:cxnSp>
        <p:cxnSp>
          <p:nvCxnSpPr>
            <p:cNvPr id="265" name="Google Shape;265;p18"/>
            <p:cNvCxnSpPr/>
            <p:nvPr/>
          </p:nvCxnSpPr>
          <p:spPr>
            <a:xfrm>
              <a:off x="7291316" y="3110205"/>
              <a:ext cx="1200" cy="162000"/>
            </a:xfrm>
            <a:prstGeom prst="straightConnector1">
              <a:avLst/>
            </a:prstGeom>
            <a:noFill/>
            <a:ln cap="flat" cmpd="sng" w="9525">
              <a:solidFill>
                <a:schemeClr val="dk2"/>
              </a:solidFill>
              <a:prstDash val="solid"/>
              <a:round/>
              <a:headEnd len="med" w="med" type="none"/>
              <a:tailEnd len="med" w="med" type="none"/>
            </a:ln>
          </p:spPr>
        </p:cxnSp>
        <p:cxnSp>
          <p:nvCxnSpPr>
            <p:cNvPr id="266" name="Google Shape;266;p18"/>
            <p:cNvCxnSpPr/>
            <p:nvPr/>
          </p:nvCxnSpPr>
          <p:spPr>
            <a:xfrm flipH="1">
              <a:off x="7800050" y="3110205"/>
              <a:ext cx="900" cy="5670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18"/>
            <p:cNvCxnSpPr/>
            <p:nvPr/>
          </p:nvCxnSpPr>
          <p:spPr>
            <a:xfrm>
              <a:off x="7104666" y="3270386"/>
              <a:ext cx="0" cy="269100"/>
            </a:xfrm>
            <a:prstGeom prst="straightConnector1">
              <a:avLst/>
            </a:prstGeom>
            <a:noFill/>
            <a:ln cap="flat" cmpd="sng" w="9525">
              <a:solidFill>
                <a:schemeClr val="dk2"/>
              </a:solidFill>
              <a:prstDash val="solid"/>
              <a:round/>
              <a:headEnd len="med" w="med" type="none"/>
              <a:tailEnd len="med" w="med" type="none"/>
            </a:ln>
          </p:spPr>
        </p:cxnSp>
        <p:cxnSp>
          <p:nvCxnSpPr>
            <p:cNvPr id="268" name="Google Shape;268;p18"/>
            <p:cNvCxnSpPr/>
            <p:nvPr/>
          </p:nvCxnSpPr>
          <p:spPr>
            <a:xfrm flipH="1">
              <a:off x="7970428" y="3166366"/>
              <a:ext cx="300" cy="54900"/>
            </a:xfrm>
            <a:prstGeom prst="straightConnector1">
              <a:avLst/>
            </a:prstGeom>
            <a:noFill/>
            <a:ln cap="flat" cmpd="sng" w="9525">
              <a:solidFill>
                <a:schemeClr val="dk2"/>
              </a:solidFill>
              <a:prstDash val="solid"/>
              <a:round/>
              <a:headEnd len="med" w="med" type="none"/>
              <a:tailEnd len="med" w="med" type="none"/>
            </a:ln>
          </p:spPr>
        </p:cxnSp>
        <p:cxnSp>
          <p:nvCxnSpPr>
            <p:cNvPr id="269" name="Google Shape;269;p18"/>
            <p:cNvCxnSpPr/>
            <p:nvPr/>
          </p:nvCxnSpPr>
          <p:spPr>
            <a:xfrm>
              <a:off x="7639531" y="3165326"/>
              <a:ext cx="2100" cy="116880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18"/>
            <p:cNvCxnSpPr/>
            <p:nvPr/>
          </p:nvCxnSpPr>
          <p:spPr>
            <a:xfrm>
              <a:off x="7434723" y="3270386"/>
              <a:ext cx="300" cy="42300"/>
            </a:xfrm>
            <a:prstGeom prst="straightConnector1">
              <a:avLst/>
            </a:prstGeom>
            <a:noFill/>
            <a:ln cap="flat" cmpd="sng" w="9525">
              <a:solidFill>
                <a:schemeClr val="dk2"/>
              </a:solidFill>
              <a:prstDash val="solid"/>
              <a:round/>
              <a:headEnd len="med" w="med" type="none"/>
              <a:tailEnd len="med" w="med" type="none"/>
            </a:ln>
          </p:spPr>
        </p:cxnSp>
        <p:cxnSp>
          <p:nvCxnSpPr>
            <p:cNvPr id="271" name="Google Shape;271;p18"/>
            <p:cNvCxnSpPr/>
            <p:nvPr/>
          </p:nvCxnSpPr>
          <p:spPr>
            <a:xfrm flipH="1">
              <a:off x="7371691" y="3311961"/>
              <a:ext cx="300" cy="1019700"/>
            </a:xfrm>
            <a:prstGeom prst="straightConnector1">
              <a:avLst/>
            </a:prstGeom>
            <a:noFill/>
            <a:ln cap="flat" cmpd="sng" w="9525">
              <a:solidFill>
                <a:schemeClr val="dk2"/>
              </a:solidFill>
              <a:prstDash val="solid"/>
              <a:round/>
              <a:headEnd len="med" w="med" type="none"/>
              <a:tailEnd len="med" w="med" type="none"/>
            </a:ln>
          </p:spPr>
        </p:cxnSp>
        <p:cxnSp>
          <p:nvCxnSpPr>
            <p:cNvPr id="272" name="Google Shape;272;p18"/>
            <p:cNvCxnSpPr/>
            <p:nvPr/>
          </p:nvCxnSpPr>
          <p:spPr>
            <a:xfrm flipH="1">
              <a:off x="7505269" y="3309375"/>
              <a:ext cx="600" cy="51300"/>
            </a:xfrm>
            <a:prstGeom prst="straightConnector1">
              <a:avLst/>
            </a:prstGeom>
            <a:noFill/>
            <a:ln cap="flat" cmpd="sng" w="9525">
              <a:solidFill>
                <a:schemeClr val="dk2"/>
              </a:solidFill>
              <a:prstDash val="solid"/>
              <a:round/>
              <a:headEnd len="med" w="med" type="none"/>
              <a:tailEnd len="med" w="med" type="none"/>
            </a:ln>
          </p:spPr>
        </p:cxnSp>
        <p:cxnSp>
          <p:nvCxnSpPr>
            <p:cNvPr id="273" name="Google Shape;273;p18"/>
            <p:cNvCxnSpPr/>
            <p:nvPr/>
          </p:nvCxnSpPr>
          <p:spPr>
            <a:xfrm>
              <a:off x="7452832" y="3354097"/>
              <a:ext cx="0" cy="966300"/>
            </a:xfrm>
            <a:prstGeom prst="straightConnector1">
              <a:avLst/>
            </a:prstGeom>
            <a:noFill/>
            <a:ln cap="flat" cmpd="sng" w="9525">
              <a:solidFill>
                <a:schemeClr val="dk2"/>
              </a:solidFill>
              <a:prstDash val="solid"/>
              <a:round/>
              <a:headEnd len="med" w="med" type="none"/>
              <a:tailEnd len="med" w="med" type="none"/>
            </a:ln>
          </p:spPr>
        </p:cxnSp>
        <p:cxnSp>
          <p:nvCxnSpPr>
            <p:cNvPr id="274" name="Google Shape;274;p18"/>
            <p:cNvCxnSpPr/>
            <p:nvPr/>
          </p:nvCxnSpPr>
          <p:spPr>
            <a:xfrm>
              <a:off x="7580275" y="3354097"/>
              <a:ext cx="600" cy="975900"/>
            </a:xfrm>
            <a:prstGeom prst="straightConnector1">
              <a:avLst/>
            </a:prstGeom>
            <a:noFill/>
            <a:ln cap="flat" cmpd="sng" w="9525">
              <a:solidFill>
                <a:schemeClr val="dk2"/>
              </a:solidFill>
              <a:prstDash val="solid"/>
              <a:round/>
              <a:headEnd len="med" w="med" type="none"/>
              <a:tailEnd len="med" w="med" type="none"/>
            </a:ln>
          </p:spPr>
        </p:cxnSp>
        <p:cxnSp>
          <p:nvCxnSpPr>
            <p:cNvPr id="275" name="Google Shape;275;p18"/>
            <p:cNvCxnSpPr/>
            <p:nvPr/>
          </p:nvCxnSpPr>
          <p:spPr>
            <a:xfrm>
              <a:off x="7765789" y="3388370"/>
              <a:ext cx="0" cy="941700"/>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p18"/>
            <p:cNvCxnSpPr/>
            <p:nvPr/>
          </p:nvCxnSpPr>
          <p:spPr>
            <a:xfrm>
              <a:off x="8097173" y="3227771"/>
              <a:ext cx="900" cy="1103400"/>
            </a:xfrm>
            <a:prstGeom prst="straightConnector1">
              <a:avLst/>
            </a:prstGeom>
            <a:noFill/>
            <a:ln cap="flat" cmpd="sng" w="9525">
              <a:solidFill>
                <a:schemeClr val="dk2"/>
              </a:solidFill>
              <a:prstDash val="solid"/>
              <a:round/>
              <a:headEnd len="med" w="med" type="none"/>
              <a:tailEnd len="med" w="med" type="none"/>
            </a:ln>
          </p:spPr>
        </p:cxnSp>
        <p:cxnSp>
          <p:nvCxnSpPr>
            <p:cNvPr id="277" name="Google Shape;277;p18"/>
            <p:cNvCxnSpPr/>
            <p:nvPr/>
          </p:nvCxnSpPr>
          <p:spPr>
            <a:xfrm>
              <a:off x="7848733" y="3227771"/>
              <a:ext cx="0" cy="163500"/>
            </a:xfrm>
            <a:prstGeom prst="straightConnector1">
              <a:avLst/>
            </a:prstGeom>
            <a:noFill/>
            <a:ln cap="flat" cmpd="sng" w="9525">
              <a:solidFill>
                <a:schemeClr val="dk2"/>
              </a:solidFill>
              <a:prstDash val="solid"/>
              <a:round/>
              <a:headEnd len="med" w="med" type="none"/>
              <a:tailEnd len="med" w="med" type="none"/>
            </a:ln>
          </p:spPr>
        </p:cxnSp>
        <p:cxnSp>
          <p:nvCxnSpPr>
            <p:cNvPr id="278" name="Google Shape;278;p18"/>
            <p:cNvCxnSpPr/>
            <p:nvPr/>
          </p:nvCxnSpPr>
          <p:spPr>
            <a:xfrm>
              <a:off x="7947515" y="3387378"/>
              <a:ext cx="0" cy="661200"/>
            </a:xfrm>
            <a:prstGeom prst="straightConnector1">
              <a:avLst/>
            </a:prstGeom>
            <a:noFill/>
            <a:ln cap="flat" cmpd="sng" w="9525">
              <a:solidFill>
                <a:schemeClr val="dk2"/>
              </a:solidFill>
              <a:prstDash val="solid"/>
              <a:round/>
              <a:headEnd len="med" w="med" type="none"/>
              <a:tailEnd len="med" w="med" type="none"/>
            </a:ln>
          </p:spPr>
        </p:cxnSp>
        <p:cxnSp>
          <p:nvCxnSpPr>
            <p:cNvPr id="279" name="Google Shape;279;p18"/>
            <p:cNvCxnSpPr/>
            <p:nvPr/>
          </p:nvCxnSpPr>
          <p:spPr>
            <a:xfrm flipH="1">
              <a:off x="7855060" y="4049343"/>
              <a:ext cx="900" cy="281700"/>
            </a:xfrm>
            <a:prstGeom prst="straightConnector1">
              <a:avLst/>
            </a:prstGeom>
            <a:noFill/>
            <a:ln cap="flat" cmpd="sng" w="9525">
              <a:solidFill>
                <a:schemeClr val="dk2"/>
              </a:solidFill>
              <a:prstDash val="solid"/>
              <a:round/>
              <a:headEnd len="med" w="med" type="none"/>
              <a:tailEnd len="med" w="med" type="none"/>
            </a:ln>
          </p:spPr>
        </p:cxnSp>
        <p:cxnSp>
          <p:nvCxnSpPr>
            <p:cNvPr id="280" name="Google Shape;280;p18"/>
            <p:cNvCxnSpPr/>
            <p:nvPr/>
          </p:nvCxnSpPr>
          <p:spPr>
            <a:xfrm flipH="1">
              <a:off x="8039067" y="4049343"/>
              <a:ext cx="900" cy="28170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18"/>
            <p:cNvCxnSpPr/>
            <p:nvPr/>
          </p:nvCxnSpPr>
          <p:spPr>
            <a:xfrm flipH="1">
              <a:off x="7002900" y="3538193"/>
              <a:ext cx="900" cy="798300"/>
            </a:xfrm>
            <a:prstGeom prst="straightConnector1">
              <a:avLst/>
            </a:prstGeom>
            <a:noFill/>
            <a:ln cap="flat" cmpd="sng" w="9525">
              <a:solidFill>
                <a:schemeClr val="dk2"/>
              </a:solidFill>
              <a:prstDash val="solid"/>
              <a:round/>
              <a:headEnd len="med" w="med" type="none"/>
              <a:tailEnd len="med" w="med" type="none"/>
            </a:ln>
          </p:spPr>
        </p:cxnSp>
        <p:cxnSp>
          <p:nvCxnSpPr>
            <p:cNvPr id="282" name="Google Shape;282;p18"/>
            <p:cNvCxnSpPr/>
            <p:nvPr/>
          </p:nvCxnSpPr>
          <p:spPr>
            <a:xfrm flipH="1">
              <a:off x="7186900" y="3538193"/>
              <a:ext cx="900" cy="79830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18"/>
            <p:cNvCxnSpPr/>
            <p:nvPr/>
          </p:nvCxnSpPr>
          <p:spPr>
            <a:xfrm rot="10800000">
              <a:off x="7544000" y="2959613"/>
              <a:ext cx="600" cy="150900"/>
            </a:xfrm>
            <a:prstGeom prst="straightConnector1">
              <a:avLst/>
            </a:prstGeom>
            <a:noFill/>
            <a:ln cap="flat" cmpd="sng" w="9525">
              <a:solidFill>
                <a:schemeClr val="dk2"/>
              </a:solidFill>
              <a:prstDash val="solid"/>
              <a:round/>
              <a:headEnd len="med" w="med" type="none"/>
              <a:tailEnd len="med" w="med" type="none"/>
            </a:ln>
          </p:spPr>
        </p:cxnSp>
        <p:sp>
          <p:nvSpPr>
            <p:cNvPr id="284" name="Google Shape;284;p18"/>
            <p:cNvSpPr txBox="1"/>
            <p:nvPr/>
          </p:nvSpPr>
          <p:spPr>
            <a:xfrm>
              <a:off x="6577700" y="1536713"/>
              <a:ext cx="1933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2"/>
                  </a:solidFill>
                </a:rPr>
                <a:t>Expanding Population</a:t>
              </a:r>
              <a:endParaRPr b="1" sz="1000">
                <a:solidFill>
                  <a:schemeClr val="dk2"/>
                </a:solidFill>
              </a:endParaRPr>
            </a:p>
          </p:txBody>
        </p:sp>
      </p:grpSp>
      <p:sp>
        <p:nvSpPr>
          <p:cNvPr id="285" name="Google Shape;285;p18"/>
          <p:cNvSpPr txBox="1"/>
          <p:nvPr/>
        </p:nvSpPr>
        <p:spPr>
          <a:xfrm>
            <a:off x="518913" y="410650"/>
            <a:ext cx="8242500" cy="9063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2"/>
              </a:buClr>
              <a:buSzPts val="1500"/>
              <a:buChar char="●"/>
            </a:pPr>
            <a:r>
              <a:rPr b="1" lang="en" sz="1500">
                <a:solidFill>
                  <a:schemeClr val="dk2"/>
                </a:solidFill>
              </a:rPr>
              <a:t>Genalogical trees/relationships</a:t>
            </a:r>
            <a:r>
              <a:rPr lang="en" sz="1500">
                <a:solidFill>
                  <a:schemeClr val="dk2"/>
                </a:solidFill>
              </a:rPr>
              <a:t> contain information about past population sizes</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en" sz="1500">
                <a:solidFill>
                  <a:schemeClr val="dk2"/>
                </a:solidFill>
              </a:rPr>
              <a:t>Coalescent rate is </a:t>
            </a:r>
            <a:r>
              <a:rPr b="1" lang="en" sz="1500">
                <a:solidFill>
                  <a:schemeClr val="dk2"/>
                </a:solidFill>
              </a:rPr>
              <a:t>larger</a:t>
            </a:r>
            <a:r>
              <a:rPr lang="en" sz="1500">
                <a:solidFill>
                  <a:schemeClr val="dk2"/>
                </a:solidFill>
              </a:rPr>
              <a:t> in </a:t>
            </a:r>
            <a:r>
              <a:rPr b="1" lang="en" sz="1500">
                <a:solidFill>
                  <a:schemeClr val="dk2"/>
                </a:solidFill>
              </a:rPr>
              <a:t>smaller </a:t>
            </a:r>
            <a:r>
              <a:rPr lang="en" sz="1500">
                <a:solidFill>
                  <a:schemeClr val="dk2"/>
                </a:solidFill>
              </a:rPr>
              <a:t>populations</a:t>
            </a:r>
            <a:endParaRPr sz="15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9"/>
          <p:cNvSpPr txBox="1"/>
          <p:nvPr/>
        </p:nvSpPr>
        <p:spPr>
          <a:xfrm>
            <a:off x="518913" y="410650"/>
            <a:ext cx="8242500" cy="9063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2"/>
              </a:buClr>
              <a:buSzPts val="1500"/>
              <a:buChar char="●"/>
            </a:pPr>
            <a:r>
              <a:rPr b="1" lang="en" sz="1500">
                <a:solidFill>
                  <a:schemeClr val="dk2"/>
                </a:solidFill>
              </a:rPr>
              <a:t>Genalogical trees/relationships</a:t>
            </a:r>
            <a:r>
              <a:rPr lang="en" sz="1500">
                <a:solidFill>
                  <a:schemeClr val="dk2"/>
                </a:solidFill>
              </a:rPr>
              <a:t> contain information about past population sizes</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en" sz="1500">
                <a:solidFill>
                  <a:schemeClr val="dk2"/>
                </a:solidFill>
              </a:rPr>
              <a:t>Coalescent rate is </a:t>
            </a:r>
            <a:r>
              <a:rPr b="1" lang="en" sz="1500">
                <a:solidFill>
                  <a:schemeClr val="dk2"/>
                </a:solidFill>
              </a:rPr>
              <a:t>larger</a:t>
            </a:r>
            <a:r>
              <a:rPr lang="en" sz="1500">
                <a:solidFill>
                  <a:schemeClr val="dk2"/>
                </a:solidFill>
              </a:rPr>
              <a:t> in </a:t>
            </a:r>
            <a:r>
              <a:rPr b="1" lang="en" sz="1500">
                <a:solidFill>
                  <a:schemeClr val="dk2"/>
                </a:solidFill>
              </a:rPr>
              <a:t>smaller </a:t>
            </a:r>
            <a:r>
              <a:rPr lang="en" sz="1500">
                <a:solidFill>
                  <a:schemeClr val="dk2"/>
                </a:solidFill>
              </a:rPr>
              <a:t>populations</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en" sz="1500">
                <a:solidFill>
                  <a:schemeClr val="dk2"/>
                </a:solidFill>
              </a:rPr>
              <a:t>Mutations along the branches of the trees can thus generate informative pattern.</a:t>
            </a:r>
            <a:endParaRPr sz="1500">
              <a:solidFill>
                <a:schemeClr val="dk2"/>
              </a:solidFill>
            </a:endParaRPr>
          </a:p>
        </p:txBody>
      </p:sp>
      <p:sp>
        <p:nvSpPr>
          <p:cNvPr id="291" name="Google Shape;29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292" name="Google Shape;292;p19"/>
          <p:cNvGrpSpPr/>
          <p:nvPr/>
        </p:nvGrpSpPr>
        <p:grpSpPr>
          <a:xfrm>
            <a:off x="632500" y="1434850"/>
            <a:ext cx="2687000" cy="3372500"/>
            <a:chOff x="632500" y="1434850"/>
            <a:chExt cx="2687000" cy="3372500"/>
          </a:xfrm>
        </p:grpSpPr>
        <p:cxnSp>
          <p:nvCxnSpPr>
            <p:cNvPr id="293" name="Google Shape;293;p19"/>
            <p:cNvCxnSpPr/>
            <p:nvPr/>
          </p:nvCxnSpPr>
          <p:spPr>
            <a:xfrm>
              <a:off x="810400" y="1788850"/>
              <a:ext cx="0" cy="2819100"/>
            </a:xfrm>
            <a:prstGeom prst="straightConnector1">
              <a:avLst/>
            </a:prstGeom>
            <a:noFill/>
            <a:ln cap="flat" cmpd="sng" w="9525">
              <a:solidFill>
                <a:schemeClr val="dk2"/>
              </a:solidFill>
              <a:prstDash val="solid"/>
              <a:round/>
              <a:headEnd len="med" w="med" type="none"/>
              <a:tailEnd len="med" w="med" type="stealth"/>
            </a:ln>
          </p:spPr>
        </p:cxnSp>
        <p:sp>
          <p:nvSpPr>
            <p:cNvPr id="294" name="Google Shape;294;p19"/>
            <p:cNvSpPr txBox="1"/>
            <p:nvPr/>
          </p:nvSpPr>
          <p:spPr>
            <a:xfrm>
              <a:off x="752650" y="1434850"/>
              <a:ext cx="490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past</a:t>
              </a:r>
              <a:endParaRPr sz="1100">
                <a:solidFill>
                  <a:schemeClr val="dk2"/>
                </a:solidFill>
              </a:endParaRPr>
            </a:p>
          </p:txBody>
        </p:sp>
        <p:sp>
          <p:nvSpPr>
            <p:cNvPr id="295" name="Google Shape;295;p19"/>
            <p:cNvSpPr txBox="1"/>
            <p:nvPr/>
          </p:nvSpPr>
          <p:spPr>
            <a:xfrm>
              <a:off x="632500" y="4453350"/>
              <a:ext cx="865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present</a:t>
              </a:r>
              <a:endParaRPr sz="1100">
                <a:solidFill>
                  <a:schemeClr val="dk2"/>
                </a:solidFill>
              </a:endParaRPr>
            </a:p>
          </p:txBody>
        </p:sp>
        <p:sp>
          <p:nvSpPr>
            <p:cNvPr id="296" name="Google Shape;296;p19"/>
            <p:cNvSpPr/>
            <p:nvPr/>
          </p:nvSpPr>
          <p:spPr>
            <a:xfrm>
              <a:off x="1118050" y="1933175"/>
              <a:ext cx="490800" cy="24051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10000</a:t>
              </a:r>
              <a:endParaRPr sz="700"/>
            </a:p>
          </p:txBody>
        </p:sp>
        <p:cxnSp>
          <p:nvCxnSpPr>
            <p:cNvPr id="297" name="Google Shape;297;p19"/>
            <p:cNvCxnSpPr/>
            <p:nvPr/>
          </p:nvCxnSpPr>
          <p:spPr>
            <a:xfrm>
              <a:off x="2096255" y="2083675"/>
              <a:ext cx="512700" cy="0"/>
            </a:xfrm>
            <a:prstGeom prst="straightConnector1">
              <a:avLst/>
            </a:prstGeom>
            <a:noFill/>
            <a:ln cap="flat" cmpd="sng" w="9525">
              <a:solidFill>
                <a:schemeClr val="dk2"/>
              </a:solidFill>
              <a:prstDash val="solid"/>
              <a:round/>
              <a:headEnd len="med" w="med" type="none"/>
              <a:tailEnd len="med" w="med" type="none"/>
            </a:ln>
          </p:spPr>
        </p:cxnSp>
        <p:cxnSp>
          <p:nvCxnSpPr>
            <p:cNvPr id="298" name="Google Shape;298;p19"/>
            <p:cNvCxnSpPr/>
            <p:nvPr/>
          </p:nvCxnSpPr>
          <p:spPr>
            <a:xfrm>
              <a:off x="1912662" y="2839948"/>
              <a:ext cx="330000" cy="300"/>
            </a:xfrm>
            <a:prstGeom prst="straightConnector1">
              <a:avLst/>
            </a:prstGeom>
            <a:noFill/>
            <a:ln cap="flat" cmpd="sng" w="9525">
              <a:solidFill>
                <a:schemeClr val="dk2"/>
              </a:solidFill>
              <a:prstDash val="solid"/>
              <a:round/>
              <a:headEnd len="med" w="med" type="none"/>
              <a:tailEnd len="med" w="med" type="none"/>
            </a:ln>
          </p:spPr>
        </p:cxnSp>
        <p:cxnSp>
          <p:nvCxnSpPr>
            <p:cNvPr id="299" name="Google Shape;299;p19"/>
            <p:cNvCxnSpPr/>
            <p:nvPr/>
          </p:nvCxnSpPr>
          <p:spPr>
            <a:xfrm>
              <a:off x="2449801" y="2691384"/>
              <a:ext cx="329100" cy="600"/>
            </a:xfrm>
            <a:prstGeom prst="straightConnector1">
              <a:avLst/>
            </a:prstGeom>
            <a:noFill/>
            <a:ln cap="flat" cmpd="sng" w="9525">
              <a:solidFill>
                <a:schemeClr val="dk2"/>
              </a:solidFill>
              <a:prstDash val="solid"/>
              <a:round/>
              <a:headEnd len="med" w="med" type="none"/>
              <a:tailEnd len="med" w="med" type="none"/>
            </a:ln>
          </p:spPr>
        </p:cxnSp>
        <p:cxnSp>
          <p:nvCxnSpPr>
            <p:cNvPr id="300" name="Google Shape;300;p19"/>
            <p:cNvCxnSpPr/>
            <p:nvPr/>
          </p:nvCxnSpPr>
          <p:spPr>
            <a:xfrm flipH="1" rot="10800000">
              <a:off x="2174730" y="3567841"/>
              <a:ext cx="136800" cy="90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19"/>
            <p:cNvCxnSpPr/>
            <p:nvPr/>
          </p:nvCxnSpPr>
          <p:spPr>
            <a:xfrm flipH="1" rot="10800000">
              <a:off x="2573759" y="3810007"/>
              <a:ext cx="181800" cy="30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19"/>
            <p:cNvCxnSpPr/>
            <p:nvPr/>
          </p:nvCxnSpPr>
          <p:spPr>
            <a:xfrm flipH="1" rot="10800000">
              <a:off x="2652963" y="3716999"/>
              <a:ext cx="253200" cy="300"/>
            </a:xfrm>
            <a:prstGeom prst="straightConnector1">
              <a:avLst/>
            </a:prstGeom>
            <a:noFill/>
            <a:ln cap="flat" cmpd="sng" w="9525">
              <a:solidFill>
                <a:schemeClr val="dk2"/>
              </a:solidFill>
              <a:prstDash val="solid"/>
              <a:round/>
              <a:headEnd len="med" w="med" type="none"/>
              <a:tailEnd len="med" w="med" type="none"/>
            </a:ln>
          </p:spPr>
        </p:cxnSp>
        <p:cxnSp>
          <p:nvCxnSpPr>
            <p:cNvPr id="303" name="Google Shape;303;p19"/>
            <p:cNvCxnSpPr/>
            <p:nvPr/>
          </p:nvCxnSpPr>
          <p:spPr>
            <a:xfrm flipH="1" rot="10800000">
              <a:off x="2663200" y="4183898"/>
              <a:ext cx="181500" cy="300"/>
            </a:xfrm>
            <a:prstGeom prst="straightConnector1">
              <a:avLst/>
            </a:prstGeom>
            <a:noFill/>
            <a:ln cap="flat" cmpd="sng" w="9525">
              <a:solidFill>
                <a:schemeClr val="dk2"/>
              </a:solidFill>
              <a:prstDash val="solid"/>
              <a:round/>
              <a:headEnd len="med" w="med" type="none"/>
              <a:tailEnd len="med" w="med" type="none"/>
            </a:ln>
          </p:spPr>
        </p:cxnSp>
        <p:cxnSp>
          <p:nvCxnSpPr>
            <p:cNvPr id="304" name="Google Shape;304;p19"/>
            <p:cNvCxnSpPr/>
            <p:nvPr/>
          </p:nvCxnSpPr>
          <p:spPr>
            <a:xfrm>
              <a:off x="2260833" y="3891718"/>
              <a:ext cx="127500" cy="2100"/>
            </a:xfrm>
            <a:prstGeom prst="straightConnector1">
              <a:avLst/>
            </a:prstGeom>
            <a:noFill/>
            <a:ln cap="flat" cmpd="sng" w="9525">
              <a:solidFill>
                <a:schemeClr val="dk2"/>
              </a:solidFill>
              <a:prstDash val="solid"/>
              <a:round/>
              <a:headEnd len="med" w="med" type="none"/>
              <a:tailEnd len="med" w="med" type="none"/>
            </a:ln>
          </p:spPr>
        </p:cxnSp>
        <p:cxnSp>
          <p:nvCxnSpPr>
            <p:cNvPr id="305" name="Google Shape;305;p19"/>
            <p:cNvCxnSpPr/>
            <p:nvPr/>
          </p:nvCxnSpPr>
          <p:spPr>
            <a:xfrm>
              <a:off x="1813162" y="4183871"/>
              <a:ext cx="180300" cy="300"/>
            </a:xfrm>
            <a:prstGeom prst="straightConnector1">
              <a:avLst/>
            </a:prstGeom>
            <a:noFill/>
            <a:ln cap="flat" cmpd="sng" w="9525">
              <a:solidFill>
                <a:schemeClr val="dk2"/>
              </a:solidFill>
              <a:prstDash val="solid"/>
              <a:round/>
              <a:headEnd len="med" w="med" type="none"/>
              <a:tailEnd len="med" w="med" type="none"/>
            </a:ln>
          </p:spPr>
        </p:cxnSp>
        <p:cxnSp>
          <p:nvCxnSpPr>
            <p:cNvPr id="306" name="Google Shape;306;p19"/>
            <p:cNvCxnSpPr/>
            <p:nvPr/>
          </p:nvCxnSpPr>
          <p:spPr>
            <a:xfrm>
              <a:off x="2099322" y="2081800"/>
              <a:ext cx="0" cy="756900"/>
            </a:xfrm>
            <a:prstGeom prst="straightConnector1">
              <a:avLst/>
            </a:prstGeom>
            <a:noFill/>
            <a:ln cap="flat" cmpd="sng" w="9525">
              <a:solidFill>
                <a:schemeClr val="dk2"/>
              </a:solidFill>
              <a:prstDash val="solid"/>
              <a:round/>
              <a:headEnd len="med" w="med" type="none"/>
              <a:tailEnd len="med" w="med" type="none"/>
            </a:ln>
          </p:spPr>
        </p:cxnSp>
        <p:cxnSp>
          <p:nvCxnSpPr>
            <p:cNvPr id="307" name="Google Shape;307;p19"/>
            <p:cNvCxnSpPr/>
            <p:nvPr/>
          </p:nvCxnSpPr>
          <p:spPr>
            <a:xfrm>
              <a:off x="2608948" y="2081800"/>
              <a:ext cx="600" cy="616200"/>
            </a:xfrm>
            <a:prstGeom prst="straightConnector1">
              <a:avLst/>
            </a:prstGeom>
            <a:noFill/>
            <a:ln cap="flat" cmpd="sng" w="9525">
              <a:solidFill>
                <a:schemeClr val="dk2"/>
              </a:solidFill>
              <a:prstDash val="solid"/>
              <a:round/>
              <a:headEnd len="med" w="med" type="none"/>
              <a:tailEnd len="med" w="med" type="none"/>
            </a:ln>
          </p:spPr>
        </p:cxnSp>
        <p:cxnSp>
          <p:nvCxnSpPr>
            <p:cNvPr id="308" name="Google Shape;308;p19"/>
            <p:cNvCxnSpPr/>
            <p:nvPr/>
          </p:nvCxnSpPr>
          <p:spPr>
            <a:xfrm>
              <a:off x="1912662" y="2838807"/>
              <a:ext cx="600" cy="1344300"/>
            </a:xfrm>
            <a:prstGeom prst="straightConnector1">
              <a:avLst/>
            </a:prstGeom>
            <a:noFill/>
            <a:ln cap="flat" cmpd="sng" w="9525">
              <a:solidFill>
                <a:schemeClr val="dk2"/>
              </a:solidFill>
              <a:prstDash val="solid"/>
              <a:round/>
              <a:headEnd len="med" w="med" type="none"/>
              <a:tailEnd len="med" w="med" type="none"/>
            </a:ln>
          </p:spPr>
        </p:cxnSp>
        <p:cxnSp>
          <p:nvCxnSpPr>
            <p:cNvPr id="309" name="Google Shape;309;p19"/>
            <p:cNvCxnSpPr/>
            <p:nvPr/>
          </p:nvCxnSpPr>
          <p:spPr>
            <a:xfrm>
              <a:off x="2778714" y="2692037"/>
              <a:ext cx="1500" cy="1027200"/>
            </a:xfrm>
            <a:prstGeom prst="straightConnector1">
              <a:avLst/>
            </a:prstGeom>
            <a:noFill/>
            <a:ln cap="flat" cmpd="sng" w="9525">
              <a:solidFill>
                <a:schemeClr val="dk2"/>
              </a:solidFill>
              <a:prstDash val="solid"/>
              <a:round/>
              <a:headEnd len="med" w="med" type="none"/>
              <a:tailEnd len="med" w="med" type="none"/>
            </a:ln>
          </p:spPr>
        </p:cxnSp>
        <p:cxnSp>
          <p:nvCxnSpPr>
            <p:cNvPr id="310" name="Google Shape;310;p19"/>
            <p:cNvCxnSpPr/>
            <p:nvPr/>
          </p:nvCxnSpPr>
          <p:spPr>
            <a:xfrm>
              <a:off x="2447521" y="2690569"/>
              <a:ext cx="2100" cy="1649100"/>
            </a:xfrm>
            <a:prstGeom prst="straightConnector1">
              <a:avLst/>
            </a:prstGeom>
            <a:noFill/>
            <a:ln cap="flat" cmpd="sng" w="9525">
              <a:solidFill>
                <a:schemeClr val="dk2"/>
              </a:solidFill>
              <a:prstDash val="solid"/>
              <a:round/>
              <a:headEnd len="med" w="med" type="none"/>
              <a:tailEnd len="med" w="med" type="none"/>
            </a:ln>
          </p:spPr>
        </p:cxnSp>
        <p:cxnSp>
          <p:nvCxnSpPr>
            <p:cNvPr id="311" name="Google Shape;311;p19"/>
            <p:cNvCxnSpPr/>
            <p:nvPr/>
          </p:nvCxnSpPr>
          <p:spPr>
            <a:xfrm>
              <a:off x="2242715" y="2838807"/>
              <a:ext cx="900" cy="729000"/>
            </a:xfrm>
            <a:prstGeom prst="straightConnector1">
              <a:avLst/>
            </a:prstGeom>
            <a:noFill/>
            <a:ln cap="flat" cmpd="sng" w="9525">
              <a:solidFill>
                <a:schemeClr val="dk2"/>
              </a:solidFill>
              <a:prstDash val="solid"/>
              <a:round/>
              <a:headEnd len="med" w="med" type="none"/>
              <a:tailEnd len="med" w="med" type="none"/>
            </a:ln>
          </p:spPr>
        </p:cxnSp>
        <p:cxnSp>
          <p:nvCxnSpPr>
            <p:cNvPr id="312" name="Google Shape;312;p19"/>
            <p:cNvCxnSpPr/>
            <p:nvPr/>
          </p:nvCxnSpPr>
          <p:spPr>
            <a:xfrm flipH="1">
              <a:off x="2179684" y="3567764"/>
              <a:ext cx="300" cy="771900"/>
            </a:xfrm>
            <a:prstGeom prst="straightConnector1">
              <a:avLst/>
            </a:prstGeom>
            <a:noFill/>
            <a:ln cap="flat" cmpd="sng" w="9525">
              <a:solidFill>
                <a:schemeClr val="dk2"/>
              </a:solidFill>
              <a:prstDash val="solid"/>
              <a:round/>
              <a:headEnd len="med" w="med" type="none"/>
              <a:tailEnd len="med" w="med" type="none"/>
            </a:ln>
          </p:spPr>
        </p:cxnSp>
        <p:cxnSp>
          <p:nvCxnSpPr>
            <p:cNvPr id="313" name="Google Shape;313;p19"/>
            <p:cNvCxnSpPr/>
            <p:nvPr/>
          </p:nvCxnSpPr>
          <p:spPr>
            <a:xfrm>
              <a:off x="2313860" y="3565807"/>
              <a:ext cx="0" cy="328800"/>
            </a:xfrm>
            <a:prstGeom prst="straightConnector1">
              <a:avLst/>
            </a:prstGeom>
            <a:noFill/>
            <a:ln cap="flat" cmpd="sng" w="9525">
              <a:solidFill>
                <a:schemeClr val="dk2"/>
              </a:solidFill>
              <a:prstDash val="solid"/>
              <a:round/>
              <a:headEnd len="med" w="med" type="none"/>
              <a:tailEnd len="med" w="med" type="none"/>
            </a:ln>
          </p:spPr>
        </p:cxnSp>
        <p:cxnSp>
          <p:nvCxnSpPr>
            <p:cNvPr id="314" name="Google Shape;314;p19"/>
            <p:cNvCxnSpPr/>
            <p:nvPr/>
          </p:nvCxnSpPr>
          <p:spPr>
            <a:xfrm>
              <a:off x="2260833" y="3891718"/>
              <a:ext cx="0" cy="444000"/>
            </a:xfrm>
            <a:prstGeom prst="straightConnector1">
              <a:avLst/>
            </a:prstGeom>
            <a:noFill/>
            <a:ln cap="flat" cmpd="sng" w="9525">
              <a:solidFill>
                <a:schemeClr val="dk2"/>
              </a:solidFill>
              <a:prstDash val="solid"/>
              <a:round/>
              <a:headEnd len="med" w="med" type="none"/>
              <a:tailEnd len="med" w="med" type="none"/>
            </a:ln>
          </p:spPr>
        </p:cxnSp>
        <p:cxnSp>
          <p:nvCxnSpPr>
            <p:cNvPr id="315" name="Google Shape;315;p19"/>
            <p:cNvCxnSpPr/>
            <p:nvPr/>
          </p:nvCxnSpPr>
          <p:spPr>
            <a:xfrm>
              <a:off x="2388277" y="3891718"/>
              <a:ext cx="600" cy="448200"/>
            </a:xfrm>
            <a:prstGeom prst="straightConnector1">
              <a:avLst/>
            </a:prstGeom>
            <a:noFill/>
            <a:ln cap="flat" cmpd="sng" w="9525">
              <a:solidFill>
                <a:schemeClr val="dk2"/>
              </a:solidFill>
              <a:prstDash val="solid"/>
              <a:round/>
              <a:headEnd len="med" w="med" type="none"/>
              <a:tailEnd len="med" w="med" type="none"/>
            </a:ln>
          </p:spPr>
        </p:cxnSp>
        <p:cxnSp>
          <p:nvCxnSpPr>
            <p:cNvPr id="316" name="Google Shape;316;p19"/>
            <p:cNvCxnSpPr/>
            <p:nvPr/>
          </p:nvCxnSpPr>
          <p:spPr>
            <a:xfrm>
              <a:off x="2573778" y="3810532"/>
              <a:ext cx="0" cy="529200"/>
            </a:xfrm>
            <a:prstGeom prst="straightConnector1">
              <a:avLst/>
            </a:prstGeom>
            <a:noFill/>
            <a:ln cap="flat" cmpd="sng" w="9525">
              <a:solidFill>
                <a:schemeClr val="dk2"/>
              </a:solidFill>
              <a:prstDash val="solid"/>
              <a:round/>
              <a:headEnd len="med" w="med" type="none"/>
              <a:tailEnd len="med" w="med" type="none"/>
            </a:ln>
          </p:spPr>
        </p:cxnSp>
        <p:cxnSp>
          <p:nvCxnSpPr>
            <p:cNvPr id="317" name="Google Shape;317;p19"/>
            <p:cNvCxnSpPr/>
            <p:nvPr/>
          </p:nvCxnSpPr>
          <p:spPr>
            <a:xfrm>
              <a:off x="2905158" y="3720323"/>
              <a:ext cx="900" cy="619800"/>
            </a:xfrm>
            <a:prstGeom prst="straightConnector1">
              <a:avLst/>
            </a:prstGeom>
            <a:noFill/>
            <a:ln cap="flat" cmpd="sng" w="9525">
              <a:solidFill>
                <a:schemeClr val="dk2"/>
              </a:solidFill>
              <a:prstDash val="solid"/>
              <a:round/>
              <a:headEnd len="med" w="med" type="none"/>
              <a:tailEnd len="med" w="med" type="none"/>
            </a:ln>
          </p:spPr>
        </p:cxnSp>
        <p:cxnSp>
          <p:nvCxnSpPr>
            <p:cNvPr id="318" name="Google Shape;318;p19"/>
            <p:cNvCxnSpPr/>
            <p:nvPr/>
          </p:nvCxnSpPr>
          <p:spPr>
            <a:xfrm>
              <a:off x="2656721" y="3720323"/>
              <a:ext cx="0" cy="915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19"/>
            <p:cNvCxnSpPr/>
            <p:nvPr/>
          </p:nvCxnSpPr>
          <p:spPr>
            <a:xfrm>
              <a:off x="2755501" y="3809975"/>
              <a:ext cx="0" cy="37170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19"/>
            <p:cNvCxnSpPr/>
            <p:nvPr/>
          </p:nvCxnSpPr>
          <p:spPr>
            <a:xfrm flipH="1">
              <a:off x="2663048" y="4181806"/>
              <a:ext cx="900" cy="1584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19"/>
            <p:cNvCxnSpPr/>
            <p:nvPr/>
          </p:nvCxnSpPr>
          <p:spPr>
            <a:xfrm flipH="1">
              <a:off x="2847052" y="4181806"/>
              <a:ext cx="900" cy="15840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19"/>
            <p:cNvCxnSpPr/>
            <p:nvPr/>
          </p:nvCxnSpPr>
          <p:spPr>
            <a:xfrm flipH="1">
              <a:off x="1810897" y="4184850"/>
              <a:ext cx="900" cy="15840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19"/>
            <p:cNvCxnSpPr/>
            <p:nvPr/>
          </p:nvCxnSpPr>
          <p:spPr>
            <a:xfrm flipH="1">
              <a:off x="1994902" y="4184850"/>
              <a:ext cx="900" cy="158400"/>
            </a:xfrm>
            <a:prstGeom prst="straightConnector1">
              <a:avLst/>
            </a:prstGeom>
            <a:noFill/>
            <a:ln cap="flat" cmpd="sng" w="9525">
              <a:solidFill>
                <a:schemeClr val="dk2"/>
              </a:solidFill>
              <a:prstDash val="solid"/>
              <a:round/>
              <a:headEnd len="med" w="med" type="none"/>
              <a:tailEnd len="med" w="med" type="none"/>
            </a:ln>
          </p:spPr>
        </p:cxnSp>
        <p:cxnSp>
          <p:nvCxnSpPr>
            <p:cNvPr id="324" name="Google Shape;324;p19"/>
            <p:cNvCxnSpPr/>
            <p:nvPr/>
          </p:nvCxnSpPr>
          <p:spPr>
            <a:xfrm flipH="1" rot="10800000">
              <a:off x="2352485" y="1942975"/>
              <a:ext cx="300" cy="140700"/>
            </a:xfrm>
            <a:prstGeom prst="straightConnector1">
              <a:avLst/>
            </a:prstGeom>
            <a:noFill/>
            <a:ln cap="flat" cmpd="sng" w="9525">
              <a:solidFill>
                <a:schemeClr val="dk2"/>
              </a:solidFill>
              <a:prstDash val="solid"/>
              <a:round/>
              <a:headEnd len="med" w="med" type="none"/>
              <a:tailEnd len="med" w="med" type="none"/>
            </a:ln>
          </p:spPr>
        </p:cxnSp>
        <p:sp>
          <p:nvSpPr>
            <p:cNvPr id="325" name="Google Shape;325;p19"/>
            <p:cNvSpPr txBox="1"/>
            <p:nvPr/>
          </p:nvSpPr>
          <p:spPr>
            <a:xfrm>
              <a:off x="1385700" y="1543325"/>
              <a:ext cx="1933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2"/>
                  </a:solidFill>
                </a:rPr>
                <a:t>Stationary Population</a:t>
              </a:r>
              <a:endParaRPr b="1" sz="1000">
                <a:solidFill>
                  <a:schemeClr val="dk2"/>
                </a:solidFill>
              </a:endParaRPr>
            </a:p>
          </p:txBody>
        </p:sp>
      </p:grpSp>
      <p:grpSp>
        <p:nvGrpSpPr>
          <p:cNvPr id="326" name="Google Shape;326;p19"/>
          <p:cNvGrpSpPr/>
          <p:nvPr/>
        </p:nvGrpSpPr>
        <p:grpSpPr>
          <a:xfrm>
            <a:off x="3382575" y="1543325"/>
            <a:ext cx="2515175" cy="2800066"/>
            <a:chOff x="3382575" y="1543325"/>
            <a:chExt cx="2515175" cy="2800066"/>
          </a:xfrm>
        </p:grpSpPr>
        <p:sp>
          <p:nvSpPr>
            <p:cNvPr id="327" name="Google Shape;327;p19"/>
            <p:cNvSpPr/>
            <p:nvPr/>
          </p:nvSpPr>
          <p:spPr>
            <a:xfrm>
              <a:off x="3382575" y="1933175"/>
              <a:ext cx="804600" cy="200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500000</a:t>
              </a:r>
              <a:endParaRPr sz="700"/>
            </a:p>
          </p:txBody>
        </p:sp>
        <p:cxnSp>
          <p:nvCxnSpPr>
            <p:cNvPr id="328" name="Google Shape;328;p19"/>
            <p:cNvCxnSpPr/>
            <p:nvPr/>
          </p:nvCxnSpPr>
          <p:spPr>
            <a:xfrm>
              <a:off x="4674505" y="2083675"/>
              <a:ext cx="512700" cy="0"/>
            </a:xfrm>
            <a:prstGeom prst="straightConnector1">
              <a:avLst/>
            </a:prstGeom>
            <a:noFill/>
            <a:ln cap="flat" cmpd="sng" w="9525">
              <a:solidFill>
                <a:schemeClr val="dk2"/>
              </a:solidFill>
              <a:prstDash val="solid"/>
              <a:round/>
              <a:headEnd len="med" w="med" type="none"/>
              <a:tailEnd len="med" w="med" type="none"/>
            </a:ln>
          </p:spPr>
        </p:cxnSp>
        <p:cxnSp>
          <p:nvCxnSpPr>
            <p:cNvPr id="329" name="Google Shape;329;p19"/>
            <p:cNvCxnSpPr/>
            <p:nvPr/>
          </p:nvCxnSpPr>
          <p:spPr>
            <a:xfrm>
              <a:off x="4490916" y="4159056"/>
              <a:ext cx="330000" cy="0"/>
            </a:xfrm>
            <a:prstGeom prst="straightConnector1">
              <a:avLst/>
            </a:prstGeom>
            <a:noFill/>
            <a:ln cap="flat" cmpd="sng" w="9525">
              <a:solidFill>
                <a:schemeClr val="dk2"/>
              </a:solidFill>
              <a:prstDash val="solid"/>
              <a:round/>
              <a:headEnd len="med" w="med" type="none"/>
              <a:tailEnd len="med" w="med" type="none"/>
            </a:ln>
          </p:spPr>
        </p:cxnSp>
        <p:cxnSp>
          <p:nvCxnSpPr>
            <p:cNvPr id="330" name="Google Shape;330;p19"/>
            <p:cNvCxnSpPr/>
            <p:nvPr/>
          </p:nvCxnSpPr>
          <p:spPr>
            <a:xfrm>
              <a:off x="5028061" y="4140848"/>
              <a:ext cx="329100" cy="0"/>
            </a:xfrm>
            <a:prstGeom prst="straightConnector1">
              <a:avLst/>
            </a:prstGeom>
            <a:noFill/>
            <a:ln cap="flat" cmpd="sng" w="9525">
              <a:solidFill>
                <a:schemeClr val="dk2"/>
              </a:solidFill>
              <a:prstDash val="solid"/>
              <a:round/>
              <a:headEnd len="med" w="med" type="none"/>
              <a:tailEnd len="med" w="med" type="none"/>
            </a:ln>
          </p:spPr>
        </p:cxnSp>
        <p:cxnSp>
          <p:nvCxnSpPr>
            <p:cNvPr id="331" name="Google Shape;331;p19"/>
            <p:cNvCxnSpPr/>
            <p:nvPr/>
          </p:nvCxnSpPr>
          <p:spPr>
            <a:xfrm flipH="1" rot="10800000">
              <a:off x="4752987" y="4248079"/>
              <a:ext cx="136800" cy="300"/>
            </a:xfrm>
            <a:prstGeom prst="straightConnector1">
              <a:avLst/>
            </a:prstGeom>
            <a:noFill/>
            <a:ln cap="flat" cmpd="sng" w="9525">
              <a:solidFill>
                <a:schemeClr val="dk2"/>
              </a:solidFill>
              <a:prstDash val="solid"/>
              <a:round/>
              <a:headEnd len="med" w="med" type="none"/>
              <a:tailEnd len="med" w="med" type="none"/>
            </a:ln>
          </p:spPr>
        </p:cxnSp>
        <p:cxnSp>
          <p:nvCxnSpPr>
            <p:cNvPr id="332" name="Google Shape;332;p19"/>
            <p:cNvCxnSpPr/>
            <p:nvPr/>
          </p:nvCxnSpPr>
          <p:spPr>
            <a:xfrm>
              <a:off x="5152020" y="4277986"/>
              <a:ext cx="181800" cy="0"/>
            </a:xfrm>
            <a:prstGeom prst="straightConnector1">
              <a:avLst/>
            </a:prstGeom>
            <a:noFill/>
            <a:ln cap="flat" cmpd="sng" w="9525">
              <a:solidFill>
                <a:schemeClr val="dk2"/>
              </a:solidFill>
              <a:prstDash val="solid"/>
              <a:round/>
              <a:headEnd len="med" w="med" type="none"/>
              <a:tailEnd len="med" w="med" type="none"/>
            </a:ln>
          </p:spPr>
        </p:cxnSp>
        <p:cxnSp>
          <p:nvCxnSpPr>
            <p:cNvPr id="333" name="Google Shape;333;p19"/>
            <p:cNvCxnSpPr/>
            <p:nvPr/>
          </p:nvCxnSpPr>
          <p:spPr>
            <a:xfrm>
              <a:off x="5231225" y="4266587"/>
              <a:ext cx="253200" cy="0"/>
            </a:xfrm>
            <a:prstGeom prst="straightConnector1">
              <a:avLst/>
            </a:prstGeom>
            <a:noFill/>
            <a:ln cap="flat" cmpd="sng" w="9525">
              <a:solidFill>
                <a:schemeClr val="dk2"/>
              </a:solidFill>
              <a:prstDash val="solid"/>
              <a:round/>
              <a:headEnd len="med" w="med" type="none"/>
              <a:tailEnd len="med" w="med" type="none"/>
            </a:ln>
          </p:spPr>
        </p:cxnSp>
        <p:cxnSp>
          <p:nvCxnSpPr>
            <p:cNvPr id="334" name="Google Shape;334;p19"/>
            <p:cNvCxnSpPr/>
            <p:nvPr/>
          </p:nvCxnSpPr>
          <p:spPr>
            <a:xfrm>
              <a:off x="5241462" y="4323812"/>
              <a:ext cx="181500" cy="0"/>
            </a:xfrm>
            <a:prstGeom prst="straightConnector1">
              <a:avLst/>
            </a:prstGeom>
            <a:noFill/>
            <a:ln cap="flat" cmpd="sng" w="9525">
              <a:solidFill>
                <a:schemeClr val="dk2"/>
              </a:solidFill>
              <a:prstDash val="solid"/>
              <a:round/>
              <a:headEnd len="med" w="med" type="none"/>
              <a:tailEnd len="med" w="med" type="none"/>
            </a:ln>
          </p:spPr>
        </p:cxnSp>
        <p:cxnSp>
          <p:nvCxnSpPr>
            <p:cNvPr id="335" name="Google Shape;335;p19"/>
            <p:cNvCxnSpPr/>
            <p:nvPr/>
          </p:nvCxnSpPr>
          <p:spPr>
            <a:xfrm>
              <a:off x="4839091" y="4287964"/>
              <a:ext cx="127500" cy="300"/>
            </a:xfrm>
            <a:prstGeom prst="straightConnector1">
              <a:avLst/>
            </a:prstGeom>
            <a:noFill/>
            <a:ln cap="flat" cmpd="sng" w="9525">
              <a:solidFill>
                <a:schemeClr val="dk2"/>
              </a:solidFill>
              <a:prstDash val="solid"/>
              <a:round/>
              <a:headEnd len="med" w="med" type="none"/>
              <a:tailEnd len="med" w="med" type="none"/>
            </a:ln>
          </p:spPr>
        </p:cxnSp>
        <p:cxnSp>
          <p:nvCxnSpPr>
            <p:cNvPr id="336" name="Google Shape;336;p19"/>
            <p:cNvCxnSpPr/>
            <p:nvPr/>
          </p:nvCxnSpPr>
          <p:spPr>
            <a:xfrm>
              <a:off x="4391415" y="4323772"/>
              <a:ext cx="180300" cy="0"/>
            </a:xfrm>
            <a:prstGeom prst="straightConnector1">
              <a:avLst/>
            </a:prstGeom>
            <a:noFill/>
            <a:ln cap="flat" cmpd="sng" w="9525">
              <a:solidFill>
                <a:schemeClr val="dk2"/>
              </a:solidFill>
              <a:prstDash val="solid"/>
              <a:round/>
              <a:headEnd len="med" w="med" type="none"/>
              <a:tailEnd len="med" w="med" type="none"/>
            </a:ln>
          </p:spPr>
        </p:cxnSp>
        <p:cxnSp>
          <p:nvCxnSpPr>
            <p:cNvPr id="337" name="Google Shape;337;p19"/>
            <p:cNvCxnSpPr/>
            <p:nvPr/>
          </p:nvCxnSpPr>
          <p:spPr>
            <a:xfrm>
              <a:off x="4677572" y="2081800"/>
              <a:ext cx="1800" cy="2082000"/>
            </a:xfrm>
            <a:prstGeom prst="straightConnector1">
              <a:avLst/>
            </a:prstGeom>
            <a:noFill/>
            <a:ln cap="flat" cmpd="sng" w="9525">
              <a:solidFill>
                <a:schemeClr val="dk2"/>
              </a:solidFill>
              <a:prstDash val="solid"/>
              <a:round/>
              <a:headEnd len="med" w="med" type="none"/>
              <a:tailEnd len="med" w="med" type="none"/>
            </a:ln>
          </p:spPr>
        </p:cxnSp>
        <p:cxnSp>
          <p:nvCxnSpPr>
            <p:cNvPr id="338" name="Google Shape;338;p19"/>
            <p:cNvCxnSpPr/>
            <p:nvPr/>
          </p:nvCxnSpPr>
          <p:spPr>
            <a:xfrm flipH="1">
              <a:off x="5185698" y="2081800"/>
              <a:ext cx="1500" cy="2055000"/>
            </a:xfrm>
            <a:prstGeom prst="straightConnector1">
              <a:avLst/>
            </a:prstGeom>
            <a:noFill/>
            <a:ln cap="flat" cmpd="sng" w="9525">
              <a:solidFill>
                <a:schemeClr val="dk2"/>
              </a:solidFill>
              <a:prstDash val="solid"/>
              <a:round/>
              <a:headEnd len="med" w="med" type="none"/>
              <a:tailEnd len="med" w="med" type="none"/>
            </a:ln>
          </p:spPr>
        </p:cxnSp>
        <p:cxnSp>
          <p:nvCxnSpPr>
            <p:cNvPr id="339" name="Google Shape;339;p19"/>
            <p:cNvCxnSpPr/>
            <p:nvPr/>
          </p:nvCxnSpPr>
          <p:spPr>
            <a:xfrm>
              <a:off x="4490916" y="4158916"/>
              <a:ext cx="600" cy="165000"/>
            </a:xfrm>
            <a:prstGeom prst="straightConnector1">
              <a:avLst/>
            </a:prstGeom>
            <a:noFill/>
            <a:ln cap="flat" cmpd="sng" w="9525">
              <a:solidFill>
                <a:schemeClr val="dk2"/>
              </a:solidFill>
              <a:prstDash val="solid"/>
              <a:round/>
              <a:headEnd len="med" w="med" type="none"/>
              <a:tailEnd len="med" w="med" type="none"/>
            </a:ln>
          </p:spPr>
        </p:cxnSp>
        <p:cxnSp>
          <p:nvCxnSpPr>
            <p:cNvPr id="340" name="Google Shape;340;p19"/>
            <p:cNvCxnSpPr/>
            <p:nvPr/>
          </p:nvCxnSpPr>
          <p:spPr>
            <a:xfrm>
              <a:off x="5356978" y="4140928"/>
              <a:ext cx="1500" cy="125700"/>
            </a:xfrm>
            <a:prstGeom prst="straightConnector1">
              <a:avLst/>
            </a:prstGeom>
            <a:noFill/>
            <a:ln cap="flat" cmpd="sng" w="9525">
              <a:solidFill>
                <a:schemeClr val="dk2"/>
              </a:solidFill>
              <a:prstDash val="solid"/>
              <a:round/>
              <a:headEnd len="med" w="med" type="none"/>
              <a:tailEnd len="med" w="med" type="none"/>
            </a:ln>
          </p:spPr>
        </p:cxnSp>
        <p:cxnSp>
          <p:nvCxnSpPr>
            <p:cNvPr id="341" name="Google Shape;341;p19"/>
            <p:cNvCxnSpPr/>
            <p:nvPr/>
          </p:nvCxnSpPr>
          <p:spPr>
            <a:xfrm>
              <a:off x="5025781" y="4140748"/>
              <a:ext cx="2100" cy="201900"/>
            </a:xfrm>
            <a:prstGeom prst="straightConnector1">
              <a:avLst/>
            </a:prstGeom>
            <a:noFill/>
            <a:ln cap="flat" cmpd="sng" w="9525">
              <a:solidFill>
                <a:schemeClr val="dk2"/>
              </a:solidFill>
              <a:prstDash val="solid"/>
              <a:round/>
              <a:headEnd len="med" w="med" type="none"/>
              <a:tailEnd len="med" w="med" type="none"/>
            </a:ln>
          </p:spPr>
        </p:cxnSp>
        <p:cxnSp>
          <p:nvCxnSpPr>
            <p:cNvPr id="342" name="Google Shape;342;p19"/>
            <p:cNvCxnSpPr/>
            <p:nvPr/>
          </p:nvCxnSpPr>
          <p:spPr>
            <a:xfrm>
              <a:off x="4820973" y="4158916"/>
              <a:ext cx="900" cy="8940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19"/>
            <p:cNvCxnSpPr/>
            <p:nvPr/>
          </p:nvCxnSpPr>
          <p:spPr>
            <a:xfrm flipH="1">
              <a:off x="4757941" y="4248260"/>
              <a:ext cx="300" cy="9480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19"/>
            <p:cNvCxnSpPr/>
            <p:nvPr/>
          </p:nvCxnSpPr>
          <p:spPr>
            <a:xfrm>
              <a:off x="4892119" y="4248020"/>
              <a:ext cx="0" cy="40200"/>
            </a:xfrm>
            <a:prstGeom prst="straightConnector1">
              <a:avLst/>
            </a:prstGeom>
            <a:noFill/>
            <a:ln cap="flat" cmpd="sng" w="9525">
              <a:solidFill>
                <a:schemeClr val="dk2"/>
              </a:solidFill>
              <a:prstDash val="solid"/>
              <a:round/>
              <a:headEnd len="med" w="med" type="none"/>
              <a:tailEnd len="med" w="med" type="none"/>
            </a:ln>
          </p:spPr>
        </p:cxnSp>
        <p:cxnSp>
          <p:nvCxnSpPr>
            <p:cNvPr id="345" name="Google Shape;345;p19"/>
            <p:cNvCxnSpPr/>
            <p:nvPr/>
          </p:nvCxnSpPr>
          <p:spPr>
            <a:xfrm>
              <a:off x="4839091" y="4287964"/>
              <a:ext cx="0" cy="54600"/>
            </a:xfrm>
            <a:prstGeom prst="straightConnector1">
              <a:avLst/>
            </a:prstGeom>
            <a:noFill/>
            <a:ln cap="flat" cmpd="sng" w="9525">
              <a:solidFill>
                <a:schemeClr val="dk2"/>
              </a:solidFill>
              <a:prstDash val="solid"/>
              <a:round/>
              <a:headEnd len="med" w="med" type="none"/>
              <a:tailEnd len="med" w="med" type="none"/>
            </a:ln>
          </p:spPr>
        </p:cxnSp>
        <p:cxnSp>
          <p:nvCxnSpPr>
            <p:cNvPr id="346" name="Google Shape;346;p19"/>
            <p:cNvCxnSpPr/>
            <p:nvPr/>
          </p:nvCxnSpPr>
          <p:spPr>
            <a:xfrm>
              <a:off x="4966536" y="4287964"/>
              <a:ext cx="600" cy="54900"/>
            </a:xfrm>
            <a:prstGeom prst="straightConnector1">
              <a:avLst/>
            </a:prstGeom>
            <a:noFill/>
            <a:ln cap="flat" cmpd="sng" w="9525">
              <a:solidFill>
                <a:schemeClr val="dk2"/>
              </a:solidFill>
              <a:prstDash val="solid"/>
              <a:round/>
              <a:headEnd len="med" w="med" type="none"/>
              <a:tailEnd len="med" w="med" type="none"/>
            </a:ln>
          </p:spPr>
        </p:cxnSp>
        <p:cxnSp>
          <p:nvCxnSpPr>
            <p:cNvPr id="347" name="Google Shape;347;p19"/>
            <p:cNvCxnSpPr/>
            <p:nvPr/>
          </p:nvCxnSpPr>
          <p:spPr>
            <a:xfrm>
              <a:off x="5152039" y="4278014"/>
              <a:ext cx="0" cy="64800"/>
            </a:xfrm>
            <a:prstGeom prst="straightConnector1">
              <a:avLst/>
            </a:prstGeom>
            <a:noFill/>
            <a:ln cap="flat" cmpd="sng" w="9525">
              <a:solidFill>
                <a:schemeClr val="dk2"/>
              </a:solidFill>
              <a:prstDash val="solid"/>
              <a:round/>
              <a:headEnd len="med" w="med" type="none"/>
              <a:tailEnd len="med" w="med" type="none"/>
            </a:ln>
          </p:spPr>
        </p:cxnSp>
        <p:cxnSp>
          <p:nvCxnSpPr>
            <p:cNvPr id="348" name="Google Shape;348;p19"/>
            <p:cNvCxnSpPr/>
            <p:nvPr/>
          </p:nvCxnSpPr>
          <p:spPr>
            <a:xfrm>
              <a:off x="5483423" y="4266958"/>
              <a:ext cx="900" cy="76200"/>
            </a:xfrm>
            <a:prstGeom prst="straightConnector1">
              <a:avLst/>
            </a:prstGeom>
            <a:noFill/>
            <a:ln cap="flat" cmpd="sng" w="9525">
              <a:solidFill>
                <a:schemeClr val="dk2"/>
              </a:solidFill>
              <a:prstDash val="solid"/>
              <a:round/>
              <a:headEnd len="med" w="med" type="none"/>
              <a:tailEnd len="med" w="med" type="none"/>
            </a:ln>
          </p:spPr>
        </p:cxnSp>
        <p:cxnSp>
          <p:nvCxnSpPr>
            <p:cNvPr id="349" name="Google Shape;349;p19"/>
            <p:cNvCxnSpPr/>
            <p:nvPr/>
          </p:nvCxnSpPr>
          <p:spPr>
            <a:xfrm>
              <a:off x="5234983" y="4266958"/>
              <a:ext cx="0" cy="11100"/>
            </a:xfrm>
            <a:prstGeom prst="straightConnector1">
              <a:avLst/>
            </a:prstGeom>
            <a:noFill/>
            <a:ln cap="flat" cmpd="sng" w="9525">
              <a:solidFill>
                <a:schemeClr val="dk2"/>
              </a:solidFill>
              <a:prstDash val="solid"/>
              <a:round/>
              <a:headEnd len="med" w="med" type="none"/>
              <a:tailEnd len="med" w="med" type="none"/>
            </a:ln>
          </p:spPr>
        </p:cxnSp>
        <p:cxnSp>
          <p:nvCxnSpPr>
            <p:cNvPr id="350" name="Google Shape;350;p19"/>
            <p:cNvCxnSpPr/>
            <p:nvPr/>
          </p:nvCxnSpPr>
          <p:spPr>
            <a:xfrm>
              <a:off x="5333765" y="4277946"/>
              <a:ext cx="0" cy="45600"/>
            </a:xfrm>
            <a:prstGeom prst="straightConnector1">
              <a:avLst/>
            </a:prstGeom>
            <a:noFill/>
            <a:ln cap="flat" cmpd="sng" w="9525">
              <a:solidFill>
                <a:schemeClr val="dk2"/>
              </a:solidFill>
              <a:prstDash val="solid"/>
              <a:round/>
              <a:headEnd len="med" w="med" type="none"/>
              <a:tailEnd len="med" w="med" type="none"/>
            </a:ln>
          </p:spPr>
        </p:cxnSp>
        <p:cxnSp>
          <p:nvCxnSpPr>
            <p:cNvPr id="351" name="Google Shape;351;p19"/>
            <p:cNvCxnSpPr/>
            <p:nvPr/>
          </p:nvCxnSpPr>
          <p:spPr>
            <a:xfrm flipH="1">
              <a:off x="5241310" y="4323518"/>
              <a:ext cx="900" cy="19500"/>
            </a:xfrm>
            <a:prstGeom prst="straightConnector1">
              <a:avLst/>
            </a:prstGeom>
            <a:noFill/>
            <a:ln cap="flat" cmpd="sng" w="9525">
              <a:solidFill>
                <a:schemeClr val="dk2"/>
              </a:solidFill>
              <a:prstDash val="solid"/>
              <a:round/>
              <a:headEnd len="med" w="med" type="none"/>
              <a:tailEnd len="med" w="med" type="none"/>
            </a:ln>
          </p:spPr>
        </p:cxnSp>
        <p:cxnSp>
          <p:nvCxnSpPr>
            <p:cNvPr id="352" name="Google Shape;352;p19"/>
            <p:cNvCxnSpPr/>
            <p:nvPr/>
          </p:nvCxnSpPr>
          <p:spPr>
            <a:xfrm flipH="1">
              <a:off x="5425317" y="4323518"/>
              <a:ext cx="900" cy="19500"/>
            </a:xfrm>
            <a:prstGeom prst="straightConnector1">
              <a:avLst/>
            </a:prstGeom>
            <a:noFill/>
            <a:ln cap="flat" cmpd="sng" w="9525">
              <a:solidFill>
                <a:schemeClr val="dk2"/>
              </a:solidFill>
              <a:prstDash val="solid"/>
              <a:round/>
              <a:headEnd len="med" w="med" type="none"/>
              <a:tailEnd len="med" w="med" type="none"/>
            </a:ln>
          </p:spPr>
        </p:cxnSp>
        <p:cxnSp>
          <p:nvCxnSpPr>
            <p:cNvPr id="353" name="Google Shape;353;p19"/>
            <p:cNvCxnSpPr/>
            <p:nvPr/>
          </p:nvCxnSpPr>
          <p:spPr>
            <a:xfrm flipH="1">
              <a:off x="4389150" y="4323891"/>
              <a:ext cx="900" cy="19500"/>
            </a:xfrm>
            <a:prstGeom prst="straightConnector1">
              <a:avLst/>
            </a:prstGeom>
            <a:noFill/>
            <a:ln cap="flat" cmpd="sng" w="9525">
              <a:solidFill>
                <a:schemeClr val="dk2"/>
              </a:solidFill>
              <a:prstDash val="solid"/>
              <a:round/>
              <a:headEnd len="med" w="med" type="none"/>
              <a:tailEnd len="med" w="med" type="none"/>
            </a:ln>
          </p:spPr>
        </p:cxnSp>
        <p:cxnSp>
          <p:nvCxnSpPr>
            <p:cNvPr id="354" name="Google Shape;354;p19"/>
            <p:cNvCxnSpPr/>
            <p:nvPr/>
          </p:nvCxnSpPr>
          <p:spPr>
            <a:xfrm flipH="1">
              <a:off x="4573157" y="4323891"/>
              <a:ext cx="900" cy="19500"/>
            </a:xfrm>
            <a:prstGeom prst="straightConnector1">
              <a:avLst/>
            </a:prstGeom>
            <a:noFill/>
            <a:ln cap="flat" cmpd="sng" w="9525">
              <a:solidFill>
                <a:schemeClr val="dk2"/>
              </a:solidFill>
              <a:prstDash val="solid"/>
              <a:round/>
              <a:headEnd len="med" w="med" type="none"/>
              <a:tailEnd len="med" w="med" type="none"/>
            </a:ln>
          </p:spPr>
        </p:cxnSp>
        <p:cxnSp>
          <p:nvCxnSpPr>
            <p:cNvPr id="355" name="Google Shape;355;p19"/>
            <p:cNvCxnSpPr/>
            <p:nvPr/>
          </p:nvCxnSpPr>
          <p:spPr>
            <a:xfrm flipH="1" rot="10800000">
              <a:off x="4930735" y="1942975"/>
              <a:ext cx="300" cy="140700"/>
            </a:xfrm>
            <a:prstGeom prst="straightConnector1">
              <a:avLst/>
            </a:prstGeom>
            <a:noFill/>
            <a:ln cap="flat" cmpd="sng" w="9525">
              <a:solidFill>
                <a:schemeClr val="dk2"/>
              </a:solidFill>
              <a:prstDash val="solid"/>
              <a:round/>
              <a:headEnd len="med" w="med" type="none"/>
              <a:tailEnd len="med" w="med" type="none"/>
            </a:ln>
          </p:spPr>
        </p:cxnSp>
        <p:sp>
          <p:nvSpPr>
            <p:cNvPr id="356" name="Google Shape;356;p19"/>
            <p:cNvSpPr txBox="1"/>
            <p:nvPr/>
          </p:nvSpPr>
          <p:spPr>
            <a:xfrm>
              <a:off x="3963950" y="1543325"/>
              <a:ext cx="1933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2"/>
                  </a:solidFill>
                </a:rPr>
                <a:t>Declining Population</a:t>
              </a:r>
              <a:endParaRPr b="1" sz="1000">
                <a:solidFill>
                  <a:schemeClr val="dk2"/>
                </a:solidFill>
              </a:endParaRPr>
            </a:p>
          </p:txBody>
        </p:sp>
        <p:sp>
          <p:nvSpPr>
            <p:cNvPr id="357" name="Google Shape;357;p19"/>
            <p:cNvSpPr/>
            <p:nvPr/>
          </p:nvSpPr>
          <p:spPr>
            <a:xfrm>
              <a:off x="3643538" y="3940175"/>
              <a:ext cx="253200" cy="3936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500</a:t>
              </a:r>
              <a:endParaRPr sz="600"/>
            </a:p>
          </p:txBody>
        </p:sp>
      </p:grpSp>
      <p:grpSp>
        <p:nvGrpSpPr>
          <p:cNvPr id="358" name="Google Shape;358;p19"/>
          <p:cNvGrpSpPr/>
          <p:nvPr/>
        </p:nvGrpSpPr>
        <p:grpSpPr>
          <a:xfrm>
            <a:off x="5823525" y="1536713"/>
            <a:ext cx="2687975" cy="2799781"/>
            <a:chOff x="5823525" y="1536713"/>
            <a:chExt cx="2687975" cy="2799781"/>
          </a:xfrm>
        </p:grpSpPr>
        <p:sp>
          <p:nvSpPr>
            <p:cNvPr id="359" name="Google Shape;359;p19"/>
            <p:cNvSpPr/>
            <p:nvPr/>
          </p:nvSpPr>
          <p:spPr>
            <a:xfrm>
              <a:off x="5823525" y="3607025"/>
              <a:ext cx="804600" cy="729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500000</a:t>
              </a:r>
              <a:endParaRPr sz="700"/>
            </a:p>
          </p:txBody>
        </p:sp>
        <p:sp>
          <p:nvSpPr>
            <p:cNvPr id="360" name="Google Shape;360;p19"/>
            <p:cNvSpPr/>
            <p:nvPr/>
          </p:nvSpPr>
          <p:spPr>
            <a:xfrm>
              <a:off x="6099225" y="1935425"/>
              <a:ext cx="253200" cy="16716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500</a:t>
              </a:r>
              <a:endParaRPr sz="600"/>
            </a:p>
          </p:txBody>
        </p:sp>
        <p:cxnSp>
          <p:nvCxnSpPr>
            <p:cNvPr id="361" name="Google Shape;361;p19"/>
            <p:cNvCxnSpPr/>
            <p:nvPr/>
          </p:nvCxnSpPr>
          <p:spPr>
            <a:xfrm>
              <a:off x="7288250" y="3110628"/>
              <a:ext cx="512700" cy="0"/>
            </a:xfrm>
            <a:prstGeom prst="straightConnector1">
              <a:avLst/>
            </a:prstGeom>
            <a:noFill/>
            <a:ln cap="flat" cmpd="sng" w="9525">
              <a:solidFill>
                <a:schemeClr val="dk2"/>
              </a:solidFill>
              <a:prstDash val="solid"/>
              <a:round/>
              <a:headEnd len="med" w="med" type="none"/>
              <a:tailEnd len="med" w="med" type="none"/>
            </a:ln>
          </p:spPr>
        </p:cxnSp>
        <p:cxnSp>
          <p:nvCxnSpPr>
            <p:cNvPr id="362" name="Google Shape;362;p19"/>
            <p:cNvCxnSpPr/>
            <p:nvPr/>
          </p:nvCxnSpPr>
          <p:spPr>
            <a:xfrm>
              <a:off x="7104666" y="3271195"/>
              <a:ext cx="330000" cy="30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19"/>
            <p:cNvCxnSpPr/>
            <p:nvPr/>
          </p:nvCxnSpPr>
          <p:spPr>
            <a:xfrm>
              <a:off x="7641811" y="3165904"/>
              <a:ext cx="329100" cy="600"/>
            </a:xfrm>
            <a:prstGeom prst="straightConnector1">
              <a:avLst/>
            </a:prstGeom>
            <a:noFill/>
            <a:ln cap="flat" cmpd="sng" w="9525">
              <a:solidFill>
                <a:schemeClr val="dk2"/>
              </a:solidFill>
              <a:prstDash val="solid"/>
              <a:round/>
              <a:headEnd len="med" w="med" type="none"/>
              <a:tailEnd len="med" w="med" type="none"/>
            </a:ln>
          </p:spPr>
        </p:cxnSp>
        <p:cxnSp>
          <p:nvCxnSpPr>
            <p:cNvPr id="364" name="Google Shape;364;p19"/>
            <p:cNvCxnSpPr/>
            <p:nvPr/>
          </p:nvCxnSpPr>
          <p:spPr>
            <a:xfrm flipH="1" rot="10800000">
              <a:off x="7366737" y="3312352"/>
              <a:ext cx="136800" cy="900"/>
            </a:xfrm>
            <a:prstGeom prst="straightConnector1">
              <a:avLst/>
            </a:prstGeom>
            <a:noFill/>
            <a:ln cap="flat" cmpd="sng" w="9525">
              <a:solidFill>
                <a:schemeClr val="dk2"/>
              </a:solidFill>
              <a:prstDash val="solid"/>
              <a:round/>
              <a:headEnd len="med" w="med" type="none"/>
              <a:tailEnd len="med" w="med" type="none"/>
            </a:ln>
          </p:spPr>
        </p:cxnSp>
        <p:cxnSp>
          <p:nvCxnSpPr>
            <p:cNvPr id="365" name="Google Shape;365;p19"/>
            <p:cNvCxnSpPr/>
            <p:nvPr/>
          </p:nvCxnSpPr>
          <p:spPr>
            <a:xfrm flipH="1" rot="10800000">
              <a:off x="7765770" y="3387369"/>
              <a:ext cx="181800" cy="600"/>
            </a:xfrm>
            <a:prstGeom prst="straightConnector1">
              <a:avLst/>
            </a:prstGeom>
            <a:noFill/>
            <a:ln cap="flat" cmpd="sng" w="9525">
              <a:solidFill>
                <a:schemeClr val="dk2"/>
              </a:solidFill>
              <a:prstDash val="solid"/>
              <a:round/>
              <a:headEnd len="med" w="med" type="none"/>
              <a:tailEnd len="med" w="med" type="none"/>
            </a:ln>
          </p:spPr>
        </p:cxnSp>
        <p:cxnSp>
          <p:nvCxnSpPr>
            <p:cNvPr id="366" name="Google Shape;366;p19"/>
            <p:cNvCxnSpPr/>
            <p:nvPr/>
          </p:nvCxnSpPr>
          <p:spPr>
            <a:xfrm flipH="1" rot="10800000">
              <a:off x="7844975" y="3221787"/>
              <a:ext cx="253200" cy="600"/>
            </a:xfrm>
            <a:prstGeom prst="straightConnector1">
              <a:avLst/>
            </a:prstGeom>
            <a:noFill/>
            <a:ln cap="flat" cmpd="sng" w="9525">
              <a:solidFill>
                <a:schemeClr val="dk2"/>
              </a:solidFill>
              <a:prstDash val="solid"/>
              <a:round/>
              <a:headEnd len="med" w="med" type="none"/>
              <a:tailEnd len="med" w="med" type="none"/>
            </a:ln>
          </p:spPr>
        </p:cxnSp>
        <p:cxnSp>
          <p:nvCxnSpPr>
            <p:cNvPr id="367" name="Google Shape;367;p19"/>
            <p:cNvCxnSpPr/>
            <p:nvPr/>
          </p:nvCxnSpPr>
          <p:spPr>
            <a:xfrm flipH="1" rot="10800000">
              <a:off x="7855212" y="4053001"/>
              <a:ext cx="181500" cy="600"/>
            </a:xfrm>
            <a:prstGeom prst="straightConnector1">
              <a:avLst/>
            </a:prstGeom>
            <a:noFill/>
            <a:ln cap="flat" cmpd="sng" w="9525">
              <a:solidFill>
                <a:schemeClr val="dk2"/>
              </a:solidFill>
              <a:prstDash val="solid"/>
              <a:round/>
              <a:headEnd len="med" w="med" type="none"/>
              <a:tailEnd len="med" w="med" type="none"/>
            </a:ln>
          </p:spPr>
        </p:cxnSp>
        <p:cxnSp>
          <p:nvCxnSpPr>
            <p:cNvPr id="368" name="Google Shape;368;p19"/>
            <p:cNvCxnSpPr/>
            <p:nvPr/>
          </p:nvCxnSpPr>
          <p:spPr>
            <a:xfrm flipH="1" rot="10800000">
              <a:off x="7451975" y="3358550"/>
              <a:ext cx="128400" cy="600"/>
            </a:xfrm>
            <a:prstGeom prst="straightConnector1">
              <a:avLst/>
            </a:prstGeom>
            <a:noFill/>
            <a:ln cap="flat" cmpd="sng" w="9525">
              <a:solidFill>
                <a:schemeClr val="dk2"/>
              </a:solidFill>
              <a:prstDash val="solid"/>
              <a:round/>
              <a:headEnd len="med" w="med" type="none"/>
              <a:tailEnd len="med" w="med" type="none"/>
            </a:ln>
          </p:spPr>
        </p:cxnSp>
        <p:cxnSp>
          <p:nvCxnSpPr>
            <p:cNvPr id="369" name="Google Shape;369;p19"/>
            <p:cNvCxnSpPr/>
            <p:nvPr/>
          </p:nvCxnSpPr>
          <p:spPr>
            <a:xfrm>
              <a:off x="7005165" y="3536825"/>
              <a:ext cx="180300" cy="1500"/>
            </a:xfrm>
            <a:prstGeom prst="straightConnector1">
              <a:avLst/>
            </a:prstGeom>
            <a:noFill/>
            <a:ln cap="flat" cmpd="sng" w="9525">
              <a:solidFill>
                <a:schemeClr val="dk2"/>
              </a:solidFill>
              <a:prstDash val="solid"/>
              <a:round/>
              <a:headEnd len="med" w="med" type="none"/>
              <a:tailEnd len="med" w="med" type="none"/>
            </a:ln>
          </p:spPr>
        </p:cxnSp>
        <p:cxnSp>
          <p:nvCxnSpPr>
            <p:cNvPr id="370" name="Google Shape;370;p19"/>
            <p:cNvCxnSpPr/>
            <p:nvPr/>
          </p:nvCxnSpPr>
          <p:spPr>
            <a:xfrm>
              <a:off x="7291316" y="3110205"/>
              <a:ext cx="1200" cy="162000"/>
            </a:xfrm>
            <a:prstGeom prst="straightConnector1">
              <a:avLst/>
            </a:prstGeom>
            <a:noFill/>
            <a:ln cap="flat" cmpd="sng" w="9525">
              <a:solidFill>
                <a:schemeClr val="dk2"/>
              </a:solidFill>
              <a:prstDash val="solid"/>
              <a:round/>
              <a:headEnd len="med" w="med" type="none"/>
              <a:tailEnd len="med" w="med" type="none"/>
            </a:ln>
          </p:spPr>
        </p:cxnSp>
        <p:cxnSp>
          <p:nvCxnSpPr>
            <p:cNvPr id="371" name="Google Shape;371;p19"/>
            <p:cNvCxnSpPr/>
            <p:nvPr/>
          </p:nvCxnSpPr>
          <p:spPr>
            <a:xfrm flipH="1">
              <a:off x="7800050" y="3110205"/>
              <a:ext cx="900" cy="56700"/>
            </a:xfrm>
            <a:prstGeom prst="straightConnector1">
              <a:avLst/>
            </a:prstGeom>
            <a:noFill/>
            <a:ln cap="flat" cmpd="sng" w="9525">
              <a:solidFill>
                <a:schemeClr val="dk2"/>
              </a:solidFill>
              <a:prstDash val="solid"/>
              <a:round/>
              <a:headEnd len="med" w="med" type="none"/>
              <a:tailEnd len="med" w="med" type="none"/>
            </a:ln>
          </p:spPr>
        </p:cxnSp>
        <p:cxnSp>
          <p:nvCxnSpPr>
            <p:cNvPr id="372" name="Google Shape;372;p19"/>
            <p:cNvCxnSpPr/>
            <p:nvPr/>
          </p:nvCxnSpPr>
          <p:spPr>
            <a:xfrm>
              <a:off x="7104666" y="3270386"/>
              <a:ext cx="0" cy="269100"/>
            </a:xfrm>
            <a:prstGeom prst="straightConnector1">
              <a:avLst/>
            </a:prstGeom>
            <a:noFill/>
            <a:ln cap="flat" cmpd="sng" w="9525">
              <a:solidFill>
                <a:schemeClr val="dk2"/>
              </a:solidFill>
              <a:prstDash val="solid"/>
              <a:round/>
              <a:headEnd len="med" w="med" type="none"/>
              <a:tailEnd len="med" w="med" type="none"/>
            </a:ln>
          </p:spPr>
        </p:cxnSp>
        <p:cxnSp>
          <p:nvCxnSpPr>
            <p:cNvPr id="373" name="Google Shape;373;p19"/>
            <p:cNvCxnSpPr/>
            <p:nvPr/>
          </p:nvCxnSpPr>
          <p:spPr>
            <a:xfrm flipH="1">
              <a:off x="7970428" y="3166366"/>
              <a:ext cx="300" cy="54900"/>
            </a:xfrm>
            <a:prstGeom prst="straightConnector1">
              <a:avLst/>
            </a:prstGeom>
            <a:noFill/>
            <a:ln cap="flat" cmpd="sng" w="9525">
              <a:solidFill>
                <a:schemeClr val="dk2"/>
              </a:solidFill>
              <a:prstDash val="solid"/>
              <a:round/>
              <a:headEnd len="med" w="med" type="none"/>
              <a:tailEnd len="med" w="med" type="none"/>
            </a:ln>
          </p:spPr>
        </p:cxnSp>
        <p:cxnSp>
          <p:nvCxnSpPr>
            <p:cNvPr id="374" name="Google Shape;374;p19"/>
            <p:cNvCxnSpPr/>
            <p:nvPr/>
          </p:nvCxnSpPr>
          <p:spPr>
            <a:xfrm>
              <a:off x="7639531" y="3165326"/>
              <a:ext cx="2100" cy="1168800"/>
            </a:xfrm>
            <a:prstGeom prst="straightConnector1">
              <a:avLst/>
            </a:prstGeom>
            <a:noFill/>
            <a:ln cap="flat" cmpd="sng" w="9525">
              <a:solidFill>
                <a:schemeClr val="dk2"/>
              </a:solidFill>
              <a:prstDash val="solid"/>
              <a:round/>
              <a:headEnd len="med" w="med" type="none"/>
              <a:tailEnd len="med" w="med" type="none"/>
            </a:ln>
          </p:spPr>
        </p:cxnSp>
        <p:cxnSp>
          <p:nvCxnSpPr>
            <p:cNvPr id="375" name="Google Shape;375;p19"/>
            <p:cNvCxnSpPr/>
            <p:nvPr/>
          </p:nvCxnSpPr>
          <p:spPr>
            <a:xfrm>
              <a:off x="7434723" y="3270386"/>
              <a:ext cx="300" cy="42300"/>
            </a:xfrm>
            <a:prstGeom prst="straightConnector1">
              <a:avLst/>
            </a:prstGeom>
            <a:noFill/>
            <a:ln cap="flat" cmpd="sng" w="9525">
              <a:solidFill>
                <a:schemeClr val="dk2"/>
              </a:solidFill>
              <a:prstDash val="solid"/>
              <a:round/>
              <a:headEnd len="med" w="med" type="none"/>
              <a:tailEnd len="med" w="med" type="none"/>
            </a:ln>
          </p:spPr>
        </p:cxnSp>
        <p:cxnSp>
          <p:nvCxnSpPr>
            <p:cNvPr id="376" name="Google Shape;376;p19"/>
            <p:cNvCxnSpPr/>
            <p:nvPr/>
          </p:nvCxnSpPr>
          <p:spPr>
            <a:xfrm flipH="1">
              <a:off x="7371691" y="3311961"/>
              <a:ext cx="300" cy="1019700"/>
            </a:xfrm>
            <a:prstGeom prst="straightConnector1">
              <a:avLst/>
            </a:prstGeom>
            <a:noFill/>
            <a:ln cap="flat" cmpd="sng" w="9525">
              <a:solidFill>
                <a:schemeClr val="dk2"/>
              </a:solidFill>
              <a:prstDash val="solid"/>
              <a:round/>
              <a:headEnd len="med" w="med" type="none"/>
              <a:tailEnd len="med" w="med" type="none"/>
            </a:ln>
          </p:spPr>
        </p:cxnSp>
        <p:cxnSp>
          <p:nvCxnSpPr>
            <p:cNvPr id="377" name="Google Shape;377;p19"/>
            <p:cNvCxnSpPr/>
            <p:nvPr/>
          </p:nvCxnSpPr>
          <p:spPr>
            <a:xfrm flipH="1">
              <a:off x="7505269" y="3309375"/>
              <a:ext cx="600" cy="51300"/>
            </a:xfrm>
            <a:prstGeom prst="straightConnector1">
              <a:avLst/>
            </a:prstGeom>
            <a:noFill/>
            <a:ln cap="flat" cmpd="sng" w="9525">
              <a:solidFill>
                <a:schemeClr val="dk2"/>
              </a:solidFill>
              <a:prstDash val="solid"/>
              <a:round/>
              <a:headEnd len="med" w="med" type="none"/>
              <a:tailEnd len="med" w="med" type="none"/>
            </a:ln>
          </p:spPr>
        </p:cxnSp>
        <p:cxnSp>
          <p:nvCxnSpPr>
            <p:cNvPr id="378" name="Google Shape;378;p19"/>
            <p:cNvCxnSpPr/>
            <p:nvPr/>
          </p:nvCxnSpPr>
          <p:spPr>
            <a:xfrm>
              <a:off x="7452832" y="3354097"/>
              <a:ext cx="0" cy="966300"/>
            </a:xfrm>
            <a:prstGeom prst="straightConnector1">
              <a:avLst/>
            </a:prstGeom>
            <a:noFill/>
            <a:ln cap="flat" cmpd="sng" w="9525">
              <a:solidFill>
                <a:schemeClr val="dk2"/>
              </a:solidFill>
              <a:prstDash val="solid"/>
              <a:round/>
              <a:headEnd len="med" w="med" type="none"/>
              <a:tailEnd len="med" w="med" type="none"/>
            </a:ln>
          </p:spPr>
        </p:cxnSp>
        <p:cxnSp>
          <p:nvCxnSpPr>
            <p:cNvPr id="379" name="Google Shape;379;p19"/>
            <p:cNvCxnSpPr/>
            <p:nvPr/>
          </p:nvCxnSpPr>
          <p:spPr>
            <a:xfrm>
              <a:off x="7580275" y="3354097"/>
              <a:ext cx="600" cy="975900"/>
            </a:xfrm>
            <a:prstGeom prst="straightConnector1">
              <a:avLst/>
            </a:prstGeom>
            <a:noFill/>
            <a:ln cap="flat" cmpd="sng" w="9525">
              <a:solidFill>
                <a:schemeClr val="dk2"/>
              </a:solidFill>
              <a:prstDash val="solid"/>
              <a:round/>
              <a:headEnd len="med" w="med" type="none"/>
              <a:tailEnd len="med" w="med" type="none"/>
            </a:ln>
          </p:spPr>
        </p:cxnSp>
        <p:cxnSp>
          <p:nvCxnSpPr>
            <p:cNvPr id="380" name="Google Shape;380;p19"/>
            <p:cNvCxnSpPr/>
            <p:nvPr/>
          </p:nvCxnSpPr>
          <p:spPr>
            <a:xfrm>
              <a:off x="7765789" y="3388370"/>
              <a:ext cx="0" cy="941700"/>
            </a:xfrm>
            <a:prstGeom prst="straightConnector1">
              <a:avLst/>
            </a:prstGeom>
            <a:noFill/>
            <a:ln cap="flat" cmpd="sng" w="9525">
              <a:solidFill>
                <a:schemeClr val="dk2"/>
              </a:solidFill>
              <a:prstDash val="solid"/>
              <a:round/>
              <a:headEnd len="med" w="med" type="none"/>
              <a:tailEnd len="med" w="med" type="none"/>
            </a:ln>
          </p:spPr>
        </p:cxnSp>
        <p:cxnSp>
          <p:nvCxnSpPr>
            <p:cNvPr id="381" name="Google Shape;381;p19"/>
            <p:cNvCxnSpPr/>
            <p:nvPr/>
          </p:nvCxnSpPr>
          <p:spPr>
            <a:xfrm>
              <a:off x="8097173" y="3227771"/>
              <a:ext cx="900" cy="1103400"/>
            </a:xfrm>
            <a:prstGeom prst="straightConnector1">
              <a:avLst/>
            </a:prstGeom>
            <a:noFill/>
            <a:ln cap="flat" cmpd="sng" w="9525">
              <a:solidFill>
                <a:schemeClr val="dk2"/>
              </a:solidFill>
              <a:prstDash val="solid"/>
              <a:round/>
              <a:headEnd len="med" w="med" type="none"/>
              <a:tailEnd len="med" w="med" type="none"/>
            </a:ln>
          </p:spPr>
        </p:cxnSp>
        <p:cxnSp>
          <p:nvCxnSpPr>
            <p:cNvPr id="382" name="Google Shape;382;p19"/>
            <p:cNvCxnSpPr/>
            <p:nvPr/>
          </p:nvCxnSpPr>
          <p:spPr>
            <a:xfrm>
              <a:off x="7848733" y="3227771"/>
              <a:ext cx="0" cy="163500"/>
            </a:xfrm>
            <a:prstGeom prst="straightConnector1">
              <a:avLst/>
            </a:prstGeom>
            <a:noFill/>
            <a:ln cap="flat" cmpd="sng" w="9525">
              <a:solidFill>
                <a:schemeClr val="dk2"/>
              </a:solidFill>
              <a:prstDash val="solid"/>
              <a:round/>
              <a:headEnd len="med" w="med" type="none"/>
              <a:tailEnd len="med" w="med" type="none"/>
            </a:ln>
          </p:spPr>
        </p:cxnSp>
        <p:cxnSp>
          <p:nvCxnSpPr>
            <p:cNvPr id="383" name="Google Shape;383;p19"/>
            <p:cNvCxnSpPr/>
            <p:nvPr/>
          </p:nvCxnSpPr>
          <p:spPr>
            <a:xfrm>
              <a:off x="7947515" y="3387378"/>
              <a:ext cx="0" cy="661200"/>
            </a:xfrm>
            <a:prstGeom prst="straightConnector1">
              <a:avLst/>
            </a:prstGeom>
            <a:noFill/>
            <a:ln cap="flat" cmpd="sng" w="9525">
              <a:solidFill>
                <a:schemeClr val="dk2"/>
              </a:solidFill>
              <a:prstDash val="solid"/>
              <a:round/>
              <a:headEnd len="med" w="med" type="none"/>
              <a:tailEnd len="med" w="med" type="none"/>
            </a:ln>
          </p:spPr>
        </p:cxnSp>
        <p:cxnSp>
          <p:nvCxnSpPr>
            <p:cNvPr id="384" name="Google Shape;384;p19"/>
            <p:cNvCxnSpPr/>
            <p:nvPr/>
          </p:nvCxnSpPr>
          <p:spPr>
            <a:xfrm flipH="1">
              <a:off x="7855060" y="4049343"/>
              <a:ext cx="900" cy="281700"/>
            </a:xfrm>
            <a:prstGeom prst="straightConnector1">
              <a:avLst/>
            </a:prstGeom>
            <a:noFill/>
            <a:ln cap="flat" cmpd="sng" w="9525">
              <a:solidFill>
                <a:schemeClr val="dk2"/>
              </a:solidFill>
              <a:prstDash val="solid"/>
              <a:round/>
              <a:headEnd len="med" w="med" type="none"/>
              <a:tailEnd len="med" w="med" type="none"/>
            </a:ln>
          </p:spPr>
        </p:cxnSp>
        <p:cxnSp>
          <p:nvCxnSpPr>
            <p:cNvPr id="385" name="Google Shape;385;p19"/>
            <p:cNvCxnSpPr/>
            <p:nvPr/>
          </p:nvCxnSpPr>
          <p:spPr>
            <a:xfrm flipH="1">
              <a:off x="8039067" y="4049343"/>
              <a:ext cx="900" cy="281700"/>
            </a:xfrm>
            <a:prstGeom prst="straightConnector1">
              <a:avLst/>
            </a:prstGeom>
            <a:noFill/>
            <a:ln cap="flat" cmpd="sng" w="9525">
              <a:solidFill>
                <a:schemeClr val="dk2"/>
              </a:solidFill>
              <a:prstDash val="solid"/>
              <a:round/>
              <a:headEnd len="med" w="med" type="none"/>
              <a:tailEnd len="med" w="med" type="none"/>
            </a:ln>
          </p:spPr>
        </p:cxnSp>
        <p:cxnSp>
          <p:nvCxnSpPr>
            <p:cNvPr id="386" name="Google Shape;386;p19"/>
            <p:cNvCxnSpPr/>
            <p:nvPr/>
          </p:nvCxnSpPr>
          <p:spPr>
            <a:xfrm flipH="1">
              <a:off x="7002900" y="3538193"/>
              <a:ext cx="900" cy="798300"/>
            </a:xfrm>
            <a:prstGeom prst="straightConnector1">
              <a:avLst/>
            </a:prstGeom>
            <a:noFill/>
            <a:ln cap="flat" cmpd="sng" w="9525">
              <a:solidFill>
                <a:schemeClr val="dk2"/>
              </a:solidFill>
              <a:prstDash val="solid"/>
              <a:round/>
              <a:headEnd len="med" w="med" type="none"/>
              <a:tailEnd len="med" w="med" type="none"/>
            </a:ln>
          </p:spPr>
        </p:cxnSp>
        <p:cxnSp>
          <p:nvCxnSpPr>
            <p:cNvPr id="387" name="Google Shape;387;p19"/>
            <p:cNvCxnSpPr/>
            <p:nvPr/>
          </p:nvCxnSpPr>
          <p:spPr>
            <a:xfrm flipH="1">
              <a:off x="7186900" y="3538193"/>
              <a:ext cx="900" cy="798300"/>
            </a:xfrm>
            <a:prstGeom prst="straightConnector1">
              <a:avLst/>
            </a:prstGeom>
            <a:noFill/>
            <a:ln cap="flat" cmpd="sng" w="9525">
              <a:solidFill>
                <a:schemeClr val="dk2"/>
              </a:solidFill>
              <a:prstDash val="solid"/>
              <a:round/>
              <a:headEnd len="med" w="med" type="none"/>
              <a:tailEnd len="med" w="med" type="none"/>
            </a:ln>
          </p:spPr>
        </p:cxnSp>
        <p:cxnSp>
          <p:nvCxnSpPr>
            <p:cNvPr id="388" name="Google Shape;388;p19"/>
            <p:cNvCxnSpPr/>
            <p:nvPr/>
          </p:nvCxnSpPr>
          <p:spPr>
            <a:xfrm rot="10800000">
              <a:off x="7544000" y="2959613"/>
              <a:ext cx="600" cy="150900"/>
            </a:xfrm>
            <a:prstGeom prst="straightConnector1">
              <a:avLst/>
            </a:prstGeom>
            <a:noFill/>
            <a:ln cap="flat" cmpd="sng" w="9525">
              <a:solidFill>
                <a:schemeClr val="dk2"/>
              </a:solidFill>
              <a:prstDash val="solid"/>
              <a:round/>
              <a:headEnd len="med" w="med" type="none"/>
              <a:tailEnd len="med" w="med" type="none"/>
            </a:ln>
          </p:spPr>
        </p:cxnSp>
        <p:sp>
          <p:nvSpPr>
            <p:cNvPr id="389" name="Google Shape;389;p19"/>
            <p:cNvSpPr txBox="1"/>
            <p:nvPr/>
          </p:nvSpPr>
          <p:spPr>
            <a:xfrm>
              <a:off x="6577700" y="1536713"/>
              <a:ext cx="1933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2"/>
                  </a:solidFill>
                </a:rPr>
                <a:t>Expanding Population</a:t>
              </a:r>
              <a:endParaRPr b="1" sz="1000">
                <a:solidFill>
                  <a:schemeClr val="dk2"/>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5" name="Google Shape;395;p20"/>
          <p:cNvSpPr txBox="1"/>
          <p:nvPr/>
        </p:nvSpPr>
        <p:spPr>
          <a:xfrm>
            <a:off x="648000" y="328350"/>
            <a:ext cx="7848000" cy="3896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1000"/>
              </a:spcBef>
              <a:spcAft>
                <a:spcPts val="0"/>
              </a:spcAft>
              <a:buNone/>
            </a:pPr>
            <a:r>
              <a:rPr lang="en" sz="1500">
                <a:solidFill>
                  <a:srgbClr val="595959"/>
                </a:solidFill>
              </a:rPr>
              <a:t>A</a:t>
            </a:r>
            <a:r>
              <a:rPr lang="en" sz="1500">
                <a:solidFill>
                  <a:srgbClr val="595959"/>
                </a:solidFill>
              </a:rPr>
              <a:t> </a:t>
            </a:r>
            <a:r>
              <a:rPr b="1" lang="en" sz="1500">
                <a:solidFill>
                  <a:schemeClr val="dk2"/>
                </a:solidFill>
              </a:rPr>
              <a:t>population</a:t>
            </a:r>
            <a:r>
              <a:rPr lang="en" sz="1500">
                <a:solidFill>
                  <a:srgbClr val="595959"/>
                </a:solidFill>
              </a:rPr>
              <a:t> can be simulated given:</a:t>
            </a:r>
            <a:endParaRPr sz="1500">
              <a:solidFill>
                <a:srgbClr val="595959"/>
              </a:solidFill>
            </a:endParaRPr>
          </a:p>
          <a:p>
            <a:pPr indent="-323850" lvl="0" marL="457200" rtl="0" algn="l">
              <a:lnSpc>
                <a:spcPct val="200000"/>
              </a:lnSpc>
              <a:spcBef>
                <a:spcPts val="1000"/>
              </a:spcBef>
              <a:spcAft>
                <a:spcPts val="0"/>
              </a:spcAft>
              <a:buClr>
                <a:srgbClr val="595959"/>
              </a:buClr>
              <a:buSzPts val="1500"/>
              <a:buChar char="●"/>
            </a:pPr>
            <a:r>
              <a:rPr lang="en" sz="1500">
                <a:solidFill>
                  <a:srgbClr val="595959"/>
                </a:solidFill>
              </a:rPr>
              <a:t>Recombination rate (⍴)  </a:t>
            </a:r>
            <a:br>
              <a:rPr lang="en" sz="1500">
                <a:solidFill>
                  <a:srgbClr val="595959"/>
                </a:solidFill>
              </a:rPr>
            </a:br>
            <a:r>
              <a:rPr lang="en" sz="1500">
                <a:solidFill>
                  <a:srgbClr val="595959"/>
                </a:solidFill>
              </a:rPr>
              <a:t>→ determines how frequently the genealogy along the genome changes</a:t>
            </a:r>
            <a:endParaRPr sz="1500">
              <a:solidFill>
                <a:srgbClr val="595959"/>
              </a:solidFill>
            </a:endParaRPr>
          </a:p>
          <a:p>
            <a:pPr indent="-323850" lvl="0" marL="457200" rtl="0" algn="l">
              <a:lnSpc>
                <a:spcPct val="200000"/>
              </a:lnSpc>
              <a:spcBef>
                <a:spcPts val="1000"/>
              </a:spcBef>
              <a:spcAft>
                <a:spcPts val="0"/>
              </a:spcAft>
              <a:buClr>
                <a:srgbClr val="595959"/>
              </a:buClr>
              <a:buSzPts val="1500"/>
              <a:buChar char="●"/>
            </a:pPr>
            <a:r>
              <a:rPr lang="en" sz="1500">
                <a:solidFill>
                  <a:srgbClr val="595959"/>
                </a:solidFill>
              </a:rPr>
              <a:t>Mutation rate (μ) </a:t>
            </a:r>
            <a:endParaRPr sz="1500">
              <a:solidFill>
                <a:srgbClr val="595959"/>
              </a:solidFill>
            </a:endParaRPr>
          </a:p>
          <a:p>
            <a:pPr indent="-323850" lvl="0" marL="457200" rtl="0" algn="l">
              <a:lnSpc>
                <a:spcPct val="200000"/>
              </a:lnSpc>
              <a:spcBef>
                <a:spcPts val="1000"/>
              </a:spcBef>
              <a:spcAft>
                <a:spcPts val="0"/>
              </a:spcAft>
              <a:buClr>
                <a:srgbClr val="595959"/>
              </a:buClr>
              <a:buSzPts val="1500"/>
              <a:buChar char="●"/>
            </a:pPr>
            <a:r>
              <a:rPr lang="en" sz="1500">
                <a:solidFill>
                  <a:schemeClr val="dk2"/>
                </a:solidFill>
              </a:rPr>
              <a:t>The ancestral </a:t>
            </a:r>
            <a:r>
              <a:rPr b="1" lang="en" sz="1500">
                <a:solidFill>
                  <a:schemeClr val="dk2"/>
                </a:solidFill>
              </a:rPr>
              <a:t>effective population sizes (N</a:t>
            </a:r>
            <a:r>
              <a:rPr b="1" baseline="-25000" lang="en" sz="1500">
                <a:solidFill>
                  <a:schemeClr val="dk2"/>
                </a:solidFill>
              </a:rPr>
              <a:t>e</a:t>
            </a:r>
            <a:r>
              <a:rPr b="1" lang="en" sz="1500">
                <a:solidFill>
                  <a:schemeClr val="dk2"/>
                </a:solidFill>
              </a:rPr>
              <a:t>) </a:t>
            </a:r>
            <a:endParaRPr b="1" sz="1500">
              <a:solidFill>
                <a:schemeClr val="dk2"/>
              </a:solidFill>
            </a:endParaRPr>
          </a:p>
          <a:p>
            <a:pPr indent="-323850" lvl="1" marL="914400" rtl="0" algn="l">
              <a:lnSpc>
                <a:spcPct val="115000"/>
              </a:lnSpc>
              <a:spcBef>
                <a:spcPts val="1000"/>
              </a:spcBef>
              <a:spcAft>
                <a:spcPts val="0"/>
              </a:spcAft>
              <a:buClr>
                <a:schemeClr val="dk2"/>
              </a:buClr>
              <a:buSzPts val="1500"/>
              <a:buChar char="○"/>
            </a:pPr>
            <a:r>
              <a:rPr lang="en" sz="1500">
                <a:solidFill>
                  <a:schemeClr val="dk2"/>
                </a:solidFill>
              </a:rPr>
              <a:t>Aligns an idealized population with the actual one, while evolutionary factors stay the same</a:t>
            </a:r>
            <a:endParaRPr sz="1500">
              <a:solidFill>
                <a:schemeClr val="dk2"/>
              </a:solidFill>
            </a:endParaRPr>
          </a:p>
          <a:p>
            <a:pPr indent="-323850" lvl="1" marL="914400" rtl="0" algn="l">
              <a:lnSpc>
                <a:spcPct val="115000"/>
              </a:lnSpc>
              <a:spcBef>
                <a:spcPts val="1000"/>
              </a:spcBef>
              <a:spcAft>
                <a:spcPts val="0"/>
              </a:spcAft>
              <a:buClr>
                <a:schemeClr val="dk2"/>
              </a:buClr>
              <a:buSzPts val="1500"/>
              <a:buChar char="○"/>
            </a:pPr>
            <a:r>
              <a:rPr lang="en" sz="1500">
                <a:solidFill>
                  <a:schemeClr val="dk2"/>
                </a:solidFill>
              </a:rPr>
              <a:t>Influenced by actual population fluctuation and structure</a:t>
            </a:r>
            <a:endParaRPr sz="15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1"/>
          <p:cNvSpPr txBox="1"/>
          <p:nvPr/>
        </p:nvSpPr>
        <p:spPr>
          <a:xfrm>
            <a:off x="4988313" y="1071863"/>
            <a:ext cx="3631200" cy="258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en" sz="1500">
                <a:solidFill>
                  <a:schemeClr val="dk2"/>
                </a:solidFill>
              </a:rPr>
              <a:t>Summary statistics</a:t>
            </a:r>
            <a:endParaRPr b="1" sz="1500">
              <a:solidFill>
                <a:schemeClr val="dk2"/>
              </a:solidFill>
            </a:endParaRPr>
          </a:p>
          <a:p>
            <a:pPr indent="0" lvl="0" marL="0" rtl="0" algn="l">
              <a:lnSpc>
                <a:spcPct val="115000"/>
              </a:lnSpc>
              <a:spcBef>
                <a:spcPts val="1000"/>
              </a:spcBef>
              <a:spcAft>
                <a:spcPts val="0"/>
              </a:spcAft>
              <a:buNone/>
            </a:pPr>
            <a:r>
              <a:t/>
            </a:r>
            <a:endParaRPr b="1">
              <a:solidFill>
                <a:schemeClr val="accent3"/>
              </a:solidFill>
            </a:endParaRPr>
          </a:p>
          <a:p>
            <a:pPr indent="-323850" lvl="0" marL="457200" rtl="0" algn="l">
              <a:lnSpc>
                <a:spcPct val="115000"/>
              </a:lnSpc>
              <a:spcBef>
                <a:spcPts val="1000"/>
              </a:spcBef>
              <a:spcAft>
                <a:spcPts val="0"/>
              </a:spcAft>
              <a:buClr>
                <a:schemeClr val="dk2"/>
              </a:buClr>
              <a:buSzPts val="1500"/>
              <a:buChar char="●"/>
            </a:pPr>
            <a:r>
              <a:rPr lang="en" sz="1500">
                <a:solidFill>
                  <a:schemeClr val="dk2"/>
                </a:solidFill>
              </a:rPr>
              <a:t>Allele</a:t>
            </a:r>
            <a:r>
              <a:rPr lang="en" sz="1500">
                <a:solidFill>
                  <a:schemeClr val="dk2"/>
                </a:solidFill>
              </a:rPr>
              <a:t> frequency spectrum (AFS):</a:t>
            </a:r>
            <a:endParaRPr sz="1500">
              <a:solidFill>
                <a:schemeClr val="dk2"/>
              </a:solidFill>
            </a:endParaRPr>
          </a:p>
          <a:p>
            <a:pPr indent="-317500" lvl="1" marL="914400" rtl="0" algn="l">
              <a:lnSpc>
                <a:spcPct val="115000"/>
              </a:lnSpc>
              <a:spcBef>
                <a:spcPts val="1000"/>
              </a:spcBef>
              <a:spcAft>
                <a:spcPts val="0"/>
              </a:spcAft>
              <a:buClr>
                <a:schemeClr val="dk2"/>
              </a:buClr>
              <a:buSzPts val="1400"/>
              <a:buChar char="○"/>
            </a:pPr>
            <a:r>
              <a:rPr lang="en">
                <a:solidFill>
                  <a:schemeClr val="dk2"/>
                </a:solidFill>
              </a:rPr>
              <a:t>Distribution of allele frequencies</a:t>
            </a:r>
            <a:endParaRPr>
              <a:solidFill>
                <a:schemeClr val="dk2"/>
              </a:solidFill>
            </a:endParaRPr>
          </a:p>
          <a:p>
            <a:pPr indent="-323850" lvl="0" marL="457200" rtl="0" algn="l">
              <a:lnSpc>
                <a:spcPct val="115000"/>
              </a:lnSpc>
              <a:spcBef>
                <a:spcPts val="1000"/>
              </a:spcBef>
              <a:spcAft>
                <a:spcPts val="0"/>
              </a:spcAft>
              <a:buClr>
                <a:schemeClr val="dk2"/>
              </a:buClr>
              <a:buSzPts val="1500"/>
              <a:buChar char="●"/>
            </a:pPr>
            <a:r>
              <a:rPr lang="en" sz="1500">
                <a:solidFill>
                  <a:schemeClr val="dk2"/>
                </a:solidFill>
              </a:rPr>
              <a:t>Linkage disequilibrium (LD): </a:t>
            </a:r>
            <a:endParaRPr sz="1500">
              <a:solidFill>
                <a:schemeClr val="dk2"/>
              </a:solidFill>
            </a:endParaRPr>
          </a:p>
          <a:p>
            <a:pPr indent="-317500" lvl="1" marL="914400" rtl="0" algn="l">
              <a:lnSpc>
                <a:spcPct val="115000"/>
              </a:lnSpc>
              <a:spcBef>
                <a:spcPts val="1000"/>
              </a:spcBef>
              <a:spcAft>
                <a:spcPts val="0"/>
              </a:spcAft>
              <a:buClr>
                <a:schemeClr val="dk2"/>
              </a:buClr>
              <a:buSzPts val="1400"/>
              <a:buChar char="○"/>
            </a:pPr>
            <a:r>
              <a:rPr lang="en">
                <a:solidFill>
                  <a:schemeClr val="dk2"/>
                </a:solidFill>
              </a:rPr>
              <a:t>Non-random association between alleles</a:t>
            </a:r>
            <a:endParaRPr>
              <a:solidFill>
                <a:schemeClr val="dk2"/>
              </a:solidFill>
            </a:endParaRPr>
          </a:p>
        </p:txBody>
      </p:sp>
      <p:sp>
        <p:nvSpPr>
          <p:cNvPr id="401" name="Google Shape;40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02" name="Google Shape;402;p21"/>
          <p:cNvPicPr preferRelativeResize="0"/>
          <p:nvPr/>
        </p:nvPicPr>
        <p:blipFill rotWithShape="1">
          <a:blip r:embed="rId3">
            <a:alphaModFix/>
          </a:blip>
          <a:srcRect b="24710" l="0" r="36338" t="0"/>
          <a:stretch/>
        </p:blipFill>
        <p:spPr>
          <a:xfrm>
            <a:off x="524488" y="1727538"/>
            <a:ext cx="4228701" cy="2056375"/>
          </a:xfrm>
          <a:prstGeom prst="rect">
            <a:avLst/>
          </a:prstGeom>
          <a:noFill/>
          <a:ln>
            <a:noFill/>
          </a:ln>
        </p:spPr>
      </p:pic>
      <p:sp>
        <p:nvSpPr>
          <p:cNvPr id="403" name="Google Shape;403;p21"/>
          <p:cNvSpPr txBox="1"/>
          <p:nvPr/>
        </p:nvSpPr>
        <p:spPr>
          <a:xfrm>
            <a:off x="524498" y="1071875"/>
            <a:ext cx="4279800" cy="762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500">
                <a:solidFill>
                  <a:schemeClr val="dk2"/>
                </a:solidFill>
              </a:rPr>
              <a:t>Single nucleotide polymorphisms </a:t>
            </a:r>
            <a:endParaRPr b="1" sz="1500">
              <a:solidFill>
                <a:schemeClr val="dk2"/>
              </a:solidFill>
            </a:endParaRPr>
          </a:p>
          <a:p>
            <a:pPr indent="0" lvl="0" marL="0" rtl="0" algn="l">
              <a:lnSpc>
                <a:spcPct val="150000"/>
              </a:lnSpc>
              <a:spcBef>
                <a:spcPts val="0"/>
              </a:spcBef>
              <a:spcAft>
                <a:spcPts val="0"/>
              </a:spcAft>
              <a:buNone/>
            </a:pPr>
            <a:r>
              <a:rPr b="1" lang="en" sz="1500">
                <a:solidFill>
                  <a:schemeClr val="dk2"/>
                </a:solidFill>
              </a:rPr>
              <a:t>(SNP) matrix</a:t>
            </a:r>
            <a:endParaRPr b="1" sz="1200">
              <a:solidFill>
                <a:schemeClr val="dk2"/>
              </a:solidFill>
            </a:endParaRPr>
          </a:p>
        </p:txBody>
      </p:sp>
      <p:sp>
        <p:nvSpPr>
          <p:cNvPr id="404" name="Google Shape;404;p21"/>
          <p:cNvSpPr txBox="1"/>
          <p:nvPr/>
        </p:nvSpPr>
        <p:spPr>
          <a:xfrm>
            <a:off x="1580188" y="3881563"/>
            <a:ext cx="2274900" cy="349200"/>
          </a:xfrm>
          <a:prstGeom prst="rect">
            <a:avLst/>
          </a:prstGeom>
          <a:solidFill>
            <a:srgbClr val="EEEEEE"/>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100">
                <a:solidFill>
                  <a:schemeClr val="accent5"/>
                </a:solidFill>
              </a:rPr>
              <a:t>(4, 2, 1, 0, 1)</a:t>
            </a:r>
            <a:endParaRPr b="1" sz="1100">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