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612" r:id="rId2"/>
    <p:sldId id="749" r:id="rId3"/>
    <p:sldId id="736" r:id="rId4"/>
    <p:sldId id="581" r:id="rId5"/>
    <p:sldId id="737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n Schrid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808000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1"/>
    <p:restoredTop sz="92695" autoAdjust="0"/>
  </p:normalViewPr>
  <p:slideViewPr>
    <p:cSldViewPr snapToGrid="0" snapToObjects="1">
      <p:cViewPr varScale="1">
        <p:scale>
          <a:sx n="109" d="100"/>
          <a:sy n="109" d="100"/>
        </p:scale>
        <p:origin x="1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an:Desktop:bioinf:talks:jobTalk2015_2016:SF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211573925007"/>
          <c:y val="4.3993231810490703E-2"/>
          <c:w val="0.81995214120539806"/>
          <c:h val="0.75855629721411699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stuff!$A$3</c:f>
              <c:strCache>
                <c:ptCount val="1"/>
                <c:pt idx="0">
                  <c:v>Positive Selection</c:v>
                </c:pt>
              </c:strCache>
            </c:strRef>
          </c:tx>
          <c:spPr>
            <a:solidFill>
              <a:srgbClr val="0000FF"/>
            </a:solidFill>
            <a:ln>
              <a:noFill/>
            </a:ln>
            <a:effectLst/>
          </c:spPr>
          <c:invertIfNegative val="0"/>
          <c:val>
            <c:numRef>
              <c:f>stuff!$A$4:$J$4</c:f>
              <c:numCache>
                <c:formatCode>General</c:formatCode>
                <c:ptCount val="10"/>
                <c:pt idx="0">
                  <c:v>0.51500000000000001</c:v>
                </c:pt>
                <c:pt idx="1">
                  <c:v>7.8E-2</c:v>
                </c:pt>
                <c:pt idx="2">
                  <c:v>0.03</c:v>
                </c:pt>
                <c:pt idx="3">
                  <c:v>1.7000000000000001E-2</c:v>
                </c:pt>
                <c:pt idx="4">
                  <c:v>8.0000000000000002E-3</c:v>
                </c:pt>
                <c:pt idx="5">
                  <c:v>8.0000000000000002E-3</c:v>
                </c:pt>
                <c:pt idx="6">
                  <c:v>1.7000000000000001E-2</c:v>
                </c:pt>
                <c:pt idx="7">
                  <c:v>3.1E-2</c:v>
                </c:pt>
                <c:pt idx="8">
                  <c:v>6.9000000000000006E-2</c:v>
                </c:pt>
                <c:pt idx="9">
                  <c:v>0.22800000000000001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A4-4A44-A239-68BA1430C762}"/>
            </c:ext>
          </c:extLst>
        </c:ser>
        <c:ser>
          <c:idx val="1"/>
          <c:order val="1"/>
          <c:tx>
            <c:strRef>
              <c:f>stuff!$A$1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val>
            <c:numRef>
              <c:f>stuff!$A$2:$J$2</c:f>
              <c:numCache>
                <c:formatCode>General</c:formatCode>
                <c:ptCount val="10"/>
                <c:pt idx="0">
                  <c:v>0.34100000000000003</c:v>
                </c:pt>
                <c:pt idx="1">
                  <c:v>0.16900000000000001</c:v>
                </c:pt>
                <c:pt idx="2">
                  <c:v>0.115</c:v>
                </c:pt>
                <c:pt idx="3">
                  <c:v>8.5999999999999993E-2</c:v>
                </c:pt>
                <c:pt idx="4">
                  <c:v>6.9000000000000006E-2</c:v>
                </c:pt>
                <c:pt idx="5">
                  <c:v>5.7000000000000002E-2</c:v>
                </c:pt>
                <c:pt idx="6">
                  <c:v>4.9000000000000002E-2</c:v>
                </c:pt>
                <c:pt idx="7">
                  <c:v>4.3999999999999997E-2</c:v>
                </c:pt>
                <c:pt idx="8">
                  <c:v>3.7999999999999999E-2</c:v>
                </c:pt>
                <c:pt idx="9">
                  <c:v>3.3000000000000002E-2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A4-4A44-A239-68BA1430C7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07560648"/>
        <c:axId val="2107566344"/>
      </c:barChart>
      <c:catAx>
        <c:axId val="2107560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Derived Allele Frequency (n=11)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07566344"/>
        <c:crosses val="autoZero"/>
        <c:auto val="1"/>
        <c:lblAlgn val="ctr"/>
        <c:lblOffset val="100"/>
        <c:noMultiLvlLbl val="0"/>
      </c:catAx>
      <c:valAx>
        <c:axId val="210756634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1075606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8960981178467899"/>
          <c:y val="0.30005782272139803"/>
          <c:w val="0.30394857009044901"/>
          <c:h val="0.3351969817188860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700" b="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2F717-A925-4F4A-AE1A-FFCB7150147F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ADB8D-02D1-6C43-AABF-3D9E809AC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20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 baseline="0" dirty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DB8D-02D1-6C43-AABF-3D9E809AC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1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0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5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6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9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9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3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BB0E0-9829-2046-A785-1809B4E013D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3931-EA9A-CE4E-8F51-19E9FD27BF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3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Positive selection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2426732"/>
            <a:ext cx="3069315" cy="20574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810000" y="3417332"/>
            <a:ext cx="2057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968" y="2428932"/>
            <a:ext cx="2486432" cy="20513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9600" y="2121932"/>
            <a:ext cx="795372" cy="1104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161834" y="2000892"/>
            <a:ext cx="457200" cy="67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30775" y="1600200"/>
            <a:ext cx="2379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mutation + selection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7EA0C-2494-AB49-D452-B07FF010B6A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1692"/>
          <a:stretch/>
        </p:blipFill>
        <p:spPr>
          <a:xfrm>
            <a:off x="3602715" y="4510564"/>
            <a:ext cx="2379425" cy="21295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F1DED6-7CB3-C3A9-D3BC-7A95D1494A1F}"/>
              </a:ext>
            </a:extLst>
          </p:cNvPr>
          <p:cNvSpPr txBox="1"/>
          <p:nvPr/>
        </p:nvSpPr>
        <p:spPr>
          <a:xfrm>
            <a:off x="5908691" y="5573465"/>
            <a:ext cx="323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a “selective sweep”</a:t>
            </a:r>
          </a:p>
        </p:txBody>
      </p:sp>
    </p:spTree>
    <p:extLst>
      <p:ext uri="{BB962C8B-B14F-4D97-AF65-F5344CB8AC3E}">
        <p14:creationId xmlns:p14="http://schemas.microsoft.com/office/powerpoint/2010/main" val="6122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84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Helvetica" pitchFamily="2" charset="0"/>
              </a:rPr>
              <a:t>Selective sweeps skew patterns of diversity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66725" y="113635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6725" y="136495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66725" y="159355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6725" y="182808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66725" y="205668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6725" y="228528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6725" y="252039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66725" y="274899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6725" y="298352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66725" y="321212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66725" y="344072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2066929" y="1048378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619125" y="12900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1064133" y="15186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2066925" y="17472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066925" y="19758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771525" y="22044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1076325" y="24330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066925" y="26616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521333" y="2903782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19125" y="29037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076325" y="29037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1749933" y="290246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673733" y="313106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2066925" y="31323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1304925" y="335966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910413" y="335966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524125" y="2203154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743325" y="113462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743325" y="136322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743325" y="159182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743325" y="228355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743325" y="251866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743325" y="274726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743325" y="321039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743325" y="343899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3895725" y="1288338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343525" y="2659938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4581525" y="3357930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4187013" y="3357930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800725" y="2201420"/>
            <a:ext cx="914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867525" y="182635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867525" y="205495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67525" y="228355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67525" y="251866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867525" y="274726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867525" y="298179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67525" y="321039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67525" y="3438990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>
            <a:spLocks noChangeAspect="1"/>
          </p:cNvSpPr>
          <p:nvPr/>
        </p:nvSpPr>
        <p:spPr>
          <a:xfrm>
            <a:off x="4797933" y="3132382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6" name="Oval 55"/>
          <p:cNvSpPr>
            <a:spLocks noChangeAspect="1"/>
          </p:cNvSpPr>
          <p:nvPr/>
        </p:nvSpPr>
        <p:spPr>
          <a:xfrm>
            <a:off x="3895725" y="31323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4352925" y="31323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4797933" y="2431754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3895725" y="24317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4352925" y="24317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97933" y="1503844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3895725" y="15038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4352925" y="15038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1888821" y="19745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5" name="Oval 64"/>
          <p:cNvSpPr>
            <a:spLocks noChangeAspect="1"/>
          </p:cNvSpPr>
          <p:nvPr/>
        </p:nvSpPr>
        <p:spPr>
          <a:xfrm>
            <a:off x="466725" y="17459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3743325" y="182808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743325" y="2056684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>
            <a:spLocks noChangeAspect="1"/>
          </p:cNvSpPr>
          <p:nvPr/>
        </p:nvSpPr>
        <p:spPr>
          <a:xfrm>
            <a:off x="5343525" y="17472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5343525" y="19758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5165421" y="19745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3743325" y="17459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2" name="Oval 71"/>
          <p:cNvSpPr>
            <a:spLocks noChangeAspect="1"/>
          </p:cNvSpPr>
          <p:nvPr/>
        </p:nvSpPr>
        <p:spPr>
          <a:xfrm>
            <a:off x="4797933" y="1046644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3" name="Oval 72"/>
          <p:cNvSpPr>
            <a:spLocks noChangeAspect="1"/>
          </p:cNvSpPr>
          <p:nvPr/>
        </p:nvSpPr>
        <p:spPr>
          <a:xfrm>
            <a:off x="3895725" y="10466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4" name="Oval 73"/>
          <p:cNvSpPr>
            <a:spLocks noChangeAspect="1"/>
          </p:cNvSpPr>
          <p:nvPr/>
        </p:nvSpPr>
        <p:spPr>
          <a:xfrm>
            <a:off x="4352925" y="10466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4112133" y="1046644"/>
            <a:ext cx="164592" cy="164592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5344845" y="31323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5166741" y="313106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8" name="Multiply 77"/>
          <p:cNvSpPr/>
          <p:nvPr/>
        </p:nvSpPr>
        <p:spPr>
          <a:xfrm>
            <a:off x="4989549" y="3068374"/>
            <a:ext cx="125376" cy="277780"/>
          </a:xfrm>
          <a:prstGeom prst="mathMultiply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7922133" y="2902048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7019925" y="2902048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7477125" y="2902048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7922133" y="3132382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7019925" y="31323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7477125" y="31323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7922133" y="2431754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6" name="Oval 85"/>
          <p:cNvSpPr>
            <a:spLocks noChangeAspect="1"/>
          </p:cNvSpPr>
          <p:nvPr/>
        </p:nvSpPr>
        <p:spPr>
          <a:xfrm>
            <a:off x="7019925" y="24317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7477125" y="24317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8" name="Oval 87"/>
          <p:cNvSpPr>
            <a:spLocks noChangeAspect="1"/>
          </p:cNvSpPr>
          <p:nvPr/>
        </p:nvSpPr>
        <p:spPr>
          <a:xfrm>
            <a:off x="8469045" y="31323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9" name="Oval 88"/>
          <p:cNvSpPr>
            <a:spLocks noChangeAspect="1"/>
          </p:cNvSpPr>
          <p:nvPr/>
        </p:nvSpPr>
        <p:spPr>
          <a:xfrm>
            <a:off x="8290941" y="313106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0" name="Multiply 89"/>
          <p:cNvSpPr/>
          <p:nvPr/>
        </p:nvSpPr>
        <p:spPr>
          <a:xfrm>
            <a:off x="8113749" y="3068374"/>
            <a:ext cx="125376" cy="277780"/>
          </a:xfrm>
          <a:prstGeom prst="mathMultiply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>
            <a:off x="7922133" y="3360982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>
            <a:off x="6867525" y="33609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>
            <a:off x="7477125" y="336098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>
            <a:off x="7922133" y="1974554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5" name="Oval 94"/>
          <p:cNvSpPr>
            <a:spLocks noChangeAspect="1"/>
          </p:cNvSpPr>
          <p:nvPr/>
        </p:nvSpPr>
        <p:spPr>
          <a:xfrm>
            <a:off x="7477125" y="19745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6" name="Oval 95"/>
          <p:cNvSpPr>
            <a:spLocks noChangeAspect="1"/>
          </p:cNvSpPr>
          <p:nvPr/>
        </p:nvSpPr>
        <p:spPr>
          <a:xfrm>
            <a:off x="7922133" y="2660354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7019925" y="26603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7477125" y="26603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7922133" y="1747272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7019925" y="17472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7477125" y="17472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8469045" y="17472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8290941" y="174595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4" name="Multiply 103"/>
          <p:cNvSpPr/>
          <p:nvPr/>
        </p:nvSpPr>
        <p:spPr>
          <a:xfrm>
            <a:off x="8113749" y="1683264"/>
            <a:ext cx="125376" cy="277780"/>
          </a:xfrm>
          <a:prstGeom prst="mathMultiply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922133" y="2204472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7019925" y="22044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477125" y="220447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8" name="Multiply 107"/>
          <p:cNvSpPr/>
          <p:nvPr/>
        </p:nvSpPr>
        <p:spPr>
          <a:xfrm>
            <a:off x="7006413" y="3296974"/>
            <a:ext cx="125376" cy="277780"/>
          </a:xfrm>
          <a:prstGeom prst="mathMultiply">
            <a:avLst/>
          </a:prstGeom>
          <a:solidFill>
            <a:srgbClr val="00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743325" y="2986386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>
            <a:spLocks noChangeAspect="1"/>
          </p:cNvSpPr>
          <p:nvPr/>
        </p:nvSpPr>
        <p:spPr>
          <a:xfrm>
            <a:off x="4797933" y="2906644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3895725" y="29066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4352925" y="29066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5026533" y="2905326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5023784" y="2433185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5023784" y="15038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5023784" y="104664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6867525" y="1137369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6867525" y="1365969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6867525" y="1594569"/>
            <a:ext cx="1828800" cy="0"/>
          </a:xfrm>
          <a:prstGeom prst="line">
            <a:avLst/>
          </a:prstGeom>
          <a:ln w="1270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/>
          <p:cNvSpPr>
            <a:spLocks noChangeAspect="1"/>
          </p:cNvSpPr>
          <p:nvPr/>
        </p:nvSpPr>
        <p:spPr>
          <a:xfrm>
            <a:off x="7922133" y="1506593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7019925" y="150659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7477125" y="150659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7922133" y="1049393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7019925" y="104939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7477125" y="104939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7236333" y="1049393"/>
            <a:ext cx="164592" cy="164592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8147984" y="150659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8147984" y="104939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7922133" y="1285700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7019925" y="1285700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77125" y="1285700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8147984" y="1285700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8147984" y="2433185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147984" y="1975985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8147984" y="221229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8147984" y="3365275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8147984" y="2908075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4797933" y="2204243"/>
            <a:ext cx="164592" cy="164592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3895725" y="220424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2" name="Oval 141"/>
          <p:cNvSpPr>
            <a:spLocks noChangeAspect="1"/>
          </p:cNvSpPr>
          <p:nvPr/>
        </p:nvSpPr>
        <p:spPr>
          <a:xfrm>
            <a:off x="4352925" y="2204243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3" name="Oval 142"/>
          <p:cNvSpPr>
            <a:spLocks noChangeAspect="1"/>
          </p:cNvSpPr>
          <p:nvPr/>
        </p:nvSpPr>
        <p:spPr>
          <a:xfrm>
            <a:off x="5023784" y="2205674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4" name="Oval 143"/>
          <p:cNvSpPr>
            <a:spLocks noChangeAspect="1"/>
          </p:cNvSpPr>
          <p:nvPr/>
        </p:nvSpPr>
        <p:spPr>
          <a:xfrm>
            <a:off x="7017445" y="1969622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47" name="Oval 146"/>
          <p:cNvSpPr>
            <a:spLocks noChangeAspect="1"/>
          </p:cNvSpPr>
          <p:nvPr/>
        </p:nvSpPr>
        <p:spPr>
          <a:xfrm>
            <a:off x="8147984" y="2667881"/>
            <a:ext cx="164592" cy="1645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7AEA9AFE-05B2-6E4E-863F-8800F3615CDB}"/>
              </a:ext>
            </a:extLst>
          </p:cNvPr>
          <p:cNvSpPr/>
          <p:nvPr/>
        </p:nvSpPr>
        <p:spPr>
          <a:xfrm>
            <a:off x="3291105" y="2112439"/>
            <a:ext cx="2872128" cy="553893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869BD1A-5E58-A848-8165-5B696F475382}"/>
              </a:ext>
            </a:extLst>
          </p:cNvPr>
          <p:cNvSpPr/>
          <p:nvPr/>
        </p:nvSpPr>
        <p:spPr>
          <a:xfrm>
            <a:off x="3271497" y="2821120"/>
            <a:ext cx="2872128" cy="309337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8FA11DA1-3E63-3145-90B7-C07BAA231678}"/>
              </a:ext>
            </a:extLst>
          </p:cNvPr>
          <p:cNvSpPr/>
          <p:nvPr/>
        </p:nvSpPr>
        <p:spPr>
          <a:xfrm>
            <a:off x="3252290" y="1432834"/>
            <a:ext cx="2872128" cy="309337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138F1AB-C587-CE40-A067-7F73C1843B90}"/>
              </a:ext>
            </a:extLst>
          </p:cNvPr>
          <p:cNvSpPr txBox="1"/>
          <p:nvPr/>
        </p:nvSpPr>
        <p:spPr>
          <a:xfrm>
            <a:off x="3114611" y="3485308"/>
            <a:ext cx="3198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11 sequences, 8 “haplotypes”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67E9AF5-12BC-894E-8BCB-F7A8F2F6C21A}"/>
              </a:ext>
            </a:extLst>
          </p:cNvPr>
          <p:cNvSpPr txBox="1"/>
          <p:nvPr/>
        </p:nvSpPr>
        <p:spPr>
          <a:xfrm>
            <a:off x="6597571" y="3506878"/>
            <a:ext cx="2338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11 sequences, 5 “haplotypes”</a:t>
            </a:r>
          </a:p>
        </p:txBody>
      </p:sp>
      <p:graphicFrame>
        <p:nvGraphicFramePr>
          <p:cNvPr id="155" name="Chart 154">
            <a:extLst>
              <a:ext uri="{FF2B5EF4-FFF2-40B4-BE49-F238E27FC236}">
                <a16:creationId xmlns:a16="http://schemas.microsoft.com/office/drawing/2014/main" id="{CECE549F-83A2-A544-9BB3-B271A587B8C0}"/>
              </a:ext>
            </a:extLst>
          </p:cNvPr>
          <p:cNvGraphicFramePr>
            <a:graphicFrameLocks/>
          </p:cNvGraphicFramePr>
          <p:nvPr/>
        </p:nvGraphicFramePr>
        <p:xfrm>
          <a:off x="124826" y="3719463"/>
          <a:ext cx="5066299" cy="3014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6" name="TextBox 155">
            <a:extLst>
              <a:ext uri="{FF2B5EF4-FFF2-40B4-BE49-F238E27FC236}">
                <a16:creationId xmlns:a16="http://schemas.microsoft.com/office/drawing/2014/main" id="{8BCDDD90-259A-F949-B961-1AA2994B4552}"/>
              </a:ext>
            </a:extLst>
          </p:cNvPr>
          <p:cNvSpPr txBox="1"/>
          <p:nvPr/>
        </p:nvSpPr>
        <p:spPr>
          <a:xfrm rot="16200000">
            <a:off x="-1073888" y="4811720"/>
            <a:ext cx="25907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Fraction of polymorphisms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8E35D84-88D6-2D4A-A26A-171B344BCED9}"/>
              </a:ext>
            </a:extLst>
          </p:cNvPr>
          <p:cNvSpPr txBox="1"/>
          <p:nvPr/>
        </p:nvSpPr>
        <p:spPr>
          <a:xfrm>
            <a:off x="1343248" y="4136695"/>
            <a:ext cx="350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U-shaped Site Frequency Spectrum: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4880A74-755F-6C49-A9A6-A45BF6C5F232}"/>
              </a:ext>
            </a:extLst>
          </p:cNvPr>
          <p:cNvSpPr txBox="1"/>
          <p:nvPr/>
        </p:nvSpPr>
        <p:spPr>
          <a:xfrm>
            <a:off x="6603516" y="4914056"/>
            <a:ext cx="2635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-Excess </a:t>
            </a:r>
            <a:r>
              <a:rPr lang="en-US" sz="2400" dirty="0">
                <a:solidFill>
                  <a:srgbClr val="008000"/>
                </a:solidFill>
                <a:latin typeface="Helvetica" pitchFamily="2" charset="0"/>
              </a:rPr>
              <a:t>linkage disequilibrium (LD)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D639EBF-8AC0-2247-9AE2-05DABEB7E38B}"/>
              </a:ext>
            </a:extLst>
          </p:cNvPr>
          <p:cNvSpPr txBox="1"/>
          <p:nvPr/>
        </p:nvSpPr>
        <p:spPr>
          <a:xfrm>
            <a:off x="6603517" y="4204935"/>
            <a:ext cx="2505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-Reduced </a:t>
            </a:r>
            <a:r>
              <a:rPr lang="en-US" sz="2400" dirty="0">
                <a:solidFill>
                  <a:srgbClr val="FF00FF"/>
                </a:solidFill>
                <a:latin typeface="Helvetica" pitchFamily="2" charset="0"/>
              </a:rPr>
              <a:t>diversity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A73401A9-BD21-A34F-B067-23D7B74FD79A}"/>
              </a:ext>
            </a:extLst>
          </p:cNvPr>
          <p:cNvSpPr/>
          <p:nvPr/>
        </p:nvSpPr>
        <p:spPr>
          <a:xfrm>
            <a:off x="7447507" y="867081"/>
            <a:ext cx="762000" cy="2672819"/>
          </a:xfrm>
          <a:prstGeom prst="ellipse">
            <a:avLst/>
          </a:prstGeom>
          <a:noFill/>
          <a:ln w="57150" cmpd="sng">
            <a:solidFill>
              <a:srgbClr val="FF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5A73DE4-1802-3443-95EB-6FC61156437F}"/>
              </a:ext>
            </a:extLst>
          </p:cNvPr>
          <p:cNvSpPr/>
          <p:nvPr/>
        </p:nvSpPr>
        <p:spPr>
          <a:xfrm>
            <a:off x="8290941" y="930581"/>
            <a:ext cx="405384" cy="270767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8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09" grpId="0"/>
      <p:bldP spid="109" grpId="1"/>
      <p:bldP spid="154" grpId="0"/>
      <p:bldP spid="154" grpId="1"/>
      <p:bldGraphic spid="155" grpId="0">
        <p:bldAsOne/>
      </p:bldGraphic>
      <p:bldP spid="156" grpId="0"/>
      <p:bldP spid="157" grpId="0"/>
      <p:bldP spid="158" grpId="0"/>
      <p:bldP spid="159" grpId="0"/>
      <p:bldP spid="160" grpId="0" animBg="1"/>
      <p:bldP spid="1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2334"/>
            <a:ext cx="9144000" cy="5627077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8F589625-66BA-DF9D-9574-0A4D4F1674C2}"/>
              </a:ext>
            </a:extLst>
          </p:cNvPr>
          <p:cNvSpPr txBox="1">
            <a:spLocks/>
          </p:cNvSpPr>
          <p:nvPr/>
        </p:nvSpPr>
        <p:spPr>
          <a:xfrm>
            <a:off x="0" y="178589"/>
            <a:ext cx="91440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Sweeps and the spatial skew in allele frequencies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BF335A-D5F4-2D33-E7A2-ECEF3AE50F0C}"/>
              </a:ext>
            </a:extLst>
          </p:cNvPr>
          <p:cNvSpPr txBox="1"/>
          <p:nvPr/>
        </p:nvSpPr>
        <p:spPr>
          <a:xfrm>
            <a:off x="4164082" y="6473536"/>
            <a:ext cx="497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Nielsen et al. (2005)</a:t>
            </a:r>
          </a:p>
        </p:txBody>
      </p:sp>
    </p:spTree>
    <p:extLst>
      <p:ext uri="{BB962C8B-B14F-4D97-AF65-F5344CB8AC3E}">
        <p14:creationId xmlns:p14="http://schemas.microsoft.com/office/powerpoint/2010/main" val="255612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/>
              <a:t>Two modes of adaptation: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247" y="1688672"/>
            <a:ext cx="7767047" cy="33580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62000" y="4880520"/>
            <a:ext cx="3654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Selection on </a:t>
            </a:r>
            <a:r>
              <a:rPr lang="en-US" sz="2200" i="1" dirty="0"/>
              <a:t>de novo</a:t>
            </a:r>
            <a:r>
              <a:rPr lang="en-US" sz="2200" dirty="0"/>
              <a:t> mutation</a:t>
            </a:r>
          </a:p>
          <a:p>
            <a:pPr algn="ctr"/>
            <a:r>
              <a:rPr lang="en-US" sz="2200" dirty="0"/>
              <a:t>“Hard Sweep”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31765" y="4950297"/>
            <a:ext cx="39295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Selection on standing variation</a:t>
            </a:r>
          </a:p>
          <a:p>
            <a:pPr algn="ctr"/>
            <a:r>
              <a:rPr lang="en-US" sz="2200" dirty="0"/>
              <a:t>“Soft Sweep”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9308" y="3850703"/>
            <a:ext cx="2241907" cy="159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27429" y="3952483"/>
            <a:ext cx="667263" cy="15909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44146" y="3968036"/>
            <a:ext cx="202946" cy="810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495839" y="1863973"/>
            <a:ext cx="0" cy="2704342"/>
          </a:xfrm>
          <a:prstGeom prst="line">
            <a:avLst/>
          </a:prstGeom>
          <a:ln>
            <a:solidFill>
              <a:srgbClr val="B9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84299" y="3561214"/>
            <a:ext cx="198452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in environment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93583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These models produce quantitatively and qualitatively different effects on spatial patterns of variation. </a:t>
            </a:r>
          </a:p>
        </p:txBody>
      </p:sp>
    </p:spTree>
    <p:extLst>
      <p:ext uri="{BB962C8B-B14F-4D97-AF65-F5344CB8AC3E}">
        <p14:creationId xmlns:p14="http://schemas.microsoft.com/office/powerpoint/2010/main" val="26813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3106"/>
            <a:ext cx="9144000" cy="44029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339231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The spatial effect of a sweep is multi-dimensional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48705" y="1345546"/>
            <a:ext cx="384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Soft Sweep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9527" y="1351444"/>
            <a:ext cx="384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 Sweep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276CB-C46B-9E4B-B525-37446DD93E71}"/>
              </a:ext>
            </a:extLst>
          </p:cNvPr>
          <p:cNvSpPr txBox="1"/>
          <p:nvPr/>
        </p:nvSpPr>
        <p:spPr>
          <a:xfrm>
            <a:off x="0" y="5990495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Idea: calculate each of these statistics in several windows around the focal site</a:t>
            </a:r>
          </a:p>
        </p:txBody>
      </p:sp>
    </p:spTree>
    <p:extLst>
      <p:ext uri="{BB962C8B-B14F-4D97-AF65-F5344CB8AC3E}">
        <p14:creationId xmlns:p14="http://schemas.microsoft.com/office/powerpoint/2010/main" val="171676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When to use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02-2BA2-A342-896F-CF3A8CED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cases where mechanistic models are hard to come by</a:t>
            </a:r>
          </a:p>
          <a:p>
            <a:endParaRPr lang="en-US" dirty="0"/>
          </a:p>
          <a:p>
            <a:r>
              <a:rPr lang="en-US" dirty="0"/>
              <a:t>Supervised learning: good when lots of training data can be obtained</a:t>
            </a:r>
          </a:p>
          <a:p>
            <a:endParaRPr lang="en-US" dirty="0"/>
          </a:p>
          <a:p>
            <a:r>
              <a:rPr lang="en-US" dirty="0"/>
              <a:t>Good for high-dimensional data!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46B0BD2C-2FA4-424F-838D-8B23792CF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5751" y="1979273"/>
            <a:ext cx="914400" cy="9144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96FD2E6F-F7BC-8849-BC0A-269223CA0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8990" y="1941655"/>
            <a:ext cx="914400" cy="914400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80DE515A-F29E-094F-8B36-EEC83DC4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9593" y="3605518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2E3B976C-ADDB-4D4B-88C4-794CCA4AE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8001" y="3567900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8757E90D-CB9E-E24A-BA0D-3FD279DA4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4855" y="4731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96346</TotalTime>
  <Words>174</Words>
  <Application>Microsoft Macintosh PowerPoint</Application>
  <PresentationFormat>On-screen Show (4:3)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Helvetica</vt:lpstr>
      <vt:lpstr>Office Theme</vt:lpstr>
      <vt:lpstr>Positive selection</vt:lpstr>
      <vt:lpstr>Selective sweeps skew patterns of diversity</vt:lpstr>
      <vt:lpstr>PowerPoint Presentation</vt:lpstr>
      <vt:lpstr>Two modes of adaptation:</vt:lpstr>
      <vt:lpstr>PowerPoint Presentation</vt:lpstr>
      <vt:lpstr>When to use machine learning?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Schrider</dc:creator>
  <cp:lastModifiedBy>Schrider, Dan</cp:lastModifiedBy>
  <cp:revision>1698</cp:revision>
  <dcterms:created xsi:type="dcterms:W3CDTF">2015-11-25T18:16:29Z</dcterms:created>
  <dcterms:modified xsi:type="dcterms:W3CDTF">2025-01-28T07:33:10Z</dcterms:modified>
</cp:coreProperties>
</file>