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74" r:id="rId3"/>
    <p:sldId id="479" r:id="rId4"/>
    <p:sldId id="478" r:id="rId5"/>
    <p:sldId id="476" r:id="rId6"/>
    <p:sldId id="280" r:id="rId7"/>
    <p:sldId id="481" r:id="rId8"/>
    <p:sldId id="482" r:id="rId9"/>
    <p:sldId id="483" r:id="rId10"/>
    <p:sldId id="484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86" r:id="rId20"/>
    <p:sldId id="496" r:id="rId21"/>
    <p:sldId id="487" r:id="rId22"/>
    <p:sldId id="497" r:id="rId23"/>
    <p:sldId id="498" r:id="rId24"/>
    <p:sldId id="499" r:id="rId25"/>
    <p:sldId id="500" r:id="rId26"/>
    <p:sldId id="501" r:id="rId27"/>
    <p:sldId id="502" r:id="rId28"/>
    <p:sldId id="50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DDCEC"/>
    <a:srgbClr val="FFFFFF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3" autoAdjust="0"/>
    <p:restoredTop sz="88696" autoAdjust="0"/>
  </p:normalViewPr>
  <p:slideViewPr>
    <p:cSldViewPr snapToGrid="0">
      <p:cViewPr varScale="1">
        <p:scale>
          <a:sx n="117" d="100"/>
          <a:sy n="117" d="100"/>
        </p:scale>
        <p:origin x="6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1F3-A6B5-4619-AC09-0C1EF400D83E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575E-350A-4128-8621-EA5F670E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0"/>
            <a:ext cx="12192000" cy="6857999"/>
          </a:xfrm>
          <a:prstGeom prst="snip1Rect">
            <a:avLst>
              <a:gd name="adj" fmla="val 19334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9000">
                <a:schemeClr val="accent5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5685" y="1579037"/>
            <a:ext cx="8195224" cy="184996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文件和数据的格式化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数据的格式化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9606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计算机与网络学院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山西大同大学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xmlns="" id="{4511F5DD-2B8C-4070-947A-B537E11FB915}"/>
              </a:ext>
            </a:extLst>
          </p:cNvPr>
          <p:cNvSpPr/>
          <p:nvPr/>
        </p:nvSpPr>
        <p:spPr>
          <a:xfrm rot="5400000">
            <a:off x="0" y="0"/>
            <a:ext cx="1325525" cy="132552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8900000">
            <a:off x="-419466" y="315546"/>
            <a:ext cx="1874580" cy="387892"/>
          </a:xfrm>
          <a:prstGeom prst="trapezoid">
            <a:avLst>
              <a:gd name="adj" fmla="val 100963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一二维数据的存储格式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9458"/>
          <p:cNvSpPr>
            <a:spLocks noGrp="1" noChangeArrowheads="1"/>
          </p:cNvSpPr>
          <p:nvPr>
            <p:ph idx="1"/>
          </p:nvPr>
        </p:nvSpPr>
        <p:spPr>
          <a:xfrm>
            <a:off x="243840" y="1148831"/>
            <a:ext cx="9835662" cy="388036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一维数据是最简单的数据组织类型，有多种存储格式，常用特殊字符分隔：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）用一个或多个空格分隔，例如：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 日本 德国 法国 英国 意大利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）用逗号分隔，例如：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意大利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）用其他符号或符号组合分隔，建议采用不出现在数据中的特殊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lvl="1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意大利 </a:t>
            </a:r>
          </a:p>
        </p:txBody>
      </p:sp>
      <p:sp>
        <p:nvSpPr>
          <p:cNvPr id="3" name="矩形 2"/>
          <p:cNvSpPr/>
          <p:nvPr/>
        </p:nvSpPr>
        <p:spPr>
          <a:xfrm>
            <a:off x="243840" y="5098590"/>
            <a:ext cx="78333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维数据由多条一维数据构成，可以看成一维数据的组合形式。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9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353" y="1148831"/>
            <a:ext cx="10243179" cy="14732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分割数值的存储格式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叫做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Comma Separated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，即逗号分隔值），它是一种通用的 、相对简单的文件格式，在商业和科学上广泛应用，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尤其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应用在程序之间转移表格数据。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599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258353" y="3113928"/>
            <a:ext cx="6778283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该格式的应用有一些基本规则，如下：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）纯文本格式，通过单一编码表示字符；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）以行为单位，开头不留空行，行之间没有空行；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）每行表示一个一维数据，多行表示二维数据；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）以逗号分隔每列数据，列数据为空也要保留逗号；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）可以包含或不包含列名，包含时列名放置在文件第一行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06" y="3482015"/>
            <a:ext cx="28670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353" y="1148832"/>
            <a:ext cx="10243179" cy="54632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存储后的内容如下：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5997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3187763" y="2065885"/>
            <a:ext cx="2738065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定基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,101.5,120.7,121.4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,101.2,127.3,127.8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,101.3,119.4,120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,102,140.9,145.5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,100.1,101.4,101.6</a:t>
            </a:r>
          </a:p>
        </p:txBody>
      </p:sp>
      <p:sp>
        <p:nvSpPr>
          <p:cNvPr id="2" name="矩形 1"/>
          <p:cNvSpPr/>
          <p:nvPr/>
        </p:nvSpPr>
        <p:spPr>
          <a:xfrm>
            <a:off x="258353" y="5113375"/>
            <a:ext cx="9032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格式存储的文件一般采用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为扩展名，可以通过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平台上的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记事本或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 Excel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工具打开，也可以在其他操作系统平台上用文本编辑工具打开。 </a:t>
            </a:r>
          </a:p>
        </p:txBody>
      </p:sp>
    </p:spTree>
    <p:extLst>
      <p:ext uri="{BB962C8B-B14F-4D97-AF65-F5344CB8AC3E}">
        <p14:creationId xmlns:p14="http://schemas.microsoft.com/office/powerpoint/2010/main" val="29483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的读写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844" y="2572322"/>
            <a:ext cx="4000828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[['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\n'],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'101.5', '120.7', '121.4\n'],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'101.2', '127.3', '127.8\n'],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'101.3', '119.4', '120\n'],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'102', '140.9', '145.5\n'],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'100.1', '101.4', '101.6\n']]</a:t>
            </a:r>
          </a:p>
        </p:txBody>
      </p:sp>
      <p:sp>
        <p:nvSpPr>
          <p:cNvPr id="2" name="矩形 1"/>
          <p:cNvSpPr/>
          <p:nvPr/>
        </p:nvSpPr>
        <p:spPr>
          <a:xfrm>
            <a:off x="189186" y="1050618"/>
            <a:ext cx="8864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文件的每一行是一维数据，可以使用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类型表示，整个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文件是一个二维数据，由表示每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列表类型作为元素，组成一个二维列表。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77" y="2072161"/>
            <a:ext cx="4537857" cy="47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714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的读写：实例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186" y="1148831"/>
            <a:ext cx="33488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格式数据到列表</a:t>
            </a:r>
          </a:p>
        </p:txBody>
      </p:sp>
      <p:sp>
        <p:nvSpPr>
          <p:cNvPr id="8" name="矩形 7"/>
          <p:cNvSpPr/>
          <p:nvPr/>
        </p:nvSpPr>
        <p:spPr>
          <a:xfrm>
            <a:off x="5861538" y="2667244"/>
            <a:ext cx="3387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[['</a:t>
            </a:r>
            <a:r>
              <a:rPr lang="zh-CN" altLang="en-US" dirty="0"/>
              <a:t>城市</a:t>
            </a:r>
            <a:r>
              <a:rPr lang="en-US" altLang="zh-CN" dirty="0"/>
              <a:t>', '</a:t>
            </a:r>
            <a:r>
              <a:rPr lang="zh-CN" altLang="en-US" dirty="0"/>
              <a:t>环比</a:t>
            </a:r>
            <a:r>
              <a:rPr lang="en-US" altLang="zh-CN" dirty="0"/>
              <a:t>', '</a:t>
            </a:r>
            <a:r>
              <a:rPr lang="zh-CN" altLang="en-US" dirty="0"/>
              <a:t>同比</a:t>
            </a:r>
            <a:r>
              <a:rPr lang="en-US" altLang="zh-CN" dirty="0"/>
              <a:t>', '</a:t>
            </a:r>
            <a:r>
              <a:rPr lang="zh-CN" altLang="en-US" dirty="0"/>
              <a:t>定基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北京</a:t>
            </a:r>
            <a:r>
              <a:rPr lang="en-US" altLang="zh-CN" dirty="0"/>
              <a:t>', 101.5, 120.7, 121.4],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上海</a:t>
            </a:r>
            <a:r>
              <a:rPr lang="en-US" altLang="zh-CN" dirty="0"/>
              <a:t>', 101.2, 127.3, 127.8],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广州</a:t>
            </a:r>
            <a:r>
              <a:rPr lang="en-US" altLang="zh-CN" dirty="0"/>
              <a:t>', 101.3, 119.4, 120],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深圳</a:t>
            </a:r>
            <a:r>
              <a:rPr lang="en-US" altLang="zh-CN" dirty="0"/>
              <a:t>', 102, 140.9, 145.5],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沈阳</a:t>
            </a:r>
            <a:r>
              <a:rPr lang="en-US" altLang="zh-CN" dirty="0"/>
              <a:t>', 100.1, 101.4, 101.6]]</a:t>
            </a:r>
            <a:endParaRPr lang="zh-CN" altLang="en-US" dirty="0"/>
          </a:p>
        </p:txBody>
      </p:sp>
      <p:sp>
        <p:nvSpPr>
          <p:cNvPr id="9" name="虚尾箭头 8"/>
          <p:cNvSpPr/>
          <p:nvPr/>
        </p:nvSpPr>
        <p:spPr>
          <a:xfrm>
            <a:off x="4713350" y="3280638"/>
            <a:ext cx="606258" cy="52753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545" y="2709448"/>
            <a:ext cx="1438275" cy="1590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1443" y="5029200"/>
            <a:ext cx="26084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注意两点：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浮点数和整数的处理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0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的读写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186" y="1050618"/>
            <a:ext cx="886454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维数据写入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 </a:t>
            </a:r>
            <a:r>
              <a:rPr lang="fr-FR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fr-FR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['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'101.5', '120.7', '121.4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']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将其写入到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price2016bj.csv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40" y="2546252"/>
            <a:ext cx="6150124" cy="10846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9185" y="4153878"/>
            <a:ext cx="9517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对于列表中存储的二维数据，可以通过循环写入一维数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方式写入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文件，参考代码样式如下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318" y="5283713"/>
            <a:ext cx="39909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6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714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的读写：实例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74277" y="2238179"/>
            <a:ext cx="3387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[['</a:t>
            </a:r>
            <a:r>
              <a:rPr lang="zh-CN" altLang="en-US" dirty="0"/>
              <a:t>城市</a:t>
            </a:r>
            <a:r>
              <a:rPr lang="en-US" altLang="zh-CN" dirty="0"/>
              <a:t>', '</a:t>
            </a:r>
            <a:r>
              <a:rPr lang="zh-CN" altLang="en-US" dirty="0"/>
              <a:t>环比</a:t>
            </a:r>
            <a:r>
              <a:rPr lang="en-US" altLang="zh-CN" dirty="0"/>
              <a:t>', '</a:t>
            </a:r>
            <a:r>
              <a:rPr lang="zh-CN" altLang="en-US" dirty="0"/>
              <a:t>同比</a:t>
            </a:r>
            <a:r>
              <a:rPr lang="en-US" altLang="zh-CN" dirty="0"/>
              <a:t>', '</a:t>
            </a:r>
            <a:r>
              <a:rPr lang="zh-CN" altLang="en-US" dirty="0"/>
              <a:t>定基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北京</a:t>
            </a:r>
            <a:r>
              <a:rPr lang="en-US" altLang="zh-CN" dirty="0"/>
              <a:t>', 101.5, 120.7, 121.4],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上海</a:t>
            </a:r>
            <a:r>
              <a:rPr lang="en-US" altLang="zh-CN" dirty="0"/>
              <a:t>', 101.2, 127.3, 127.8],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广州</a:t>
            </a:r>
            <a:r>
              <a:rPr lang="en-US" altLang="zh-CN" dirty="0"/>
              <a:t>', 101.3, 119.4, 120],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深圳</a:t>
            </a:r>
            <a:r>
              <a:rPr lang="en-US" altLang="zh-CN" dirty="0"/>
              <a:t>', 102, 140.9, 145.5],</a:t>
            </a:r>
          </a:p>
          <a:p>
            <a:r>
              <a:rPr lang="en-US" altLang="zh-CN" dirty="0"/>
              <a:t> ['</a:t>
            </a:r>
            <a:r>
              <a:rPr lang="zh-CN" altLang="en-US" dirty="0"/>
              <a:t>沈阳</a:t>
            </a:r>
            <a:r>
              <a:rPr lang="en-US" altLang="zh-CN" dirty="0"/>
              <a:t>', 100.1, 101.4, 101.6]]</a:t>
            </a:r>
            <a:endParaRPr lang="zh-CN" altLang="en-US" dirty="0"/>
          </a:p>
        </p:txBody>
      </p:sp>
      <p:sp>
        <p:nvSpPr>
          <p:cNvPr id="10" name="虚尾箭头 9"/>
          <p:cNvSpPr/>
          <p:nvPr/>
        </p:nvSpPr>
        <p:spPr>
          <a:xfrm>
            <a:off x="5844145" y="2842910"/>
            <a:ext cx="606258" cy="52753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10" y="2220855"/>
            <a:ext cx="1428750" cy="1771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1443" y="5029200"/>
            <a:ext cx="26084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注意两点：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浮点数和整数的处理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29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2" y="2377440"/>
            <a:ext cx="3437658" cy="1965733"/>
          </a:xfrm>
          <a:prstGeom prst="rect">
            <a:avLst/>
          </a:prstGeom>
        </p:spPr>
      </p:pic>
      <p:sp>
        <p:nvSpPr>
          <p:cNvPr id="11" name="虚尾箭头 10"/>
          <p:cNvSpPr/>
          <p:nvPr/>
        </p:nvSpPr>
        <p:spPr>
          <a:xfrm>
            <a:off x="4480745" y="3143145"/>
            <a:ext cx="606258" cy="52753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478" y="2277428"/>
            <a:ext cx="6910618" cy="1949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72804" y="4614204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5973" y="441414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6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29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34965" y="1666931"/>
            <a:ext cx="61181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&lt;!DOCTYPE HTML&gt;</a:t>
            </a:r>
          </a:p>
          <a:p>
            <a:r>
              <a:rPr lang="en-US" altLang="zh-CN" sz="1600" dirty="0"/>
              <a:t>&lt;html&gt;</a:t>
            </a:r>
          </a:p>
          <a:p>
            <a:r>
              <a:rPr lang="en-US" altLang="zh-CN" sz="1600" dirty="0"/>
              <a:t>&lt;body&gt;</a:t>
            </a:r>
          </a:p>
          <a:p>
            <a:r>
              <a:rPr lang="en-US" altLang="zh-CN" sz="1600" dirty="0"/>
              <a:t>&lt;meta charset=utf-8&gt;</a:t>
            </a:r>
          </a:p>
          <a:p>
            <a:r>
              <a:rPr lang="en-US" altLang="zh-CN" sz="1600" dirty="0"/>
              <a:t>&lt;h2 align=center&gt;2016</a:t>
            </a:r>
            <a:r>
              <a:rPr lang="zh-CN" altLang="en-US" sz="1600" dirty="0"/>
              <a:t>年</a:t>
            </a:r>
            <a:r>
              <a:rPr lang="en-US" altLang="zh-CN" sz="1600" dirty="0"/>
              <a:t>7</a:t>
            </a:r>
            <a:r>
              <a:rPr lang="zh-CN" altLang="en-US" sz="1600" dirty="0"/>
              <a:t>月部分大中城市新建住宅价格指数</a:t>
            </a:r>
            <a:r>
              <a:rPr lang="en-US" altLang="zh-CN" sz="1600" dirty="0"/>
              <a:t>&lt;/h2&gt;</a:t>
            </a:r>
          </a:p>
          <a:p>
            <a:r>
              <a:rPr lang="en-US" altLang="zh-CN" sz="1600" dirty="0"/>
              <a:t>&lt;table border='1' align=center width=70%&gt;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bgcolor</a:t>
            </a:r>
            <a:r>
              <a:rPr lang="en-US" altLang="zh-CN" sz="1600" dirty="0"/>
              <a:t>='orange'&gt;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 width="25%"&gt;</a:t>
            </a:r>
            <a:r>
              <a:rPr lang="zh-CN" altLang="en-US" sz="1600" dirty="0"/>
              <a:t>城市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 width="25%"&gt;</a:t>
            </a:r>
            <a:r>
              <a:rPr lang="zh-CN" altLang="en-US" sz="1600" dirty="0"/>
              <a:t>环比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 width="25%"&gt;</a:t>
            </a:r>
            <a:r>
              <a:rPr lang="zh-CN" altLang="en-US" sz="1600" dirty="0"/>
              <a:t>同比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 width="25%"&gt;</a:t>
            </a:r>
            <a:r>
              <a:rPr lang="zh-CN" altLang="en-US" sz="1600" dirty="0"/>
              <a:t>定基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th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&lt;/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&gt;&lt;td&gt;</a:t>
            </a:r>
            <a:r>
              <a:rPr lang="zh-CN" altLang="en-US" sz="1600" dirty="0"/>
              <a:t>北京</a:t>
            </a:r>
            <a:r>
              <a:rPr lang="en-US" altLang="zh-CN" sz="1600" dirty="0"/>
              <a:t>&lt;/td&gt;&lt;td&gt;101.5&lt;/td&gt;&lt;td&gt;120.7&lt;/td&gt;&lt;td&gt;121.4&lt;/td&gt;&lt;/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&gt;&lt;td&gt;</a:t>
            </a:r>
            <a:r>
              <a:rPr lang="zh-CN" altLang="en-US" sz="1600" dirty="0"/>
              <a:t>上海</a:t>
            </a:r>
            <a:r>
              <a:rPr lang="en-US" altLang="zh-CN" sz="1600" dirty="0"/>
              <a:t>&lt;/td&gt;&lt;td&gt;101.2&lt;/td&gt;&lt;td&gt;127.3&lt;/td&gt;&lt;td&gt;127.8&lt;/td&gt;&lt;/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&gt;&lt;td&gt;</a:t>
            </a:r>
            <a:r>
              <a:rPr lang="zh-CN" altLang="en-US" sz="1600" dirty="0"/>
              <a:t>广州</a:t>
            </a:r>
            <a:r>
              <a:rPr lang="en-US" altLang="zh-CN" sz="1600" dirty="0"/>
              <a:t>&lt;/td&gt;&lt;td&gt;101.3&lt;/td&gt;&lt;td&gt;119.4&lt;/td&gt;&lt;td&gt;120.0&lt;/td&gt;&lt;/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&gt;&lt;td&gt;</a:t>
            </a:r>
            <a:r>
              <a:rPr lang="zh-CN" altLang="en-US" sz="1600" dirty="0"/>
              <a:t>深圳</a:t>
            </a:r>
            <a:r>
              <a:rPr lang="en-US" altLang="zh-CN" sz="1600" dirty="0"/>
              <a:t>&lt;/td&gt;&lt;td&gt;102.0&lt;/td&gt;&lt;td&gt;140.9&lt;/td&gt;&lt;td&gt;145.5&lt;/td&gt;&lt;/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&gt;&lt;td&gt;</a:t>
            </a:r>
            <a:r>
              <a:rPr lang="zh-CN" altLang="en-US" sz="1600" dirty="0"/>
              <a:t>沈阳</a:t>
            </a:r>
            <a:r>
              <a:rPr lang="en-US" altLang="zh-CN" sz="1600" dirty="0"/>
              <a:t>&lt;/td&gt;&lt;td&gt;100.1&lt;/td&gt;&lt;td&gt;101.4&lt;/td&gt;&lt;td&gt;101.6&lt;/td&gt;&lt;/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&lt;/table&gt;</a:t>
            </a:r>
          </a:p>
          <a:p>
            <a:r>
              <a:rPr lang="en-US" altLang="zh-CN" sz="1600" dirty="0"/>
              <a:t>&lt;/body&gt;</a:t>
            </a:r>
          </a:p>
          <a:p>
            <a:r>
              <a:rPr lang="en-US" altLang="zh-CN" sz="1600" dirty="0"/>
              <a:t>&lt;/html&gt;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97010" y="1109613"/>
            <a:ext cx="6873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保存以下内容到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CSV2HTML.html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，用浏览器打开看看效果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1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35" y="2732136"/>
            <a:ext cx="1419225" cy="159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10" y="2732136"/>
            <a:ext cx="1466850" cy="1628775"/>
          </a:xfrm>
          <a:prstGeom prst="rect">
            <a:avLst/>
          </a:prstGeom>
        </p:spPr>
      </p:pic>
      <p:sp>
        <p:nvSpPr>
          <p:cNvPr id="6" name="虚尾箭头 5"/>
          <p:cNvSpPr/>
          <p:nvPr/>
        </p:nvSpPr>
        <p:spPr>
          <a:xfrm>
            <a:off x="5274403" y="3263703"/>
            <a:ext cx="606258" cy="52753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29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9186" y="1218171"/>
            <a:ext cx="5721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price2016.csv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文件转化为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price2016.html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1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55" y="1593710"/>
            <a:ext cx="8722731" cy="37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29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5148" y="1068371"/>
            <a:ext cx="64164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&lt;!DOCTYPE HTML&gt;</a:t>
            </a:r>
          </a:p>
          <a:p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&lt;html&gt;</a:t>
            </a:r>
          </a:p>
          <a:p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&lt;body&gt;</a:t>
            </a:r>
          </a:p>
          <a:p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&lt;meta charset=utf-8&gt;</a:t>
            </a:r>
          </a:p>
          <a:p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&lt;h2 align=center&gt;2016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年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  <a:r>
              <a:rPr lang="zh-CN" alt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月部分大中城市新建住宅价格指数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&lt;/h2&gt;</a:t>
            </a:r>
          </a:p>
          <a:p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&lt;table border='1' align=center width=70%&gt;</a:t>
            </a:r>
          </a:p>
          <a:p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bgcolor</a:t>
            </a:r>
            <a:r>
              <a:rPr lang="en-US" altLang="zh-C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='orange'&gt;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&lt;</a:t>
            </a:r>
            <a:r>
              <a:rPr lang="en-US" altLang="zh-CN" sz="1400" dirty="0" err="1">
                <a:solidFill>
                  <a:schemeClr val="accent5"/>
                </a:solidFill>
              </a:rPr>
              <a:t>th</a:t>
            </a:r>
            <a:r>
              <a:rPr lang="en-US" altLang="zh-CN" sz="1400" dirty="0">
                <a:solidFill>
                  <a:schemeClr val="accent5"/>
                </a:solidFill>
              </a:rPr>
              <a:t> width="25%"&gt;</a:t>
            </a:r>
            <a:r>
              <a:rPr lang="zh-CN" altLang="en-US" sz="1400" dirty="0">
                <a:solidFill>
                  <a:schemeClr val="accent5"/>
                </a:solidFill>
              </a:rPr>
              <a:t>城市</a:t>
            </a:r>
            <a:r>
              <a:rPr lang="en-US" altLang="zh-CN" sz="1400" dirty="0">
                <a:solidFill>
                  <a:schemeClr val="accent5"/>
                </a:solidFill>
              </a:rPr>
              <a:t>&lt;/</a:t>
            </a:r>
            <a:r>
              <a:rPr lang="en-US" altLang="zh-CN" sz="1400" dirty="0" err="1">
                <a:solidFill>
                  <a:schemeClr val="accent5"/>
                </a:solidFill>
              </a:rPr>
              <a:t>th</a:t>
            </a:r>
            <a:r>
              <a:rPr lang="en-US" altLang="zh-CN" sz="1400" dirty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&lt;</a:t>
            </a:r>
            <a:r>
              <a:rPr lang="en-US" altLang="zh-CN" sz="1400" dirty="0" err="1">
                <a:solidFill>
                  <a:schemeClr val="accent5"/>
                </a:solidFill>
              </a:rPr>
              <a:t>th</a:t>
            </a:r>
            <a:r>
              <a:rPr lang="en-US" altLang="zh-CN" sz="1400" dirty="0">
                <a:solidFill>
                  <a:schemeClr val="accent5"/>
                </a:solidFill>
              </a:rPr>
              <a:t> width="25%"&gt;</a:t>
            </a:r>
            <a:r>
              <a:rPr lang="zh-CN" altLang="en-US" sz="1400" dirty="0">
                <a:solidFill>
                  <a:schemeClr val="accent5"/>
                </a:solidFill>
              </a:rPr>
              <a:t>环比</a:t>
            </a:r>
            <a:r>
              <a:rPr lang="en-US" altLang="zh-CN" sz="1400" dirty="0">
                <a:solidFill>
                  <a:schemeClr val="accent5"/>
                </a:solidFill>
              </a:rPr>
              <a:t>&lt;/</a:t>
            </a:r>
            <a:r>
              <a:rPr lang="en-US" altLang="zh-CN" sz="1400" dirty="0" err="1">
                <a:solidFill>
                  <a:schemeClr val="accent5"/>
                </a:solidFill>
              </a:rPr>
              <a:t>th</a:t>
            </a:r>
            <a:r>
              <a:rPr lang="en-US" altLang="zh-CN" sz="1400" dirty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&lt;</a:t>
            </a:r>
            <a:r>
              <a:rPr lang="en-US" altLang="zh-CN" sz="1400" dirty="0" err="1">
                <a:solidFill>
                  <a:schemeClr val="accent5"/>
                </a:solidFill>
              </a:rPr>
              <a:t>th</a:t>
            </a:r>
            <a:r>
              <a:rPr lang="en-US" altLang="zh-CN" sz="1400" dirty="0">
                <a:solidFill>
                  <a:schemeClr val="accent5"/>
                </a:solidFill>
              </a:rPr>
              <a:t> width="25%"&gt;</a:t>
            </a:r>
            <a:r>
              <a:rPr lang="zh-CN" altLang="en-US" sz="1400" dirty="0">
                <a:solidFill>
                  <a:schemeClr val="accent5"/>
                </a:solidFill>
              </a:rPr>
              <a:t>同比</a:t>
            </a:r>
            <a:r>
              <a:rPr lang="en-US" altLang="zh-CN" sz="1400" dirty="0">
                <a:solidFill>
                  <a:schemeClr val="accent5"/>
                </a:solidFill>
              </a:rPr>
              <a:t>&lt;/</a:t>
            </a:r>
            <a:r>
              <a:rPr lang="en-US" altLang="zh-CN" sz="1400" dirty="0" err="1">
                <a:solidFill>
                  <a:schemeClr val="accent5"/>
                </a:solidFill>
              </a:rPr>
              <a:t>th</a:t>
            </a:r>
            <a:r>
              <a:rPr lang="en-US" altLang="zh-CN" sz="1400" dirty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&lt;</a:t>
            </a:r>
            <a:r>
              <a:rPr lang="en-US" altLang="zh-CN" sz="1400" dirty="0" err="1">
                <a:solidFill>
                  <a:schemeClr val="accent5"/>
                </a:solidFill>
              </a:rPr>
              <a:t>th</a:t>
            </a:r>
            <a:r>
              <a:rPr lang="en-US" altLang="zh-CN" sz="1400" dirty="0">
                <a:solidFill>
                  <a:schemeClr val="accent5"/>
                </a:solidFill>
              </a:rPr>
              <a:t> width="25%"&gt;</a:t>
            </a:r>
            <a:r>
              <a:rPr lang="zh-CN" altLang="en-US" sz="1400" dirty="0">
                <a:solidFill>
                  <a:schemeClr val="accent5"/>
                </a:solidFill>
              </a:rPr>
              <a:t>定基</a:t>
            </a:r>
            <a:r>
              <a:rPr lang="en-US" altLang="zh-CN" sz="1400" dirty="0">
                <a:solidFill>
                  <a:schemeClr val="accent5"/>
                </a:solidFill>
              </a:rPr>
              <a:t>&lt;/</a:t>
            </a:r>
            <a:r>
              <a:rPr lang="en-US" altLang="zh-CN" sz="1400" dirty="0" err="1">
                <a:solidFill>
                  <a:schemeClr val="accent5"/>
                </a:solidFill>
              </a:rPr>
              <a:t>th</a:t>
            </a:r>
            <a:r>
              <a:rPr lang="en-US" altLang="zh-CN" sz="1400" dirty="0">
                <a:solidFill>
                  <a:schemeClr val="accent5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&lt;/</a:t>
            </a:r>
            <a:r>
              <a:rPr lang="en-US" altLang="zh-CN" sz="1400" dirty="0" err="1">
                <a:solidFill>
                  <a:srgbClr val="FF0000"/>
                </a:solidFill>
              </a:rPr>
              <a:t>tr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&lt;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&gt;&lt;td&gt;</a:t>
            </a:r>
            <a:r>
              <a:rPr lang="zh-CN" altLang="en-US" sz="1400" dirty="0">
                <a:solidFill>
                  <a:srgbClr val="00B0F0"/>
                </a:solidFill>
              </a:rPr>
              <a:t>北京</a:t>
            </a:r>
            <a:r>
              <a:rPr lang="en-US" altLang="zh-CN" sz="1400" dirty="0">
                <a:solidFill>
                  <a:srgbClr val="00B0F0"/>
                </a:solidFill>
              </a:rPr>
              <a:t>&lt;/td&gt;&lt;td&gt;101.5&lt;/td&gt;&lt;td&gt;120.7&lt;/td&gt;&lt;td&gt;121.4&lt;/td&gt;&lt;/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&lt;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&gt;&lt;td&gt;</a:t>
            </a:r>
            <a:r>
              <a:rPr lang="zh-CN" altLang="en-US" sz="1400" dirty="0">
                <a:solidFill>
                  <a:srgbClr val="00B0F0"/>
                </a:solidFill>
              </a:rPr>
              <a:t>上海</a:t>
            </a:r>
            <a:r>
              <a:rPr lang="en-US" altLang="zh-CN" sz="1400" dirty="0">
                <a:solidFill>
                  <a:srgbClr val="00B0F0"/>
                </a:solidFill>
              </a:rPr>
              <a:t>&lt;/td&gt;&lt;td&gt;101.2&lt;/td&gt;&lt;td&gt;127.3&lt;/td&gt;&lt;td&gt;127.8&lt;/td&gt;&lt;/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&lt;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&gt;&lt;td&gt;</a:t>
            </a:r>
            <a:r>
              <a:rPr lang="zh-CN" altLang="en-US" sz="1400" dirty="0">
                <a:solidFill>
                  <a:srgbClr val="00B0F0"/>
                </a:solidFill>
              </a:rPr>
              <a:t>广州</a:t>
            </a:r>
            <a:r>
              <a:rPr lang="en-US" altLang="zh-CN" sz="1400" dirty="0">
                <a:solidFill>
                  <a:srgbClr val="00B0F0"/>
                </a:solidFill>
              </a:rPr>
              <a:t>&lt;/td&gt;&lt;td&gt;101.3&lt;/td&gt;&lt;td&gt;119.4&lt;/td&gt;&lt;td&gt;120.0&lt;/td&gt;&lt;/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&lt;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&gt;&lt;td&gt;</a:t>
            </a:r>
            <a:r>
              <a:rPr lang="zh-CN" altLang="en-US" sz="1400" dirty="0">
                <a:solidFill>
                  <a:srgbClr val="00B0F0"/>
                </a:solidFill>
              </a:rPr>
              <a:t>深圳</a:t>
            </a:r>
            <a:r>
              <a:rPr lang="en-US" altLang="zh-CN" sz="1400" dirty="0">
                <a:solidFill>
                  <a:srgbClr val="00B0F0"/>
                </a:solidFill>
              </a:rPr>
              <a:t>&lt;/td&gt;&lt;td&gt;102.0&lt;/td&gt;&lt;td&gt;140.9&lt;/td&gt;&lt;td&gt;145.5&lt;/td&gt;&lt;/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&lt;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&gt;&lt;td&gt;</a:t>
            </a:r>
            <a:r>
              <a:rPr lang="zh-CN" altLang="en-US" sz="1400" dirty="0">
                <a:solidFill>
                  <a:srgbClr val="00B0F0"/>
                </a:solidFill>
              </a:rPr>
              <a:t>沈阳</a:t>
            </a:r>
            <a:r>
              <a:rPr lang="en-US" altLang="zh-CN" sz="1400" dirty="0">
                <a:solidFill>
                  <a:srgbClr val="00B0F0"/>
                </a:solidFill>
              </a:rPr>
              <a:t>&lt;/td&gt;&lt;td&gt;100.1&lt;/td&gt;&lt;td&gt;101.4&lt;/td&gt;&lt;td&gt;101.6&lt;/td&gt;&lt;/</a:t>
            </a:r>
            <a:r>
              <a:rPr lang="en-US" altLang="zh-CN" sz="1400" dirty="0" err="1">
                <a:solidFill>
                  <a:srgbClr val="00B0F0"/>
                </a:solidFill>
              </a:rPr>
              <a:t>tr</a:t>
            </a:r>
            <a:r>
              <a:rPr lang="en-US" altLang="zh-CN" sz="1400" dirty="0">
                <a:solidFill>
                  <a:srgbClr val="00B0F0"/>
                </a:solidFill>
              </a:rPr>
              <a:t>&gt;</a:t>
            </a:r>
          </a:p>
          <a:p>
            <a:r>
              <a:rPr lang="en-US" altLang="zh-CN" sz="1400" dirty="0">
                <a:solidFill>
                  <a:schemeClr val="accent2"/>
                </a:solidFill>
              </a:rPr>
              <a:t>&lt;/table&gt;</a:t>
            </a:r>
          </a:p>
          <a:p>
            <a:r>
              <a:rPr lang="en-US" altLang="zh-CN" sz="1400" dirty="0">
                <a:solidFill>
                  <a:schemeClr val="accent2"/>
                </a:solidFill>
              </a:rPr>
              <a:t>&lt;/body&gt;</a:t>
            </a:r>
          </a:p>
          <a:p>
            <a:r>
              <a:rPr lang="en-US" altLang="zh-CN" sz="1400" dirty="0">
                <a:solidFill>
                  <a:schemeClr val="accent2"/>
                </a:solidFill>
              </a:rPr>
              <a:t>&lt;/html&gt;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35144" y="1076370"/>
            <a:ext cx="5507747" cy="4323348"/>
            <a:chOff x="189185" y="1237867"/>
            <a:chExt cx="6063904" cy="4925222"/>
          </a:xfrm>
        </p:grpSpPr>
        <p:sp>
          <p:nvSpPr>
            <p:cNvPr id="9" name="矩形 8"/>
            <p:cNvSpPr/>
            <p:nvPr/>
          </p:nvSpPr>
          <p:spPr>
            <a:xfrm>
              <a:off x="189187" y="1237867"/>
              <a:ext cx="6063902" cy="17515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9185" y="2989386"/>
              <a:ext cx="6063904" cy="9777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9185" y="3967089"/>
              <a:ext cx="6063904" cy="25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9185" y="4219089"/>
              <a:ext cx="6063904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9185" y="5443089"/>
              <a:ext cx="6063904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642889" y="1722680"/>
            <a:ext cx="7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642890" y="2865794"/>
            <a:ext cx="7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642892" y="3372116"/>
            <a:ext cx="7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642891" y="4154897"/>
            <a:ext cx="7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42890" y="4879458"/>
            <a:ext cx="75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seg5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144" y="5792933"/>
            <a:ext cx="6021328" cy="8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68" y="1"/>
            <a:ext cx="6499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高维数据的格式化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949" y="1064425"/>
            <a:ext cx="1131576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与一维二维数据不同，高维数据能展示数据间更为复杂的组织关系。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保持灵活性，表示高维数据不采用任何结构形式，仅采用最基本的二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，即键值对。万维网是高维数据最成功的典型应用。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格式可以对高维数据进行表达和存储。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 Notation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）是一种轻量级的数据交换格式，易于阅读和理解。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格式表达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&lt;key, value&gt;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值对都保存在双引号中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key" : "value"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949" y="3888042"/>
            <a:ext cx="3300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主要用途：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跨平台网络传输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跨编程语言交流数据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823" y="3684060"/>
            <a:ext cx="2681921" cy="26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高维数据的格式化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9186" y="1148831"/>
            <a:ext cx="939787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当多个键值对放在一起时，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有如下一些约定：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保存在键值对中；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值对之间由逗号分隔；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对象：大括号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保存键值对数据组成的对象；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数组：方括号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保存键值对数据组成的数组。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9186" y="3530991"/>
            <a:ext cx="64259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和字典的区别：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本质是字符串，字典是数据类型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可以是任意可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必须是字符串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字符串可以用单引号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规定双引号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里可以嵌套元组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 false null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Python:True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 None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2521471"/>
            <a:ext cx="44577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32915" y="1307774"/>
            <a:ext cx="7070333" cy="280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库是处理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库包含两类函数：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(encoding):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数据类型转化为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(decoding):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格式解析为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72" y="1887990"/>
            <a:ext cx="7797256" cy="22408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81966" y="4448043"/>
            <a:ext cx="244849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记忆方法：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2933" y="4935087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dumps to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42933" y="5377066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loads from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42933" y="5819045"/>
            <a:ext cx="235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 to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42933" y="6261023"/>
            <a:ext cx="248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 from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9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0" y="1696915"/>
            <a:ext cx="5569302" cy="41693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2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51449"/>
          <a:stretch/>
        </p:blipFill>
        <p:spPr>
          <a:xfrm>
            <a:off x="597877" y="1737360"/>
            <a:ext cx="5394960" cy="14268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781" y="2031561"/>
            <a:ext cx="5141658" cy="101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9152"/>
          <a:stretch/>
        </p:blipFill>
        <p:spPr>
          <a:xfrm>
            <a:off x="597877" y="4128868"/>
            <a:ext cx="5394960" cy="14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数据的格式化：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pickle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186" y="1148831"/>
            <a:ext cx="106710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格式用于保存一维二维表格数据，可直接用记事本打开查看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、操作表格数据更好的方式是用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库，后面的章节会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专门学习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格式用于保存高维数据，用于网络传输或跨语言交流数据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如果仅仅是需要保存数据，可以使用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，简单快速方便，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pickle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以文件的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，二进制文件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在磁盘上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31" y="4436178"/>
            <a:ext cx="4315191" cy="2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89128"/>
          <a:stretch/>
        </p:blipFill>
        <p:spPr>
          <a:xfrm>
            <a:off x="1639493" y="1434905"/>
            <a:ext cx="2977015" cy="11183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4564" b="54461"/>
          <a:stretch/>
        </p:blipFill>
        <p:spPr>
          <a:xfrm>
            <a:off x="5357922" y="1434905"/>
            <a:ext cx="2977016" cy="1128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54974" b="38052"/>
          <a:stretch/>
        </p:blipFill>
        <p:spPr>
          <a:xfrm>
            <a:off x="1639493" y="5401999"/>
            <a:ext cx="2977015" cy="7174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67487" b="25333"/>
          <a:stretch/>
        </p:blipFill>
        <p:spPr>
          <a:xfrm>
            <a:off x="5357922" y="5401999"/>
            <a:ext cx="2977017" cy="738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80205" b="12820"/>
          <a:stretch/>
        </p:blipFill>
        <p:spPr>
          <a:xfrm>
            <a:off x="1639494" y="3699376"/>
            <a:ext cx="2977013" cy="7174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92821"/>
          <a:stretch/>
        </p:blipFill>
        <p:spPr>
          <a:xfrm>
            <a:off x="5357923" y="3678278"/>
            <a:ext cx="2977015" cy="7385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586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3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954715" y="260913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81962" y="260913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54715" y="441683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81962" y="44168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4715" y="616127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81962" y="616127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0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文件目录、文件的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16FAA91-2F46-47F2-950E-CD1B9226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41" y="4039188"/>
            <a:ext cx="7522518" cy="2572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338" y="1548941"/>
            <a:ext cx="5543324" cy="15990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1265" y="107950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文件路径的最常用方法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2466" y="35827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</a:t>
            </a:r>
          </a:p>
        </p:txBody>
      </p:sp>
    </p:spTree>
    <p:extLst>
      <p:ext uri="{BB962C8B-B14F-4D97-AF65-F5344CB8AC3E}">
        <p14:creationId xmlns:p14="http://schemas.microsoft.com/office/powerpoint/2010/main" val="35143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5158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归档和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663545A-62F9-4F67-A3EE-6A52F43A7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76" y="2434540"/>
            <a:ext cx="5932385" cy="20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数据组织的维度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9458"/>
          <p:cNvSpPr>
            <a:spLocks noGrp="1" noChangeArrowheads="1"/>
          </p:cNvSpPr>
          <p:nvPr>
            <p:ph idx="1"/>
          </p:nvPr>
        </p:nvSpPr>
        <p:spPr>
          <a:xfrm>
            <a:off x="377483" y="2098401"/>
            <a:ext cx="10485120" cy="154513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高维数据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19458"/>
          <p:cNvSpPr txBox="1">
            <a:spLocks noChangeArrowheads="1"/>
          </p:cNvSpPr>
          <p:nvPr/>
        </p:nvSpPr>
        <p:spPr>
          <a:xfrm>
            <a:off x="377483" y="1378038"/>
            <a:ext cx="10485120" cy="429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SzPct val="9000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除了单一数据类型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数字、浮点数等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，更多的数据需要根据不同的维度组织起来。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9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数据组织的维度：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9458"/>
          <p:cNvSpPr>
            <a:spLocks noGrp="1" noChangeArrowheads="1"/>
          </p:cNvSpPr>
          <p:nvPr>
            <p:ph idx="1"/>
          </p:nvPr>
        </p:nvSpPr>
        <p:spPr>
          <a:xfrm>
            <a:off x="189186" y="1148831"/>
            <a:ext cx="7655169" cy="10597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一维数据由对等关系的有序或无序数据构成，采用线性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组织，对应于数学中的数组和集合等概念。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24820" y="3073790"/>
            <a:ext cx="78497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中国、美国、日本、德国、法国、英国、意大利、加拿大、俄罗斯、欧盟、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澳大利亚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、南非、阿根廷、巴西、印度、印度尼西亚、墨西哥、沙特阿拉伯、土耳其、 韩国</a:t>
            </a:r>
          </a:p>
        </p:txBody>
      </p:sp>
    </p:spTree>
    <p:extLst>
      <p:ext uri="{BB962C8B-B14F-4D97-AF65-F5344CB8AC3E}">
        <p14:creationId xmlns:p14="http://schemas.microsoft.com/office/powerpoint/2010/main" val="279774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数据组织的维度：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9458"/>
          <p:cNvSpPr>
            <a:spLocks noGrp="1" noChangeArrowheads="1"/>
          </p:cNvSpPr>
          <p:nvPr>
            <p:ph idx="1"/>
          </p:nvPr>
        </p:nvSpPr>
        <p:spPr>
          <a:xfrm>
            <a:off x="243840" y="1148832"/>
            <a:ext cx="8414825" cy="9824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二维数据，也称表格数据，由关联关系数据构成，采用表格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组织，对应于数学中的矩阵，常见的表格都属于二维数据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23" y="3149626"/>
            <a:ext cx="6685670" cy="24454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5731" y="5885414"/>
            <a:ext cx="6584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环比：上月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；同比：上年同月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；定基：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2856" y="2651761"/>
            <a:ext cx="3826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年大中城市新建住宅价格指数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9CBDBF4-B66A-4457-A2DD-8BBC75B192F5}"/>
              </a:ext>
            </a:extLst>
          </p:cNvPr>
          <p:cNvSpPr txBox="1"/>
          <p:nvPr/>
        </p:nvSpPr>
        <p:spPr>
          <a:xfrm>
            <a:off x="189186" y="19642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数据组织的维度：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高维数据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19458"/>
          <p:cNvSpPr>
            <a:spLocks noGrp="1" noChangeArrowheads="1"/>
          </p:cNvSpPr>
          <p:nvPr>
            <p:ph idx="1"/>
          </p:nvPr>
        </p:nvSpPr>
        <p:spPr>
          <a:xfrm>
            <a:off x="243840" y="1148831"/>
            <a:ext cx="8935329" cy="14888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高维数据由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类型的数据构成，采用对象方式组织 ，属于整合度更好的数据组织方式。高维数据在网络系统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中十分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等都是高维数据组织的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3041992"/>
            <a:ext cx="3048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10312</TotalTime>
  <Words>1920</Words>
  <Application>Microsoft Office PowerPoint</Application>
  <PresentationFormat>宽屏</PresentationFormat>
  <Paragraphs>179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文件和数据的格式化(二)： 数据的格式化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amosine</cp:lastModifiedBy>
  <cp:revision>314</cp:revision>
  <dcterms:created xsi:type="dcterms:W3CDTF">2021-08-19T08:05:36Z</dcterms:created>
  <dcterms:modified xsi:type="dcterms:W3CDTF">2021-11-01T00:16:31Z</dcterms:modified>
</cp:coreProperties>
</file>