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504" r:id="rId3"/>
    <p:sldId id="505" r:id="rId4"/>
    <p:sldId id="534" r:id="rId5"/>
    <p:sldId id="522" r:id="rId6"/>
    <p:sldId id="521" r:id="rId7"/>
    <p:sldId id="540" r:id="rId8"/>
    <p:sldId id="541" r:id="rId9"/>
    <p:sldId id="507" r:id="rId10"/>
    <p:sldId id="520" r:id="rId11"/>
    <p:sldId id="524" r:id="rId12"/>
    <p:sldId id="526" r:id="rId13"/>
    <p:sldId id="539" r:id="rId14"/>
    <p:sldId id="533" r:id="rId15"/>
    <p:sldId id="532" r:id="rId16"/>
    <p:sldId id="535" r:id="rId17"/>
    <p:sldId id="537" r:id="rId18"/>
    <p:sldId id="538" r:id="rId19"/>
    <p:sldId id="536" r:id="rId20"/>
    <p:sldId id="510" r:id="rId21"/>
    <p:sldId id="512" r:id="rId22"/>
    <p:sldId id="513" r:id="rId23"/>
    <p:sldId id="515" r:id="rId24"/>
    <p:sldId id="514" r:id="rId25"/>
    <p:sldId id="516" r:id="rId26"/>
    <p:sldId id="517" r:id="rId27"/>
    <p:sldId id="518" r:id="rId28"/>
    <p:sldId id="542" r:id="rId29"/>
    <p:sldId id="543" r:id="rId30"/>
    <p:sldId id="545" r:id="rId31"/>
    <p:sldId id="546" r:id="rId32"/>
    <p:sldId id="52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C"/>
    <a:srgbClr val="F2F0F1"/>
    <a:srgbClr val="EBEBEB"/>
    <a:srgbClr val="F3F3F3"/>
    <a:srgbClr val="E8F1F6"/>
    <a:srgbClr val="E8F1F7"/>
    <a:srgbClr val="FF6600"/>
    <a:srgbClr val="DDDCEC"/>
    <a:srgbClr val="FFFFFF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2" autoAdjust="0"/>
    <p:restoredTop sz="88696" autoAdjust="0"/>
  </p:normalViewPr>
  <p:slideViewPr>
    <p:cSldViewPr snapToGrid="0">
      <p:cViewPr>
        <p:scale>
          <a:sx n="75" d="100"/>
          <a:sy n="75" d="100"/>
        </p:scale>
        <p:origin x="91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xdtdx.edu.cn/news-list-tongdaxinw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98388" y="1643585"/>
            <a:ext cx="8195224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网络爬虫和自动化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015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计算机与网络学院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山西大同大学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="" xmlns:a16="http://schemas.microsoft.com/office/drawing/2014/main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3887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网络爬虫的基本流程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160847" y="1286826"/>
            <a:ext cx="110099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通过网址获取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文本，提取目标数据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存储目标数据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必要，移动到另一个网页重复这个过程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1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gimg2.baidu.com/image_search/src=http%3A%2F%2Fimage.bubuko.com%2Finfo%2F201710%2F20180111004757875478.png&amp;refer=http%3A%2F%2Fimage.bubuko.com&amp;app=2002&amp;size=f9999,10000&amp;q=a80&amp;n=0&amp;g=0n&amp;fmt=jpeg?sec=1638855176&amp;t=338284fa9bc17a03c658a2fbe3e0de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04" y="3467183"/>
            <a:ext cx="2265607" cy="262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6022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网络爬虫的语言选择和基本工具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8" name="Picture 6" descr="https://gimg2.baidu.com/image_search/src=http%3A%2F%2Fdingyue.ws.126.net%2FM94eySrao1InTPhmXU5PBukIvRUkdjF0r9mTwJYPw06Uw1549881599393.jpg&amp;refer=http%3A%2F%2Fdingyue.ws.126.net&amp;app=2002&amp;size=f9999,10000&amp;q=a80&amp;n=0&amp;g=0n&amp;fmt=jpeg?sec=1638855764&amp;t=107c7e760beea47f238dfa116aaa64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63" y="1064165"/>
            <a:ext cx="4142796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9396785" y="3467183"/>
            <a:ext cx="2265607" cy="2614108"/>
            <a:chOff x="5287362" y="3973485"/>
            <a:chExt cx="2265607" cy="2614108"/>
          </a:xfrm>
        </p:grpSpPr>
        <p:pic>
          <p:nvPicPr>
            <p:cNvPr id="3080" name="Picture 8" descr="https://gimg2.baidu.com/image_search/src=http%3A%2F%2Fpic1.zhimg.com%2Fv2-29d0bce5e631acbda5471ba99facef08_1440w.jpg%3Fsource%3D172ae18b&amp;refer=http%3A%2F%2Fpic1.zhimg.com&amp;app=2002&amp;size=f9999,10000&amp;q=a80&amp;n=0&amp;g=0n&amp;fmt=jpeg?sec=1638855815&amp;t=5ab54ebca716a682cf110373d1e4f25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872" y="4859403"/>
              <a:ext cx="2181065" cy="78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287362" y="3973485"/>
              <a:ext cx="2265607" cy="261410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20413" y="6166830"/>
            <a:ext cx="1210588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74829" y="6189588"/>
            <a:ext cx="121058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解析网页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577" y="1834251"/>
            <a:ext cx="315227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语言优点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和脚本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丰富的第三方库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网络爬虫常用库：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丁字箭头 14"/>
          <p:cNvSpPr/>
          <p:nvPr/>
        </p:nvSpPr>
        <p:spPr>
          <a:xfrm>
            <a:off x="7033817" y="3618930"/>
            <a:ext cx="2123432" cy="1788765"/>
          </a:xfrm>
          <a:prstGeom prst="leftRightUp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535" y="47426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0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53D5A61-28A8-49F2-B29E-1777E7B24A6B}"/>
              </a:ext>
            </a:extLst>
          </p:cNvPr>
          <p:cNvSpPr txBox="1"/>
          <p:nvPr/>
        </p:nvSpPr>
        <p:spPr>
          <a:xfrm>
            <a:off x="365031" y="1225963"/>
            <a:ext cx="8416553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服务人类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0" i="0" dirty="0" smtClean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唯一的一个</a:t>
            </a:r>
            <a:r>
              <a:rPr lang="zh-CN" altLang="en-US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非转基因</a:t>
            </a:r>
            <a:r>
              <a:rPr lang="zh-CN" altLang="en-US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 HTTP </a:t>
            </a:r>
            <a:r>
              <a:rPr lang="zh-CN" altLang="en-US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库，人类可以安全享用。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警告</a:t>
            </a:r>
            <a:r>
              <a:rPr lang="zh-CN" altLang="en-US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：非专业使用其他 </a:t>
            </a:r>
            <a:r>
              <a:rPr lang="en-US" altLang="zh-CN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b="0" i="0" dirty="0">
                <a:solidFill>
                  <a:srgbClr val="3E434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库会导致危险的副作用，包括：安全缺陷症、冗余代码症、重新发明轮子症、啃文档症、抑郁、头疼、甚至死亡。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库是是一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个简洁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优雅、具有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requests</a:t>
            </a:r>
            <a:endParaRPr lang="zh-CN" altLang="en-US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库概述</a:t>
            </a:r>
          </a:p>
        </p:txBody>
      </p:sp>
    </p:spTree>
    <p:extLst>
      <p:ext uri="{BB962C8B-B14F-4D97-AF65-F5344CB8AC3E}">
        <p14:creationId xmlns:p14="http://schemas.microsoft.com/office/powerpoint/2010/main" val="304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98" y="1930213"/>
            <a:ext cx="7881401" cy="35884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5865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库中的网页请求函数</a:t>
            </a:r>
          </a:p>
        </p:txBody>
      </p:sp>
    </p:spTree>
    <p:extLst>
      <p:ext uri="{BB962C8B-B14F-4D97-AF65-F5344CB8AC3E}">
        <p14:creationId xmlns:p14="http://schemas.microsoft.com/office/powerpoint/2010/main" val="3897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371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70790" y="1204512"/>
            <a:ext cx="7943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requests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url =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'https://www.sxdtdx.edu.cn/'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(url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http get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方法打开大同大学首页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print(type(r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   </a:t>
            </a:r>
            <a:r>
              <a:rPr lang="en-US" altLang="zh-C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查看返回的对象</a:t>
            </a:r>
            <a:r>
              <a:rPr lang="zh-CN" alt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类型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186" y="2586886"/>
            <a:ext cx="1210680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requests.get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请求网页，返回一个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从这个对象中获取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57" y="3439873"/>
            <a:ext cx="9153086" cy="27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5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79" y="1645920"/>
            <a:ext cx="7156101" cy="52120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371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186" y="113229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运行以下代码观察执行结果：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4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743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www.baidu.com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5" y="1148831"/>
            <a:ext cx="11229975" cy="4657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9032" y="5842336"/>
            <a:ext cx="10189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是解决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爬的方法之一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设置一些headers信息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成浏览器去访问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6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3579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headers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952405"/>
            <a:ext cx="101890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打开工具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开发人员工具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(F12)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刷新网页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(F5)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点击一个元素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82" y="2245033"/>
            <a:ext cx="8337177" cy="44300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94536" y="2212759"/>
            <a:ext cx="499440" cy="326045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1081" y="3524266"/>
            <a:ext cx="882127" cy="207711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2285" y="6269259"/>
            <a:ext cx="5398548" cy="196087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8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743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www.baidu.com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23950"/>
            <a:ext cx="11372850" cy="4610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5620" y="6002767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Consolas" panose="020B0609020204030204" pitchFamily="49" charset="0"/>
              </a:rPr>
              <a:t>r = 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requests.get</a:t>
            </a:r>
            <a:r>
              <a:rPr lang="en-US" altLang="zh-CN" sz="2800" dirty="0" smtClean="0">
                <a:latin typeface="Consolas" panose="020B0609020204030204" pitchFamily="49" charset="0"/>
              </a:rPr>
              <a:t>(url, headers=headers)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FD6E6E-6D47-4FEC-AEEF-1627716C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E9889E-0585-499E-A2AD-2B13636F7480}"/>
              </a:ext>
            </a:extLst>
          </p:cNvPr>
          <p:cNvSpPr txBox="1"/>
          <p:nvPr/>
        </p:nvSpPr>
        <p:spPr>
          <a:xfrm>
            <a:off x="189186" y="196426"/>
            <a:ext cx="576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100404" y="1923886"/>
            <a:ext cx="126904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get_html_text(url):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headers = {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'user-agent'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"Mozilla/5.0 (Windows; U; MSIE 9.0; Windows NT 9.0; en-US)"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r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headers=headers)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r.raise_for_status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r.encoding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r.apparent_encoding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r.text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print(e)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爬取失败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="" xmlns:a16="http://schemas.microsoft.com/office/drawing/2014/main" id="{E5913DB0-99D2-4E17-B131-739CFC453A7D}"/>
              </a:ext>
            </a:extLst>
          </p:cNvPr>
          <p:cNvSpPr/>
          <p:nvPr/>
        </p:nvSpPr>
        <p:spPr>
          <a:xfrm>
            <a:off x="344119" y="1939841"/>
            <a:ext cx="3728616" cy="3665128"/>
          </a:xfrm>
          <a:prstGeom prst="ellipse">
            <a:avLst/>
          </a:prstGeom>
          <a:solidFill>
            <a:srgbClr val="00B0F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CC014D91-0B05-4676-90AF-05376C3BF2AA}"/>
              </a:ext>
            </a:extLst>
          </p:cNvPr>
          <p:cNvSpPr/>
          <p:nvPr/>
        </p:nvSpPr>
        <p:spPr>
          <a:xfrm>
            <a:off x="959272" y="3163243"/>
            <a:ext cx="2484022" cy="2441726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D74E97EF-786F-4E2E-A6FA-940D53D8BE51}"/>
              </a:ext>
            </a:extLst>
          </p:cNvPr>
          <p:cNvSpPr/>
          <p:nvPr/>
        </p:nvSpPr>
        <p:spPr>
          <a:xfrm>
            <a:off x="1451466" y="4091047"/>
            <a:ext cx="1513922" cy="1513922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1B7EEEFE-E53F-4A5B-A096-14FA5C58FF2F}"/>
              </a:ext>
            </a:extLst>
          </p:cNvPr>
          <p:cNvSpPr txBox="1"/>
          <p:nvPr/>
        </p:nvSpPr>
        <p:spPr>
          <a:xfrm>
            <a:off x="1398819" y="475059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“basics”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87AE8A0-421B-41AE-867A-53B094BF85D8}"/>
              </a:ext>
            </a:extLst>
          </p:cNvPr>
          <p:cNvSpPr txBox="1"/>
          <p:nvPr/>
        </p:nvSpPr>
        <p:spPr>
          <a:xfrm>
            <a:off x="1220816" y="369869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“standards”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57305EC-E23C-466B-8AE7-5166D8A296BF}"/>
              </a:ext>
            </a:extLst>
          </p:cNvPr>
          <p:cNvSpPr txBox="1"/>
          <p:nvPr/>
        </p:nvSpPr>
        <p:spPr>
          <a:xfrm>
            <a:off x="1225793" y="2526186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“extensions”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2849905" y="183814"/>
            <a:ext cx="6292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Programing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的三个层次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4637086" y="1072393"/>
            <a:ext cx="7409837" cy="558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Basics: 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基本语法规范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基本语法：缩进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语法关键字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基本数据类型：整数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组合数据类型：容器数据类型如元组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程序控制流：分支结构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程序异常处理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文件的使用、数据的持久化保存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(Module)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Standards: 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time, datetime,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itertools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sys, re, pickle 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threading, multiprocessing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Extensions: Python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流行使用的第三方库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数据分析及可视化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pandas,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matplotlib, seaborn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scikit_learn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requests, beautifulsoup4, scrapy, selenium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Django, Flask, Tornado</a:t>
            </a:r>
          </a:p>
        </p:txBody>
      </p:sp>
    </p:spTree>
    <p:extLst>
      <p:ext uri="{BB962C8B-B14F-4D97-AF65-F5344CB8AC3E}">
        <p14:creationId xmlns:p14="http://schemas.microsoft.com/office/powerpoint/2010/main" val="35396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6425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来一碗美丽鸡汤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(Beautiful Soup)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0" y="1036625"/>
            <a:ext cx="10246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文件中提取数据的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6" r="83647" b="4294"/>
          <a:stretch/>
        </p:blipFill>
        <p:spPr>
          <a:xfrm>
            <a:off x="2804728" y="2796137"/>
            <a:ext cx="602193" cy="6963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31635" y="1816245"/>
            <a:ext cx="59683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Consolas" panose="020B0609020204030204" pitchFamily="49" charset="0"/>
              </a:rPr>
              <a:t>from bs4 import BeautifulSoup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soup</a:t>
            </a:r>
            <a:r>
              <a:rPr lang="zh-CN" altLang="en-US" sz="2000" dirty="0" smtClean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= </a:t>
            </a:r>
            <a:r>
              <a:rPr lang="zh-CN" altLang="en-US" sz="2000" dirty="0" smtClean="0">
                <a:latin typeface="Consolas" panose="020B0609020204030204" pitchFamily="49" charset="0"/>
              </a:rPr>
              <a:t>Beautifu</a:t>
            </a:r>
            <a:r>
              <a:rPr lang="en-US" altLang="zh-CN" sz="2000" dirty="0" smtClean="0">
                <a:latin typeface="Consolas" panose="020B0609020204030204" pitchFamily="49" charset="0"/>
              </a:rPr>
              <a:t>l</a:t>
            </a:r>
            <a:r>
              <a:rPr lang="zh-CN" altLang="en-US" sz="2000" dirty="0" smtClean="0">
                <a:latin typeface="Consolas" panose="020B0609020204030204" pitchFamily="49" charset="0"/>
              </a:rPr>
              <a:t>Soup</a:t>
            </a:r>
            <a:r>
              <a:rPr lang="zh-CN" altLang="en-US" sz="2000" dirty="0"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html</a:t>
            </a:r>
            <a:r>
              <a:rPr lang="zh-CN" altLang="en-US" sz="2000" dirty="0">
                <a:latin typeface="Consolas" panose="020B0609020204030204" pitchFamily="49" charset="0"/>
              </a:rPr>
              <a:t>, 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'html.parser'</a:t>
            </a:r>
            <a:r>
              <a:rPr lang="zh-CN" altLang="en-US" sz="20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86" t="32946" r="23691" b="4294"/>
          <a:stretch/>
        </p:blipFill>
        <p:spPr>
          <a:xfrm>
            <a:off x="5696082" y="2796137"/>
            <a:ext cx="505326" cy="6963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1" t="32946" r="2780" b="4294"/>
          <a:stretch/>
        </p:blipFill>
        <p:spPr>
          <a:xfrm>
            <a:off x="7207787" y="2796137"/>
            <a:ext cx="517358" cy="6963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0" y="3864666"/>
            <a:ext cx="1024693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beautifulsoup4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0" y="5206986"/>
            <a:ext cx="10246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本质为字符串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，并提供一系列方法访问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（节点或标签）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9381" y="1943626"/>
            <a:ext cx="6027821" cy="83017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4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890363"/>
            <a:ext cx="6825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"story"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从前有三个小姐妹，她们的名字是：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"link1"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埃尔西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lacie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"link2"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莱斯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tillie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"link3"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蒂尔莉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她们住在一个井底下。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"story"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altLang="zh-C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791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 →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标签树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gimg2.baidu.com/image_search/src=http%3A%2F%2Fimage.codes51.com%2FArticle%2Fimage%2F20170621%2F20170621161031_8281.jpg&amp;refer=http%3A%2F%2Fimage.codes51.com&amp;app=2002&amp;size=f9999,10000&amp;q=a80&amp;n=0&amp;g=0n&amp;fmt=jpeg?sec=1638815052&amp;t=9706ea8f14673ccaea8a7c3ddc7d537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2690" r="12961" b="7338"/>
          <a:stretch/>
        </p:blipFill>
        <p:spPr bwMode="auto">
          <a:xfrm>
            <a:off x="8304322" y="2336853"/>
            <a:ext cx="3887678" cy="329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727552" y="6085698"/>
            <a:ext cx="3041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7743" y="6085698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7171536" y="3707939"/>
            <a:ext cx="887376" cy="764765"/>
          </a:xfrm>
          <a:prstGeom prst="stripedRightArrow">
            <a:avLst>
              <a:gd name="adj1" fmla="val 50000"/>
              <a:gd name="adj2" fmla="val 54718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089013"/>
            <a:ext cx="774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soup=BeautifulSoup(open("</a:t>
            </a:r>
            <a:r>
              <a:rPr lang="zh-CN" altLang="en-US" dirty="0"/>
              <a:t>睡鼠的故事</a:t>
            </a:r>
            <a:r>
              <a:rPr lang="en-US" altLang="zh-CN" dirty="0"/>
              <a:t>.</a:t>
            </a:r>
            <a:r>
              <a:rPr lang="en-US" altLang="zh-CN" dirty="0" err="1"/>
              <a:t>html",'r',encoding</a:t>
            </a:r>
            <a:r>
              <a:rPr lang="en-US" altLang="zh-CN" dirty="0"/>
              <a:t>='utf-8'),'</a:t>
            </a:r>
            <a:r>
              <a:rPr lang="en-US" altLang="zh-CN" dirty="0" err="1"/>
              <a:t>html.parser</a:t>
            </a:r>
            <a:r>
              <a:rPr lang="en-US" altLang="zh-CN" dirty="0"/>
              <a:t>')</a:t>
            </a:r>
          </a:p>
        </p:txBody>
      </p:sp>
      <p:sp>
        <p:nvSpPr>
          <p:cNvPr id="11" name="矩形 10"/>
          <p:cNvSpPr/>
          <p:nvPr/>
        </p:nvSpPr>
        <p:spPr>
          <a:xfrm>
            <a:off x="9860437" y="4006392"/>
            <a:ext cx="942681" cy="19796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2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2915" y="1118565"/>
            <a:ext cx="222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(tag)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08161" y="2702917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b&gt;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2915" y="1708238"/>
            <a:ext cx="18702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&lt;/b&gt;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5057" y="1072399"/>
            <a:ext cx="701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由尖括号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包围，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 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&lt;title&gt;, 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通常成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5055" y="2841417"/>
            <a:ext cx="8346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标签可以嵌套：父标签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(parent)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、子标签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(children)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、后代标签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(descendants)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056" y="1662072"/>
            <a:ext cx="701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标签的文本内容：成对尖括号之间的字符串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82915" y="2297911"/>
            <a:ext cx="66641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tillie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"link3"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蒂尔莉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5055" y="2251745"/>
            <a:ext cx="7018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标签可以有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个或多个属性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08968" y="4424719"/>
            <a:ext cx="6263253" cy="646331"/>
          </a:xfrm>
          <a:prstGeom prst="rect">
            <a:avLst/>
          </a:prstGeom>
          <a:ln w="25400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"story"</a:t>
            </a:r>
            <a:r>
              <a:rPr lang="en-US" altLang="zh-CN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3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965266" y="5232007"/>
            <a:ext cx="151236" cy="35165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38411" y="5639395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名字：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447766" y="5232006"/>
            <a:ext cx="0" cy="35166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39257" y="5652390"/>
            <a:ext cx="2217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9813" y="5636300"/>
            <a:ext cx="2221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文本内容：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7486802" y="5288566"/>
            <a:ext cx="155790" cy="36224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79669" y="3482552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(tag)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681467" y="3882662"/>
            <a:ext cx="0" cy="418959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矩形 1023"/>
          <p:cNvSpPr/>
          <p:nvPr/>
        </p:nvSpPr>
        <p:spPr>
          <a:xfrm>
            <a:off x="2460395" y="4424719"/>
            <a:ext cx="6890994" cy="64633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2700636" y="4409564"/>
            <a:ext cx="6196169" cy="71434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5055" y="6322726"/>
            <a:ext cx="936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把每个标签对象化，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标签构成一个节点，形成一个树状结构</a:t>
            </a:r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3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4" grpId="0"/>
      <p:bldP spid="21" grpId="0"/>
      <p:bldP spid="26" grpId="0"/>
      <p:bldP spid="27" grpId="0"/>
      <p:bldP spid="29" grpId="0"/>
      <p:bldP spid="1025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300" y="273362"/>
            <a:ext cx="4057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(tag)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6612" y="4327254"/>
            <a:ext cx="1046061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多个标签同名，soup.&lt;tag&gt;返回第一个tag对象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&lt;tag&gt;.attrs返回字典格式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tag包含多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个子标签时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，&lt;tag&gt;.string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无法确定调用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哪个子标签的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返回的子标签元素的所有内容，包含子标签的名字、属性、文本内容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95" y="1225767"/>
            <a:ext cx="9498778" cy="23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1300" y="273362"/>
            <a:ext cx="4057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(tag)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33" y="0"/>
            <a:ext cx="4942867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2064" y="1692400"/>
            <a:ext cx="6825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睡鼠的故事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"story"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从前有三个小姐妹，她们的名字是：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"link1"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埃尔西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lacie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"link2"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莱斯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tillie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"sister"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"link3"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蒂尔莉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她们住在一个井底下。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"story"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...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&lt;/html</a:t>
            </a:r>
            <a:r>
              <a:rPr lang="en-US" altLang="zh-C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1300" y="273362"/>
            <a:ext cx="4341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5095" y="1338605"/>
            <a:ext cx="990757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标签的树形结构，每个节点为一个标签对象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soup = BeautifulSoup("&lt;html&gt;data&lt;/html&gt;", '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html.parser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标识。访问格式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soup.&lt;tag&gt;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标签名字：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&lt;tag&gt;.name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标签属性：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&lt;tag&gt;.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attrs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标签文本内容：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&lt;tag&gt;.string</a:t>
            </a:r>
          </a:p>
        </p:txBody>
      </p:sp>
      <p:sp>
        <p:nvSpPr>
          <p:cNvPr id="4" name="矩形 3"/>
          <p:cNvSpPr/>
          <p:nvPr/>
        </p:nvSpPr>
        <p:spPr>
          <a:xfrm>
            <a:off x="1132834" y="5423191"/>
            <a:ext cx="9370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爬取的数据通常存在于特定的标签，如何在一堆字符中查找它们？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1300" y="27336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搜索标签树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1300" y="1037230"/>
            <a:ext cx="12451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find_all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是最常用的两个函数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都可以调用这两个方法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find_all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所有后代节点，返回所有符合要求的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标签列表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方法并设置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，返回符合要求的第一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个后代标签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0388" y="2921536"/>
            <a:ext cx="998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find_all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attrs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, recursive, text, limit, **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kwargs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0388" y="3714765"/>
            <a:ext cx="9430467" cy="2217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'p'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'title'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attrs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字典格式，如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'class': 'sister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'}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recursive: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是否递归，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只查找当前标签下一层，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查找当前标签的所有后代标签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搜索标签中的文本内容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limit: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返回结果的个数，默认返回所有结果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支持指定标签属性的取值，如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class_=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'sister'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1300" y="27336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搜索标签树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8071" y="2341543"/>
            <a:ext cx="38994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_all()方法可以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名字、标签属性和内容检索并返回标签列表，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检索时需要使用正则表达式re 函数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318" y="0"/>
            <a:ext cx="676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106" y="1879748"/>
            <a:ext cx="10515600" cy="56257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网址：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hlinkClick r:id="rId2"/>
              </a:rPr>
              <a:t>https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hlinkClick r:id="rId2"/>
              </a:rPr>
              <a:t>://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hlinkClick r:id="rId2"/>
              </a:rPr>
              <a:t>www.sxdtdx.edu.cn/news-list-tongdaxinwen.html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预期结果：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300" y="27336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实例：爬取同大新闻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300" y="1131499"/>
            <a:ext cx="979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爬取大同大学首页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新闻中心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同大新闻，获取新闻标题和发布日期，返回二维列表：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27" y="3176027"/>
            <a:ext cx="9305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86"/>
          <a:stretch/>
        </p:blipFill>
        <p:spPr>
          <a:xfrm>
            <a:off x="0" y="212670"/>
            <a:ext cx="12192000" cy="60404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3220" y="161780"/>
            <a:ext cx="1343463" cy="21266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8384" y="446442"/>
            <a:ext cx="7097148" cy="158470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5532" y="446442"/>
            <a:ext cx="1350499" cy="15847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674" y="6407834"/>
            <a:ext cx="1052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不能直接定位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&lt;span&gt;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标签，可以先定位具有唯一性的父标签，然后在父标签下搜索目标！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23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4244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基础语法进阶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75E5DFA-EBFC-4598-861F-ECBBB261B4E3}"/>
              </a:ext>
            </a:extLst>
          </p:cNvPr>
          <p:cNvSpPr txBox="1"/>
          <p:nvPr/>
        </p:nvSpPr>
        <p:spPr>
          <a:xfrm>
            <a:off x="0" y="1265224"/>
            <a:ext cx="110099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和面向对象编程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(OOP)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函数：函数式编程，闭包，装饰器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collections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：更多的容器数据类型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namedtuple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ordereddict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itertools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：为高效循环而创建迭代器的函数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并发执行：多线程、多进程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元编程（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 programming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4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106" y="1879747"/>
            <a:ext cx="10515600" cy="21014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观察网址规律，生成爬取链接列表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遍历链接列表，依次爬取网页数据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将结果写入文件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300" y="27336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实例：爬取同大新闻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301" y="1131499"/>
            <a:ext cx="10541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更进一步，爬取同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新闻所有的新闻（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265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获取新闻标题和发布日期，返回二维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列表，将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二维列表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写入“同大新闻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”文件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7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8038" y="226243"/>
            <a:ext cx="964105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requests</a:t>
            </a:r>
          </a:p>
          <a:p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bs4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BeautifulSoup</a:t>
            </a:r>
          </a:p>
          <a:p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073642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get_html_text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(url):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headers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'user-agent'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"Mozilla/5.0 (Windows; U; MSIE 9.0; Windows NT 9.0; en-US)"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r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requests.get(url, headers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headers)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r.raise_for_status()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r.encoding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r.apparent_encoding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r.text 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B4B16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e: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(e)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2AA198"/>
                </a:solidFill>
                <a:latin typeface="Consolas" panose="020B0609020204030204" pitchFamily="49" charset="0"/>
              </a:rPr>
              <a:t>爬取</a:t>
            </a:r>
            <a:r>
              <a:rPr lang="zh-CN" altLang="en-US" sz="12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失败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endParaRPr lang="en-US" altLang="zh-CN" sz="1200" dirty="0" smtClean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template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'https://www.sxdtdx.edu.cn/news-list-tongdaxinwen-</a:t>
            </a:r>
            <a:r>
              <a:rPr lang="en-US" altLang="zh-CN" sz="1200" dirty="0">
                <a:solidFill>
                  <a:srgbClr val="CB4B16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.html'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url_list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[template.format(i)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D33682"/>
                </a:solidFill>
                <a:latin typeface="Consolas" panose="020B0609020204030204" pitchFamily="49" charset="0"/>
              </a:rPr>
              <a:t>266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result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url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url_list: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html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get_html_text(url)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soup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BeautifulSoup(html,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'html.parser'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lst1, lst2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[], []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p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soup.find(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'ul'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 {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'class'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"right_list"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p.find_all(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'span'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lst1.append(i.string)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j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p.find_all(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lst2.append(j.string)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res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zip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(lst1, lst2))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result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res</a:t>
            </a:r>
          </a:p>
          <a:p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2AA198"/>
                </a:solidFill>
                <a:latin typeface="Consolas" panose="020B0609020204030204" pitchFamily="49" charset="0"/>
              </a:rPr>
              <a:t>新闻条数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(result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68BD2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2AA198"/>
                </a:solidFill>
                <a:latin typeface="Consolas" panose="020B0609020204030204" pitchFamily="49" charset="0"/>
              </a:rPr>
              <a:t>同大新闻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.txt'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, encoding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'utf-8'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f: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row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result: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s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','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.join(row) </a:t>
            </a:r>
            <a:r>
              <a:rPr lang="en-US" altLang="zh-CN" sz="12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f.write(s</a:t>
            </a:r>
            <a:r>
              <a:rPr lang="en-US" altLang="zh-CN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89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430"/>
            <a:ext cx="12192000" cy="62881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607" y="150607"/>
            <a:ext cx="293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思维导图：网络爬虫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9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3119"/>
            <a:ext cx="10515600" cy="95037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语言：数据分析方向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711" y="1545926"/>
            <a:ext cx="10515600" cy="28539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网络爬虫与信息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科学计算与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3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什么是网络爬虫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847" y="4331244"/>
            <a:ext cx="561243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网络爬虫：一种自动化获取页面内容的程序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搜索引擎的核心组成部分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获取数据重要的方法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gimg2.baidu.com/image_search/src=http%3A%2F%2Finews.gtimg.com%2Fnewsapp_match%2F0%2F2789718255%2F0.jpg&amp;refer=http%3A%2F%2Finews.gtimg.com&amp;app=2002&amp;size=f9999,10000&amp;q=a80&amp;n=0&amp;g=0n&amp;fmt=jpeg?sec=1638849465&amp;t=b4f2b918c4057a72b367567f3b7b277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" b="7273"/>
          <a:stretch/>
        </p:blipFill>
        <p:spPr bwMode="auto">
          <a:xfrm>
            <a:off x="6032422" y="952404"/>
            <a:ext cx="6159578" cy="590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94042" y="1426680"/>
            <a:ext cx="557963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“爬虫”是一种形象的说法。互联网比喻成一张大网，爬虫是一个程序或脚本在这种大网上爬走。碰到虫子（资源），若是所需的资源就获取或下载下来。这个资源通常是网页、文件等等。可以通过该资源里面的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链接，顺藤摸瓜继续爬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取所有链接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的资源。</a:t>
            </a:r>
          </a:p>
        </p:txBody>
      </p:sp>
    </p:spTree>
    <p:extLst>
      <p:ext uri="{BB962C8B-B14F-4D97-AF65-F5344CB8AC3E}">
        <p14:creationId xmlns:p14="http://schemas.microsoft.com/office/powerpoint/2010/main" val="29408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网络爬虫可以做什么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624" y="1237957"/>
            <a:ext cx="48013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抢火车票、飞机票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淘宝热门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商品秒杀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商品比价：哪个网站最便宜、历史最低价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博热门话题，社交网络分析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新闻舆论分析，选票舆情监控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豆瓣最受好评的电影、图书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7624" y="592023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浏览器能做的，爬虫可以更高效的完成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s://gimg2.baidu.com/image_search/src=http%3A%2F%2F5b0988e595225.cdn.sohucs.com%2Fimages%2F20190627%2F3e3ba0c4b1b844688a28b7b902a01a3d.JPG&amp;refer=http%3A%2F%2F5b0988e595225.cdn.sohucs.com&amp;app=2002&amp;size=f9999,10000&amp;q=a80&amp;n=0&amp;g=0n&amp;fmt=jpeg?sec=1638849525&amp;t=2cce8f2364c795886919c37e1ca771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r="17530"/>
          <a:stretch/>
        </p:blipFill>
        <p:spPr bwMode="auto">
          <a:xfrm>
            <a:off x="6596843" y="1237957"/>
            <a:ext cx="5102787" cy="35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排除协议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A799CA2-52D9-47A8-AA66-ADEF8C6E7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7" b="24465"/>
          <a:stretch/>
        </p:blipFill>
        <p:spPr>
          <a:xfrm>
            <a:off x="6729005" y="1054046"/>
            <a:ext cx="5462995" cy="51181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AECCF4D-F54D-43B6-8F0D-D2CE5043297E}"/>
              </a:ext>
            </a:extLst>
          </p:cNvPr>
          <p:cNvSpPr txBox="1"/>
          <p:nvPr/>
        </p:nvSpPr>
        <p:spPr>
          <a:xfrm>
            <a:off x="189186" y="1221314"/>
            <a:ext cx="6412336" cy="173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排除协议：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 Exclusion Protocol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作用：网站告知爬虫哪些页面可以抓取，哪些不行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形式：在网站根目录下的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robots.txt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5122" name="Picture 2" descr="https://gimg2.baidu.com/image_search/src=http%3A%2F%2Faliyunzixunbucket.oss-cn-beijing.aliyuncs.com%2Fjpg%2F66397a08031f2feee6f642c97744ad9d.jpg%3Fx-oss-process%3Dimage%2Fresize%2Cp_100%2Fauto-orient%2C1%2Fquality%2Cq_90%2Fformat%2Cjpg%2Fwatermark%2Cimage_eXVuY2VzaGk%3D%2Ct_100&amp;refer=http%3A%2F%2Faliyunzixunbucket.oss-cn-beijing.aliyuncs.com&amp;app=2002&amp;size=f9999,10000&amp;q=a80&amp;n=0&amp;g=0n&amp;fmt=jpeg?sec=1638876332&amp;t=b8bef6733c3e86848069c5fc976b74b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2"/>
          <a:stretch/>
        </p:blipFill>
        <p:spPr bwMode="auto">
          <a:xfrm>
            <a:off x="311971" y="3369189"/>
            <a:ext cx="5819887" cy="29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2" y="1937328"/>
            <a:ext cx="9178321" cy="3301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爬虫和反爬虫的斗争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8268" r="6066" b="16646"/>
          <a:stretch/>
        </p:blipFill>
        <p:spPr>
          <a:xfrm>
            <a:off x="1516827" y="952403"/>
            <a:ext cx="8792309" cy="4122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1B4A89C-1798-4DF7-9190-C11DE6538B63}"/>
              </a:ext>
            </a:extLst>
          </p:cNvPr>
          <p:cNvSpPr txBox="1"/>
          <p:nvPr/>
        </p:nvSpPr>
        <p:spPr>
          <a:xfrm>
            <a:off x="160847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网络爬虫的原理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881" y="5630466"/>
            <a:ext cx="11469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网络爬虫可以看作模拟浏览器去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请求网页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解析网页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，但效率更高、速度更快，并且可以大规模化。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3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</TotalTime>
  <Words>1590</Words>
  <Application>Microsoft Office PowerPoint</Application>
  <PresentationFormat>宽屏</PresentationFormat>
  <Paragraphs>251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Comic Sans MS</vt:lpstr>
      <vt:lpstr>Consolas</vt:lpstr>
      <vt:lpstr>Wingdings</vt:lpstr>
      <vt:lpstr>Office 主题</vt:lpstr>
      <vt:lpstr>网络爬虫和自动化 </vt:lpstr>
      <vt:lpstr>PowerPoint 演示文稿</vt:lpstr>
      <vt:lpstr>PowerPoint 演示文稿</vt:lpstr>
      <vt:lpstr>运用Python语言：数据分析方向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amosine</cp:lastModifiedBy>
  <cp:revision>400</cp:revision>
  <dcterms:created xsi:type="dcterms:W3CDTF">2021-08-19T08:05:36Z</dcterms:created>
  <dcterms:modified xsi:type="dcterms:W3CDTF">2021-11-08T10:48:28Z</dcterms:modified>
</cp:coreProperties>
</file>