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2" r:id="rId5"/>
    <p:sldId id="264" r:id="rId6"/>
    <p:sldId id="265" r:id="rId7"/>
    <p:sldId id="266" r:id="rId8"/>
    <p:sldId id="263" r:id="rId9"/>
    <p:sldId id="267" r:id="rId10"/>
    <p:sldId id="268" r:id="rId11"/>
    <p:sldId id="283" r:id="rId12"/>
    <p:sldId id="269" r:id="rId13"/>
    <p:sldId id="275" r:id="rId14"/>
    <p:sldId id="271" r:id="rId15"/>
    <p:sldId id="274" r:id="rId16"/>
    <p:sldId id="272" r:id="rId17"/>
    <p:sldId id="285" r:id="rId18"/>
    <p:sldId id="270" r:id="rId19"/>
    <p:sldId id="273" r:id="rId20"/>
    <p:sldId id="287" r:id="rId21"/>
    <p:sldId id="286" r:id="rId22"/>
    <p:sldId id="276" r:id="rId23"/>
    <p:sldId id="288" r:id="rId24"/>
    <p:sldId id="277" r:id="rId25"/>
    <p:sldId id="278" r:id="rId26"/>
    <p:sldId id="279" r:id="rId27"/>
    <p:sldId id="259" r:id="rId28"/>
    <p:sldId id="290" r:id="rId29"/>
    <p:sldId id="282" r:id="rId30"/>
    <p:sldId id="280" r:id="rId31"/>
    <p:sldId id="289"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BEC"/>
    <a:srgbClr val="F2F0F1"/>
    <a:srgbClr val="EBEBEB"/>
    <a:srgbClr val="F3F3F3"/>
    <a:srgbClr val="E8F1F6"/>
    <a:srgbClr val="E8F1F7"/>
    <a:srgbClr val="FF6600"/>
    <a:srgbClr val="DDDCEC"/>
    <a:srgbClr val="FFFFFF"/>
    <a:srgbClr val="2AA1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0" autoAdjust="0"/>
    <p:restoredTop sz="88696" autoAdjust="0"/>
  </p:normalViewPr>
  <p:slideViewPr>
    <p:cSldViewPr snapToGrid="0">
      <p:cViewPr>
        <p:scale>
          <a:sx n="100" d="100"/>
          <a:sy n="100" d="100"/>
        </p:scale>
        <p:origin x="992" y="1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6D1F3-A6B5-4619-AC09-0C1EF400D83E}" type="datetimeFigureOut">
              <a:rPr lang="zh-CN" altLang="en-US" smtClean="0"/>
              <a:t>2021/11/21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1575E-350A-4128-8621-EA5F670EE296}" type="slidenum">
              <a:rPr lang="zh-CN" altLang="en-US" smtClean="0"/>
              <a:t>‹#›</a:t>
            </a:fld>
            <a:endParaRPr lang="zh-CN" altLang="en-US"/>
          </a:p>
        </p:txBody>
      </p:sp>
    </p:spTree>
    <p:extLst>
      <p:ext uri="{BB962C8B-B14F-4D97-AF65-F5344CB8AC3E}">
        <p14:creationId xmlns:p14="http://schemas.microsoft.com/office/powerpoint/2010/main" val="314537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4</a:t>
            </a:fld>
            <a:endParaRPr lang="zh-CN" altLang="en-US"/>
          </a:p>
        </p:txBody>
      </p:sp>
    </p:spTree>
    <p:extLst>
      <p:ext uri="{BB962C8B-B14F-4D97-AF65-F5344CB8AC3E}">
        <p14:creationId xmlns:p14="http://schemas.microsoft.com/office/powerpoint/2010/main" val="3087921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18</a:t>
            </a:fld>
            <a:endParaRPr lang="zh-CN" altLang="en-US"/>
          </a:p>
        </p:txBody>
      </p:sp>
    </p:spTree>
    <p:extLst>
      <p:ext uri="{BB962C8B-B14F-4D97-AF65-F5344CB8AC3E}">
        <p14:creationId xmlns:p14="http://schemas.microsoft.com/office/powerpoint/2010/main" val="3473287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19</a:t>
            </a:fld>
            <a:endParaRPr lang="zh-CN" altLang="en-US"/>
          </a:p>
        </p:txBody>
      </p:sp>
    </p:spTree>
    <p:extLst>
      <p:ext uri="{BB962C8B-B14F-4D97-AF65-F5344CB8AC3E}">
        <p14:creationId xmlns:p14="http://schemas.microsoft.com/office/powerpoint/2010/main" val="2139862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22</a:t>
            </a:fld>
            <a:endParaRPr lang="zh-CN" altLang="en-US"/>
          </a:p>
        </p:txBody>
      </p:sp>
    </p:spTree>
    <p:extLst>
      <p:ext uri="{BB962C8B-B14F-4D97-AF65-F5344CB8AC3E}">
        <p14:creationId xmlns:p14="http://schemas.microsoft.com/office/powerpoint/2010/main" val="420377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24</a:t>
            </a:fld>
            <a:endParaRPr lang="zh-CN" altLang="en-US"/>
          </a:p>
        </p:txBody>
      </p:sp>
    </p:spTree>
    <p:extLst>
      <p:ext uri="{BB962C8B-B14F-4D97-AF65-F5344CB8AC3E}">
        <p14:creationId xmlns:p14="http://schemas.microsoft.com/office/powerpoint/2010/main" val="303732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5</a:t>
            </a:fld>
            <a:endParaRPr lang="zh-CN" altLang="en-US"/>
          </a:p>
        </p:txBody>
      </p:sp>
    </p:spTree>
    <p:extLst>
      <p:ext uri="{BB962C8B-B14F-4D97-AF65-F5344CB8AC3E}">
        <p14:creationId xmlns:p14="http://schemas.microsoft.com/office/powerpoint/2010/main" val="139001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6</a:t>
            </a:fld>
            <a:endParaRPr lang="zh-CN" altLang="en-US"/>
          </a:p>
        </p:txBody>
      </p:sp>
    </p:spTree>
    <p:extLst>
      <p:ext uri="{BB962C8B-B14F-4D97-AF65-F5344CB8AC3E}">
        <p14:creationId xmlns:p14="http://schemas.microsoft.com/office/powerpoint/2010/main" val="48255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7</a:t>
            </a:fld>
            <a:endParaRPr lang="zh-CN" altLang="en-US"/>
          </a:p>
        </p:txBody>
      </p:sp>
    </p:spTree>
    <p:extLst>
      <p:ext uri="{BB962C8B-B14F-4D97-AF65-F5344CB8AC3E}">
        <p14:creationId xmlns:p14="http://schemas.microsoft.com/office/powerpoint/2010/main" val="212401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9</a:t>
            </a:fld>
            <a:endParaRPr lang="zh-CN" altLang="en-US"/>
          </a:p>
        </p:txBody>
      </p:sp>
    </p:spTree>
    <p:extLst>
      <p:ext uri="{BB962C8B-B14F-4D97-AF65-F5344CB8AC3E}">
        <p14:creationId xmlns:p14="http://schemas.microsoft.com/office/powerpoint/2010/main" val="355343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10</a:t>
            </a:fld>
            <a:endParaRPr lang="zh-CN" altLang="en-US"/>
          </a:p>
        </p:txBody>
      </p:sp>
    </p:spTree>
    <p:extLst>
      <p:ext uri="{BB962C8B-B14F-4D97-AF65-F5344CB8AC3E}">
        <p14:creationId xmlns:p14="http://schemas.microsoft.com/office/powerpoint/2010/main" val="37984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12</a:t>
            </a:fld>
            <a:endParaRPr lang="zh-CN" altLang="en-US"/>
          </a:p>
        </p:txBody>
      </p:sp>
    </p:spTree>
    <p:extLst>
      <p:ext uri="{BB962C8B-B14F-4D97-AF65-F5344CB8AC3E}">
        <p14:creationId xmlns:p14="http://schemas.microsoft.com/office/powerpoint/2010/main" val="131853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14</a:t>
            </a:fld>
            <a:endParaRPr lang="zh-CN" altLang="en-US"/>
          </a:p>
        </p:txBody>
      </p:sp>
    </p:spTree>
    <p:extLst>
      <p:ext uri="{BB962C8B-B14F-4D97-AF65-F5344CB8AC3E}">
        <p14:creationId xmlns:p14="http://schemas.microsoft.com/office/powerpoint/2010/main" val="1644033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E1575E-350A-4128-8621-EA5F670EE296}" type="slidenum">
              <a:rPr lang="zh-CN" altLang="en-US" smtClean="0"/>
              <a:t>16</a:t>
            </a:fld>
            <a:endParaRPr lang="zh-CN" altLang="en-US"/>
          </a:p>
        </p:txBody>
      </p:sp>
    </p:spTree>
    <p:extLst>
      <p:ext uri="{BB962C8B-B14F-4D97-AF65-F5344CB8AC3E}">
        <p14:creationId xmlns:p14="http://schemas.microsoft.com/office/powerpoint/2010/main" val="224501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68701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3461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44201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07634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17525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73346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92783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23036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282500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2896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F52DEE-4A98-491F-8758-CF52861AA12F}" type="datetimeFigureOut">
              <a:rPr lang="zh-CN" altLang="en-US" smtClean="0"/>
              <a:t>2021/11/21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142586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52DEE-4A98-491F-8758-CF52861AA12F}" type="datetimeFigureOut">
              <a:rPr lang="zh-CN" altLang="en-US" smtClean="0"/>
              <a:t>2021/11/21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30BF-9B67-451E-8D72-4EDD972FC874}" type="slidenum">
              <a:rPr lang="zh-CN" altLang="en-US" smtClean="0"/>
              <a:t>‹#›</a:t>
            </a:fld>
            <a:endParaRPr lang="zh-CN" altLang="en-US"/>
          </a:p>
        </p:txBody>
      </p:sp>
    </p:spTree>
    <p:extLst>
      <p:ext uri="{BB962C8B-B14F-4D97-AF65-F5344CB8AC3E}">
        <p14:creationId xmlns:p14="http://schemas.microsoft.com/office/powerpoint/2010/main" val="3683274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flipH="1">
            <a:off x="0" y="0"/>
            <a:ext cx="12192000" cy="6857999"/>
          </a:xfrm>
          <a:prstGeom prst="snip1Rect">
            <a:avLst>
              <a:gd name="adj" fmla="val 19334"/>
            </a:avLst>
          </a:prstGeom>
          <a:gradFill flip="none" rotWithShape="1">
            <a:gsLst>
              <a:gs pos="0">
                <a:schemeClr val="accent5">
                  <a:lumMod val="0"/>
                  <a:lumOff val="100000"/>
                </a:schemeClr>
              </a:gs>
              <a:gs pos="49000">
                <a:schemeClr val="accent5">
                  <a:lumMod val="0"/>
                  <a:lumOff val="100000"/>
                </a:schemeClr>
              </a:gs>
              <a:gs pos="100000">
                <a:srgbClr val="00B0F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87278" y="1718888"/>
            <a:ext cx="9017443" cy="1849962"/>
          </a:xfrm>
        </p:spPr>
        <p:txBody>
          <a:bodyPr>
            <a:noAutofit/>
          </a:bodyPr>
          <a:lstStyle/>
          <a:p>
            <a:pPr>
              <a:lnSpc>
                <a:spcPts val="5000"/>
              </a:lnSpc>
              <a:spcBef>
                <a:spcPts val="1800"/>
              </a:spcBef>
            </a:pPr>
            <a:r>
              <a:rPr lang="en-US" altLang="zh-CN" sz="5400" b="1" dirty="0">
                <a:latin typeface="微软雅黑" panose="020B0503020204020204" pitchFamily="34" charset="-122"/>
                <a:ea typeface="微软雅黑" panose="020B0503020204020204" pitchFamily="34" charset="-122"/>
              </a:rPr>
              <a:t>Python</a:t>
            </a:r>
            <a:r>
              <a:rPr lang="zh-CN" altLang="en-US" sz="5400" b="1" dirty="0">
                <a:latin typeface="微软雅黑" panose="020B0503020204020204" pitchFamily="34" charset="-122"/>
                <a:ea typeface="微软雅黑" panose="020B0503020204020204" pitchFamily="34" charset="-122"/>
              </a:rPr>
              <a:t>科学计算与</a:t>
            </a:r>
            <a:r>
              <a:rPr lang="zh-CN" altLang="en-US" sz="5400" b="1" dirty="0" smtClean="0">
                <a:latin typeface="微软雅黑" panose="020B0503020204020204" pitchFamily="34" charset="-122"/>
                <a:ea typeface="微软雅黑" panose="020B0503020204020204" pitchFamily="34" charset="-122"/>
              </a:rPr>
              <a:t>数据处理</a:t>
            </a:r>
            <a:r>
              <a:rPr lang="en-US" altLang="zh-CN" sz="5400" b="1" dirty="0" smtClean="0">
                <a:latin typeface="微软雅黑" panose="020B0503020204020204" pitchFamily="34" charset="-122"/>
                <a:ea typeface="微软雅黑" panose="020B0503020204020204" pitchFamily="34" charset="-122"/>
              </a:rPr>
              <a:t>(</a:t>
            </a:r>
            <a:r>
              <a:rPr lang="zh-CN" altLang="en-US" sz="5400" b="1" dirty="0" smtClean="0">
                <a:latin typeface="微软雅黑" panose="020B0503020204020204" pitchFamily="34" charset="-122"/>
                <a:ea typeface="微软雅黑" panose="020B0503020204020204" pitchFamily="34" charset="-122"/>
              </a:rPr>
              <a:t>一</a:t>
            </a:r>
            <a:r>
              <a:rPr lang="en-US" altLang="zh-CN" sz="5400" b="1" dirty="0" smtClean="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524000" y="3870152"/>
            <a:ext cx="9144000" cy="1655762"/>
          </a:xfrm>
        </p:spPr>
        <p:txBody>
          <a:bodyPr>
            <a:normAutofit/>
          </a:bodyPr>
          <a:lstStyle/>
          <a:p>
            <a:r>
              <a:rPr lang="zh-CN" altLang="en-US" dirty="0" smtClean="0">
                <a:latin typeface="微软雅黑" panose="020B0503020204020204" pitchFamily="34" charset="-122"/>
                <a:ea typeface="微软雅黑" panose="020B0503020204020204" pitchFamily="34" charset="-122"/>
              </a:rPr>
              <a:t>廖友琦</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计算机与网络学院</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山西大同大学</a:t>
            </a:r>
            <a:endParaRPr lang="en-US" altLang="zh-CN" dirty="0">
              <a:latin typeface="微软雅黑" panose="020B0503020204020204" pitchFamily="34" charset="-122"/>
              <a:ea typeface="微软雅黑" panose="020B0503020204020204" pitchFamily="34" charset="-122"/>
            </a:endParaRPr>
          </a:p>
        </p:txBody>
      </p:sp>
      <p:sp>
        <p:nvSpPr>
          <p:cNvPr id="6" name="直角三角形 5">
            <a:extLst>
              <a:ext uri="{FF2B5EF4-FFF2-40B4-BE49-F238E27FC236}">
                <a16:creationId xmlns:a16="http://schemas.microsoft.com/office/drawing/2014/main" xmlns="" id="{4511F5DD-2B8C-4070-947A-B537E11FB915}"/>
              </a:ext>
            </a:extLst>
          </p:cNvPr>
          <p:cNvSpPr/>
          <p:nvPr/>
        </p:nvSpPr>
        <p:spPr>
          <a:xfrm rot="5400000">
            <a:off x="0" y="0"/>
            <a:ext cx="1325525" cy="1325528"/>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18900000">
            <a:off x="-419466" y="315546"/>
            <a:ext cx="1874580" cy="387892"/>
          </a:xfrm>
          <a:prstGeom prst="trapezoid">
            <a:avLst>
              <a:gd name="adj" fmla="val 100963"/>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5832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919503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数组的形状操作</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二</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：合并</a:t>
            </a:r>
            <a:endParaRPr lang="zh-CN" alt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0" y="952405"/>
            <a:ext cx="13508514" cy="1754326"/>
          </a:xfrm>
          <a:prstGeom prst="rect">
            <a:avLst/>
          </a:prstGeom>
        </p:spPr>
        <p:txBody>
          <a:bodyPr wrap="square">
            <a:spAutoFit/>
          </a:bodyPr>
          <a:lstStyle/>
          <a:p>
            <a:pPr marL="342900" indent="-342900">
              <a:lnSpc>
                <a:spcPct val="150000"/>
              </a:lnSpc>
              <a:buFont typeface="Wingdings" panose="05000000000000000000" pitchFamily="2" charset="2"/>
              <a:buChar char="n"/>
            </a:pPr>
            <a:r>
              <a:rPr lang="en-US" altLang="zh-CN" dirty="0" err="1" smtClean="0">
                <a:latin typeface="微软雅黑" panose="020B0503020204020204" pitchFamily="34" charset="-122"/>
                <a:ea typeface="微软雅黑" panose="020B0503020204020204" pitchFamily="34" charset="-122"/>
              </a:rPr>
              <a:t>np.concatenate</a:t>
            </a:r>
            <a:r>
              <a:rPr lang="en-US" altLang="zh-CN" dirty="0">
                <a:latin typeface="微软雅黑" panose="020B0503020204020204" pitchFamily="34" charset="-122"/>
                <a:ea typeface="微软雅黑" panose="020B0503020204020204" pitchFamily="34" charset="-122"/>
              </a:rPr>
              <a:t>((arr1, arr2), axis</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将多个数组在</a:t>
            </a:r>
            <a:r>
              <a:rPr lang="en-US" altLang="zh-CN" dirty="0" smtClean="0">
                <a:latin typeface="微软雅黑" panose="020B0503020204020204" pitchFamily="34" charset="-122"/>
                <a:ea typeface="微软雅黑" panose="020B0503020204020204" pitchFamily="34" charset="-122"/>
              </a:rPr>
              <a:t>axis</a:t>
            </a:r>
            <a:r>
              <a:rPr lang="zh-CN" altLang="en-US" dirty="0" smtClean="0">
                <a:latin typeface="微软雅黑" panose="020B0503020204020204" pitchFamily="34" charset="-122"/>
                <a:ea typeface="微软雅黑" panose="020B0503020204020204" pitchFamily="34" charset="-122"/>
              </a:rPr>
              <a:t>方向上拼接合并</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en-US" altLang="zh-CN" dirty="0" err="1" smtClean="0">
                <a:latin typeface="微软雅黑" panose="020B0503020204020204" pitchFamily="34" charset="-122"/>
                <a:ea typeface="微软雅黑" panose="020B0503020204020204" pitchFamily="34" charset="-122"/>
              </a:rPr>
              <a:t>np.vstack</a:t>
            </a:r>
            <a:r>
              <a:rPr lang="en-US" altLang="zh-CN" dirty="0" smtClean="0">
                <a:latin typeface="微软雅黑" panose="020B0503020204020204" pitchFamily="34" charset="-122"/>
                <a:ea typeface="微软雅黑" panose="020B0503020204020204" pitchFamily="34" charset="-122"/>
              </a:rPr>
              <a:t>((arr1, arr2))</a:t>
            </a: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多个数组在垂直</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vertical</a:t>
            </a:r>
            <a:r>
              <a:rPr lang="zh-CN" altLang="en-US" dirty="0">
                <a:latin typeface="微软雅黑" panose="020B0503020204020204" pitchFamily="34" charset="-122"/>
                <a:ea typeface="微软雅黑" panose="020B0503020204020204" pitchFamily="34" charset="-122"/>
              </a:rPr>
              <a:t>）方向</a:t>
            </a:r>
            <a:r>
              <a:rPr lang="zh-CN" altLang="en-US" dirty="0" smtClean="0">
                <a:latin typeface="微软雅黑" panose="020B0503020204020204" pitchFamily="34" charset="-122"/>
                <a:ea typeface="微软雅黑" panose="020B0503020204020204" pitchFamily="34" charset="-122"/>
              </a:rPr>
              <a:t>拼接</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np.concatenate</a:t>
            </a:r>
            <a:r>
              <a:rPr lang="en-US" altLang="zh-CN" dirty="0">
                <a:latin typeface="微软雅黑" panose="020B0503020204020204" pitchFamily="34" charset="-122"/>
                <a:ea typeface="微软雅黑" panose="020B0503020204020204" pitchFamily="34" charset="-122"/>
              </a:rPr>
              <a:t>((arr1, arr2), </a:t>
            </a:r>
            <a:r>
              <a:rPr lang="en-US" altLang="zh-CN" dirty="0" smtClean="0">
                <a:latin typeface="微软雅黑" panose="020B0503020204020204" pitchFamily="34" charset="-122"/>
                <a:ea typeface="微软雅黑" panose="020B0503020204020204" pitchFamily="34" charset="-122"/>
              </a:rPr>
              <a:t>axis=0)</a:t>
            </a:r>
          </a:p>
          <a:p>
            <a:pPr marL="342900" indent="-342900">
              <a:lnSpc>
                <a:spcPct val="150000"/>
              </a:lnSpc>
              <a:buFont typeface="Wingdings" panose="05000000000000000000" pitchFamily="2" charset="2"/>
              <a:buChar char="n"/>
            </a:pPr>
            <a:r>
              <a:rPr lang="en-US" altLang="zh-CN" dirty="0" err="1" smtClean="0">
                <a:latin typeface="微软雅黑" panose="020B0503020204020204" pitchFamily="34" charset="-122"/>
                <a:ea typeface="微软雅黑" panose="020B0503020204020204" pitchFamily="34" charset="-122"/>
              </a:rPr>
              <a:t>np.hstack</a:t>
            </a:r>
            <a:r>
              <a:rPr lang="en-US" altLang="zh-CN" dirty="0">
                <a:latin typeface="微软雅黑" panose="020B0503020204020204" pitchFamily="34" charset="-122"/>
                <a:ea typeface="微软雅黑" panose="020B0503020204020204" pitchFamily="34" charset="-122"/>
              </a:rPr>
              <a:t> ((arr1, arr2)) </a:t>
            </a:r>
            <a:r>
              <a:rPr lang="zh-CN" altLang="en-US" dirty="0" smtClean="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多个数组在水平</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horizontal</a:t>
            </a:r>
            <a:r>
              <a:rPr lang="zh-CN" altLang="en-US" dirty="0">
                <a:latin typeface="微软雅黑" panose="020B0503020204020204" pitchFamily="34" charset="-122"/>
                <a:ea typeface="微软雅黑" panose="020B0503020204020204" pitchFamily="34" charset="-122"/>
              </a:rPr>
              <a:t>）方向</a:t>
            </a:r>
            <a:r>
              <a:rPr lang="zh-CN" altLang="en-US" dirty="0" smtClean="0">
                <a:latin typeface="微软雅黑" panose="020B0503020204020204" pitchFamily="34" charset="-122"/>
                <a:ea typeface="微软雅黑" panose="020B0503020204020204" pitchFamily="34" charset="-122"/>
              </a:rPr>
              <a:t>拼接</a:t>
            </a: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np.concatenate</a:t>
            </a:r>
            <a:r>
              <a:rPr lang="en-US" altLang="zh-CN" dirty="0">
                <a:latin typeface="微软雅黑" panose="020B0503020204020204" pitchFamily="34" charset="-122"/>
                <a:ea typeface="微软雅黑" panose="020B0503020204020204" pitchFamily="34" charset="-122"/>
              </a:rPr>
              <a:t>((arr1, arr2), </a:t>
            </a:r>
            <a:r>
              <a:rPr lang="en-US" altLang="zh-CN" dirty="0" smtClean="0">
                <a:latin typeface="微软雅黑" panose="020B0503020204020204" pitchFamily="34" charset="-122"/>
                <a:ea typeface="微软雅黑" panose="020B0503020204020204" pitchFamily="34" charset="-122"/>
              </a:rPr>
              <a:t>axis=1)</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endParaRPr lang="en-US" altLang="zh-CN"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7175350" y="2259106"/>
            <a:ext cx="4646699" cy="4561281"/>
          </a:xfrm>
          <a:prstGeom prst="rect">
            <a:avLst/>
          </a:prstGeom>
        </p:spPr>
      </p:pic>
      <p:pic>
        <p:nvPicPr>
          <p:cNvPr id="8" name="图片 7"/>
          <p:cNvPicPr>
            <a:picLocks noChangeAspect="1"/>
          </p:cNvPicPr>
          <p:nvPr/>
        </p:nvPicPr>
        <p:blipFill>
          <a:blip r:embed="rId5"/>
          <a:stretch>
            <a:fillRect/>
          </a:stretch>
        </p:blipFill>
        <p:spPr>
          <a:xfrm>
            <a:off x="787605" y="2811124"/>
            <a:ext cx="4829175" cy="3514725"/>
          </a:xfrm>
          <a:prstGeom prst="rect">
            <a:avLst/>
          </a:prstGeom>
        </p:spPr>
      </p:pic>
    </p:spTree>
    <p:extLst>
      <p:ext uri="{BB962C8B-B14F-4D97-AF65-F5344CB8AC3E}">
        <p14:creationId xmlns:p14="http://schemas.microsoft.com/office/powerpoint/2010/main" val="191683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p:cNvSpPr txBox="1"/>
          <p:nvPr/>
        </p:nvSpPr>
        <p:spPr>
          <a:xfrm>
            <a:off x="175213" y="263237"/>
            <a:ext cx="46586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数组练习（</a:t>
            </a:r>
            <a:r>
              <a:rPr lang="zh-CN" altLang="en-US" sz="3200" b="1" dirty="0">
                <a:latin typeface="微软雅黑" panose="020B0503020204020204" pitchFamily="34" charset="-122"/>
                <a:ea typeface="微软雅黑" panose="020B0503020204020204" pitchFamily="34" charset="-122"/>
              </a:rPr>
              <a:t>二</a:t>
            </a:r>
            <a:r>
              <a:rPr lang="zh-CN" altLang="en-US"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6596" y="1559411"/>
            <a:ext cx="8548255" cy="4701540"/>
          </a:xfrm>
          <a:prstGeom prst="rect">
            <a:avLst/>
          </a:prstGeom>
        </p:spPr>
      </p:pic>
    </p:spTree>
    <p:extLst>
      <p:ext uri="{BB962C8B-B14F-4D97-AF65-F5344CB8AC3E}">
        <p14:creationId xmlns:p14="http://schemas.microsoft.com/office/powerpoint/2010/main" val="2537835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58865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的元素访问：基本索引</a:t>
            </a:r>
            <a:endParaRPr lang="zh-CN" alt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75212" y="4133358"/>
            <a:ext cx="5245199" cy="2308324"/>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多维</a:t>
            </a:r>
            <a:r>
              <a:rPr lang="zh-CN" altLang="en-US" sz="2000" dirty="0" smtClean="0">
                <a:latin typeface="微软雅黑" panose="020B0503020204020204" pitchFamily="34" charset="-122"/>
                <a:ea typeface="微软雅黑" panose="020B0503020204020204" pitchFamily="34" charset="-122"/>
              </a:rPr>
              <a:t>数组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每个</a:t>
            </a:r>
            <a:r>
              <a:rPr lang="zh-CN" altLang="en-US" dirty="0">
                <a:latin typeface="微软雅黑" panose="020B0503020204020204" pitchFamily="34" charset="-122"/>
                <a:ea typeface="微软雅黑" panose="020B0503020204020204" pitchFamily="34" charset="-122"/>
              </a:rPr>
              <a:t>轴有一个</a:t>
            </a:r>
            <a:r>
              <a:rPr lang="zh-CN" altLang="en-US" dirty="0" smtClean="0">
                <a:latin typeface="微软雅黑" panose="020B0503020204020204" pitchFamily="34" charset="-122"/>
                <a:ea typeface="微软雅黑" panose="020B0503020204020204" pitchFamily="34" charset="-122"/>
              </a:rPr>
              <a:t>索引</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轴索引规则和一维数组一样；</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轴索引之间由</a:t>
            </a:r>
            <a:r>
              <a:rPr lang="zh-CN" altLang="en-US" dirty="0">
                <a:latin typeface="微软雅黑" panose="020B0503020204020204" pitchFamily="34" charset="-122"/>
                <a:ea typeface="微软雅黑" panose="020B0503020204020204" pitchFamily="34" charset="-122"/>
              </a:rPr>
              <a:t>一个</a:t>
            </a:r>
            <a:r>
              <a:rPr lang="zh-CN" altLang="en-US" dirty="0" smtClean="0">
                <a:latin typeface="微软雅黑" panose="020B0503020204020204" pitchFamily="34" charset="-122"/>
                <a:ea typeface="微软雅黑" panose="020B0503020204020204" pitchFamily="34" charset="-122"/>
              </a:rPr>
              <a:t>逗号</a:t>
            </a:r>
            <a:r>
              <a:rPr lang="zh-CN" altLang="en-US" dirty="0">
                <a:latin typeface="微软雅黑" panose="020B0503020204020204" pitchFamily="34" charset="-122"/>
                <a:ea typeface="微软雅黑" panose="020B0503020204020204" pitchFamily="34" charset="-122"/>
              </a:rPr>
              <a:t>分隔</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逗号缺失时表示最外层的轴</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轴</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索引</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75214" y="1215642"/>
            <a:ext cx="6612086" cy="553998"/>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一维数组的基本索引和字符串、列表、元组类似</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75212" y="1908869"/>
            <a:ext cx="6229350" cy="1828800"/>
          </a:xfrm>
          <a:prstGeom prst="rect">
            <a:avLst/>
          </a:prstGeom>
        </p:spPr>
      </p:pic>
      <p:pic>
        <p:nvPicPr>
          <p:cNvPr id="7" name="图片 6"/>
          <p:cNvPicPr>
            <a:picLocks noChangeAspect="1"/>
          </p:cNvPicPr>
          <p:nvPr/>
        </p:nvPicPr>
        <p:blipFill>
          <a:blip r:embed="rId5"/>
          <a:stretch>
            <a:fillRect/>
          </a:stretch>
        </p:blipFill>
        <p:spPr>
          <a:xfrm>
            <a:off x="7321124" y="1215642"/>
            <a:ext cx="4800600" cy="5591175"/>
          </a:xfrm>
          <a:prstGeom prst="rect">
            <a:avLst/>
          </a:prstGeom>
        </p:spPr>
      </p:pic>
    </p:spTree>
    <p:extLst>
      <p:ext uri="{BB962C8B-B14F-4D97-AF65-F5344CB8AC3E}">
        <p14:creationId xmlns:p14="http://schemas.microsoft.com/office/powerpoint/2010/main" val="4289220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84111" y="1091769"/>
            <a:ext cx="5266421" cy="5591509"/>
          </a:xfrm>
          <a:prstGeom prst="rect">
            <a:avLst/>
          </a:prstGeom>
        </p:spPr>
      </p:pic>
      <p:pic>
        <p:nvPicPr>
          <p:cNvPr id="5" name="图片 4">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6" name="文本框 5"/>
          <p:cNvSpPr txBox="1"/>
          <p:nvPr/>
        </p:nvSpPr>
        <p:spPr>
          <a:xfrm>
            <a:off x="175213" y="263237"/>
            <a:ext cx="58865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的元素访问：基本索引</a:t>
            </a:r>
            <a:endParaRPr lang="zh-CN" altLang="en-US" sz="32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320112" y="1111249"/>
            <a:ext cx="5741649" cy="5572029"/>
          </a:xfrm>
          <a:prstGeom prst="rect">
            <a:avLst/>
          </a:prstGeom>
        </p:spPr>
      </p:pic>
    </p:spTree>
    <p:extLst>
      <p:ext uri="{BB962C8B-B14F-4D97-AF65-F5344CB8AC3E}">
        <p14:creationId xmlns:p14="http://schemas.microsoft.com/office/powerpoint/2010/main" val="274243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58865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的元素访问：花式索引</a:t>
            </a:r>
            <a:endParaRPr lang="zh-CN" alt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99798" y="946986"/>
            <a:ext cx="11155806" cy="961289"/>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花式索引（</a:t>
            </a:r>
            <a:r>
              <a:rPr lang="en-US" altLang="zh-CN" sz="2000" dirty="0">
                <a:latin typeface="微软雅黑" panose="020B0503020204020204" pitchFamily="34" charset="-122"/>
                <a:ea typeface="微软雅黑" panose="020B0503020204020204" pitchFamily="34" charset="-122"/>
              </a:rPr>
              <a:t>Fancy indexing</a:t>
            </a:r>
            <a:r>
              <a:rPr lang="zh-CN" altLang="en-US" sz="2000" dirty="0">
                <a:latin typeface="微软雅黑" panose="020B0503020204020204" pitchFamily="34" charset="-122"/>
                <a:ea typeface="微软雅黑" panose="020B0503020204020204" pitchFamily="34" charset="-122"/>
              </a:rPr>
              <a:t>）是指利用整数数组进行索引，这里的整数数组可以是</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数组也可以是</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中列表、元组等可迭代类型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77052" y="2034924"/>
            <a:ext cx="11496946" cy="111517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花式索引是根据整数数组索引的值作为目标数组的某个轴的下标来取值。</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不</a:t>
            </a:r>
            <a:r>
              <a:rPr lang="zh-CN" altLang="en-US" sz="2000" dirty="0">
                <a:latin typeface="微软雅黑" panose="020B0503020204020204" pitchFamily="34" charset="-122"/>
                <a:ea typeface="微软雅黑" panose="020B0503020204020204" pitchFamily="34" charset="-122"/>
              </a:rPr>
              <a:t>同轴的整数数组索引用逗号隔开，逗号缺省时表示最外层的整数数组索引</a:t>
            </a:r>
          </a:p>
        </p:txBody>
      </p:sp>
      <p:pic>
        <p:nvPicPr>
          <p:cNvPr id="9" name="图片 8"/>
          <p:cNvPicPr>
            <a:picLocks noChangeAspect="1"/>
          </p:cNvPicPr>
          <p:nvPr/>
        </p:nvPicPr>
        <p:blipFill>
          <a:blip r:embed="rId4"/>
          <a:stretch>
            <a:fillRect/>
          </a:stretch>
        </p:blipFill>
        <p:spPr>
          <a:xfrm>
            <a:off x="330787" y="3625327"/>
            <a:ext cx="11730349" cy="2641617"/>
          </a:xfrm>
          <a:prstGeom prst="rect">
            <a:avLst/>
          </a:prstGeom>
        </p:spPr>
      </p:pic>
    </p:spTree>
    <p:extLst>
      <p:ext uri="{BB962C8B-B14F-4D97-AF65-F5344CB8AC3E}">
        <p14:creationId xmlns:p14="http://schemas.microsoft.com/office/powerpoint/2010/main" val="2116394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r="12925"/>
          <a:stretch/>
        </p:blipFill>
        <p:spPr>
          <a:xfrm>
            <a:off x="1965063" y="1111249"/>
            <a:ext cx="6974541" cy="5589447"/>
          </a:xfrm>
          <a:prstGeom prst="rect">
            <a:avLst/>
          </a:prstGeom>
        </p:spPr>
      </p:pic>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3" y="263237"/>
            <a:ext cx="58865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的元素访问：花式索引</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298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58865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的元素访问：布尔索引</a:t>
            </a:r>
            <a:endParaRPr lang="zh-CN" altLang="en-US" sz="3200" b="1" dirty="0">
              <a:latin typeface="微软雅黑" panose="020B0503020204020204" pitchFamily="34" charset="-122"/>
              <a:ea typeface="微软雅黑" panose="020B0503020204020204" pitchFamily="34" charset="-122"/>
            </a:endParaRPr>
          </a:p>
        </p:txBody>
      </p:sp>
      <p:sp>
        <p:nvSpPr>
          <p:cNvPr id="6" name="矩形 5"/>
          <p:cNvSpPr/>
          <p:nvPr/>
        </p:nvSpPr>
        <p:spPr>
          <a:xfrm>
            <a:off x="71517" y="1215642"/>
            <a:ext cx="7262537" cy="1135054"/>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布尔索引：利用布尔型数组进行</a:t>
            </a:r>
            <a:r>
              <a:rPr lang="zh-CN" altLang="en-US" sz="2400" dirty="0">
                <a:latin typeface="微软雅黑" panose="020B0503020204020204" pitchFamily="34" charset="-122"/>
                <a:ea typeface="微软雅黑" panose="020B0503020204020204" pitchFamily="34" charset="-122"/>
              </a:rPr>
              <a:t>索引。返回的数据是布尔数组中</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对应位置</a:t>
            </a:r>
            <a:r>
              <a:rPr lang="zh-CN" altLang="en-US" sz="2400" dirty="0" smtClean="0">
                <a:latin typeface="微软雅黑" panose="020B0503020204020204" pitchFamily="34" charset="-122"/>
                <a:ea typeface="微软雅黑" panose="020B0503020204020204" pitchFamily="34" charset="-122"/>
              </a:rPr>
              <a:t>的元素。</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7720552" y="964598"/>
            <a:ext cx="4471447" cy="5893401"/>
          </a:xfrm>
          <a:prstGeom prst="rect">
            <a:avLst/>
          </a:prstGeom>
        </p:spPr>
      </p:pic>
      <p:sp>
        <p:nvSpPr>
          <p:cNvPr id="8" name="矩形 7"/>
          <p:cNvSpPr/>
          <p:nvPr/>
        </p:nvSpPr>
        <p:spPr>
          <a:xfrm>
            <a:off x="71517" y="2893613"/>
            <a:ext cx="7262537" cy="646331"/>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基本索引、花式索引、布尔索引：可以混合使用</a:t>
            </a:r>
            <a:endParaRPr lang="zh-CN" altLang="en-US"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1291866" y="3558184"/>
            <a:ext cx="4147400" cy="3299816"/>
          </a:xfrm>
          <a:prstGeom prst="rect">
            <a:avLst/>
          </a:prstGeom>
        </p:spPr>
      </p:pic>
    </p:spTree>
    <p:extLst>
      <p:ext uri="{BB962C8B-B14F-4D97-AF65-F5344CB8AC3E}">
        <p14:creationId xmlns:p14="http://schemas.microsoft.com/office/powerpoint/2010/main" val="228848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文本框 4"/>
          <p:cNvSpPr txBox="1"/>
          <p:nvPr/>
        </p:nvSpPr>
        <p:spPr>
          <a:xfrm>
            <a:off x="175213" y="263237"/>
            <a:ext cx="4655442"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数组练习（</a:t>
            </a:r>
            <a:r>
              <a:rPr lang="zh-CN" altLang="en-US" sz="3200" b="1" dirty="0">
                <a:latin typeface="微软雅黑" panose="020B0503020204020204" pitchFamily="34" charset="-122"/>
                <a:ea typeface="微软雅黑" panose="020B0503020204020204" pitchFamily="34" charset="-122"/>
              </a:rPr>
              <a:t>三</a:t>
            </a:r>
            <a:r>
              <a:rPr lang="zh-CN" altLang="en-US"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281057" y="1215642"/>
            <a:ext cx="8845166" cy="5106073"/>
          </a:xfrm>
          <a:prstGeom prst="rect">
            <a:avLst/>
          </a:prstGeom>
        </p:spPr>
      </p:pic>
    </p:spTree>
    <p:extLst>
      <p:ext uri="{BB962C8B-B14F-4D97-AF65-F5344CB8AC3E}">
        <p14:creationId xmlns:p14="http://schemas.microsoft.com/office/powerpoint/2010/main" val="20496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5065810"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a:latin typeface="微软雅黑" panose="020B0503020204020204" pitchFamily="34" charset="-122"/>
                <a:ea typeface="微软雅黑" panose="020B0503020204020204" pitchFamily="34" charset="-122"/>
              </a:rPr>
              <a:t>数组：矢量化运算</a:t>
            </a:r>
          </a:p>
        </p:txBody>
      </p:sp>
      <p:sp>
        <p:nvSpPr>
          <p:cNvPr id="3" name="矩形 2"/>
          <p:cNvSpPr/>
          <p:nvPr/>
        </p:nvSpPr>
        <p:spPr>
          <a:xfrm>
            <a:off x="175213" y="952405"/>
            <a:ext cx="9721327" cy="1135054"/>
          </a:xfrm>
          <a:prstGeom prst="rect">
            <a:avLst/>
          </a:prstGeom>
        </p:spPr>
        <p:txBody>
          <a:bodyPr wrap="square">
            <a:spAutoFit/>
          </a:bodyPr>
          <a:lstStyle/>
          <a:p>
            <a:pPr>
              <a:lnSpc>
                <a:spcPct val="150000"/>
              </a:lnSpc>
            </a:pP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数组不需要循环遍历，即可对每个元素执行批量</a:t>
            </a:r>
            <a:r>
              <a:rPr lang="zh-CN" altLang="en-US" sz="2400" dirty="0" smtClean="0">
                <a:latin typeface="微软雅黑" panose="020B0503020204020204" pitchFamily="34" charset="-122"/>
                <a:ea typeface="微软雅黑" panose="020B0503020204020204" pitchFamily="34" charset="-122"/>
              </a:rPr>
              <a:t>的运算</a:t>
            </a:r>
            <a:r>
              <a:rPr lang="zh-CN" altLang="en-US" sz="2400" dirty="0">
                <a:latin typeface="微软雅黑" panose="020B0503020204020204" pitchFamily="34" charset="-122"/>
                <a:ea typeface="微软雅黑" panose="020B0503020204020204" pitchFamily="34" charset="-122"/>
              </a:rPr>
              <a:t>操作，这个过程叫做</a:t>
            </a:r>
            <a:r>
              <a:rPr lang="zh-CN" altLang="en-US" sz="2400" b="1" dirty="0">
                <a:latin typeface="微软雅黑" panose="020B0503020204020204" pitchFamily="34" charset="-122"/>
                <a:ea typeface="微软雅黑" panose="020B0503020204020204" pitchFamily="34" charset="-122"/>
              </a:rPr>
              <a:t>矢量化</a:t>
            </a:r>
            <a:r>
              <a:rPr lang="zh-CN" altLang="en-US" sz="2400" b="1" dirty="0" smtClean="0">
                <a:latin typeface="微软雅黑" panose="020B0503020204020204" pitchFamily="34" charset="-122"/>
                <a:ea typeface="微软雅黑" panose="020B0503020204020204" pitchFamily="34" charset="-122"/>
              </a:rPr>
              <a:t>运算</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2192" y="2297203"/>
            <a:ext cx="7720900" cy="2066671"/>
          </a:xfrm>
          <a:prstGeom prst="rect">
            <a:avLst/>
          </a:prstGeom>
        </p:spPr>
      </p:pic>
      <p:pic>
        <p:nvPicPr>
          <p:cNvPr id="8" name="图片 7"/>
          <p:cNvPicPr>
            <a:picLocks noChangeAspect="1"/>
          </p:cNvPicPr>
          <p:nvPr/>
        </p:nvPicPr>
        <p:blipFill>
          <a:blip r:embed="rId5"/>
          <a:stretch>
            <a:fillRect/>
          </a:stretch>
        </p:blipFill>
        <p:spPr>
          <a:xfrm>
            <a:off x="175213" y="4573618"/>
            <a:ext cx="5156964" cy="2149688"/>
          </a:xfrm>
          <a:prstGeom prst="rect">
            <a:avLst/>
          </a:prstGeom>
        </p:spPr>
      </p:pic>
      <p:pic>
        <p:nvPicPr>
          <p:cNvPr id="9" name="图片 8"/>
          <p:cNvPicPr>
            <a:picLocks noChangeAspect="1"/>
          </p:cNvPicPr>
          <p:nvPr/>
        </p:nvPicPr>
        <p:blipFill rotWithShape="1">
          <a:blip r:embed="rId6"/>
          <a:srcRect r="23208"/>
          <a:stretch/>
        </p:blipFill>
        <p:spPr>
          <a:xfrm>
            <a:off x="7408613" y="4916985"/>
            <a:ext cx="4069796" cy="1462953"/>
          </a:xfrm>
          <a:prstGeom prst="rect">
            <a:avLst/>
          </a:prstGeom>
        </p:spPr>
      </p:pic>
      <p:sp>
        <p:nvSpPr>
          <p:cNvPr id="10" name="虚尾箭头 9"/>
          <p:cNvSpPr/>
          <p:nvPr/>
        </p:nvSpPr>
        <p:spPr>
          <a:xfrm>
            <a:off x="6192819" y="5390277"/>
            <a:ext cx="573741" cy="516367"/>
          </a:xfrm>
          <a:prstGeom prst="stripedRightArrow">
            <a:avLst/>
          </a:prstGeom>
          <a:ln>
            <a:solidFill>
              <a:schemeClr val="tx1"/>
            </a:solidFill>
          </a:ln>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29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5476179"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数组运算的广播机制</a:t>
            </a:r>
            <a:endParaRPr lang="zh-CN" altLang="en-US" sz="32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79027" y="2018087"/>
            <a:ext cx="11093020" cy="1369606"/>
          </a:xfrm>
          <a:prstGeom prst="rect">
            <a:avLst/>
          </a:prstGeom>
          <a:noFill/>
        </p:spPr>
        <p:txBody>
          <a:bodyPr wrap="square" rtlCol="0">
            <a:spAutoFit/>
          </a:bodyPr>
          <a:lstStyle/>
          <a:p>
            <a:pPr algn="ctr">
              <a:spcAft>
                <a:spcPts val="600"/>
              </a:spcAft>
            </a:pPr>
            <a:r>
              <a:rPr lang="zh-CN" altLang="en-US" sz="2000" b="1" dirty="0" smtClean="0">
                <a:latin typeface="微软雅黑" panose="020B0503020204020204" pitchFamily="34" charset="-122"/>
                <a:ea typeface="微软雅黑" panose="020B0503020204020204" pitchFamily="34" charset="-122"/>
              </a:rPr>
              <a:t>广播（</a:t>
            </a:r>
            <a:r>
              <a:rPr lang="en-US" altLang="zh-CN" sz="2000" b="1" dirty="0" smtClean="0">
                <a:latin typeface="微软雅黑" panose="020B0503020204020204" pitchFamily="34" charset="-122"/>
                <a:ea typeface="微软雅黑" panose="020B0503020204020204" pitchFamily="34" charset="-122"/>
              </a:rPr>
              <a:t>Broadcast</a:t>
            </a:r>
            <a:r>
              <a:rPr lang="zh-CN" altLang="en-US" sz="2000" b="1" dirty="0" smtClean="0">
                <a:latin typeface="微软雅黑" panose="020B0503020204020204" pitchFamily="34" charset="-122"/>
                <a:ea typeface="微软雅黑" panose="020B0503020204020204" pitchFamily="34" charset="-122"/>
              </a:rPr>
              <a:t>）的原则</a:t>
            </a:r>
            <a:endParaRPr lang="en-US" altLang="zh-CN" sz="2000" b="1" dirty="0" smtClean="0">
              <a:latin typeface="微软雅黑" panose="020B0503020204020204" pitchFamily="34" charset="-122"/>
              <a:ea typeface="微软雅黑" panose="020B0503020204020204" pitchFamily="34" charset="-122"/>
            </a:endParaRPr>
          </a:p>
          <a:p>
            <a:r>
              <a:rPr lang="zh-CN" altLang="en-US" sz="2000" dirty="0" smtClean="0">
                <a:latin typeface="华文新魏" panose="02010800040101010101" pitchFamily="2" charset="-122"/>
                <a:ea typeface="华文新魏" panose="02010800040101010101" pitchFamily="2" charset="-122"/>
              </a:rPr>
              <a:t>       如果</a:t>
            </a:r>
            <a:r>
              <a:rPr lang="zh-CN" altLang="en-US" sz="2000" dirty="0">
                <a:latin typeface="华文新魏" panose="02010800040101010101" pitchFamily="2" charset="-122"/>
                <a:ea typeface="华文新魏" panose="02010800040101010101" pitchFamily="2" charset="-122"/>
              </a:rPr>
              <a:t>两个数组的后缘维度（</a:t>
            </a:r>
            <a:r>
              <a:rPr lang="en-US" altLang="zh-CN" sz="2000" dirty="0">
                <a:latin typeface="华文新魏" panose="02010800040101010101" pitchFamily="2" charset="-122"/>
                <a:ea typeface="华文新魏" panose="02010800040101010101" pitchFamily="2" charset="-122"/>
              </a:rPr>
              <a:t>trailing dimension</a:t>
            </a:r>
            <a:r>
              <a:rPr lang="zh-CN" altLang="en-US" sz="2000" dirty="0">
                <a:latin typeface="华文新魏" panose="02010800040101010101" pitchFamily="2" charset="-122"/>
                <a:ea typeface="华文新魏" panose="02010800040101010101" pitchFamily="2" charset="-122"/>
              </a:rPr>
              <a:t>，即从末尾开始算起的维度）的轴长度相符，或其中的一方的长度为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，则认为它们是广播兼容的。广播会在缺失和（或）长度为</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的维度上进行。</a:t>
            </a:r>
          </a:p>
          <a:p>
            <a:endParaRPr lang="zh-CN" altLang="en-US" dirty="0"/>
          </a:p>
        </p:txBody>
      </p:sp>
      <p:sp>
        <p:nvSpPr>
          <p:cNvPr id="5" name="矩形 4"/>
          <p:cNvSpPr/>
          <p:nvPr/>
        </p:nvSpPr>
        <p:spPr>
          <a:xfrm>
            <a:off x="175213" y="952405"/>
            <a:ext cx="11776038" cy="961289"/>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数组进行矢量化运算时，要求数组的形状是相等的。当形状不相等的数组执行算术运算时会出现广播机制，该机制会对数组进行扩展，使数组的</a:t>
            </a:r>
            <a:r>
              <a:rPr lang="en-US" altLang="zh-CN" sz="2000" dirty="0">
                <a:latin typeface="微软雅黑" panose="020B0503020204020204" pitchFamily="34" charset="-122"/>
                <a:ea typeface="微软雅黑" panose="020B0503020204020204" pitchFamily="34" charset="-122"/>
              </a:rPr>
              <a:t>shape</a:t>
            </a:r>
            <a:r>
              <a:rPr lang="zh-CN" altLang="en-US" sz="2000" dirty="0">
                <a:latin typeface="微软雅黑" panose="020B0503020204020204" pitchFamily="34" charset="-122"/>
                <a:ea typeface="微软雅黑" panose="020B0503020204020204" pitchFamily="34" charset="-122"/>
              </a:rPr>
              <a:t>属性值一样，然后就可以进行矢量化运算。</a:t>
            </a:r>
          </a:p>
        </p:txBody>
      </p:sp>
      <p:pic>
        <p:nvPicPr>
          <p:cNvPr id="6" name="图片 5"/>
          <p:cNvPicPr>
            <a:picLocks noChangeAspect="1"/>
          </p:cNvPicPr>
          <p:nvPr/>
        </p:nvPicPr>
        <p:blipFill>
          <a:blip r:embed="rId4"/>
          <a:stretch>
            <a:fillRect/>
          </a:stretch>
        </p:blipFill>
        <p:spPr>
          <a:xfrm>
            <a:off x="0" y="3387693"/>
            <a:ext cx="7354030" cy="3103100"/>
          </a:xfrm>
          <a:prstGeom prst="rect">
            <a:avLst/>
          </a:prstGeom>
        </p:spPr>
      </p:pic>
      <p:pic>
        <p:nvPicPr>
          <p:cNvPr id="12" name="图片 11"/>
          <p:cNvPicPr>
            <a:picLocks noChangeAspect="1"/>
          </p:cNvPicPr>
          <p:nvPr/>
        </p:nvPicPr>
        <p:blipFill rotWithShape="1">
          <a:blip r:embed="rId5"/>
          <a:srcRect b="46123"/>
          <a:stretch/>
        </p:blipFill>
        <p:spPr>
          <a:xfrm>
            <a:off x="7529243" y="3840481"/>
            <a:ext cx="4540476" cy="1721224"/>
          </a:xfrm>
          <a:prstGeom prst="rect">
            <a:avLst/>
          </a:prstGeom>
        </p:spPr>
      </p:pic>
    </p:spTree>
    <p:extLst>
      <p:ext uri="{BB962C8B-B14F-4D97-AF65-F5344CB8AC3E}">
        <p14:creationId xmlns:p14="http://schemas.microsoft.com/office/powerpoint/2010/main" val="32561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5" name="矩形 4"/>
          <p:cNvSpPr/>
          <p:nvPr/>
        </p:nvSpPr>
        <p:spPr>
          <a:xfrm>
            <a:off x="368343" y="1147046"/>
            <a:ext cx="9861937" cy="188128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NumPy</a:t>
            </a:r>
            <a:r>
              <a:rPr lang="en-US" altLang="zh-CN" sz="2000" dirty="0">
                <a:latin typeface="微软雅黑" panose="020B0503020204020204" pitchFamily="34" charset="-122"/>
                <a:ea typeface="微软雅黑" panose="020B0503020204020204" pitchFamily="34" charset="-122"/>
              </a:rPr>
              <a:t> (Numeric Python)</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Python </a:t>
            </a:r>
            <a:r>
              <a:rPr lang="zh-CN" altLang="en-US" sz="2000" dirty="0" smtClean="0">
                <a:latin typeface="微软雅黑" panose="020B0503020204020204" pitchFamily="34" charset="-122"/>
                <a:ea typeface="微软雅黑" panose="020B0503020204020204" pitchFamily="34" charset="-122"/>
              </a:rPr>
              <a:t>包。 </a:t>
            </a:r>
            <a:r>
              <a:rPr lang="zh-CN" altLang="en-US" sz="2000" dirty="0">
                <a:latin typeface="微软雅黑" panose="020B0503020204020204" pitchFamily="34" charset="-122"/>
                <a:ea typeface="微软雅黑" panose="020B0503020204020204" pitchFamily="34" charset="-122"/>
              </a:rPr>
              <a:t>它是一个由多维</a:t>
            </a:r>
            <a:r>
              <a:rPr lang="zh-CN" altLang="en-US" sz="2000" dirty="0" smtClean="0">
                <a:latin typeface="微软雅黑" panose="020B0503020204020204" pitchFamily="34" charset="-122"/>
                <a:ea typeface="微软雅黑" panose="020B0503020204020204" pitchFamily="34" charset="-122"/>
              </a:rPr>
              <a:t>数组</a:t>
            </a:r>
            <a:r>
              <a:rPr lang="en-US" altLang="zh-CN" sz="2000" dirty="0" err="1" smtClean="0">
                <a:solidFill>
                  <a:srgbClr val="FF0000"/>
                </a:solidFill>
                <a:latin typeface="微软雅黑" panose="020B0503020204020204" pitchFamily="34" charset="-122"/>
                <a:ea typeface="微软雅黑" panose="020B0503020204020204" pitchFamily="34" charset="-122"/>
              </a:rPr>
              <a:t>ndarray</a:t>
            </a:r>
            <a:r>
              <a:rPr lang="zh-CN" altLang="en-US" sz="2000" dirty="0" smtClean="0">
                <a:solidFill>
                  <a:srgbClr val="FF0000"/>
                </a:solidFill>
                <a:latin typeface="微软雅黑" panose="020B0503020204020204" pitchFamily="34" charset="-122"/>
                <a:ea typeface="微软雅黑" panose="020B0503020204020204" pitchFamily="34" charset="-122"/>
              </a:rPr>
              <a:t>对象</a:t>
            </a:r>
            <a:r>
              <a:rPr lang="zh-CN" altLang="en-US" sz="2000" dirty="0">
                <a:latin typeface="微软雅黑" panose="020B0503020204020204" pitchFamily="34" charset="-122"/>
                <a:ea typeface="微软雅黑" panose="020B0503020204020204" pitchFamily="34" charset="-122"/>
              </a:rPr>
              <a:t>和用于</a:t>
            </a:r>
            <a:r>
              <a:rPr lang="zh-CN" altLang="en-US" sz="2000" dirty="0" smtClean="0">
                <a:latin typeface="微软雅黑" panose="020B0503020204020204" pitchFamily="34" charset="-122"/>
                <a:ea typeface="微软雅黑" panose="020B0503020204020204" pitchFamily="34" charset="-122"/>
              </a:rPr>
              <a:t>处理</a:t>
            </a:r>
            <a:r>
              <a:rPr lang="en-US" altLang="zh-CN" sz="2000" dirty="0" err="1" smtClean="0">
                <a:latin typeface="微软雅黑" panose="020B0503020204020204" pitchFamily="34" charset="-122"/>
                <a:ea typeface="微软雅黑" panose="020B0503020204020204" pitchFamily="34" charset="-122"/>
              </a:rPr>
              <a:t>ndarray</a:t>
            </a:r>
            <a:r>
              <a:rPr lang="zh-CN" altLang="en-US" sz="2000" dirty="0" smtClean="0">
                <a:latin typeface="微软雅黑" panose="020B0503020204020204" pitchFamily="34" charset="-122"/>
                <a:ea typeface="微软雅黑" panose="020B0503020204020204" pitchFamily="34" charset="-122"/>
              </a:rPr>
              <a:t>数组的</a:t>
            </a:r>
            <a:r>
              <a:rPr lang="zh-CN" altLang="en-US" sz="2000" dirty="0">
                <a:solidFill>
                  <a:srgbClr val="FF0000"/>
                </a:solidFill>
                <a:latin typeface="微软雅黑" panose="020B0503020204020204" pitchFamily="34" charset="-122"/>
                <a:ea typeface="微软雅黑" panose="020B0503020204020204" pitchFamily="34" charset="-122"/>
              </a:rPr>
              <a:t>方法</a:t>
            </a:r>
            <a:r>
              <a:rPr lang="zh-CN" altLang="en-US" sz="2000" dirty="0" smtClean="0">
                <a:solidFill>
                  <a:srgbClr val="FF0000"/>
                </a:solidFill>
                <a:latin typeface="微软雅黑" panose="020B0503020204020204" pitchFamily="34" charset="-122"/>
                <a:ea typeface="微软雅黑" panose="020B0503020204020204" pitchFamily="34" charset="-122"/>
              </a:rPr>
              <a:t>集</a:t>
            </a:r>
            <a:r>
              <a:rPr lang="zh-CN" altLang="en-US" sz="2000" dirty="0" smtClean="0">
                <a:latin typeface="微软雅黑" panose="020B0503020204020204" pitchFamily="34" charset="-122"/>
                <a:ea typeface="微软雅黑" panose="020B0503020204020204" pitchFamily="34" charset="-122"/>
              </a:rPr>
              <a:t>组成</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库。</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NumPy</a:t>
            </a:r>
            <a:r>
              <a:rPr lang="zh-CN" altLang="en-US" sz="2000" dirty="0" smtClean="0">
                <a:latin typeface="微软雅黑" panose="020B0503020204020204" pitchFamily="34" charset="-122"/>
                <a:ea typeface="微软雅黑" panose="020B0503020204020204" pitchFamily="34" charset="-122"/>
              </a:rPr>
              <a:t>是科学</a:t>
            </a:r>
            <a:r>
              <a:rPr lang="zh-CN" altLang="en-US" sz="2000" dirty="0">
                <a:latin typeface="微软雅黑" panose="020B0503020204020204" pitchFamily="34" charset="-122"/>
                <a:ea typeface="微软雅黑" panose="020B0503020204020204" pitchFamily="34" charset="-122"/>
              </a:rPr>
              <a:t>计算的基础</a:t>
            </a:r>
            <a:r>
              <a:rPr lang="zh-CN" altLang="en-US" sz="2000" dirty="0" smtClean="0">
                <a:latin typeface="微软雅黑" panose="020B0503020204020204" pitchFamily="34" charset="-122"/>
                <a:ea typeface="微软雅黑" panose="020B0503020204020204" pitchFamily="34" charset="-122"/>
              </a:rPr>
              <a:t>模块，支撑</a:t>
            </a: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数据分析、机器学习、深度学习的底层运算，是</a:t>
            </a: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数据分析领域的事实上的“标准库”</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457720" y="3182653"/>
            <a:ext cx="9060873" cy="96128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smtClean="0">
                <a:latin typeface="微软雅黑" panose="020B0503020204020204" pitchFamily="34" charset="-122"/>
                <a:ea typeface="微软雅黑" panose="020B0503020204020204" pitchFamily="34" charset="-122"/>
              </a:rPr>
              <a:t>NumPy</a:t>
            </a:r>
            <a:r>
              <a:rPr lang="zh-CN" altLang="en-US" sz="2000" dirty="0" smtClean="0">
                <a:latin typeface="微软雅黑" panose="020B0503020204020204" pitchFamily="34" charset="-122"/>
                <a:ea typeface="微软雅黑" panose="020B0503020204020204" pitchFamily="34" charset="-122"/>
              </a:rPr>
              <a:t>的安装： </a:t>
            </a:r>
            <a:r>
              <a:rPr lang="en-US" altLang="zh-CN" sz="2000" dirty="0" smtClean="0">
                <a:latin typeface="微软雅黑" panose="020B0503020204020204" pitchFamily="34" charset="-122"/>
                <a:ea typeface="微软雅黑" panose="020B0503020204020204" pitchFamily="34" charset="-122"/>
              </a:rPr>
              <a:t>pip install </a:t>
            </a:r>
            <a:r>
              <a:rPr lang="en-US" altLang="zh-CN" sz="2000" dirty="0" err="1" smtClean="0">
                <a:latin typeface="微软雅黑" panose="020B0503020204020204" pitchFamily="34" charset="-122"/>
                <a:ea typeface="微软雅黑" panose="020B0503020204020204" pitchFamily="34" charset="-122"/>
              </a:rPr>
              <a:t>numpy</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err="1" smtClean="0">
                <a:latin typeface="微软雅黑" panose="020B0503020204020204" pitchFamily="34" charset="-122"/>
                <a:ea typeface="微软雅黑" panose="020B0503020204020204" pitchFamily="34" charset="-122"/>
              </a:rPr>
              <a:t>NumPy</a:t>
            </a:r>
            <a:r>
              <a:rPr lang="zh-CN" altLang="en-US" sz="2000" dirty="0" smtClean="0">
                <a:latin typeface="微软雅黑" panose="020B0503020204020204" pitchFamily="34" charset="-122"/>
                <a:ea typeface="微软雅黑" panose="020B0503020204020204" pitchFamily="34" charset="-122"/>
              </a:rPr>
              <a:t>的导入</a:t>
            </a:r>
            <a:r>
              <a:rPr lang="en-US" altLang="zh-CN" sz="2000" dirty="0" smtClean="0">
                <a:latin typeface="微软雅黑" panose="020B0503020204020204" pitchFamily="34" charset="-122"/>
                <a:ea typeface="微软雅黑" panose="020B0503020204020204" pitchFamily="34" charset="-122"/>
              </a:rPr>
              <a:t>:    import </a:t>
            </a:r>
            <a:r>
              <a:rPr lang="en-US" altLang="zh-CN" sz="2000" dirty="0" err="1" smtClean="0">
                <a:latin typeface="微软雅黑" panose="020B0503020204020204" pitchFamily="34" charset="-122"/>
                <a:ea typeface="微软雅黑" panose="020B0503020204020204" pitchFamily="34" charset="-122"/>
              </a:rPr>
              <a:t>numpy</a:t>
            </a:r>
            <a:r>
              <a:rPr lang="en-US" altLang="zh-CN" sz="2000" dirty="0" smtClean="0">
                <a:latin typeface="微软雅黑" panose="020B0503020204020204" pitchFamily="34" charset="-122"/>
                <a:ea typeface="微软雅黑" panose="020B0503020204020204" pitchFamily="34" charset="-122"/>
              </a:rPr>
              <a:t> as np</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847255" y="4434534"/>
            <a:ext cx="6904112" cy="2088639"/>
          </a:xfrm>
          <a:prstGeom prst="rect">
            <a:avLst/>
          </a:prstGeom>
        </p:spPr>
      </p:pic>
      <p:sp>
        <p:nvSpPr>
          <p:cNvPr id="9" name="文本框 8"/>
          <p:cNvSpPr txBox="1"/>
          <p:nvPr/>
        </p:nvSpPr>
        <p:spPr>
          <a:xfrm>
            <a:off x="175213" y="263237"/>
            <a:ext cx="3996607"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NumPy</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概述及安装</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002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7336" y="1248187"/>
            <a:ext cx="5110694" cy="400110"/>
          </a:xfrm>
          <a:prstGeom prst="rect">
            <a:avLst/>
          </a:prstGeom>
        </p:spPr>
        <p:txBody>
          <a:bodyPr wrap="none">
            <a:spAutoFit/>
          </a:bodyPr>
          <a:lstStyle/>
          <a:p>
            <a:r>
              <a:rPr lang="en-US" altLang="zh-CN" sz="2000" b="1" dirty="0">
                <a:solidFill>
                  <a:srgbClr val="121212"/>
                </a:solidFill>
                <a:latin typeface="微软雅黑" panose="020B0503020204020204" pitchFamily="34" charset="-122"/>
                <a:ea typeface="微软雅黑" panose="020B0503020204020204" pitchFamily="34" charset="-122"/>
              </a:rPr>
              <a:t>1. </a:t>
            </a:r>
            <a:r>
              <a:rPr lang="zh-CN" altLang="en-US" sz="2000" b="1" dirty="0">
                <a:solidFill>
                  <a:srgbClr val="121212"/>
                </a:solidFill>
                <a:latin typeface="微软雅黑" panose="020B0503020204020204" pitchFamily="34" charset="-122"/>
                <a:ea typeface="微软雅黑" panose="020B0503020204020204" pitchFamily="34" charset="-122"/>
              </a:rPr>
              <a:t>两个数组各维度大小从后往前比对均一致</a:t>
            </a:r>
            <a:endParaRPr lang="zh-CN" altLang="en-US" sz="2000" b="1" i="0" dirty="0">
              <a:solidFill>
                <a:srgbClr val="121212"/>
              </a:solidFill>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62455" y="1925006"/>
            <a:ext cx="8448675" cy="2162175"/>
          </a:xfrm>
          <a:prstGeom prst="rect">
            <a:avLst/>
          </a:prstGeom>
        </p:spPr>
      </p:pic>
      <p:pic>
        <p:nvPicPr>
          <p:cNvPr id="8" name="图片 7"/>
          <p:cNvPicPr>
            <a:picLocks noChangeAspect="1"/>
          </p:cNvPicPr>
          <p:nvPr/>
        </p:nvPicPr>
        <p:blipFill>
          <a:blip r:embed="rId3"/>
          <a:stretch>
            <a:fillRect/>
          </a:stretch>
        </p:blipFill>
        <p:spPr>
          <a:xfrm>
            <a:off x="471980" y="4081003"/>
            <a:ext cx="8439150" cy="1914525"/>
          </a:xfrm>
          <a:prstGeom prst="rect">
            <a:avLst/>
          </a:prstGeom>
        </p:spPr>
      </p:pic>
      <p:pic>
        <p:nvPicPr>
          <p:cNvPr id="9" name="图片 8">
            <a:extLst>
              <a:ext uri="{FF2B5EF4-FFF2-40B4-BE49-F238E27FC236}">
                <a16:creationId xmlns:a16="http://schemas.microsoft.com/office/drawing/2014/main" xmlns="" id="{BE624BEF-731F-48F7-B790-4DFEB9C55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10" name="文本框 9"/>
          <p:cNvSpPr txBox="1"/>
          <p:nvPr/>
        </p:nvSpPr>
        <p:spPr>
          <a:xfrm>
            <a:off x="175213" y="263237"/>
            <a:ext cx="6328977"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数组运算的</a:t>
            </a:r>
            <a:r>
              <a:rPr lang="zh-CN" altLang="en-US" sz="3200" b="1" dirty="0" smtClean="0">
                <a:latin typeface="微软雅黑" panose="020B0503020204020204" pitchFamily="34" charset="-122"/>
                <a:ea typeface="微软雅黑" panose="020B0503020204020204" pitchFamily="34" charset="-122"/>
              </a:rPr>
              <a:t>广播</a:t>
            </a:r>
            <a:r>
              <a:rPr lang="zh-CN" altLang="en-US" sz="3200" b="1" dirty="0">
                <a:latin typeface="微软雅黑" panose="020B0503020204020204" pitchFamily="34" charset="-122"/>
                <a:ea typeface="微软雅黑" panose="020B0503020204020204" pitchFamily="34" charset="-122"/>
              </a:rPr>
              <a:t>原则</a:t>
            </a:r>
            <a:r>
              <a:rPr lang="zh-CN" altLang="en-US" sz="3200" b="1" dirty="0" smtClean="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一</a:t>
            </a:r>
            <a:r>
              <a:rPr lang="en-US" altLang="zh-CN"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1657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9279" y="1111249"/>
            <a:ext cx="10044274"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两个数组存在一些维度大小不相等时，有一个数组的该不相等维度大小为</a:t>
            </a: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10" name="文本框 9"/>
          <p:cNvSpPr txBox="1"/>
          <p:nvPr/>
        </p:nvSpPr>
        <p:spPr>
          <a:xfrm>
            <a:off x="175213" y="263237"/>
            <a:ext cx="6207148"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数组运算的</a:t>
            </a:r>
            <a:r>
              <a:rPr lang="zh-CN" altLang="en-US" sz="3200" b="1" dirty="0" smtClean="0">
                <a:latin typeface="微软雅黑" panose="020B0503020204020204" pitchFamily="34" charset="-122"/>
                <a:ea typeface="微软雅黑" panose="020B0503020204020204" pitchFamily="34" charset="-122"/>
              </a:rPr>
              <a:t>广播原则</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二</a:t>
            </a:r>
            <a:r>
              <a:rPr lang="en-US" altLang="zh-CN"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3"/>
          <a:srcRect t="66175"/>
          <a:stretch/>
        </p:blipFill>
        <p:spPr>
          <a:xfrm>
            <a:off x="1445783" y="4808588"/>
            <a:ext cx="8505264" cy="1869992"/>
          </a:xfrm>
          <a:prstGeom prst="rect">
            <a:avLst/>
          </a:prstGeom>
        </p:spPr>
      </p:pic>
      <p:pic>
        <p:nvPicPr>
          <p:cNvPr id="13" name="图片 12"/>
          <p:cNvPicPr>
            <a:picLocks noChangeAspect="1"/>
          </p:cNvPicPr>
          <p:nvPr/>
        </p:nvPicPr>
        <p:blipFill rotWithShape="1">
          <a:blip r:embed="rId3"/>
          <a:srcRect b="43232"/>
          <a:stretch/>
        </p:blipFill>
        <p:spPr>
          <a:xfrm>
            <a:off x="1445783" y="1670203"/>
            <a:ext cx="8505264" cy="3138385"/>
          </a:xfrm>
          <a:prstGeom prst="rect">
            <a:avLst/>
          </a:prstGeom>
        </p:spPr>
      </p:pic>
    </p:spTree>
    <p:extLst>
      <p:ext uri="{BB962C8B-B14F-4D97-AF65-F5344CB8AC3E}">
        <p14:creationId xmlns:p14="http://schemas.microsoft.com/office/powerpoint/2010/main" val="139393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5476179"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a:t>
            </a:r>
            <a:r>
              <a:rPr lang="zh-CN" altLang="en-US" sz="3200" b="1" dirty="0">
                <a:latin typeface="微软雅黑" panose="020B0503020204020204" pitchFamily="34" charset="-122"/>
                <a:ea typeface="微软雅黑" panose="020B0503020204020204" pitchFamily="34" charset="-122"/>
              </a:rPr>
              <a:t>与标量间的运算</a:t>
            </a:r>
          </a:p>
        </p:txBody>
      </p:sp>
      <p:sp>
        <p:nvSpPr>
          <p:cNvPr id="3" name="矩形 2"/>
          <p:cNvSpPr/>
          <p:nvPr/>
        </p:nvSpPr>
        <p:spPr>
          <a:xfrm>
            <a:off x="175213" y="2047164"/>
            <a:ext cx="4708759" cy="2654060"/>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当</a:t>
            </a:r>
            <a:r>
              <a:rPr lang="zh-CN" altLang="en-US" sz="2000" dirty="0">
                <a:latin typeface="微软雅黑" panose="020B0503020204020204" pitchFamily="34" charset="-122"/>
                <a:ea typeface="微软雅黑" panose="020B0503020204020204" pitchFamily="34" charset="-122"/>
              </a:rPr>
              <a:t>数组进行相加、相减、乘以或除以一个数字时，这些称为标量</a:t>
            </a:r>
            <a:r>
              <a:rPr lang="zh-CN" altLang="en-US" sz="2000" dirty="0" smtClean="0">
                <a:latin typeface="微软雅黑" panose="020B0503020204020204" pitchFamily="34" charset="-122"/>
                <a:ea typeface="微软雅黑" panose="020B0503020204020204" pitchFamily="34" charset="-122"/>
              </a:rPr>
              <a:t>运算。</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数组</a:t>
            </a:r>
            <a:r>
              <a:rPr lang="zh-CN" altLang="en-US" sz="2000" dirty="0">
                <a:latin typeface="微软雅黑" panose="020B0503020204020204" pitchFamily="34" charset="-122"/>
                <a:ea typeface="微软雅黑" panose="020B0503020204020204" pitchFamily="34" charset="-122"/>
              </a:rPr>
              <a:t>与标量的算术运算也会将那个标量</a:t>
            </a:r>
            <a:r>
              <a:rPr lang="zh-CN" altLang="en-US" sz="2000" dirty="0" smtClean="0">
                <a:latin typeface="微软雅黑" panose="020B0503020204020204" pitchFamily="34" charset="-122"/>
                <a:ea typeface="微软雅黑" panose="020B0503020204020204" pitchFamily="34" charset="-122"/>
              </a:rPr>
              <a:t>值广播</a:t>
            </a:r>
            <a:r>
              <a:rPr lang="zh-CN" altLang="en-US" sz="2000" dirty="0">
                <a:latin typeface="微软雅黑" panose="020B0503020204020204" pitchFamily="34" charset="-122"/>
                <a:ea typeface="微软雅黑" panose="020B0503020204020204" pitchFamily="34" charset="-122"/>
              </a:rPr>
              <a:t>到各个元素。</a:t>
            </a:r>
          </a:p>
        </p:txBody>
      </p:sp>
      <p:pic>
        <p:nvPicPr>
          <p:cNvPr id="7" name="图片 6"/>
          <p:cNvPicPr>
            <a:picLocks noChangeAspect="1"/>
          </p:cNvPicPr>
          <p:nvPr/>
        </p:nvPicPr>
        <p:blipFill>
          <a:blip r:embed="rId4"/>
          <a:stretch>
            <a:fillRect/>
          </a:stretch>
        </p:blipFill>
        <p:spPr>
          <a:xfrm>
            <a:off x="5651392" y="939214"/>
            <a:ext cx="6397326" cy="5918786"/>
          </a:xfrm>
          <a:prstGeom prst="rect">
            <a:avLst/>
          </a:prstGeom>
        </p:spPr>
      </p:pic>
    </p:spTree>
    <p:extLst>
      <p:ext uri="{BB962C8B-B14F-4D97-AF65-F5344CB8AC3E}">
        <p14:creationId xmlns:p14="http://schemas.microsoft.com/office/powerpoint/2010/main" val="1002708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09806" y="1839109"/>
            <a:ext cx="7991475" cy="4191000"/>
          </a:xfrm>
          <a:prstGeom prst="rect">
            <a:avLst/>
          </a:prstGeom>
        </p:spPr>
      </p:pic>
      <p:pic>
        <p:nvPicPr>
          <p:cNvPr id="5" name="图片 4">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6" name="文本框 5"/>
          <p:cNvSpPr txBox="1"/>
          <p:nvPr/>
        </p:nvSpPr>
        <p:spPr>
          <a:xfrm>
            <a:off x="175213" y="263237"/>
            <a:ext cx="4655442"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数组练习（四）</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8952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7911140"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a:t>
            </a:r>
            <a:r>
              <a:rPr lang="zh-CN" altLang="en-US" sz="3200" b="1" dirty="0" smtClean="0">
                <a:latin typeface="微软雅黑" panose="020B0503020204020204" pitchFamily="34" charset="-122"/>
                <a:ea typeface="微软雅黑" panose="020B0503020204020204" pitchFamily="34" charset="-122"/>
              </a:rPr>
              <a:t>通用函数</a:t>
            </a:r>
            <a:r>
              <a:rPr lang="en-US" altLang="zh-CN" sz="3200" b="1" dirty="0" smtClean="0">
                <a:latin typeface="微软雅黑" panose="020B0503020204020204" pitchFamily="34" charset="-122"/>
                <a:ea typeface="微软雅黑" panose="020B0503020204020204" pitchFamily="34" charset="-122"/>
              </a:rPr>
              <a:t>(</a:t>
            </a:r>
            <a:r>
              <a:rPr lang="en-US" altLang="zh-CN" sz="3200" b="1" dirty="0" err="1" smtClean="0">
                <a:latin typeface="微软雅黑" panose="020B0503020204020204" pitchFamily="34" charset="-122"/>
                <a:ea typeface="微软雅黑" panose="020B0503020204020204" pitchFamily="34" charset="-122"/>
              </a:rPr>
              <a:t>ufunc</a:t>
            </a:r>
            <a:r>
              <a:rPr lang="en-US" altLang="zh-CN" sz="3200" b="1"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一元函数</a:t>
            </a:r>
            <a:endParaRPr lang="zh-CN" altLang="en-US" sz="3200" b="1" dirty="0">
              <a:latin typeface="微软雅黑" panose="020B0503020204020204" pitchFamily="34" charset="-122"/>
              <a:ea typeface="微软雅黑" panose="020B0503020204020204" pitchFamily="34" charset="-122"/>
            </a:endParaRPr>
          </a:p>
        </p:txBody>
      </p:sp>
      <p:sp>
        <p:nvSpPr>
          <p:cNvPr id="3" name="矩形 2"/>
          <p:cNvSpPr/>
          <p:nvPr/>
        </p:nvSpPr>
        <p:spPr>
          <a:xfrm>
            <a:off x="250517" y="1111249"/>
            <a:ext cx="4708759" cy="1169551"/>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通用函数是对简单函数</a:t>
            </a:r>
            <a:r>
              <a:rPr lang="zh-CN" altLang="en-US" sz="2000" b="1" dirty="0">
                <a:latin typeface="微软雅黑" panose="020B0503020204020204" pitchFamily="34" charset="-122"/>
                <a:ea typeface="微软雅黑" panose="020B0503020204020204" pitchFamily="34" charset="-122"/>
              </a:rPr>
              <a:t>向量化</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封装</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常用的一元通用函数</a:t>
            </a:r>
            <a:r>
              <a:rPr lang="zh-CN" altLang="en-US" sz="2000" dirty="0" smtClean="0">
                <a:latin typeface="微软雅黑" panose="020B0503020204020204" pitchFamily="34" charset="-122"/>
                <a:ea typeface="微软雅黑" panose="020B0503020204020204" pitchFamily="34" charset="-122"/>
              </a:rPr>
              <a:t>如下：</a:t>
            </a:r>
            <a:endParaRPr lang="zh-CN" altLang="en-US" sz="20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b="47260"/>
          <a:stretch/>
        </p:blipFill>
        <p:spPr>
          <a:xfrm>
            <a:off x="2040984" y="2439644"/>
            <a:ext cx="8289661" cy="3345571"/>
          </a:xfrm>
          <a:prstGeom prst="rect">
            <a:avLst/>
          </a:prstGeom>
        </p:spPr>
      </p:pic>
      <p:sp>
        <p:nvSpPr>
          <p:cNvPr id="5" name="文本框 4"/>
          <p:cNvSpPr txBox="1"/>
          <p:nvPr/>
        </p:nvSpPr>
        <p:spPr>
          <a:xfrm>
            <a:off x="2623442" y="6164133"/>
            <a:ext cx="6689652" cy="400110"/>
          </a:xfrm>
          <a:prstGeom prst="rect">
            <a:avLst/>
          </a:prstGeom>
          <a:noFill/>
        </p:spPr>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一元函数指的是接受一个数组作为参数，如：</a:t>
            </a:r>
            <a:r>
              <a:rPr lang="en-US" altLang="zh-CN" sz="2000" dirty="0" err="1" smtClean="0">
                <a:latin typeface="微软雅黑" panose="020B0503020204020204" pitchFamily="34" charset="-122"/>
                <a:ea typeface="微软雅黑" panose="020B0503020204020204" pitchFamily="34" charset="-122"/>
              </a:rPr>
              <a:t>np.sqrt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arr</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0492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52467"/>
          <a:stretch/>
        </p:blipFill>
        <p:spPr>
          <a:xfrm>
            <a:off x="717791" y="1376981"/>
            <a:ext cx="10255138" cy="3730158"/>
          </a:xfrm>
          <a:prstGeom prst="rect">
            <a:avLst/>
          </a:prstGeom>
        </p:spPr>
      </p:pic>
      <p:pic>
        <p:nvPicPr>
          <p:cNvPr id="5" name="图片 4">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6" name="文本框 5"/>
          <p:cNvSpPr txBox="1"/>
          <p:nvPr/>
        </p:nvSpPr>
        <p:spPr>
          <a:xfrm>
            <a:off x="175213" y="263237"/>
            <a:ext cx="7911140"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a:t>
            </a:r>
            <a:r>
              <a:rPr lang="zh-CN" altLang="en-US" sz="3200" b="1" dirty="0" smtClean="0">
                <a:latin typeface="微软雅黑" panose="020B0503020204020204" pitchFamily="34" charset="-122"/>
                <a:ea typeface="微软雅黑" panose="020B0503020204020204" pitchFamily="34" charset="-122"/>
              </a:rPr>
              <a:t>通用函数</a:t>
            </a:r>
            <a:r>
              <a:rPr lang="en-US" altLang="zh-CN" sz="3200" b="1" dirty="0">
                <a:latin typeface="微软雅黑" panose="020B0503020204020204" pitchFamily="34" charset="-122"/>
                <a:ea typeface="微软雅黑" panose="020B0503020204020204" pitchFamily="34" charset="-122"/>
              </a:rPr>
              <a:t>(</a:t>
            </a:r>
            <a:r>
              <a:rPr lang="en-US" altLang="zh-CN" sz="3200" b="1" dirty="0" err="1">
                <a:latin typeface="微软雅黑" panose="020B0503020204020204" pitchFamily="34" charset="-122"/>
                <a:ea typeface="微软雅黑" panose="020B0503020204020204" pitchFamily="34" charset="-122"/>
              </a:rPr>
              <a:t>ufunc</a:t>
            </a:r>
            <a:r>
              <a:rPr lang="en-US" altLang="zh-CN" sz="3200" b="1" dirty="0" smtClean="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二元函数</a:t>
            </a:r>
            <a:endParaRPr lang="zh-CN" altLang="en-US" sz="32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03853" y="5777062"/>
            <a:ext cx="9790312"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二</a:t>
            </a:r>
            <a:r>
              <a:rPr lang="zh-CN" altLang="en-US" sz="2000" dirty="0" smtClean="0">
                <a:latin typeface="微软雅黑" panose="020B0503020204020204" pitchFamily="34" charset="-122"/>
                <a:ea typeface="微软雅黑" panose="020B0503020204020204" pitchFamily="34" charset="-122"/>
              </a:rPr>
              <a:t>元函数指的是接受二个数组作为参数，如：</a:t>
            </a:r>
            <a:r>
              <a:rPr lang="en-US" altLang="zh-CN" sz="2000" dirty="0" err="1" smtClean="0">
                <a:latin typeface="微软雅黑" panose="020B0503020204020204" pitchFamily="34" charset="-122"/>
                <a:ea typeface="微软雅黑" panose="020B0503020204020204" pitchFamily="34" charset="-122"/>
              </a:rPr>
              <a:t>np.greater</a:t>
            </a:r>
            <a:r>
              <a:rPr lang="en-US" altLang="zh-CN" sz="2000" dirty="0" smtClean="0">
                <a:latin typeface="微软雅黑" panose="020B0503020204020204" pitchFamily="34" charset="-122"/>
                <a:ea typeface="微软雅黑" panose="020B0503020204020204" pitchFamily="34" charset="-122"/>
              </a:rPr>
              <a:t>(arr1, arr2)</a:t>
            </a:r>
            <a:r>
              <a:rPr lang="zh-CN" altLang="en-US" sz="2000" dirty="0" smtClean="0">
                <a:latin typeface="微软雅黑" panose="020B0503020204020204" pitchFamily="34" charset="-122"/>
                <a:ea typeface="微软雅黑" panose="020B0503020204020204" pitchFamily="34" charset="-122"/>
              </a:rPr>
              <a:t>逐元素比较大小返回布尔数组</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8862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76492" y="2274949"/>
            <a:ext cx="5238676" cy="3175200"/>
          </a:xfrm>
          <a:prstGeom prst="rect">
            <a:avLst/>
          </a:prstGeom>
        </p:spPr>
      </p:pic>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2" y="263237"/>
            <a:ext cx="9140668"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a:t>
            </a:r>
            <a:r>
              <a:rPr lang="zh-CN" altLang="en-US" sz="3200" b="1" dirty="0" smtClean="0">
                <a:latin typeface="微软雅黑" panose="020B0503020204020204" pitchFamily="34" charset="-122"/>
                <a:ea typeface="微软雅黑" panose="020B0503020204020204" pitchFamily="34" charset="-122"/>
              </a:rPr>
              <a:t>通用函数</a:t>
            </a:r>
            <a:r>
              <a:rPr lang="en-US" altLang="zh-CN" sz="3200" b="1" dirty="0">
                <a:latin typeface="微软雅黑" panose="020B0503020204020204" pitchFamily="34" charset="-122"/>
                <a:ea typeface="微软雅黑" panose="020B0503020204020204" pitchFamily="34" charset="-122"/>
              </a:rPr>
              <a:t>(</a:t>
            </a:r>
            <a:r>
              <a:rPr lang="en-US" altLang="zh-CN" sz="3200" b="1" dirty="0" err="1">
                <a:latin typeface="微软雅黑" panose="020B0503020204020204" pitchFamily="34" charset="-122"/>
                <a:ea typeface="微软雅黑" panose="020B0503020204020204" pitchFamily="34" charset="-122"/>
              </a:rPr>
              <a:t>ufunc</a:t>
            </a:r>
            <a:r>
              <a:rPr lang="en-US" altLang="zh-CN" sz="3200" b="1" dirty="0" smtClean="0">
                <a:latin typeface="微软雅黑" panose="020B0503020204020204" pitchFamily="34" charset="-122"/>
                <a:ea typeface="微软雅黑" panose="020B0503020204020204" pitchFamily="34" charset="-122"/>
              </a:rPr>
              <a:t>)</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统计函数</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164722" y="1859450"/>
            <a:ext cx="4462054" cy="830997"/>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smtClean="0"/>
              <a:t>两种调用方式：</a:t>
            </a:r>
            <a:endParaRPr lang="en-US" altLang="zh-CN" sz="2400" dirty="0" smtClean="0"/>
          </a:p>
          <a:p>
            <a:pPr algn="ctr"/>
            <a:r>
              <a:rPr lang="en-US" altLang="zh-CN" sz="2400" dirty="0" err="1" smtClean="0"/>
              <a:t>np.sum</a:t>
            </a:r>
            <a:r>
              <a:rPr lang="en-US" altLang="zh-CN" sz="2400" dirty="0" smtClean="0"/>
              <a:t>(</a:t>
            </a:r>
            <a:r>
              <a:rPr lang="en-US" altLang="zh-CN" sz="2400" dirty="0" err="1" smtClean="0"/>
              <a:t>arr</a:t>
            </a:r>
            <a:r>
              <a:rPr lang="en-US" altLang="zh-CN" sz="2400" dirty="0" smtClean="0"/>
              <a:t>) </a:t>
            </a:r>
            <a:r>
              <a:rPr lang="zh-CN" altLang="en-US" sz="2400" dirty="0" smtClean="0"/>
              <a:t>或 </a:t>
            </a:r>
            <a:r>
              <a:rPr lang="en-US" altLang="zh-CN" sz="2400" dirty="0" err="1" smtClean="0"/>
              <a:t>arr.sum</a:t>
            </a:r>
            <a:r>
              <a:rPr lang="en-US" altLang="zh-CN" sz="2400" dirty="0" smtClean="0"/>
              <a:t>()</a:t>
            </a:r>
            <a:endParaRPr lang="zh-CN" altLang="en-US" sz="2400" dirty="0"/>
          </a:p>
        </p:txBody>
      </p:sp>
      <p:pic>
        <p:nvPicPr>
          <p:cNvPr id="9" name="图片 8"/>
          <p:cNvPicPr>
            <a:picLocks noChangeAspect="1"/>
          </p:cNvPicPr>
          <p:nvPr/>
        </p:nvPicPr>
        <p:blipFill>
          <a:blip r:embed="rId4"/>
          <a:stretch>
            <a:fillRect/>
          </a:stretch>
        </p:blipFill>
        <p:spPr>
          <a:xfrm>
            <a:off x="7164722" y="3086045"/>
            <a:ext cx="4800600" cy="3095625"/>
          </a:xfrm>
          <a:prstGeom prst="rect">
            <a:avLst/>
          </a:prstGeom>
        </p:spPr>
      </p:pic>
    </p:spTree>
    <p:extLst>
      <p:ext uri="{BB962C8B-B14F-4D97-AF65-F5344CB8AC3E}">
        <p14:creationId xmlns:p14="http://schemas.microsoft.com/office/powerpoint/2010/main" val="4107950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13" y="1579329"/>
            <a:ext cx="11515804" cy="4219043"/>
          </a:xfrm>
          <a:prstGeom prst="rect">
            <a:avLst/>
          </a:prstGeom>
        </p:spPr>
      </p:pic>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3" y="263237"/>
            <a:ext cx="10656910"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a:t>
            </a:r>
            <a:r>
              <a:rPr lang="zh-CN" altLang="en-US" sz="3200" b="1" dirty="0" smtClean="0">
                <a:latin typeface="微软雅黑" panose="020B0503020204020204" pitchFamily="34" charset="-122"/>
                <a:ea typeface="微软雅黑" panose="020B0503020204020204" pitchFamily="34" charset="-122"/>
              </a:rPr>
              <a:t>通用函数</a:t>
            </a:r>
            <a:r>
              <a:rPr lang="en-US" altLang="zh-CN" sz="3200" b="1" dirty="0">
                <a:latin typeface="微软雅黑" panose="020B0503020204020204" pitchFamily="34" charset="-122"/>
                <a:ea typeface="微软雅黑" panose="020B0503020204020204" pitchFamily="34" charset="-122"/>
              </a:rPr>
              <a:t>(</a:t>
            </a:r>
            <a:r>
              <a:rPr lang="en-US" altLang="zh-CN" sz="3200" b="1" dirty="0" err="1">
                <a:latin typeface="微软雅黑" panose="020B0503020204020204" pitchFamily="34" charset="-122"/>
                <a:ea typeface="微软雅黑" panose="020B0503020204020204" pitchFamily="34" charset="-122"/>
              </a:rPr>
              <a:t>ufunc</a:t>
            </a:r>
            <a:r>
              <a:rPr lang="en-US" altLang="zh-CN" sz="3200" b="1" dirty="0" smtClean="0">
                <a:latin typeface="微软雅黑" panose="020B0503020204020204" pitchFamily="34" charset="-122"/>
                <a:ea typeface="微软雅黑" panose="020B0503020204020204" pitchFamily="34" charset="-122"/>
              </a:rPr>
              <a:t>)</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统计函数</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4765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2" y="263237"/>
            <a:ext cx="9140668" cy="584775"/>
          </a:xfrm>
          <a:prstGeom prst="rect">
            <a:avLst/>
          </a:prstGeom>
          <a:noFill/>
        </p:spPr>
        <p:txBody>
          <a:bodyPr wrap="squar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a:t>
            </a:r>
            <a:r>
              <a:rPr lang="zh-CN" altLang="en-US" sz="3200" b="1" dirty="0" smtClean="0">
                <a:latin typeface="微软雅黑" panose="020B0503020204020204" pitchFamily="34" charset="-122"/>
                <a:ea typeface="微软雅黑" panose="020B0503020204020204" pitchFamily="34" charset="-122"/>
              </a:rPr>
              <a:t>通用函数</a:t>
            </a:r>
            <a:r>
              <a:rPr lang="en-US" altLang="zh-CN" sz="3200" b="1" dirty="0">
                <a:latin typeface="微软雅黑" panose="020B0503020204020204" pitchFamily="34" charset="-122"/>
                <a:ea typeface="微软雅黑" panose="020B0503020204020204" pitchFamily="34" charset="-122"/>
              </a:rPr>
              <a:t>(</a:t>
            </a:r>
            <a:r>
              <a:rPr lang="en-US" altLang="zh-CN" sz="3200" b="1" dirty="0" err="1">
                <a:latin typeface="微软雅黑" panose="020B0503020204020204" pitchFamily="34" charset="-122"/>
                <a:ea typeface="微软雅黑" panose="020B0503020204020204" pitchFamily="34" charset="-122"/>
              </a:rPr>
              <a:t>ufunc</a:t>
            </a:r>
            <a:r>
              <a:rPr lang="en-US" altLang="zh-CN" sz="3200" b="1" dirty="0" smtClean="0">
                <a:latin typeface="微软雅黑" panose="020B0503020204020204" pitchFamily="34" charset="-122"/>
                <a:ea typeface="微软雅黑" panose="020B0503020204020204" pitchFamily="34" charset="-122"/>
              </a:rPr>
              <a:t>)</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排序</a:t>
            </a:r>
            <a:r>
              <a:rPr lang="zh-CN" altLang="en-US" sz="3200" b="1" dirty="0">
                <a:latin typeface="微软雅黑" panose="020B0503020204020204" pitchFamily="34" charset="-122"/>
                <a:ea typeface="微软雅黑" panose="020B0503020204020204" pitchFamily="34" charset="-122"/>
              </a:rPr>
              <a:t>函数</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27752" y="2688329"/>
            <a:ext cx="8630889"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err="1" smtClean="0">
                <a:latin typeface="微软雅黑" panose="020B0503020204020204" pitchFamily="34" charset="-122"/>
                <a:ea typeface="微软雅黑" panose="020B0503020204020204" pitchFamily="34" charset="-122"/>
              </a:rPr>
              <a:t>NumPy</a:t>
            </a:r>
            <a:r>
              <a:rPr lang="zh-CN" altLang="en-US" dirty="0" smtClean="0">
                <a:latin typeface="微软雅黑" panose="020B0503020204020204" pitchFamily="34" charset="-122"/>
                <a:ea typeface="微软雅黑" panose="020B0503020204020204" pitchFamily="34" charset="-122"/>
              </a:rPr>
              <a:t>中的排序都是升序排序，如果需要降序，需要将排序结果反转一下</a:t>
            </a: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6008860" y="3080924"/>
            <a:ext cx="5445631" cy="3777076"/>
          </a:xfrm>
          <a:prstGeom prst="rect">
            <a:avLst/>
          </a:prstGeom>
        </p:spPr>
      </p:pic>
      <p:pic>
        <p:nvPicPr>
          <p:cNvPr id="10" name="图片 9"/>
          <p:cNvPicPr>
            <a:picLocks noChangeAspect="1"/>
          </p:cNvPicPr>
          <p:nvPr/>
        </p:nvPicPr>
        <p:blipFill>
          <a:blip r:embed="rId4"/>
          <a:stretch>
            <a:fillRect/>
          </a:stretch>
        </p:blipFill>
        <p:spPr>
          <a:xfrm>
            <a:off x="727752" y="975668"/>
            <a:ext cx="9887540" cy="1689398"/>
          </a:xfrm>
          <a:prstGeom prst="rect">
            <a:avLst/>
          </a:prstGeom>
        </p:spPr>
      </p:pic>
      <p:pic>
        <p:nvPicPr>
          <p:cNvPr id="11" name="图片 10"/>
          <p:cNvPicPr>
            <a:picLocks noChangeAspect="1"/>
          </p:cNvPicPr>
          <p:nvPr/>
        </p:nvPicPr>
        <p:blipFill>
          <a:blip r:embed="rId5"/>
          <a:stretch>
            <a:fillRect/>
          </a:stretch>
        </p:blipFill>
        <p:spPr>
          <a:xfrm>
            <a:off x="813258" y="3057661"/>
            <a:ext cx="4937092" cy="3725536"/>
          </a:xfrm>
          <a:prstGeom prst="rect">
            <a:avLst/>
          </a:prstGeom>
        </p:spPr>
      </p:pic>
    </p:spTree>
    <p:extLst>
      <p:ext uri="{BB962C8B-B14F-4D97-AF65-F5344CB8AC3E}">
        <p14:creationId xmlns:p14="http://schemas.microsoft.com/office/powerpoint/2010/main" val="16400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3" y="263237"/>
            <a:ext cx="5476179"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数组函数的高级用法</a:t>
            </a:r>
            <a:endParaRPr lang="zh-CN" altLang="en-US" sz="3200" b="1" dirty="0">
              <a:latin typeface="微软雅黑" panose="020B0503020204020204" pitchFamily="34" charset="-122"/>
              <a:ea typeface="微软雅黑" panose="020B0503020204020204" pitchFamily="34" charset="-122"/>
            </a:endParaRPr>
          </a:p>
        </p:txBody>
      </p:sp>
      <p:sp>
        <p:nvSpPr>
          <p:cNvPr id="2" name="矩形 1"/>
          <p:cNvSpPr/>
          <p:nvPr/>
        </p:nvSpPr>
        <p:spPr>
          <a:xfrm>
            <a:off x="89152" y="1215642"/>
            <a:ext cx="8291055" cy="1015663"/>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自定义</a:t>
            </a:r>
            <a:r>
              <a:rPr lang="zh-CN" altLang="en-US" sz="2000" b="1" dirty="0">
                <a:latin typeface="微软雅黑" panose="020B0503020204020204" pitchFamily="34" charset="-122"/>
                <a:ea typeface="微软雅黑" panose="020B0503020204020204" pitchFamily="34" charset="-122"/>
              </a:rPr>
              <a:t>向</a:t>
            </a:r>
            <a:r>
              <a:rPr lang="zh-CN" altLang="en-US" sz="2000" b="1" dirty="0" smtClean="0">
                <a:latin typeface="微软雅黑" panose="020B0503020204020204" pitchFamily="34" charset="-122"/>
                <a:ea typeface="微软雅黑" panose="020B0503020204020204" pitchFamily="34" charset="-122"/>
              </a:rPr>
              <a:t>量化</a:t>
            </a:r>
            <a:r>
              <a:rPr lang="zh-CN" altLang="en-US" sz="2000" b="1" dirty="0" smtClean="0">
                <a:latin typeface="微软雅黑" panose="020B0503020204020204" pitchFamily="34" charset="-122"/>
                <a:ea typeface="微软雅黑" panose="020B0503020204020204" pitchFamily="34" charset="-122"/>
              </a:rPr>
              <a:t>函数</a:t>
            </a:r>
            <a:r>
              <a:rPr lang="zh-CN" altLang="en-US" sz="2000" b="1"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假设</a:t>
            </a:r>
            <a:r>
              <a:rPr lang="en-US" altLang="zh-CN" sz="2000" dirty="0" smtClean="0">
                <a:latin typeface="微软雅黑" panose="020B0503020204020204" pitchFamily="34" charset="-122"/>
                <a:ea typeface="微软雅黑" panose="020B0503020204020204" pitchFamily="34" charset="-122"/>
              </a:rPr>
              <a:t>fun(x)</a:t>
            </a:r>
            <a:r>
              <a:rPr lang="zh-CN" altLang="en-US" sz="2000" dirty="0" smtClean="0">
                <a:latin typeface="微软雅黑" panose="020B0503020204020204" pitchFamily="34" charset="-122"/>
                <a:ea typeface="微软雅黑" panose="020B0503020204020204" pitchFamily="34" charset="-122"/>
              </a:rPr>
              <a:t>函数是一个针对标量的函数， </a:t>
            </a:r>
            <a:r>
              <a:rPr lang="en-US" altLang="zh-CN" sz="2000" dirty="0" err="1" smtClean="0">
                <a:latin typeface="微软雅黑" panose="020B0503020204020204" pitchFamily="34" charset="-122"/>
                <a:ea typeface="微软雅黑" panose="020B0503020204020204" pitchFamily="34" charset="-122"/>
              </a:rPr>
              <a:t>np.vectorize</a:t>
            </a:r>
            <a:r>
              <a:rPr lang="en-US" altLang="zh-CN" sz="2000" dirty="0" smtClean="0">
                <a:latin typeface="微软雅黑" panose="020B0503020204020204" pitchFamily="34" charset="-122"/>
                <a:ea typeface="微软雅黑" panose="020B0503020204020204" pitchFamily="34" charset="-122"/>
              </a:rPr>
              <a:t>(fun)</a:t>
            </a:r>
            <a:r>
              <a:rPr lang="zh-CN" altLang="en-US" sz="2000" dirty="0" smtClean="0">
                <a:latin typeface="微软雅黑" panose="020B0503020204020204" pitchFamily="34" charset="-122"/>
                <a:ea typeface="微软雅黑" panose="020B0503020204020204" pitchFamily="34" charset="-122"/>
              </a:rPr>
              <a:t>可将其转化</a:t>
            </a:r>
            <a:r>
              <a:rPr lang="zh-CN" altLang="en-US" sz="2000" dirty="0">
                <a:latin typeface="微软雅黑" panose="020B0503020204020204" pitchFamily="34" charset="-122"/>
                <a:ea typeface="微软雅黑" panose="020B0503020204020204" pitchFamily="34" charset="-122"/>
              </a:rPr>
              <a:t>为向量化函数</a:t>
            </a:r>
            <a:r>
              <a:rPr lang="zh-CN" altLang="en-US" sz="2000" dirty="0" smtClean="0">
                <a:latin typeface="微软雅黑" panose="020B0503020204020204" pitchFamily="34" charset="-122"/>
                <a:ea typeface="微软雅黑" panose="020B0503020204020204" pitchFamily="34" charset="-122"/>
              </a:rPr>
              <a:t>，可应用于数组操作</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47272" y="2962106"/>
            <a:ext cx="5348728" cy="2879296"/>
          </a:xfrm>
          <a:prstGeom prst="rect">
            <a:avLst/>
          </a:prstGeom>
        </p:spPr>
      </p:pic>
    </p:spTree>
    <p:extLst>
      <p:ext uri="{BB962C8B-B14F-4D97-AF65-F5344CB8AC3E}">
        <p14:creationId xmlns:p14="http://schemas.microsoft.com/office/powerpoint/2010/main" val="1789720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4363695"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NumPy</a:t>
            </a:r>
            <a:r>
              <a:rPr lang="en-US" altLang="zh-CN" sz="3200" b="1" dirty="0" smtClean="0">
                <a:latin typeface="微软雅黑" panose="020B0503020204020204" pitchFamily="34" charset="-122"/>
                <a:ea typeface="微软雅黑" panose="020B0503020204020204" pitchFamily="34" charset="-122"/>
              </a:rPr>
              <a:t>: </a:t>
            </a:r>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对象</a:t>
            </a:r>
            <a:endParaRPr lang="zh-CN" altLang="en-US" sz="32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5213" y="976797"/>
            <a:ext cx="8044960"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sz="2000" dirty="0" err="1" smtClean="0">
                <a:latin typeface="微软雅黑" panose="020B0503020204020204" pitchFamily="34" charset="-122"/>
                <a:ea typeface="微软雅黑" panose="020B0503020204020204" pitchFamily="34" charset="-122"/>
              </a:rPr>
              <a:t>ndarray</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存储</a:t>
            </a:r>
            <a:r>
              <a:rPr lang="zh-CN" altLang="en-US" sz="2000" dirty="0">
                <a:solidFill>
                  <a:srgbClr val="FF0000"/>
                </a:solidFill>
                <a:latin typeface="微软雅黑" panose="020B0503020204020204" pitchFamily="34" charset="-122"/>
                <a:ea typeface="微软雅黑" panose="020B0503020204020204" pitchFamily="34" charset="-122"/>
              </a:rPr>
              <a:t>单一数据类型</a:t>
            </a:r>
            <a:r>
              <a:rPr lang="zh-CN" altLang="en-US" sz="2000" dirty="0">
                <a:latin typeface="微软雅黑" panose="020B0503020204020204" pitchFamily="34" charset="-122"/>
                <a:ea typeface="微软雅黑" panose="020B0503020204020204" pitchFamily="34" charset="-122"/>
              </a:rPr>
              <a:t>的多维数组结构，在内存中连续存在，以行索引和列索引的方式标记数组中的每一个元素</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t="44809" r="70050"/>
          <a:stretch/>
        </p:blipFill>
        <p:spPr>
          <a:xfrm>
            <a:off x="469501" y="2948465"/>
            <a:ext cx="1710764" cy="176237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32959" t="31525" r="39238"/>
          <a:stretch/>
        </p:blipFill>
        <p:spPr>
          <a:xfrm>
            <a:off x="4239698" y="2381024"/>
            <a:ext cx="1588169" cy="2186575"/>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67864"/>
          <a:stretch/>
        </p:blipFill>
        <p:spPr>
          <a:xfrm>
            <a:off x="10111477" y="2182800"/>
            <a:ext cx="1835674" cy="3193235"/>
          </a:xfrm>
          <a:prstGeom prst="rect">
            <a:avLst/>
          </a:prstGeom>
        </p:spPr>
      </p:pic>
      <p:sp>
        <p:nvSpPr>
          <p:cNvPr id="11" name="矩形 10"/>
          <p:cNvSpPr/>
          <p:nvPr/>
        </p:nvSpPr>
        <p:spPr>
          <a:xfrm>
            <a:off x="363752" y="4864724"/>
            <a:ext cx="2460396" cy="307777"/>
          </a:xfrm>
          <a:prstGeom prst="rect">
            <a:avLst/>
          </a:prstGeom>
        </p:spPr>
        <p:txBody>
          <a:bodyPr wrap="square">
            <a:spAutoFit/>
          </a:bodyPr>
          <a:lstStyle/>
          <a:p>
            <a:r>
              <a:rPr lang="en-US" altLang="zh-CN" sz="1400" dirty="0" smtClean="0">
                <a:solidFill>
                  <a:srgbClr val="333333"/>
                </a:solidFill>
                <a:latin typeface="Consolas" panose="020B0609020204030204" pitchFamily="49" charset="0"/>
              </a:rPr>
              <a:t>np.array([</a:t>
            </a:r>
            <a:r>
              <a:rPr lang="en-US" altLang="zh-CN" sz="1400" dirty="0" smtClean="0">
                <a:solidFill>
                  <a:srgbClr val="D33682"/>
                </a:solidFill>
                <a:latin typeface="Consolas" panose="020B0609020204030204" pitchFamily="49" charset="0"/>
              </a:rPr>
              <a:t>7</a:t>
            </a:r>
            <a:r>
              <a:rPr lang="en-US" altLang="zh-CN" sz="1400" dirty="0">
                <a:solidFill>
                  <a:srgbClr val="333333"/>
                </a:solidFill>
                <a:latin typeface="Consolas" panose="020B0609020204030204" pitchFamily="49" charset="0"/>
              </a:rPr>
              <a:t>, </a:t>
            </a:r>
            <a:r>
              <a:rPr lang="en-US" altLang="zh-CN" sz="1400" dirty="0" smtClean="0">
                <a:solidFill>
                  <a:srgbClr val="D33682"/>
                </a:solidFill>
                <a:latin typeface="Consolas" panose="020B0609020204030204" pitchFamily="49" charset="0"/>
              </a:rPr>
              <a:t>2</a:t>
            </a:r>
            <a:r>
              <a:rPr lang="en-US" altLang="zh-CN" sz="1400" dirty="0">
                <a:solidFill>
                  <a:srgbClr val="333333"/>
                </a:solidFill>
                <a:latin typeface="Consolas" panose="020B0609020204030204" pitchFamily="49" charset="0"/>
              </a:rPr>
              <a:t>, </a:t>
            </a:r>
            <a:r>
              <a:rPr lang="en-US" altLang="zh-CN" sz="1400" dirty="0" smtClean="0">
                <a:solidFill>
                  <a:srgbClr val="D33682"/>
                </a:solidFill>
                <a:latin typeface="Consolas" panose="020B0609020204030204" pitchFamily="49" charset="0"/>
              </a:rPr>
              <a:t>9</a:t>
            </a:r>
            <a:r>
              <a:rPr lang="en-US" altLang="zh-CN" sz="1400" dirty="0" smtClean="0">
                <a:solidFill>
                  <a:srgbClr val="333333"/>
                </a:solidFill>
                <a:latin typeface="Consolas" panose="020B0609020204030204" pitchFamily="49" charset="0"/>
              </a:rPr>
              <a:t>, </a:t>
            </a:r>
            <a:r>
              <a:rPr lang="en-US" altLang="zh-CN" sz="1400" dirty="0" smtClean="0">
                <a:solidFill>
                  <a:srgbClr val="D33682"/>
                </a:solidFill>
                <a:latin typeface="Consolas" panose="020B0609020204030204" pitchFamily="49" charset="0"/>
              </a:rPr>
              <a:t>10</a:t>
            </a:r>
            <a:r>
              <a:rPr lang="en-US" altLang="zh-CN" sz="1400" dirty="0">
                <a:solidFill>
                  <a:srgbClr val="333333"/>
                </a:solidFill>
                <a:latin typeface="Consolas" panose="020B0609020204030204" pitchFamily="49" charset="0"/>
              </a:rPr>
              <a:t>])</a:t>
            </a:r>
            <a:endParaRPr lang="en-US" altLang="zh-CN" sz="1400" b="0" dirty="0">
              <a:solidFill>
                <a:srgbClr val="333333"/>
              </a:solidFill>
              <a:effectLst/>
              <a:latin typeface="Consolas" panose="020B0609020204030204" pitchFamily="49" charset="0"/>
            </a:endParaRPr>
          </a:p>
        </p:txBody>
      </p:sp>
      <p:sp>
        <p:nvSpPr>
          <p:cNvPr id="13" name="矩形 12"/>
          <p:cNvSpPr/>
          <p:nvPr/>
        </p:nvSpPr>
        <p:spPr>
          <a:xfrm>
            <a:off x="7783257" y="2267492"/>
            <a:ext cx="2091945" cy="3323987"/>
          </a:xfrm>
          <a:prstGeom prst="rect">
            <a:avLst/>
          </a:prstGeom>
        </p:spPr>
        <p:txBody>
          <a:bodyPr wrap="square">
            <a:spAutoFit/>
          </a:bodyPr>
          <a:lstStyle/>
          <a:p>
            <a:r>
              <a:rPr lang="en-US" altLang="zh-CN" sz="1400" dirty="0">
                <a:solidFill>
                  <a:srgbClr val="333333"/>
                </a:solidFill>
                <a:latin typeface="Consolas" panose="020B0609020204030204" pitchFamily="49" charset="0"/>
              </a:rPr>
              <a:t>np.array([[[</a:t>
            </a:r>
            <a:r>
              <a:rPr lang="en-US" altLang="zh-CN" sz="1400" dirty="0">
                <a:solidFill>
                  <a:srgbClr val="D33682"/>
                </a:solidFill>
                <a:latin typeface="Consolas" panose="020B0609020204030204" pitchFamily="49" charset="0"/>
              </a:rPr>
              <a:t>1</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2</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4</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3</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7</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4</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r>
            <a:br>
              <a:rPr lang="en-US" altLang="zh-CN" sz="1400" dirty="0">
                <a:solidFill>
                  <a:srgbClr val="333333"/>
                </a:solidFill>
                <a:latin typeface="Consolas" panose="020B0609020204030204" pitchFamily="49" charset="0"/>
              </a:rPr>
            </a:b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2</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3</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9</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5</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7</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5</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r>
            <a:br>
              <a:rPr lang="en-US" altLang="zh-CN" sz="1400" dirty="0">
                <a:solidFill>
                  <a:srgbClr val="333333"/>
                </a:solidFill>
                <a:latin typeface="Consolas" panose="020B0609020204030204" pitchFamily="49" charset="0"/>
              </a:rPr>
            </a:b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1</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4</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3</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5</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0</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2</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r>
            <a:br>
              <a:rPr lang="en-US" altLang="zh-CN" sz="1400" dirty="0">
                <a:solidFill>
                  <a:srgbClr val="333333"/>
                </a:solidFill>
                <a:latin typeface="Consolas" panose="020B0609020204030204" pitchFamily="49" charset="0"/>
              </a:rPr>
            </a:b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9</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4</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6</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5</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9</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8</a:t>
            </a:r>
            <a:r>
              <a:rPr lang="en-US" altLang="zh-CN" sz="1400" dirty="0">
                <a:solidFill>
                  <a:srgbClr val="333333"/>
                </a:solidFill>
                <a:latin typeface="Consolas" panose="020B0609020204030204" pitchFamily="49" charset="0"/>
              </a:rPr>
              <a:t>]]])</a:t>
            </a:r>
            <a:endParaRPr lang="en-US" altLang="zh-CN" sz="1400" b="0" dirty="0">
              <a:solidFill>
                <a:srgbClr val="333333"/>
              </a:solidFill>
              <a:effectLst/>
              <a:latin typeface="Consolas" panose="020B0609020204030204" pitchFamily="49" charset="0"/>
            </a:endParaRPr>
          </a:p>
        </p:txBody>
      </p:sp>
      <p:sp>
        <p:nvSpPr>
          <p:cNvPr id="15" name="矩形 14"/>
          <p:cNvSpPr/>
          <p:nvPr/>
        </p:nvSpPr>
        <p:spPr>
          <a:xfrm>
            <a:off x="4352820" y="4721487"/>
            <a:ext cx="2877540" cy="523220"/>
          </a:xfrm>
          <a:prstGeom prst="rect">
            <a:avLst/>
          </a:prstGeom>
        </p:spPr>
        <p:txBody>
          <a:bodyPr wrap="square">
            <a:spAutoFit/>
          </a:bodyPr>
          <a:lstStyle/>
          <a:p>
            <a:r>
              <a:rPr lang="en-US" altLang="zh-CN" sz="1400" dirty="0" smtClean="0">
                <a:solidFill>
                  <a:srgbClr val="333333"/>
                </a:solidFill>
                <a:latin typeface="Consolas" panose="020B0609020204030204" pitchFamily="49" charset="0"/>
              </a:rPr>
              <a:t>np.array</a:t>
            </a:r>
            <a:r>
              <a:rPr lang="en-US" altLang="zh-CN" sz="1400" dirty="0">
                <a:solidFill>
                  <a:srgbClr val="333333"/>
                </a:solidFill>
                <a:latin typeface="Consolas" panose="020B0609020204030204" pitchFamily="49" charset="0"/>
              </a:rPr>
              <a:t>([[</a:t>
            </a:r>
            <a:r>
              <a:rPr lang="en-US" altLang="zh-CN" sz="1400" dirty="0">
                <a:solidFill>
                  <a:srgbClr val="D33682"/>
                </a:solidFill>
                <a:latin typeface="Consolas" panose="020B0609020204030204" pitchFamily="49" charset="0"/>
              </a:rPr>
              <a:t>5.2</a:t>
            </a:r>
            <a:r>
              <a:rPr lang="en-US" altLang="zh-CN" sz="1400" dirty="0">
                <a:solidFill>
                  <a:srgbClr val="333333"/>
                </a:solidFill>
                <a:latin typeface="Consolas" panose="020B0609020204030204" pitchFamily="49" charset="0"/>
              </a:rPr>
              <a:t>, </a:t>
            </a:r>
            <a:r>
              <a:rPr lang="en-US" altLang="zh-CN" sz="1400" dirty="0" smtClean="0">
                <a:solidFill>
                  <a:srgbClr val="D33682"/>
                </a:solidFill>
                <a:latin typeface="Consolas" panose="020B0609020204030204" pitchFamily="49" charset="0"/>
              </a:rPr>
              <a:t>3</a:t>
            </a:r>
            <a:r>
              <a:rPr lang="en-US" altLang="zh-CN" sz="1400" dirty="0" smtClean="0">
                <a:solidFill>
                  <a:srgbClr val="333333"/>
                </a:solidFill>
                <a:latin typeface="Consolas" panose="020B0609020204030204" pitchFamily="49" charset="0"/>
              </a:rPr>
              <a:t>.</a:t>
            </a:r>
            <a:r>
              <a:rPr lang="en-US" altLang="zh-CN" sz="1400" dirty="0">
                <a:solidFill>
                  <a:srgbClr val="D33682"/>
                </a:solidFill>
                <a:latin typeface="Consolas" panose="020B0609020204030204" pitchFamily="49" charset="0"/>
              </a:rPr>
              <a:t>0</a:t>
            </a:r>
            <a:r>
              <a:rPr lang="en-US" altLang="zh-CN" sz="1400" dirty="0" smtClean="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4.5</a:t>
            </a:r>
            <a:r>
              <a:rPr lang="en-US" altLang="zh-CN" sz="1400" dirty="0">
                <a:solidFill>
                  <a:srgbClr val="333333"/>
                </a:solidFill>
                <a:latin typeface="Consolas" panose="020B0609020204030204" pitchFamily="49" charset="0"/>
              </a:rPr>
              <a:t>],</a:t>
            </a:r>
          </a:p>
          <a:p>
            <a:r>
              <a:rPr lang="en-US" altLang="zh-CN" sz="1400" dirty="0">
                <a:solidFill>
                  <a:srgbClr val="333333"/>
                </a:solidFill>
                <a:latin typeface="Consolas" panose="020B0609020204030204" pitchFamily="49" charset="0"/>
              </a:rPr>
              <a:t>       </a:t>
            </a:r>
            <a:r>
              <a:rPr lang="en-US" altLang="zh-CN" sz="1400" dirty="0" smtClean="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9.1</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0.1</a:t>
            </a:r>
            <a:r>
              <a:rPr lang="en-US" altLang="zh-CN" sz="1400" dirty="0">
                <a:solidFill>
                  <a:srgbClr val="333333"/>
                </a:solidFill>
                <a:latin typeface="Consolas" panose="020B0609020204030204" pitchFamily="49" charset="0"/>
              </a:rPr>
              <a:t>, </a:t>
            </a:r>
            <a:r>
              <a:rPr lang="en-US" altLang="zh-CN" sz="1400" dirty="0">
                <a:solidFill>
                  <a:srgbClr val="D33682"/>
                </a:solidFill>
                <a:latin typeface="Consolas" panose="020B0609020204030204" pitchFamily="49" charset="0"/>
              </a:rPr>
              <a:t>0.3</a:t>
            </a:r>
            <a:r>
              <a:rPr lang="en-US" altLang="zh-CN" sz="1400" dirty="0">
                <a:solidFill>
                  <a:srgbClr val="333333"/>
                </a:solidFill>
                <a:latin typeface="Consolas" panose="020B0609020204030204" pitchFamily="49" charset="0"/>
              </a:rPr>
              <a:t>]])</a:t>
            </a:r>
            <a:endParaRPr lang="en-US" altLang="zh-CN" sz="1400" b="0" dirty="0">
              <a:solidFill>
                <a:srgbClr val="333333"/>
              </a:solidFill>
              <a:effectLst/>
              <a:latin typeface="Consolas" panose="020B0609020204030204" pitchFamily="49" charset="0"/>
            </a:endParaRPr>
          </a:p>
        </p:txBody>
      </p:sp>
      <p:sp>
        <p:nvSpPr>
          <p:cNvPr id="16" name="文本框 15"/>
          <p:cNvSpPr txBox="1"/>
          <p:nvPr/>
        </p:nvSpPr>
        <p:spPr>
          <a:xfrm>
            <a:off x="217218" y="5764599"/>
            <a:ext cx="8044960"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对于一个</a:t>
            </a:r>
            <a:r>
              <a:rPr lang="en-US" altLang="zh-CN"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维的数组</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从外往里数，</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sz="2000" dirty="0" smtClean="0">
                <a:latin typeface="微软雅黑" panose="020B0503020204020204" pitchFamily="34" charset="-122"/>
                <a:ea typeface="微软雅黑" panose="020B0503020204020204" pitchFamily="34" charset="-122"/>
              </a:rPr>
              <a:t>最外层的轴为</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轴，往里一层为</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轴</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最里层的轴为</a:t>
            </a:r>
            <a:r>
              <a:rPr lang="en-US" altLang="zh-CN" sz="2000" dirty="0" smtClean="0">
                <a:latin typeface="微软雅黑" panose="020B0503020204020204" pitchFamily="34" charset="-122"/>
                <a:ea typeface="微软雅黑" panose="020B0503020204020204" pitchFamily="34" charset="-122"/>
              </a:rPr>
              <a:t>n-1</a:t>
            </a:r>
            <a:r>
              <a:rPr lang="zh-CN" altLang="en-US" sz="2000" dirty="0" smtClean="0">
                <a:latin typeface="微软雅黑" panose="020B0503020204020204" pitchFamily="34" charset="-122"/>
                <a:ea typeface="微软雅黑" panose="020B0503020204020204" pitchFamily="34" charset="-122"/>
              </a:rPr>
              <a:t>轴</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534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3" y="263237"/>
            <a:ext cx="5476179"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数组函数的高级用法</a:t>
            </a:r>
            <a:endParaRPr lang="zh-CN" altLang="en-US" sz="3200" b="1" dirty="0">
              <a:latin typeface="微软雅黑" panose="020B0503020204020204" pitchFamily="34" charset="-122"/>
              <a:ea typeface="微软雅黑" panose="020B0503020204020204" pitchFamily="34" charset="-122"/>
            </a:endParaRPr>
          </a:p>
        </p:txBody>
      </p:sp>
      <p:sp>
        <p:nvSpPr>
          <p:cNvPr id="8" name="矩形 7"/>
          <p:cNvSpPr/>
          <p:nvPr/>
        </p:nvSpPr>
        <p:spPr>
          <a:xfrm>
            <a:off x="175213" y="979909"/>
            <a:ext cx="11815483" cy="2400657"/>
          </a:xfrm>
          <a:prstGeom prst="rect">
            <a:avLst/>
          </a:prstGeom>
        </p:spPr>
        <p:txBody>
          <a:bodyPr wrap="square">
            <a:spAutoFit/>
          </a:bodyPr>
          <a:lstStyle/>
          <a:p>
            <a:pPr marL="285750" indent="-285750">
              <a:lnSpc>
                <a:spcPct val="150000"/>
              </a:lnSpc>
              <a:buFont typeface="Wingdings" panose="05000000000000000000" pitchFamily="2" charset="2"/>
              <a:buChar char="n"/>
            </a:pPr>
            <a:r>
              <a:rPr lang="en-US" altLang="zh-CN" sz="2000" b="1" dirty="0" err="1" smtClean="0">
                <a:latin typeface="微软雅黑" panose="020B0503020204020204" pitchFamily="34" charset="-122"/>
                <a:ea typeface="微软雅黑" panose="020B0503020204020204" pitchFamily="34" charset="-122"/>
              </a:rPr>
              <a:t>np.where</a:t>
            </a:r>
            <a:r>
              <a:rPr lang="zh-CN" altLang="en-US" sz="2000" b="1" dirty="0" smtClean="0">
                <a:latin typeface="微软雅黑" panose="020B0503020204020204" pitchFamily="34" charset="-122"/>
                <a:ea typeface="微软雅黑" panose="020B0503020204020204" pitchFamily="34" charset="-122"/>
              </a:rPr>
              <a:t>三元表达式：</a:t>
            </a:r>
            <a:endParaRPr lang="en-US" altLang="zh-CN" sz="2000" b="1" dirty="0" smtClean="0">
              <a:latin typeface="微软雅黑" panose="020B0503020204020204" pitchFamily="34" charset="-122"/>
              <a:ea typeface="微软雅黑" panose="020B0503020204020204" pitchFamily="34" charset="-122"/>
            </a:endParaRPr>
          </a:p>
          <a:p>
            <a:pPr algn="ctr">
              <a:lnSpc>
                <a:spcPct val="150000"/>
              </a:lnSpc>
            </a:pPr>
            <a:r>
              <a:rPr lang="en-US" altLang="zh-CN" sz="2000" dirty="0" err="1" smtClean="0">
                <a:latin typeface="微软雅黑" panose="020B0503020204020204" pitchFamily="34" charset="-122"/>
                <a:ea typeface="微软雅黑" panose="020B0503020204020204" pitchFamily="34" charset="-122"/>
              </a:rPr>
              <a:t>np.where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条件</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2 )</a:t>
            </a:r>
          </a:p>
          <a:p>
            <a:pPr>
              <a:lnSpc>
                <a:spcPct val="150000"/>
              </a:lnSpc>
            </a:pPr>
            <a:r>
              <a:rPr lang="zh-CN" altLang="en-US" sz="2000" dirty="0" smtClean="0">
                <a:latin typeface="微软雅黑" panose="020B0503020204020204" pitchFamily="34" charset="-122"/>
                <a:ea typeface="微软雅黑" panose="020B0503020204020204" pitchFamily="34" charset="-122"/>
              </a:rPr>
              <a:t>逐元素进行条件判断：</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如果该元素条件判断为</a:t>
            </a:r>
            <a:r>
              <a:rPr lang="en-US" altLang="zh-CN" sz="2000" dirty="0" smtClean="0">
                <a:latin typeface="微软雅黑" panose="020B0503020204020204" pitchFamily="34" charset="-122"/>
                <a:ea typeface="微软雅黑" panose="020B0503020204020204" pitchFamily="34" charset="-122"/>
              </a:rPr>
              <a:t>True,</a:t>
            </a:r>
            <a:r>
              <a:rPr lang="zh-CN" altLang="en-US" sz="2000" dirty="0" smtClean="0">
                <a:latin typeface="微软雅黑" panose="020B0503020204020204" pitchFamily="34" charset="-122"/>
                <a:ea typeface="微软雅黑" panose="020B0503020204020204" pitchFamily="34" charset="-122"/>
              </a:rPr>
              <a:t>则对该元素执行表达式</a:t>
            </a:r>
            <a:r>
              <a:rPr lang="en-US" altLang="zh-CN" sz="2000" dirty="0" smtClean="0">
                <a:latin typeface="微软雅黑" panose="020B0503020204020204" pitchFamily="34" charset="-122"/>
                <a:ea typeface="微软雅黑" panose="020B0503020204020204" pitchFamily="34" charset="-122"/>
              </a:rPr>
              <a:t>1</a:t>
            </a: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如果</a:t>
            </a:r>
            <a:r>
              <a:rPr lang="zh-CN" altLang="en-US" sz="2000" dirty="0">
                <a:latin typeface="微软雅黑" panose="020B0503020204020204" pitchFamily="34" charset="-122"/>
                <a:ea typeface="微软雅黑" panose="020B0503020204020204" pitchFamily="34" charset="-122"/>
              </a:rPr>
              <a:t>该元素条件判断为</a:t>
            </a:r>
            <a:r>
              <a:rPr lang="en-US" altLang="zh-CN" sz="2000" dirty="0" smtClean="0">
                <a:latin typeface="微软雅黑" panose="020B0503020204020204" pitchFamily="34" charset="-122"/>
                <a:ea typeface="微软雅黑" panose="020B0503020204020204" pitchFamily="34" charset="-122"/>
              </a:rPr>
              <a:t>False,</a:t>
            </a:r>
            <a:r>
              <a:rPr lang="zh-CN" altLang="en-US" sz="2000" dirty="0" smtClean="0">
                <a:latin typeface="微软雅黑" panose="020B0503020204020204" pitchFamily="34" charset="-122"/>
                <a:ea typeface="微软雅黑" panose="020B0503020204020204" pitchFamily="34" charset="-122"/>
              </a:rPr>
              <a:t>则对该元素执行表达式</a:t>
            </a:r>
            <a:r>
              <a:rPr lang="en-US" altLang="zh-CN" sz="2000" dirty="0" smtClean="0">
                <a:latin typeface="微软雅黑" panose="020B0503020204020204" pitchFamily="34" charset="-122"/>
                <a:ea typeface="微软雅黑" panose="020B0503020204020204" pitchFamily="34" charset="-122"/>
              </a:rPr>
              <a:t>2</a:t>
            </a:r>
          </a:p>
        </p:txBody>
      </p:sp>
      <p:pic>
        <p:nvPicPr>
          <p:cNvPr id="5" name="图片 4"/>
          <p:cNvPicPr>
            <a:picLocks noChangeAspect="1"/>
          </p:cNvPicPr>
          <p:nvPr/>
        </p:nvPicPr>
        <p:blipFill>
          <a:blip r:embed="rId3"/>
          <a:stretch>
            <a:fillRect/>
          </a:stretch>
        </p:blipFill>
        <p:spPr>
          <a:xfrm>
            <a:off x="2680110" y="3550024"/>
            <a:ext cx="6575733" cy="3307976"/>
          </a:xfrm>
          <a:prstGeom prst="rect">
            <a:avLst/>
          </a:prstGeom>
        </p:spPr>
      </p:pic>
    </p:spTree>
    <p:extLst>
      <p:ext uri="{BB962C8B-B14F-4D97-AF65-F5344CB8AC3E}">
        <p14:creationId xmlns:p14="http://schemas.microsoft.com/office/powerpoint/2010/main" val="2250985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BE624BEF-731F-48F7-B790-4DFEB9C5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6" name="文本框 5"/>
          <p:cNvSpPr txBox="1"/>
          <p:nvPr/>
        </p:nvSpPr>
        <p:spPr>
          <a:xfrm>
            <a:off x="175213" y="263237"/>
            <a:ext cx="4655442"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数组练习（</a:t>
            </a:r>
            <a:r>
              <a:rPr lang="zh-CN" altLang="en-US" sz="3200" b="1" dirty="0">
                <a:latin typeface="微软雅黑" panose="020B0503020204020204" pitchFamily="34" charset="-122"/>
                <a:ea typeface="微软雅黑" panose="020B0503020204020204" pitchFamily="34" charset="-122"/>
              </a:rPr>
              <a:t>五</a:t>
            </a:r>
            <a:r>
              <a:rPr lang="zh-CN" altLang="en-US"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90062" y="1533452"/>
            <a:ext cx="10372725" cy="4410075"/>
          </a:xfrm>
          <a:prstGeom prst="rect">
            <a:avLst/>
          </a:prstGeom>
        </p:spPr>
      </p:pic>
    </p:spTree>
    <p:extLst>
      <p:ext uri="{BB962C8B-B14F-4D97-AF65-F5344CB8AC3E}">
        <p14:creationId xmlns:p14="http://schemas.microsoft.com/office/powerpoint/2010/main" val="1499270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l="317"/>
          <a:stretch/>
        </p:blipFill>
        <p:spPr>
          <a:xfrm>
            <a:off x="0" y="0"/>
            <a:ext cx="12295163" cy="6858000"/>
          </a:xfrm>
          <a:prstGeom prst="rect">
            <a:avLst/>
          </a:prstGeom>
        </p:spPr>
      </p:pic>
    </p:spTree>
    <p:extLst>
      <p:ext uri="{BB962C8B-B14F-4D97-AF65-F5344CB8AC3E}">
        <p14:creationId xmlns:p14="http://schemas.microsoft.com/office/powerpoint/2010/main" val="353777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3081293"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rPr>
              <a:t>vs list</a:t>
            </a:r>
            <a:endParaRPr lang="zh-CN" altLang="en-US" sz="32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5213" y="1042475"/>
            <a:ext cx="11570586" cy="270843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元素类型：</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的元素必须是同质的（</a:t>
            </a:r>
            <a:r>
              <a:rPr lang="en-US" altLang="zh-CN" sz="2000" dirty="0">
                <a:latin typeface="微软雅黑" panose="020B0503020204020204" pitchFamily="34" charset="-122"/>
                <a:ea typeface="微软雅黑" panose="020B0503020204020204" pitchFamily="34" charset="-122"/>
              </a:rPr>
              <a:t>homogeneous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同一</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可以存储任意数据类型</a:t>
            </a:r>
          </a:p>
          <a:p>
            <a:pPr marL="342900" indent="-342900">
              <a:spcBef>
                <a:spcPts val="600"/>
              </a:spcBef>
              <a:spcAft>
                <a:spcPts val="600"/>
              </a:spcAft>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多维序列：</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同一维度元素个数必须相等，嵌套</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同一维度元素个数</a:t>
            </a:r>
            <a:r>
              <a:rPr lang="zh-CN" altLang="en-US" sz="2000" dirty="0" smtClean="0">
                <a:latin typeface="微软雅黑" panose="020B0503020204020204" pitchFamily="34" charset="-122"/>
                <a:ea typeface="微软雅黑" panose="020B0503020204020204" pitchFamily="34" charset="-122"/>
              </a:rPr>
              <a:t>随意</a:t>
            </a:r>
            <a:endParaRPr lang="en-US" altLang="zh-CN" sz="2000" b="1" dirty="0" smtClean="0">
              <a:latin typeface="微软雅黑" panose="020B0503020204020204" pitchFamily="34" charset="-122"/>
              <a:ea typeface="微软雅黑" panose="020B0503020204020204" pitchFamily="34" charset="-122"/>
            </a:endParaRPr>
          </a:p>
          <a:p>
            <a:pPr marL="342900" indent="-342900">
              <a:spcBef>
                <a:spcPts val="600"/>
              </a:spcBef>
              <a:spcAft>
                <a:spcPts val="600"/>
              </a:spcAft>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元素</a:t>
            </a:r>
            <a:r>
              <a:rPr lang="zh-CN" altLang="en-US" sz="2000" b="1" dirty="0">
                <a:latin typeface="微软雅黑" panose="020B0503020204020204" pitchFamily="34" charset="-122"/>
                <a:ea typeface="微软雅黑" panose="020B0503020204020204" pitchFamily="34" charset="-122"/>
              </a:rPr>
              <a:t>操作：</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一次性、批量操作其元素，</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只能用循环逐个操作其元素</a:t>
            </a:r>
          </a:p>
          <a:p>
            <a:pPr marL="342900" indent="-342900">
              <a:spcBef>
                <a:spcPts val="600"/>
              </a:spcBef>
              <a:spcAft>
                <a:spcPts val="600"/>
              </a:spcAft>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性能：</a:t>
            </a:r>
            <a:r>
              <a:rPr lang="en-US" altLang="zh-CN" sz="2000" dirty="0" err="1" smtClean="0">
                <a:latin typeface="微软雅黑" panose="020B0503020204020204" pitchFamily="34" charset="-122"/>
                <a:ea typeface="微软雅黑" panose="020B0503020204020204" pitchFamily="34" charset="-122"/>
              </a:rPr>
              <a:t>ndarray</a:t>
            </a:r>
            <a:r>
              <a:rPr lang="zh-CN" altLang="en-US" sz="2000" dirty="0" smtClean="0">
                <a:latin typeface="微软雅黑" panose="020B0503020204020204" pitchFamily="34" charset="-122"/>
                <a:ea typeface="微软雅黑" panose="020B0503020204020204" pitchFamily="34" charset="-122"/>
              </a:rPr>
              <a:t>底层是</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语言，占用</a:t>
            </a:r>
            <a:r>
              <a:rPr lang="zh-CN" altLang="en-US" sz="2000" dirty="0">
                <a:latin typeface="微软雅黑" panose="020B0503020204020204" pitchFamily="34" charset="-122"/>
                <a:ea typeface="微软雅黑" panose="020B0503020204020204" pitchFamily="34" charset="-122"/>
              </a:rPr>
              <a:t>内存更</a:t>
            </a:r>
            <a:r>
              <a:rPr lang="zh-CN" altLang="en-US" sz="2000" dirty="0" smtClean="0">
                <a:latin typeface="微软雅黑" panose="020B0503020204020204" pitchFamily="34" charset="-122"/>
                <a:ea typeface="微软雅黑" panose="020B0503020204020204" pitchFamily="34" charset="-122"/>
              </a:rPr>
              <a:t>少，运行</a:t>
            </a:r>
            <a:r>
              <a:rPr lang="zh-CN" altLang="en-US" sz="2000" dirty="0">
                <a:latin typeface="微软雅黑" panose="020B0503020204020204" pitchFamily="34" charset="-122"/>
                <a:ea typeface="微软雅黑" panose="020B0503020204020204" pitchFamily="34" charset="-122"/>
              </a:rPr>
              <a:t>速度更快</a:t>
            </a:r>
          </a:p>
          <a:p>
            <a:pPr marL="342900" indent="-342900">
              <a:spcBef>
                <a:spcPts val="600"/>
              </a:spcBef>
              <a:spcAft>
                <a:spcPts val="600"/>
              </a:spcAft>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功能：</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包含大量科学计算常用数学函数，</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包含序列类基础性</a:t>
            </a:r>
            <a:r>
              <a:rPr lang="zh-CN" altLang="en-US" sz="2000" dirty="0" smtClean="0">
                <a:latin typeface="微软雅黑" panose="020B0503020204020204" pitchFamily="34" charset="-122"/>
                <a:ea typeface="微软雅黑" panose="020B0503020204020204" pitchFamily="34" charset="-122"/>
              </a:rPr>
              <a:t>函数</a:t>
            </a:r>
            <a:endParaRPr lang="en-US" altLang="zh-CN" sz="2000" dirty="0" smtClean="0">
              <a:latin typeface="微软雅黑" panose="020B0503020204020204" pitchFamily="34" charset="-122"/>
              <a:ea typeface="微软雅黑" panose="020B0503020204020204" pitchFamily="34" charset="-122"/>
            </a:endParaRPr>
          </a:p>
          <a:p>
            <a:pPr marL="342900" indent="-342900">
              <a:spcBef>
                <a:spcPts val="600"/>
              </a:spcBef>
              <a:spcAft>
                <a:spcPts val="600"/>
              </a:spcAft>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相互</a:t>
            </a:r>
            <a:r>
              <a:rPr lang="zh-CN" altLang="en-US" sz="2000" b="1" dirty="0" smtClean="0">
                <a:latin typeface="微软雅黑" panose="020B0503020204020204" pitchFamily="34" charset="-122"/>
                <a:ea typeface="微软雅黑" panose="020B0503020204020204" pitchFamily="34" charset="-122"/>
              </a:rPr>
              <a:t>转化：</a:t>
            </a:r>
            <a:r>
              <a:rPr lang="en-US" altLang="zh-CN" sz="2000" dirty="0" err="1" smtClean="0">
                <a:latin typeface="微软雅黑" panose="020B0503020204020204" pitchFamily="34" charset="-122"/>
                <a:ea typeface="微软雅黑" panose="020B0503020204020204" pitchFamily="34" charset="-122"/>
              </a:rPr>
              <a:t>arr.tolist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np.array(</a:t>
            </a:r>
            <a:r>
              <a:rPr lang="en-US" altLang="zh-CN" sz="2000" dirty="0" err="1" smtClean="0">
                <a:latin typeface="微软雅黑" panose="020B0503020204020204" pitchFamily="34" charset="-122"/>
                <a:ea typeface="微软雅黑" panose="020B0503020204020204" pitchFamily="34" charset="-122"/>
              </a:rPr>
              <a:t>lst</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 name="椭圆 2"/>
          <p:cNvSpPr/>
          <p:nvPr/>
        </p:nvSpPr>
        <p:spPr>
          <a:xfrm>
            <a:off x="2344505" y="4017224"/>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4" name="椭圆 13"/>
          <p:cNvSpPr/>
          <p:nvPr/>
        </p:nvSpPr>
        <p:spPr>
          <a:xfrm>
            <a:off x="1656348" y="4017224"/>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7" name="椭圆 16"/>
          <p:cNvSpPr/>
          <p:nvPr/>
        </p:nvSpPr>
        <p:spPr>
          <a:xfrm>
            <a:off x="3032662" y="4017224"/>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8" name="椭圆 17"/>
          <p:cNvSpPr/>
          <p:nvPr/>
        </p:nvSpPr>
        <p:spPr>
          <a:xfrm>
            <a:off x="3720819" y="4017224"/>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9" name="椭圆 18"/>
          <p:cNvSpPr/>
          <p:nvPr/>
        </p:nvSpPr>
        <p:spPr>
          <a:xfrm>
            <a:off x="4408976" y="4007797"/>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2" name="椭圆 21"/>
          <p:cNvSpPr/>
          <p:nvPr/>
        </p:nvSpPr>
        <p:spPr>
          <a:xfrm>
            <a:off x="2344505" y="4564378"/>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3" name="椭圆 22"/>
          <p:cNvSpPr/>
          <p:nvPr/>
        </p:nvSpPr>
        <p:spPr>
          <a:xfrm>
            <a:off x="1656348" y="4564378"/>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4" name="椭圆 23"/>
          <p:cNvSpPr/>
          <p:nvPr/>
        </p:nvSpPr>
        <p:spPr>
          <a:xfrm>
            <a:off x="3032662" y="4564378"/>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5" name="椭圆 24"/>
          <p:cNvSpPr/>
          <p:nvPr/>
        </p:nvSpPr>
        <p:spPr>
          <a:xfrm>
            <a:off x="3720819" y="4564378"/>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6" name="椭圆 25"/>
          <p:cNvSpPr/>
          <p:nvPr/>
        </p:nvSpPr>
        <p:spPr>
          <a:xfrm>
            <a:off x="4408976" y="4554951"/>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7" name="椭圆 26"/>
          <p:cNvSpPr/>
          <p:nvPr/>
        </p:nvSpPr>
        <p:spPr>
          <a:xfrm>
            <a:off x="2344505" y="5120959"/>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8" name="椭圆 27"/>
          <p:cNvSpPr/>
          <p:nvPr/>
        </p:nvSpPr>
        <p:spPr>
          <a:xfrm>
            <a:off x="1656348" y="5120959"/>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29" name="椭圆 28"/>
          <p:cNvSpPr/>
          <p:nvPr/>
        </p:nvSpPr>
        <p:spPr>
          <a:xfrm>
            <a:off x="3032662" y="5120959"/>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0" name="椭圆 29"/>
          <p:cNvSpPr/>
          <p:nvPr/>
        </p:nvSpPr>
        <p:spPr>
          <a:xfrm>
            <a:off x="3720819" y="5120959"/>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1" name="椭圆 30"/>
          <p:cNvSpPr/>
          <p:nvPr/>
        </p:nvSpPr>
        <p:spPr>
          <a:xfrm>
            <a:off x="4408976" y="5111532"/>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2" name="椭圆 31"/>
          <p:cNvSpPr/>
          <p:nvPr/>
        </p:nvSpPr>
        <p:spPr>
          <a:xfrm>
            <a:off x="2344505" y="566811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3" name="椭圆 32"/>
          <p:cNvSpPr/>
          <p:nvPr/>
        </p:nvSpPr>
        <p:spPr>
          <a:xfrm>
            <a:off x="1656348" y="566811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4" name="椭圆 33"/>
          <p:cNvSpPr/>
          <p:nvPr/>
        </p:nvSpPr>
        <p:spPr>
          <a:xfrm>
            <a:off x="3032662" y="566811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5" name="椭圆 34"/>
          <p:cNvSpPr/>
          <p:nvPr/>
        </p:nvSpPr>
        <p:spPr>
          <a:xfrm>
            <a:off x="3720819" y="566811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6" name="椭圆 35"/>
          <p:cNvSpPr/>
          <p:nvPr/>
        </p:nvSpPr>
        <p:spPr>
          <a:xfrm>
            <a:off x="4408976" y="5658686"/>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38" name="椭圆 37"/>
          <p:cNvSpPr/>
          <p:nvPr/>
        </p:nvSpPr>
        <p:spPr>
          <a:xfrm>
            <a:off x="7029628" y="4054935"/>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57" name="椭圆 56"/>
          <p:cNvSpPr/>
          <p:nvPr/>
        </p:nvSpPr>
        <p:spPr>
          <a:xfrm>
            <a:off x="7717785" y="4054935"/>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78" name="椭圆 77"/>
          <p:cNvSpPr/>
          <p:nvPr/>
        </p:nvSpPr>
        <p:spPr>
          <a:xfrm>
            <a:off x="8405942" y="4073789"/>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79" name="椭圆 78"/>
          <p:cNvSpPr/>
          <p:nvPr/>
        </p:nvSpPr>
        <p:spPr>
          <a:xfrm>
            <a:off x="9094099" y="4064362"/>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80" name="椭圆 79"/>
          <p:cNvSpPr/>
          <p:nvPr/>
        </p:nvSpPr>
        <p:spPr>
          <a:xfrm>
            <a:off x="9782256" y="4064362"/>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1" name="椭圆 90"/>
          <p:cNvSpPr/>
          <p:nvPr/>
        </p:nvSpPr>
        <p:spPr>
          <a:xfrm>
            <a:off x="7029628" y="462094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2" name="椭圆 91"/>
          <p:cNvSpPr/>
          <p:nvPr/>
        </p:nvSpPr>
        <p:spPr>
          <a:xfrm>
            <a:off x="7717785" y="4611516"/>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3" name="椭圆 92"/>
          <p:cNvSpPr/>
          <p:nvPr/>
        </p:nvSpPr>
        <p:spPr>
          <a:xfrm>
            <a:off x="8405942" y="4611516"/>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4" name="椭圆 93"/>
          <p:cNvSpPr/>
          <p:nvPr/>
        </p:nvSpPr>
        <p:spPr>
          <a:xfrm>
            <a:off x="9094099" y="462094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5" name="椭圆 94"/>
          <p:cNvSpPr/>
          <p:nvPr/>
        </p:nvSpPr>
        <p:spPr>
          <a:xfrm>
            <a:off x="9782255" y="4620943"/>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6" name="椭圆 95"/>
          <p:cNvSpPr/>
          <p:nvPr/>
        </p:nvSpPr>
        <p:spPr>
          <a:xfrm>
            <a:off x="7029628" y="5168097"/>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7" name="椭圆 96"/>
          <p:cNvSpPr/>
          <p:nvPr/>
        </p:nvSpPr>
        <p:spPr>
          <a:xfrm>
            <a:off x="7717785" y="5168097"/>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8" name="椭圆 97"/>
          <p:cNvSpPr/>
          <p:nvPr/>
        </p:nvSpPr>
        <p:spPr>
          <a:xfrm>
            <a:off x="8405942" y="5177524"/>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9" name="椭圆 98"/>
          <p:cNvSpPr/>
          <p:nvPr/>
        </p:nvSpPr>
        <p:spPr>
          <a:xfrm>
            <a:off x="9094099" y="5168097"/>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00" name="椭圆 99"/>
          <p:cNvSpPr/>
          <p:nvPr/>
        </p:nvSpPr>
        <p:spPr>
          <a:xfrm>
            <a:off x="9782255" y="5177524"/>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01" name="椭圆 100"/>
          <p:cNvSpPr/>
          <p:nvPr/>
        </p:nvSpPr>
        <p:spPr>
          <a:xfrm>
            <a:off x="7029628" y="5715251"/>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02" name="椭圆 101"/>
          <p:cNvSpPr/>
          <p:nvPr/>
        </p:nvSpPr>
        <p:spPr>
          <a:xfrm>
            <a:off x="7717785" y="5715251"/>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03" name="椭圆 102"/>
          <p:cNvSpPr/>
          <p:nvPr/>
        </p:nvSpPr>
        <p:spPr>
          <a:xfrm>
            <a:off x="8405942" y="5724678"/>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04" name="椭圆 103"/>
          <p:cNvSpPr/>
          <p:nvPr/>
        </p:nvSpPr>
        <p:spPr>
          <a:xfrm>
            <a:off x="9094099" y="5715251"/>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105" name="椭圆 104"/>
          <p:cNvSpPr/>
          <p:nvPr/>
        </p:nvSpPr>
        <p:spPr>
          <a:xfrm>
            <a:off x="9782255" y="5724678"/>
            <a:ext cx="471340" cy="471340"/>
          </a:xfrm>
          <a:prstGeom prst="ellipse">
            <a:avLst/>
          </a:prstGeom>
          <a:solidFill>
            <a:srgbClr val="00B050"/>
          </a:solidFill>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7029628" y="6345196"/>
            <a:ext cx="3350597" cy="369332"/>
          </a:xfrm>
          <a:prstGeom prst="rect">
            <a:avLst/>
          </a:prstGeom>
        </p:spPr>
        <p:txBody>
          <a:bodyPr wrap="none">
            <a:spAutoFit/>
          </a:bodyPr>
          <a:lstStyle/>
          <a:p>
            <a:pPr>
              <a:spcBef>
                <a:spcPts val="600"/>
              </a:spcBef>
              <a:spcAft>
                <a:spcPts val="600"/>
              </a:spcAft>
            </a:pPr>
            <a:r>
              <a:rPr lang="en-US" altLang="zh-CN" b="1" dirty="0">
                <a:latin typeface="微软雅黑" panose="020B0503020204020204" pitchFamily="34" charset="-122"/>
                <a:ea typeface="微软雅黑" panose="020B0503020204020204" pitchFamily="34" charset="-122"/>
              </a:rPr>
              <a:t>list</a:t>
            </a:r>
            <a:r>
              <a:rPr lang="zh-CN" altLang="en-US" b="1" dirty="0">
                <a:latin typeface="微软雅黑" panose="020B0503020204020204" pitchFamily="34" charset="-122"/>
                <a:ea typeface="微软雅黑" panose="020B0503020204020204" pitchFamily="34" charset="-122"/>
              </a:rPr>
              <a:t>只能用循环逐个操作其元素</a:t>
            </a:r>
          </a:p>
        </p:txBody>
      </p:sp>
      <p:sp>
        <p:nvSpPr>
          <p:cNvPr id="10" name="矩形 9"/>
          <p:cNvSpPr/>
          <p:nvPr/>
        </p:nvSpPr>
        <p:spPr>
          <a:xfrm>
            <a:off x="1534720" y="6206697"/>
            <a:ext cx="3621504" cy="646331"/>
          </a:xfrm>
          <a:prstGeom prst="rect">
            <a:avLst/>
          </a:prstGeom>
        </p:spPr>
        <p:txBody>
          <a:bodyPr wrap="none">
            <a:spAutoFit/>
          </a:bodyPr>
          <a:lstStyle/>
          <a:p>
            <a:r>
              <a:rPr lang="en-US" altLang="zh-CN" b="1" dirty="0" err="1">
                <a:latin typeface="微软雅黑" panose="020B0503020204020204" pitchFamily="34" charset="-122"/>
                <a:ea typeface="微软雅黑" panose="020B0503020204020204" pitchFamily="34" charset="-122"/>
              </a:rPr>
              <a:t>ndarray</a:t>
            </a:r>
            <a:r>
              <a:rPr lang="zh-CN" altLang="en-US" b="1" dirty="0">
                <a:latin typeface="微软雅黑" panose="020B0503020204020204" pitchFamily="34" charset="-122"/>
                <a:ea typeface="微软雅黑" panose="020B0503020204020204" pitchFamily="34" charset="-122"/>
              </a:rPr>
              <a:t>一次性、批量操作其</a:t>
            </a:r>
            <a:r>
              <a:rPr lang="zh-CN" altLang="en-US" b="1" dirty="0" smtClean="0">
                <a:latin typeface="微软雅黑" panose="020B0503020204020204" pitchFamily="34" charset="-122"/>
                <a:ea typeface="微软雅黑" panose="020B0503020204020204" pitchFamily="34" charset="-122"/>
              </a:rPr>
              <a:t>元素</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广播</a:t>
            </a:r>
            <a:r>
              <a:rPr lang="en-US" altLang="zh-CN" b="1" dirty="0" smtClean="0">
                <a:latin typeface="微软雅黑" panose="020B0503020204020204" pitchFamily="34" charset="-122"/>
                <a:ea typeface="微软雅黑" panose="020B0503020204020204" pitchFamily="34" charset="-122"/>
              </a:rPr>
              <a:t>Broadcast)</a:t>
            </a:r>
            <a:r>
              <a:rPr lang="zh-CN" altLang="en-US" b="1" dirty="0" smtClean="0">
                <a:latin typeface="微软雅黑" panose="020B0503020204020204" pitchFamily="34" charset="-122"/>
                <a:ea typeface="微软雅黑" panose="020B0503020204020204" pitchFamily="34" charset="-122"/>
              </a:rPr>
              <a:t>机制</a:t>
            </a:r>
            <a:endParaRPr lang="zh-CN" altLang="en-US" b="1" dirty="0"/>
          </a:p>
        </p:txBody>
      </p:sp>
    </p:spTree>
    <p:extLst>
      <p:ext uri="{BB962C8B-B14F-4D97-AF65-F5344CB8AC3E}">
        <p14:creationId xmlns:p14="http://schemas.microsoft.com/office/powerpoint/2010/main" val="105876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38"/>
                                        </p:tgtEl>
                                        <p:attrNameLst>
                                          <p:attrName>fillcolor</p:attrName>
                                        </p:attrNameLst>
                                      </p:cBhvr>
                                      <p:to>
                                        <a:schemeClr val="accent2"/>
                                      </p:to>
                                    </p:animClr>
                                    <p:set>
                                      <p:cBhvr>
                                        <p:cTn id="7" dur="250" fill="hold"/>
                                        <p:tgtEl>
                                          <p:spTgt spid="38"/>
                                        </p:tgtEl>
                                        <p:attrNameLst>
                                          <p:attrName>fill.type</p:attrName>
                                        </p:attrNameLst>
                                      </p:cBhvr>
                                      <p:to>
                                        <p:strVal val="solid"/>
                                      </p:to>
                                    </p:set>
                                    <p:set>
                                      <p:cBhvr>
                                        <p:cTn id="8" dur="250" fill="hold"/>
                                        <p:tgtEl>
                                          <p:spTgt spid="38"/>
                                        </p:tgtEl>
                                        <p:attrNameLst>
                                          <p:attrName>fill.on</p:attrName>
                                        </p:attrNameLst>
                                      </p:cBhvr>
                                      <p:to>
                                        <p:strVal val="true"/>
                                      </p:to>
                                    </p:set>
                                  </p:childTnLst>
                                </p:cTn>
                              </p:par>
                            </p:childTnLst>
                          </p:cTn>
                        </p:par>
                        <p:par>
                          <p:cTn id="9" fill="hold">
                            <p:stCondLst>
                              <p:cond delay="250"/>
                            </p:stCondLst>
                            <p:childTnLst>
                              <p:par>
                                <p:cTn id="10" presetID="1" presetClass="emph" presetSubtype="2" fill="hold" nodeType="afterEffect">
                                  <p:stCondLst>
                                    <p:cond delay="0"/>
                                  </p:stCondLst>
                                  <p:childTnLst>
                                    <p:animClr clrSpc="rgb" dir="cw">
                                      <p:cBhvr>
                                        <p:cTn id="11" dur="250" fill="hold"/>
                                        <p:tgtEl>
                                          <p:spTgt spid="57"/>
                                        </p:tgtEl>
                                        <p:attrNameLst>
                                          <p:attrName>fillcolor</p:attrName>
                                        </p:attrNameLst>
                                      </p:cBhvr>
                                      <p:to>
                                        <a:schemeClr val="accent2"/>
                                      </p:to>
                                    </p:animClr>
                                    <p:set>
                                      <p:cBhvr>
                                        <p:cTn id="12" dur="250" fill="hold"/>
                                        <p:tgtEl>
                                          <p:spTgt spid="57"/>
                                        </p:tgtEl>
                                        <p:attrNameLst>
                                          <p:attrName>fill.type</p:attrName>
                                        </p:attrNameLst>
                                      </p:cBhvr>
                                      <p:to>
                                        <p:strVal val="solid"/>
                                      </p:to>
                                    </p:set>
                                    <p:set>
                                      <p:cBhvr>
                                        <p:cTn id="13" dur="250" fill="hold"/>
                                        <p:tgtEl>
                                          <p:spTgt spid="57"/>
                                        </p:tgtEl>
                                        <p:attrNameLst>
                                          <p:attrName>fill.on</p:attrName>
                                        </p:attrNameLst>
                                      </p:cBhvr>
                                      <p:to>
                                        <p:strVal val="true"/>
                                      </p:to>
                                    </p:set>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250" fill="hold"/>
                                        <p:tgtEl>
                                          <p:spTgt spid="78"/>
                                        </p:tgtEl>
                                        <p:attrNameLst>
                                          <p:attrName>fillcolor</p:attrName>
                                        </p:attrNameLst>
                                      </p:cBhvr>
                                      <p:to>
                                        <a:schemeClr val="accent2"/>
                                      </p:to>
                                    </p:animClr>
                                    <p:set>
                                      <p:cBhvr>
                                        <p:cTn id="17" dur="250" fill="hold"/>
                                        <p:tgtEl>
                                          <p:spTgt spid="78"/>
                                        </p:tgtEl>
                                        <p:attrNameLst>
                                          <p:attrName>fill.type</p:attrName>
                                        </p:attrNameLst>
                                      </p:cBhvr>
                                      <p:to>
                                        <p:strVal val="solid"/>
                                      </p:to>
                                    </p:set>
                                    <p:set>
                                      <p:cBhvr>
                                        <p:cTn id="18" dur="250" fill="hold"/>
                                        <p:tgtEl>
                                          <p:spTgt spid="78"/>
                                        </p:tgtEl>
                                        <p:attrNameLst>
                                          <p:attrName>fill.on</p:attrName>
                                        </p:attrNameLst>
                                      </p:cBhvr>
                                      <p:to>
                                        <p:strVal val="true"/>
                                      </p:to>
                                    </p:set>
                                  </p:childTnLst>
                                </p:cTn>
                              </p:par>
                            </p:childTnLst>
                          </p:cTn>
                        </p:par>
                        <p:par>
                          <p:cTn id="19" fill="hold">
                            <p:stCondLst>
                              <p:cond delay="750"/>
                            </p:stCondLst>
                            <p:childTnLst>
                              <p:par>
                                <p:cTn id="20" presetID="1" presetClass="emph" presetSubtype="2" fill="hold" nodeType="afterEffect">
                                  <p:stCondLst>
                                    <p:cond delay="0"/>
                                  </p:stCondLst>
                                  <p:childTnLst>
                                    <p:animClr clrSpc="rgb" dir="cw">
                                      <p:cBhvr>
                                        <p:cTn id="21" dur="250" fill="hold"/>
                                        <p:tgtEl>
                                          <p:spTgt spid="79"/>
                                        </p:tgtEl>
                                        <p:attrNameLst>
                                          <p:attrName>fillcolor</p:attrName>
                                        </p:attrNameLst>
                                      </p:cBhvr>
                                      <p:to>
                                        <a:schemeClr val="accent2"/>
                                      </p:to>
                                    </p:animClr>
                                    <p:set>
                                      <p:cBhvr>
                                        <p:cTn id="22" dur="250" fill="hold"/>
                                        <p:tgtEl>
                                          <p:spTgt spid="79"/>
                                        </p:tgtEl>
                                        <p:attrNameLst>
                                          <p:attrName>fill.type</p:attrName>
                                        </p:attrNameLst>
                                      </p:cBhvr>
                                      <p:to>
                                        <p:strVal val="solid"/>
                                      </p:to>
                                    </p:set>
                                    <p:set>
                                      <p:cBhvr>
                                        <p:cTn id="23" dur="250" fill="hold"/>
                                        <p:tgtEl>
                                          <p:spTgt spid="79"/>
                                        </p:tgtEl>
                                        <p:attrNameLst>
                                          <p:attrName>fill.on</p:attrName>
                                        </p:attrNameLst>
                                      </p:cBhvr>
                                      <p:to>
                                        <p:strVal val="true"/>
                                      </p:to>
                                    </p:set>
                                  </p:childTnLst>
                                </p:cTn>
                              </p:par>
                            </p:childTnLst>
                          </p:cTn>
                        </p:par>
                        <p:par>
                          <p:cTn id="24" fill="hold">
                            <p:stCondLst>
                              <p:cond delay="1000"/>
                            </p:stCondLst>
                            <p:childTnLst>
                              <p:par>
                                <p:cTn id="25" presetID="1" presetClass="emph" presetSubtype="2" fill="hold" nodeType="afterEffect">
                                  <p:stCondLst>
                                    <p:cond delay="0"/>
                                  </p:stCondLst>
                                  <p:childTnLst>
                                    <p:animClr clrSpc="rgb" dir="cw">
                                      <p:cBhvr>
                                        <p:cTn id="26" dur="250" fill="hold"/>
                                        <p:tgtEl>
                                          <p:spTgt spid="80"/>
                                        </p:tgtEl>
                                        <p:attrNameLst>
                                          <p:attrName>fillcolor</p:attrName>
                                        </p:attrNameLst>
                                      </p:cBhvr>
                                      <p:to>
                                        <a:schemeClr val="accent2"/>
                                      </p:to>
                                    </p:animClr>
                                    <p:set>
                                      <p:cBhvr>
                                        <p:cTn id="27" dur="250" fill="hold"/>
                                        <p:tgtEl>
                                          <p:spTgt spid="80"/>
                                        </p:tgtEl>
                                        <p:attrNameLst>
                                          <p:attrName>fill.type</p:attrName>
                                        </p:attrNameLst>
                                      </p:cBhvr>
                                      <p:to>
                                        <p:strVal val="solid"/>
                                      </p:to>
                                    </p:set>
                                    <p:set>
                                      <p:cBhvr>
                                        <p:cTn id="28" dur="250" fill="hold"/>
                                        <p:tgtEl>
                                          <p:spTgt spid="80"/>
                                        </p:tgtEl>
                                        <p:attrNameLst>
                                          <p:attrName>fill.on</p:attrName>
                                        </p:attrNameLst>
                                      </p:cBhvr>
                                      <p:to>
                                        <p:strVal val="true"/>
                                      </p:to>
                                    </p:set>
                                  </p:childTnLst>
                                </p:cTn>
                              </p:par>
                            </p:childTnLst>
                          </p:cTn>
                        </p:par>
                        <p:par>
                          <p:cTn id="29" fill="hold">
                            <p:stCondLst>
                              <p:cond delay="1250"/>
                            </p:stCondLst>
                            <p:childTnLst>
                              <p:par>
                                <p:cTn id="30" presetID="1" presetClass="emph" presetSubtype="2" fill="hold" nodeType="afterEffect">
                                  <p:stCondLst>
                                    <p:cond delay="0"/>
                                  </p:stCondLst>
                                  <p:childTnLst>
                                    <p:animClr clrSpc="rgb" dir="cw">
                                      <p:cBhvr>
                                        <p:cTn id="31" dur="250" fill="hold"/>
                                        <p:tgtEl>
                                          <p:spTgt spid="91"/>
                                        </p:tgtEl>
                                        <p:attrNameLst>
                                          <p:attrName>fillcolor</p:attrName>
                                        </p:attrNameLst>
                                      </p:cBhvr>
                                      <p:to>
                                        <a:schemeClr val="accent2"/>
                                      </p:to>
                                    </p:animClr>
                                    <p:set>
                                      <p:cBhvr>
                                        <p:cTn id="32" dur="250" fill="hold"/>
                                        <p:tgtEl>
                                          <p:spTgt spid="91"/>
                                        </p:tgtEl>
                                        <p:attrNameLst>
                                          <p:attrName>fill.type</p:attrName>
                                        </p:attrNameLst>
                                      </p:cBhvr>
                                      <p:to>
                                        <p:strVal val="solid"/>
                                      </p:to>
                                    </p:set>
                                    <p:set>
                                      <p:cBhvr>
                                        <p:cTn id="33" dur="250" fill="hold"/>
                                        <p:tgtEl>
                                          <p:spTgt spid="91"/>
                                        </p:tgtEl>
                                        <p:attrNameLst>
                                          <p:attrName>fill.on</p:attrName>
                                        </p:attrNameLst>
                                      </p:cBhvr>
                                      <p:to>
                                        <p:strVal val="true"/>
                                      </p:to>
                                    </p:set>
                                  </p:childTnLst>
                                </p:cTn>
                              </p:par>
                            </p:childTnLst>
                          </p:cTn>
                        </p:par>
                        <p:par>
                          <p:cTn id="34" fill="hold">
                            <p:stCondLst>
                              <p:cond delay="1500"/>
                            </p:stCondLst>
                            <p:childTnLst>
                              <p:par>
                                <p:cTn id="35" presetID="1" presetClass="emph" presetSubtype="2" fill="hold" nodeType="afterEffect">
                                  <p:stCondLst>
                                    <p:cond delay="0"/>
                                  </p:stCondLst>
                                  <p:childTnLst>
                                    <p:animClr clrSpc="rgb" dir="cw">
                                      <p:cBhvr>
                                        <p:cTn id="36" dur="250" fill="hold"/>
                                        <p:tgtEl>
                                          <p:spTgt spid="92"/>
                                        </p:tgtEl>
                                        <p:attrNameLst>
                                          <p:attrName>fillcolor</p:attrName>
                                        </p:attrNameLst>
                                      </p:cBhvr>
                                      <p:to>
                                        <a:schemeClr val="accent2"/>
                                      </p:to>
                                    </p:animClr>
                                    <p:set>
                                      <p:cBhvr>
                                        <p:cTn id="37" dur="250" fill="hold"/>
                                        <p:tgtEl>
                                          <p:spTgt spid="92"/>
                                        </p:tgtEl>
                                        <p:attrNameLst>
                                          <p:attrName>fill.type</p:attrName>
                                        </p:attrNameLst>
                                      </p:cBhvr>
                                      <p:to>
                                        <p:strVal val="solid"/>
                                      </p:to>
                                    </p:set>
                                    <p:set>
                                      <p:cBhvr>
                                        <p:cTn id="38" dur="250" fill="hold"/>
                                        <p:tgtEl>
                                          <p:spTgt spid="92"/>
                                        </p:tgtEl>
                                        <p:attrNameLst>
                                          <p:attrName>fill.on</p:attrName>
                                        </p:attrNameLst>
                                      </p:cBhvr>
                                      <p:to>
                                        <p:strVal val="true"/>
                                      </p:to>
                                    </p:set>
                                  </p:childTnLst>
                                </p:cTn>
                              </p:par>
                            </p:childTnLst>
                          </p:cTn>
                        </p:par>
                        <p:par>
                          <p:cTn id="39" fill="hold">
                            <p:stCondLst>
                              <p:cond delay="1750"/>
                            </p:stCondLst>
                            <p:childTnLst>
                              <p:par>
                                <p:cTn id="40" presetID="1" presetClass="emph" presetSubtype="2" fill="hold" nodeType="afterEffect">
                                  <p:stCondLst>
                                    <p:cond delay="0"/>
                                  </p:stCondLst>
                                  <p:childTnLst>
                                    <p:animClr clrSpc="rgb" dir="cw">
                                      <p:cBhvr>
                                        <p:cTn id="41" dur="250" fill="hold"/>
                                        <p:tgtEl>
                                          <p:spTgt spid="93"/>
                                        </p:tgtEl>
                                        <p:attrNameLst>
                                          <p:attrName>fillcolor</p:attrName>
                                        </p:attrNameLst>
                                      </p:cBhvr>
                                      <p:to>
                                        <a:schemeClr val="accent2"/>
                                      </p:to>
                                    </p:animClr>
                                    <p:set>
                                      <p:cBhvr>
                                        <p:cTn id="42" dur="250" fill="hold"/>
                                        <p:tgtEl>
                                          <p:spTgt spid="93"/>
                                        </p:tgtEl>
                                        <p:attrNameLst>
                                          <p:attrName>fill.type</p:attrName>
                                        </p:attrNameLst>
                                      </p:cBhvr>
                                      <p:to>
                                        <p:strVal val="solid"/>
                                      </p:to>
                                    </p:set>
                                    <p:set>
                                      <p:cBhvr>
                                        <p:cTn id="43" dur="250" fill="hold"/>
                                        <p:tgtEl>
                                          <p:spTgt spid="93"/>
                                        </p:tgtEl>
                                        <p:attrNameLst>
                                          <p:attrName>fill.on</p:attrName>
                                        </p:attrNameLst>
                                      </p:cBhvr>
                                      <p:to>
                                        <p:strVal val="true"/>
                                      </p:to>
                                    </p:set>
                                  </p:childTnLst>
                                </p:cTn>
                              </p:par>
                            </p:childTnLst>
                          </p:cTn>
                        </p:par>
                        <p:par>
                          <p:cTn id="44" fill="hold">
                            <p:stCondLst>
                              <p:cond delay="2000"/>
                            </p:stCondLst>
                            <p:childTnLst>
                              <p:par>
                                <p:cTn id="45" presetID="1" presetClass="emph" presetSubtype="2" fill="hold" nodeType="afterEffect">
                                  <p:stCondLst>
                                    <p:cond delay="0"/>
                                  </p:stCondLst>
                                  <p:childTnLst>
                                    <p:animClr clrSpc="rgb" dir="cw">
                                      <p:cBhvr>
                                        <p:cTn id="46" dur="250" fill="hold"/>
                                        <p:tgtEl>
                                          <p:spTgt spid="94"/>
                                        </p:tgtEl>
                                        <p:attrNameLst>
                                          <p:attrName>fillcolor</p:attrName>
                                        </p:attrNameLst>
                                      </p:cBhvr>
                                      <p:to>
                                        <a:schemeClr val="accent2"/>
                                      </p:to>
                                    </p:animClr>
                                    <p:set>
                                      <p:cBhvr>
                                        <p:cTn id="47" dur="250" fill="hold"/>
                                        <p:tgtEl>
                                          <p:spTgt spid="94"/>
                                        </p:tgtEl>
                                        <p:attrNameLst>
                                          <p:attrName>fill.type</p:attrName>
                                        </p:attrNameLst>
                                      </p:cBhvr>
                                      <p:to>
                                        <p:strVal val="solid"/>
                                      </p:to>
                                    </p:set>
                                    <p:set>
                                      <p:cBhvr>
                                        <p:cTn id="48" dur="250" fill="hold"/>
                                        <p:tgtEl>
                                          <p:spTgt spid="94"/>
                                        </p:tgtEl>
                                        <p:attrNameLst>
                                          <p:attrName>fill.on</p:attrName>
                                        </p:attrNameLst>
                                      </p:cBhvr>
                                      <p:to>
                                        <p:strVal val="true"/>
                                      </p:to>
                                    </p:set>
                                  </p:childTnLst>
                                </p:cTn>
                              </p:par>
                            </p:childTnLst>
                          </p:cTn>
                        </p:par>
                        <p:par>
                          <p:cTn id="49" fill="hold">
                            <p:stCondLst>
                              <p:cond delay="2250"/>
                            </p:stCondLst>
                            <p:childTnLst>
                              <p:par>
                                <p:cTn id="50" presetID="1" presetClass="emph" presetSubtype="2" fill="hold" nodeType="afterEffect">
                                  <p:stCondLst>
                                    <p:cond delay="0"/>
                                  </p:stCondLst>
                                  <p:childTnLst>
                                    <p:animClr clrSpc="rgb" dir="cw">
                                      <p:cBhvr>
                                        <p:cTn id="51" dur="250" fill="hold"/>
                                        <p:tgtEl>
                                          <p:spTgt spid="95"/>
                                        </p:tgtEl>
                                        <p:attrNameLst>
                                          <p:attrName>fillcolor</p:attrName>
                                        </p:attrNameLst>
                                      </p:cBhvr>
                                      <p:to>
                                        <a:schemeClr val="accent2"/>
                                      </p:to>
                                    </p:animClr>
                                    <p:set>
                                      <p:cBhvr>
                                        <p:cTn id="52" dur="250" fill="hold"/>
                                        <p:tgtEl>
                                          <p:spTgt spid="95"/>
                                        </p:tgtEl>
                                        <p:attrNameLst>
                                          <p:attrName>fill.type</p:attrName>
                                        </p:attrNameLst>
                                      </p:cBhvr>
                                      <p:to>
                                        <p:strVal val="solid"/>
                                      </p:to>
                                    </p:set>
                                    <p:set>
                                      <p:cBhvr>
                                        <p:cTn id="53" dur="250" fill="hold"/>
                                        <p:tgtEl>
                                          <p:spTgt spid="95"/>
                                        </p:tgtEl>
                                        <p:attrNameLst>
                                          <p:attrName>fill.on</p:attrName>
                                        </p:attrNameLst>
                                      </p:cBhvr>
                                      <p:to>
                                        <p:strVal val="true"/>
                                      </p:to>
                                    </p:set>
                                  </p:childTnLst>
                                </p:cTn>
                              </p:par>
                            </p:childTnLst>
                          </p:cTn>
                        </p:par>
                        <p:par>
                          <p:cTn id="54" fill="hold">
                            <p:stCondLst>
                              <p:cond delay="2500"/>
                            </p:stCondLst>
                            <p:childTnLst>
                              <p:par>
                                <p:cTn id="55" presetID="1" presetClass="emph" presetSubtype="2" fill="hold" nodeType="afterEffect">
                                  <p:stCondLst>
                                    <p:cond delay="0"/>
                                  </p:stCondLst>
                                  <p:childTnLst>
                                    <p:animClr clrSpc="rgb" dir="cw">
                                      <p:cBhvr>
                                        <p:cTn id="56" dur="250" fill="hold"/>
                                        <p:tgtEl>
                                          <p:spTgt spid="96"/>
                                        </p:tgtEl>
                                        <p:attrNameLst>
                                          <p:attrName>fillcolor</p:attrName>
                                        </p:attrNameLst>
                                      </p:cBhvr>
                                      <p:to>
                                        <a:schemeClr val="accent2"/>
                                      </p:to>
                                    </p:animClr>
                                    <p:set>
                                      <p:cBhvr>
                                        <p:cTn id="57" dur="250" fill="hold"/>
                                        <p:tgtEl>
                                          <p:spTgt spid="96"/>
                                        </p:tgtEl>
                                        <p:attrNameLst>
                                          <p:attrName>fill.type</p:attrName>
                                        </p:attrNameLst>
                                      </p:cBhvr>
                                      <p:to>
                                        <p:strVal val="solid"/>
                                      </p:to>
                                    </p:set>
                                    <p:set>
                                      <p:cBhvr>
                                        <p:cTn id="58" dur="250" fill="hold"/>
                                        <p:tgtEl>
                                          <p:spTgt spid="96"/>
                                        </p:tgtEl>
                                        <p:attrNameLst>
                                          <p:attrName>fill.on</p:attrName>
                                        </p:attrNameLst>
                                      </p:cBhvr>
                                      <p:to>
                                        <p:strVal val="true"/>
                                      </p:to>
                                    </p:set>
                                  </p:childTnLst>
                                </p:cTn>
                              </p:par>
                            </p:childTnLst>
                          </p:cTn>
                        </p:par>
                        <p:par>
                          <p:cTn id="59" fill="hold">
                            <p:stCondLst>
                              <p:cond delay="2750"/>
                            </p:stCondLst>
                            <p:childTnLst>
                              <p:par>
                                <p:cTn id="60" presetID="1" presetClass="emph" presetSubtype="2" fill="hold" nodeType="afterEffect">
                                  <p:stCondLst>
                                    <p:cond delay="0"/>
                                  </p:stCondLst>
                                  <p:childTnLst>
                                    <p:animClr clrSpc="rgb" dir="cw">
                                      <p:cBhvr>
                                        <p:cTn id="61" dur="250" fill="hold"/>
                                        <p:tgtEl>
                                          <p:spTgt spid="97"/>
                                        </p:tgtEl>
                                        <p:attrNameLst>
                                          <p:attrName>fillcolor</p:attrName>
                                        </p:attrNameLst>
                                      </p:cBhvr>
                                      <p:to>
                                        <a:schemeClr val="accent2"/>
                                      </p:to>
                                    </p:animClr>
                                    <p:set>
                                      <p:cBhvr>
                                        <p:cTn id="62" dur="250" fill="hold"/>
                                        <p:tgtEl>
                                          <p:spTgt spid="97"/>
                                        </p:tgtEl>
                                        <p:attrNameLst>
                                          <p:attrName>fill.type</p:attrName>
                                        </p:attrNameLst>
                                      </p:cBhvr>
                                      <p:to>
                                        <p:strVal val="solid"/>
                                      </p:to>
                                    </p:set>
                                    <p:set>
                                      <p:cBhvr>
                                        <p:cTn id="63" dur="250" fill="hold"/>
                                        <p:tgtEl>
                                          <p:spTgt spid="97"/>
                                        </p:tgtEl>
                                        <p:attrNameLst>
                                          <p:attrName>fill.on</p:attrName>
                                        </p:attrNameLst>
                                      </p:cBhvr>
                                      <p:to>
                                        <p:strVal val="true"/>
                                      </p:to>
                                    </p:set>
                                  </p:childTnLst>
                                </p:cTn>
                              </p:par>
                            </p:childTnLst>
                          </p:cTn>
                        </p:par>
                        <p:par>
                          <p:cTn id="64" fill="hold">
                            <p:stCondLst>
                              <p:cond delay="3000"/>
                            </p:stCondLst>
                            <p:childTnLst>
                              <p:par>
                                <p:cTn id="65" presetID="1" presetClass="emph" presetSubtype="2" fill="hold" nodeType="afterEffect">
                                  <p:stCondLst>
                                    <p:cond delay="0"/>
                                  </p:stCondLst>
                                  <p:childTnLst>
                                    <p:animClr clrSpc="rgb" dir="cw">
                                      <p:cBhvr>
                                        <p:cTn id="66" dur="250" fill="hold"/>
                                        <p:tgtEl>
                                          <p:spTgt spid="98"/>
                                        </p:tgtEl>
                                        <p:attrNameLst>
                                          <p:attrName>fillcolor</p:attrName>
                                        </p:attrNameLst>
                                      </p:cBhvr>
                                      <p:to>
                                        <a:schemeClr val="accent2"/>
                                      </p:to>
                                    </p:animClr>
                                    <p:set>
                                      <p:cBhvr>
                                        <p:cTn id="67" dur="250" fill="hold"/>
                                        <p:tgtEl>
                                          <p:spTgt spid="98"/>
                                        </p:tgtEl>
                                        <p:attrNameLst>
                                          <p:attrName>fill.type</p:attrName>
                                        </p:attrNameLst>
                                      </p:cBhvr>
                                      <p:to>
                                        <p:strVal val="solid"/>
                                      </p:to>
                                    </p:set>
                                    <p:set>
                                      <p:cBhvr>
                                        <p:cTn id="68" dur="250" fill="hold"/>
                                        <p:tgtEl>
                                          <p:spTgt spid="98"/>
                                        </p:tgtEl>
                                        <p:attrNameLst>
                                          <p:attrName>fill.on</p:attrName>
                                        </p:attrNameLst>
                                      </p:cBhvr>
                                      <p:to>
                                        <p:strVal val="true"/>
                                      </p:to>
                                    </p:set>
                                  </p:childTnLst>
                                </p:cTn>
                              </p:par>
                            </p:childTnLst>
                          </p:cTn>
                        </p:par>
                        <p:par>
                          <p:cTn id="69" fill="hold">
                            <p:stCondLst>
                              <p:cond delay="3250"/>
                            </p:stCondLst>
                            <p:childTnLst>
                              <p:par>
                                <p:cTn id="70" presetID="1" presetClass="emph" presetSubtype="2" fill="hold" nodeType="afterEffect">
                                  <p:stCondLst>
                                    <p:cond delay="0"/>
                                  </p:stCondLst>
                                  <p:childTnLst>
                                    <p:animClr clrSpc="rgb" dir="cw">
                                      <p:cBhvr>
                                        <p:cTn id="71" dur="250" fill="hold"/>
                                        <p:tgtEl>
                                          <p:spTgt spid="99"/>
                                        </p:tgtEl>
                                        <p:attrNameLst>
                                          <p:attrName>fillcolor</p:attrName>
                                        </p:attrNameLst>
                                      </p:cBhvr>
                                      <p:to>
                                        <a:schemeClr val="accent2"/>
                                      </p:to>
                                    </p:animClr>
                                    <p:set>
                                      <p:cBhvr>
                                        <p:cTn id="72" dur="250" fill="hold"/>
                                        <p:tgtEl>
                                          <p:spTgt spid="99"/>
                                        </p:tgtEl>
                                        <p:attrNameLst>
                                          <p:attrName>fill.type</p:attrName>
                                        </p:attrNameLst>
                                      </p:cBhvr>
                                      <p:to>
                                        <p:strVal val="solid"/>
                                      </p:to>
                                    </p:set>
                                    <p:set>
                                      <p:cBhvr>
                                        <p:cTn id="73" dur="250" fill="hold"/>
                                        <p:tgtEl>
                                          <p:spTgt spid="99"/>
                                        </p:tgtEl>
                                        <p:attrNameLst>
                                          <p:attrName>fill.on</p:attrName>
                                        </p:attrNameLst>
                                      </p:cBhvr>
                                      <p:to>
                                        <p:strVal val="true"/>
                                      </p:to>
                                    </p:set>
                                  </p:childTnLst>
                                </p:cTn>
                              </p:par>
                            </p:childTnLst>
                          </p:cTn>
                        </p:par>
                        <p:par>
                          <p:cTn id="74" fill="hold">
                            <p:stCondLst>
                              <p:cond delay="3500"/>
                            </p:stCondLst>
                            <p:childTnLst>
                              <p:par>
                                <p:cTn id="75" presetID="1" presetClass="emph" presetSubtype="2" fill="hold" nodeType="afterEffect">
                                  <p:stCondLst>
                                    <p:cond delay="0"/>
                                  </p:stCondLst>
                                  <p:childTnLst>
                                    <p:animClr clrSpc="rgb" dir="cw">
                                      <p:cBhvr>
                                        <p:cTn id="76" dur="250" fill="hold"/>
                                        <p:tgtEl>
                                          <p:spTgt spid="100"/>
                                        </p:tgtEl>
                                        <p:attrNameLst>
                                          <p:attrName>fillcolor</p:attrName>
                                        </p:attrNameLst>
                                      </p:cBhvr>
                                      <p:to>
                                        <a:schemeClr val="accent2"/>
                                      </p:to>
                                    </p:animClr>
                                    <p:set>
                                      <p:cBhvr>
                                        <p:cTn id="77" dur="250" fill="hold"/>
                                        <p:tgtEl>
                                          <p:spTgt spid="100"/>
                                        </p:tgtEl>
                                        <p:attrNameLst>
                                          <p:attrName>fill.type</p:attrName>
                                        </p:attrNameLst>
                                      </p:cBhvr>
                                      <p:to>
                                        <p:strVal val="solid"/>
                                      </p:to>
                                    </p:set>
                                    <p:set>
                                      <p:cBhvr>
                                        <p:cTn id="78" dur="250" fill="hold"/>
                                        <p:tgtEl>
                                          <p:spTgt spid="100"/>
                                        </p:tgtEl>
                                        <p:attrNameLst>
                                          <p:attrName>fill.on</p:attrName>
                                        </p:attrNameLst>
                                      </p:cBhvr>
                                      <p:to>
                                        <p:strVal val="true"/>
                                      </p:to>
                                    </p:set>
                                  </p:childTnLst>
                                </p:cTn>
                              </p:par>
                            </p:childTnLst>
                          </p:cTn>
                        </p:par>
                        <p:par>
                          <p:cTn id="79" fill="hold">
                            <p:stCondLst>
                              <p:cond delay="3750"/>
                            </p:stCondLst>
                            <p:childTnLst>
                              <p:par>
                                <p:cTn id="80" presetID="1" presetClass="emph" presetSubtype="2" fill="hold" nodeType="afterEffect">
                                  <p:stCondLst>
                                    <p:cond delay="0"/>
                                  </p:stCondLst>
                                  <p:childTnLst>
                                    <p:animClr clrSpc="rgb" dir="cw">
                                      <p:cBhvr>
                                        <p:cTn id="81" dur="250" fill="hold"/>
                                        <p:tgtEl>
                                          <p:spTgt spid="101"/>
                                        </p:tgtEl>
                                        <p:attrNameLst>
                                          <p:attrName>fillcolor</p:attrName>
                                        </p:attrNameLst>
                                      </p:cBhvr>
                                      <p:to>
                                        <a:schemeClr val="accent2"/>
                                      </p:to>
                                    </p:animClr>
                                    <p:set>
                                      <p:cBhvr>
                                        <p:cTn id="82" dur="250" fill="hold"/>
                                        <p:tgtEl>
                                          <p:spTgt spid="101"/>
                                        </p:tgtEl>
                                        <p:attrNameLst>
                                          <p:attrName>fill.type</p:attrName>
                                        </p:attrNameLst>
                                      </p:cBhvr>
                                      <p:to>
                                        <p:strVal val="solid"/>
                                      </p:to>
                                    </p:set>
                                    <p:set>
                                      <p:cBhvr>
                                        <p:cTn id="83" dur="250" fill="hold"/>
                                        <p:tgtEl>
                                          <p:spTgt spid="101"/>
                                        </p:tgtEl>
                                        <p:attrNameLst>
                                          <p:attrName>fill.on</p:attrName>
                                        </p:attrNameLst>
                                      </p:cBhvr>
                                      <p:to>
                                        <p:strVal val="true"/>
                                      </p:to>
                                    </p:set>
                                  </p:childTnLst>
                                </p:cTn>
                              </p:par>
                            </p:childTnLst>
                          </p:cTn>
                        </p:par>
                        <p:par>
                          <p:cTn id="84" fill="hold">
                            <p:stCondLst>
                              <p:cond delay="4000"/>
                            </p:stCondLst>
                            <p:childTnLst>
                              <p:par>
                                <p:cTn id="85" presetID="1" presetClass="emph" presetSubtype="2" fill="hold" nodeType="afterEffect">
                                  <p:stCondLst>
                                    <p:cond delay="0"/>
                                  </p:stCondLst>
                                  <p:childTnLst>
                                    <p:animClr clrSpc="rgb" dir="cw">
                                      <p:cBhvr>
                                        <p:cTn id="86" dur="250" fill="hold"/>
                                        <p:tgtEl>
                                          <p:spTgt spid="102"/>
                                        </p:tgtEl>
                                        <p:attrNameLst>
                                          <p:attrName>fillcolor</p:attrName>
                                        </p:attrNameLst>
                                      </p:cBhvr>
                                      <p:to>
                                        <a:schemeClr val="accent2"/>
                                      </p:to>
                                    </p:animClr>
                                    <p:set>
                                      <p:cBhvr>
                                        <p:cTn id="87" dur="250" fill="hold"/>
                                        <p:tgtEl>
                                          <p:spTgt spid="102"/>
                                        </p:tgtEl>
                                        <p:attrNameLst>
                                          <p:attrName>fill.type</p:attrName>
                                        </p:attrNameLst>
                                      </p:cBhvr>
                                      <p:to>
                                        <p:strVal val="solid"/>
                                      </p:to>
                                    </p:set>
                                    <p:set>
                                      <p:cBhvr>
                                        <p:cTn id="88" dur="250" fill="hold"/>
                                        <p:tgtEl>
                                          <p:spTgt spid="102"/>
                                        </p:tgtEl>
                                        <p:attrNameLst>
                                          <p:attrName>fill.on</p:attrName>
                                        </p:attrNameLst>
                                      </p:cBhvr>
                                      <p:to>
                                        <p:strVal val="true"/>
                                      </p:to>
                                    </p:set>
                                  </p:childTnLst>
                                </p:cTn>
                              </p:par>
                            </p:childTnLst>
                          </p:cTn>
                        </p:par>
                        <p:par>
                          <p:cTn id="89" fill="hold">
                            <p:stCondLst>
                              <p:cond delay="4250"/>
                            </p:stCondLst>
                            <p:childTnLst>
                              <p:par>
                                <p:cTn id="90" presetID="1" presetClass="emph" presetSubtype="2" fill="hold" nodeType="afterEffect">
                                  <p:stCondLst>
                                    <p:cond delay="0"/>
                                  </p:stCondLst>
                                  <p:childTnLst>
                                    <p:animClr clrSpc="rgb" dir="cw">
                                      <p:cBhvr>
                                        <p:cTn id="91" dur="250" fill="hold"/>
                                        <p:tgtEl>
                                          <p:spTgt spid="103"/>
                                        </p:tgtEl>
                                        <p:attrNameLst>
                                          <p:attrName>fillcolor</p:attrName>
                                        </p:attrNameLst>
                                      </p:cBhvr>
                                      <p:to>
                                        <a:schemeClr val="accent2"/>
                                      </p:to>
                                    </p:animClr>
                                    <p:set>
                                      <p:cBhvr>
                                        <p:cTn id="92" dur="250" fill="hold"/>
                                        <p:tgtEl>
                                          <p:spTgt spid="103"/>
                                        </p:tgtEl>
                                        <p:attrNameLst>
                                          <p:attrName>fill.type</p:attrName>
                                        </p:attrNameLst>
                                      </p:cBhvr>
                                      <p:to>
                                        <p:strVal val="solid"/>
                                      </p:to>
                                    </p:set>
                                    <p:set>
                                      <p:cBhvr>
                                        <p:cTn id="93" dur="250" fill="hold"/>
                                        <p:tgtEl>
                                          <p:spTgt spid="103"/>
                                        </p:tgtEl>
                                        <p:attrNameLst>
                                          <p:attrName>fill.on</p:attrName>
                                        </p:attrNameLst>
                                      </p:cBhvr>
                                      <p:to>
                                        <p:strVal val="true"/>
                                      </p:to>
                                    </p:set>
                                  </p:childTnLst>
                                </p:cTn>
                              </p:par>
                            </p:childTnLst>
                          </p:cTn>
                        </p:par>
                        <p:par>
                          <p:cTn id="94" fill="hold">
                            <p:stCondLst>
                              <p:cond delay="4500"/>
                            </p:stCondLst>
                            <p:childTnLst>
                              <p:par>
                                <p:cTn id="95" presetID="1" presetClass="emph" presetSubtype="2" fill="hold" nodeType="afterEffect">
                                  <p:stCondLst>
                                    <p:cond delay="0"/>
                                  </p:stCondLst>
                                  <p:childTnLst>
                                    <p:animClr clrSpc="rgb" dir="cw">
                                      <p:cBhvr>
                                        <p:cTn id="96" dur="250" fill="hold"/>
                                        <p:tgtEl>
                                          <p:spTgt spid="104"/>
                                        </p:tgtEl>
                                        <p:attrNameLst>
                                          <p:attrName>fillcolor</p:attrName>
                                        </p:attrNameLst>
                                      </p:cBhvr>
                                      <p:to>
                                        <a:schemeClr val="accent2"/>
                                      </p:to>
                                    </p:animClr>
                                    <p:set>
                                      <p:cBhvr>
                                        <p:cTn id="97" dur="250" fill="hold"/>
                                        <p:tgtEl>
                                          <p:spTgt spid="104"/>
                                        </p:tgtEl>
                                        <p:attrNameLst>
                                          <p:attrName>fill.type</p:attrName>
                                        </p:attrNameLst>
                                      </p:cBhvr>
                                      <p:to>
                                        <p:strVal val="solid"/>
                                      </p:to>
                                    </p:set>
                                    <p:set>
                                      <p:cBhvr>
                                        <p:cTn id="98" dur="250" fill="hold"/>
                                        <p:tgtEl>
                                          <p:spTgt spid="104"/>
                                        </p:tgtEl>
                                        <p:attrNameLst>
                                          <p:attrName>fill.on</p:attrName>
                                        </p:attrNameLst>
                                      </p:cBhvr>
                                      <p:to>
                                        <p:strVal val="true"/>
                                      </p:to>
                                    </p:set>
                                  </p:childTnLst>
                                </p:cTn>
                              </p:par>
                            </p:childTnLst>
                          </p:cTn>
                        </p:par>
                        <p:par>
                          <p:cTn id="99" fill="hold">
                            <p:stCondLst>
                              <p:cond delay="4750"/>
                            </p:stCondLst>
                            <p:childTnLst>
                              <p:par>
                                <p:cTn id="100" presetID="1" presetClass="emph" presetSubtype="2" fill="hold" nodeType="afterEffect">
                                  <p:stCondLst>
                                    <p:cond delay="0"/>
                                  </p:stCondLst>
                                  <p:childTnLst>
                                    <p:animClr clrSpc="rgb" dir="cw">
                                      <p:cBhvr>
                                        <p:cTn id="101" dur="250" fill="hold"/>
                                        <p:tgtEl>
                                          <p:spTgt spid="105"/>
                                        </p:tgtEl>
                                        <p:attrNameLst>
                                          <p:attrName>fillcolor</p:attrName>
                                        </p:attrNameLst>
                                      </p:cBhvr>
                                      <p:to>
                                        <a:schemeClr val="accent2"/>
                                      </p:to>
                                    </p:animClr>
                                    <p:set>
                                      <p:cBhvr>
                                        <p:cTn id="102" dur="250" fill="hold"/>
                                        <p:tgtEl>
                                          <p:spTgt spid="105"/>
                                        </p:tgtEl>
                                        <p:attrNameLst>
                                          <p:attrName>fill.type</p:attrName>
                                        </p:attrNameLst>
                                      </p:cBhvr>
                                      <p:to>
                                        <p:strVal val="solid"/>
                                      </p:to>
                                    </p:set>
                                    <p:set>
                                      <p:cBhvr>
                                        <p:cTn id="103" dur="250" fill="hold"/>
                                        <p:tgtEl>
                                          <p:spTgt spid="105"/>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250" fill="hold"/>
                                        <p:tgtEl>
                                          <p:spTgt spid="3"/>
                                        </p:tgtEl>
                                        <p:attrNameLst>
                                          <p:attrName>fillcolor</p:attrName>
                                        </p:attrNameLst>
                                      </p:cBhvr>
                                      <p:to>
                                        <a:schemeClr val="accent2"/>
                                      </p:to>
                                    </p:animClr>
                                    <p:set>
                                      <p:cBhvr>
                                        <p:cTn id="108" dur="250" fill="hold"/>
                                        <p:tgtEl>
                                          <p:spTgt spid="3"/>
                                        </p:tgtEl>
                                        <p:attrNameLst>
                                          <p:attrName>fill.type</p:attrName>
                                        </p:attrNameLst>
                                      </p:cBhvr>
                                      <p:to>
                                        <p:strVal val="solid"/>
                                      </p:to>
                                    </p:set>
                                    <p:set>
                                      <p:cBhvr>
                                        <p:cTn id="109" dur="250" fill="hold"/>
                                        <p:tgtEl>
                                          <p:spTgt spid="3"/>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250" fill="hold"/>
                                        <p:tgtEl>
                                          <p:spTgt spid="14"/>
                                        </p:tgtEl>
                                        <p:attrNameLst>
                                          <p:attrName>fillcolor</p:attrName>
                                        </p:attrNameLst>
                                      </p:cBhvr>
                                      <p:to>
                                        <a:schemeClr val="accent2"/>
                                      </p:to>
                                    </p:animClr>
                                    <p:set>
                                      <p:cBhvr>
                                        <p:cTn id="112" dur="250" fill="hold"/>
                                        <p:tgtEl>
                                          <p:spTgt spid="14"/>
                                        </p:tgtEl>
                                        <p:attrNameLst>
                                          <p:attrName>fill.type</p:attrName>
                                        </p:attrNameLst>
                                      </p:cBhvr>
                                      <p:to>
                                        <p:strVal val="solid"/>
                                      </p:to>
                                    </p:set>
                                    <p:set>
                                      <p:cBhvr>
                                        <p:cTn id="113" dur="250" fill="hold"/>
                                        <p:tgtEl>
                                          <p:spTgt spid="14"/>
                                        </p:tgtEl>
                                        <p:attrNameLst>
                                          <p:attrName>fill.on</p:attrName>
                                        </p:attrNameLst>
                                      </p:cBhvr>
                                      <p:to>
                                        <p:strVal val="true"/>
                                      </p:to>
                                    </p:set>
                                  </p:childTnLst>
                                </p:cTn>
                              </p:par>
                              <p:par>
                                <p:cTn id="114" presetID="1" presetClass="emph" presetSubtype="2" fill="hold" nodeType="withEffect">
                                  <p:stCondLst>
                                    <p:cond delay="0"/>
                                  </p:stCondLst>
                                  <p:childTnLst>
                                    <p:animClr clrSpc="rgb" dir="cw">
                                      <p:cBhvr>
                                        <p:cTn id="115" dur="250" fill="hold"/>
                                        <p:tgtEl>
                                          <p:spTgt spid="17"/>
                                        </p:tgtEl>
                                        <p:attrNameLst>
                                          <p:attrName>fillcolor</p:attrName>
                                        </p:attrNameLst>
                                      </p:cBhvr>
                                      <p:to>
                                        <a:schemeClr val="accent2"/>
                                      </p:to>
                                    </p:animClr>
                                    <p:set>
                                      <p:cBhvr>
                                        <p:cTn id="116" dur="250" fill="hold"/>
                                        <p:tgtEl>
                                          <p:spTgt spid="17"/>
                                        </p:tgtEl>
                                        <p:attrNameLst>
                                          <p:attrName>fill.type</p:attrName>
                                        </p:attrNameLst>
                                      </p:cBhvr>
                                      <p:to>
                                        <p:strVal val="solid"/>
                                      </p:to>
                                    </p:set>
                                    <p:set>
                                      <p:cBhvr>
                                        <p:cTn id="117" dur="250" fill="hold"/>
                                        <p:tgtEl>
                                          <p:spTgt spid="17"/>
                                        </p:tgtEl>
                                        <p:attrNameLst>
                                          <p:attrName>fill.on</p:attrName>
                                        </p:attrNameLst>
                                      </p:cBhvr>
                                      <p:to>
                                        <p:strVal val="true"/>
                                      </p:to>
                                    </p:set>
                                  </p:childTnLst>
                                </p:cTn>
                              </p:par>
                              <p:par>
                                <p:cTn id="118" presetID="1" presetClass="emph" presetSubtype="2" fill="hold" nodeType="withEffect">
                                  <p:stCondLst>
                                    <p:cond delay="0"/>
                                  </p:stCondLst>
                                  <p:childTnLst>
                                    <p:animClr clrSpc="rgb" dir="cw">
                                      <p:cBhvr>
                                        <p:cTn id="119" dur="250" fill="hold"/>
                                        <p:tgtEl>
                                          <p:spTgt spid="18"/>
                                        </p:tgtEl>
                                        <p:attrNameLst>
                                          <p:attrName>fillcolor</p:attrName>
                                        </p:attrNameLst>
                                      </p:cBhvr>
                                      <p:to>
                                        <a:schemeClr val="accent2"/>
                                      </p:to>
                                    </p:animClr>
                                    <p:set>
                                      <p:cBhvr>
                                        <p:cTn id="120" dur="250" fill="hold"/>
                                        <p:tgtEl>
                                          <p:spTgt spid="18"/>
                                        </p:tgtEl>
                                        <p:attrNameLst>
                                          <p:attrName>fill.type</p:attrName>
                                        </p:attrNameLst>
                                      </p:cBhvr>
                                      <p:to>
                                        <p:strVal val="solid"/>
                                      </p:to>
                                    </p:set>
                                    <p:set>
                                      <p:cBhvr>
                                        <p:cTn id="121" dur="250" fill="hold"/>
                                        <p:tgtEl>
                                          <p:spTgt spid="18"/>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250" fill="hold"/>
                                        <p:tgtEl>
                                          <p:spTgt spid="19"/>
                                        </p:tgtEl>
                                        <p:attrNameLst>
                                          <p:attrName>fillcolor</p:attrName>
                                        </p:attrNameLst>
                                      </p:cBhvr>
                                      <p:to>
                                        <a:schemeClr val="accent2"/>
                                      </p:to>
                                    </p:animClr>
                                    <p:set>
                                      <p:cBhvr>
                                        <p:cTn id="124" dur="250" fill="hold"/>
                                        <p:tgtEl>
                                          <p:spTgt spid="19"/>
                                        </p:tgtEl>
                                        <p:attrNameLst>
                                          <p:attrName>fill.type</p:attrName>
                                        </p:attrNameLst>
                                      </p:cBhvr>
                                      <p:to>
                                        <p:strVal val="solid"/>
                                      </p:to>
                                    </p:set>
                                    <p:set>
                                      <p:cBhvr>
                                        <p:cTn id="125" dur="250" fill="hold"/>
                                        <p:tgtEl>
                                          <p:spTgt spid="1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250" fill="hold"/>
                                        <p:tgtEl>
                                          <p:spTgt spid="22"/>
                                        </p:tgtEl>
                                        <p:attrNameLst>
                                          <p:attrName>fillcolor</p:attrName>
                                        </p:attrNameLst>
                                      </p:cBhvr>
                                      <p:to>
                                        <a:schemeClr val="accent2"/>
                                      </p:to>
                                    </p:animClr>
                                    <p:set>
                                      <p:cBhvr>
                                        <p:cTn id="128" dur="250" fill="hold"/>
                                        <p:tgtEl>
                                          <p:spTgt spid="22"/>
                                        </p:tgtEl>
                                        <p:attrNameLst>
                                          <p:attrName>fill.type</p:attrName>
                                        </p:attrNameLst>
                                      </p:cBhvr>
                                      <p:to>
                                        <p:strVal val="solid"/>
                                      </p:to>
                                    </p:set>
                                    <p:set>
                                      <p:cBhvr>
                                        <p:cTn id="129" dur="250" fill="hold"/>
                                        <p:tgtEl>
                                          <p:spTgt spid="2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250" fill="hold"/>
                                        <p:tgtEl>
                                          <p:spTgt spid="23"/>
                                        </p:tgtEl>
                                        <p:attrNameLst>
                                          <p:attrName>fillcolor</p:attrName>
                                        </p:attrNameLst>
                                      </p:cBhvr>
                                      <p:to>
                                        <a:schemeClr val="accent2"/>
                                      </p:to>
                                    </p:animClr>
                                    <p:set>
                                      <p:cBhvr>
                                        <p:cTn id="132" dur="250" fill="hold"/>
                                        <p:tgtEl>
                                          <p:spTgt spid="23"/>
                                        </p:tgtEl>
                                        <p:attrNameLst>
                                          <p:attrName>fill.type</p:attrName>
                                        </p:attrNameLst>
                                      </p:cBhvr>
                                      <p:to>
                                        <p:strVal val="solid"/>
                                      </p:to>
                                    </p:set>
                                    <p:set>
                                      <p:cBhvr>
                                        <p:cTn id="133" dur="250" fill="hold"/>
                                        <p:tgtEl>
                                          <p:spTgt spid="23"/>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250" fill="hold"/>
                                        <p:tgtEl>
                                          <p:spTgt spid="24"/>
                                        </p:tgtEl>
                                        <p:attrNameLst>
                                          <p:attrName>fillcolor</p:attrName>
                                        </p:attrNameLst>
                                      </p:cBhvr>
                                      <p:to>
                                        <a:schemeClr val="accent2"/>
                                      </p:to>
                                    </p:animClr>
                                    <p:set>
                                      <p:cBhvr>
                                        <p:cTn id="136" dur="250" fill="hold"/>
                                        <p:tgtEl>
                                          <p:spTgt spid="24"/>
                                        </p:tgtEl>
                                        <p:attrNameLst>
                                          <p:attrName>fill.type</p:attrName>
                                        </p:attrNameLst>
                                      </p:cBhvr>
                                      <p:to>
                                        <p:strVal val="solid"/>
                                      </p:to>
                                    </p:set>
                                    <p:set>
                                      <p:cBhvr>
                                        <p:cTn id="137" dur="250" fill="hold"/>
                                        <p:tgtEl>
                                          <p:spTgt spid="24"/>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250" fill="hold"/>
                                        <p:tgtEl>
                                          <p:spTgt spid="25"/>
                                        </p:tgtEl>
                                        <p:attrNameLst>
                                          <p:attrName>fillcolor</p:attrName>
                                        </p:attrNameLst>
                                      </p:cBhvr>
                                      <p:to>
                                        <a:schemeClr val="accent2"/>
                                      </p:to>
                                    </p:animClr>
                                    <p:set>
                                      <p:cBhvr>
                                        <p:cTn id="140" dur="250" fill="hold"/>
                                        <p:tgtEl>
                                          <p:spTgt spid="25"/>
                                        </p:tgtEl>
                                        <p:attrNameLst>
                                          <p:attrName>fill.type</p:attrName>
                                        </p:attrNameLst>
                                      </p:cBhvr>
                                      <p:to>
                                        <p:strVal val="solid"/>
                                      </p:to>
                                    </p:set>
                                    <p:set>
                                      <p:cBhvr>
                                        <p:cTn id="141" dur="250" fill="hold"/>
                                        <p:tgtEl>
                                          <p:spTgt spid="25"/>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250" fill="hold"/>
                                        <p:tgtEl>
                                          <p:spTgt spid="26"/>
                                        </p:tgtEl>
                                        <p:attrNameLst>
                                          <p:attrName>fillcolor</p:attrName>
                                        </p:attrNameLst>
                                      </p:cBhvr>
                                      <p:to>
                                        <a:schemeClr val="accent2"/>
                                      </p:to>
                                    </p:animClr>
                                    <p:set>
                                      <p:cBhvr>
                                        <p:cTn id="144" dur="250" fill="hold"/>
                                        <p:tgtEl>
                                          <p:spTgt spid="26"/>
                                        </p:tgtEl>
                                        <p:attrNameLst>
                                          <p:attrName>fill.type</p:attrName>
                                        </p:attrNameLst>
                                      </p:cBhvr>
                                      <p:to>
                                        <p:strVal val="solid"/>
                                      </p:to>
                                    </p:set>
                                    <p:set>
                                      <p:cBhvr>
                                        <p:cTn id="145" dur="250" fill="hold"/>
                                        <p:tgtEl>
                                          <p:spTgt spid="26"/>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250" fill="hold"/>
                                        <p:tgtEl>
                                          <p:spTgt spid="27"/>
                                        </p:tgtEl>
                                        <p:attrNameLst>
                                          <p:attrName>fillcolor</p:attrName>
                                        </p:attrNameLst>
                                      </p:cBhvr>
                                      <p:to>
                                        <a:schemeClr val="accent2"/>
                                      </p:to>
                                    </p:animClr>
                                    <p:set>
                                      <p:cBhvr>
                                        <p:cTn id="148" dur="250" fill="hold"/>
                                        <p:tgtEl>
                                          <p:spTgt spid="27"/>
                                        </p:tgtEl>
                                        <p:attrNameLst>
                                          <p:attrName>fill.type</p:attrName>
                                        </p:attrNameLst>
                                      </p:cBhvr>
                                      <p:to>
                                        <p:strVal val="solid"/>
                                      </p:to>
                                    </p:set>
                                    <p:set>
                                      <p:cBhvr>
                                        <p:cTn id="149" dur="250" fill="hold"/>
                                        <p:tgtEl>
                                          <p:spTgt spid="27"/>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250" fill="hold"/>
                                        <p:tgtEl>
                                          <p:spTgt spid="28"/>
                                        </p:tgtEl>
                                        <p:attrNameLst>
                                          <p:attrName>fillcolor</p:attrName>
                                        </p:attrNameLst>
                                      </p:cBhvr>
                                      <p:to>
                                        <a:schemeClr val="accent2"/>
                                      </p:to>
                                    </p:animClr>
                                    <p:set>
                                      <p:cBhvr>
                                        <p:cTn id="152" dur="250" fill="hold"/>
                                        <p:tgtEl>
                                          <p:spTgt spid="28"/>
                                        </p:tgtEl>
                                        <p:attrNameLst>
                                          <p:attrName>fill.type</p:attrName>
                                        </p:attrNameLst>
                                      </p:cBhvr>
                                      <p:to>
                                        <p:strVal val="solid"/>
                                      </p:to>
                                    </p:set>
                                    <p:set>
                                      <p:cBhvr>
                                        <p:cTn id="153" dur="250" fill="hold"/>
                                        <p:tgtEl>
                                          <p:spTgt spid="28"/>
                                        </p:tgtEl>
                                        <p:attrNameLst>
                                          <p:attrName>fill.on</p:attrName>
                                        </p:attrNameLst>
                                      </p:cBhvr>
                                      <p:to>
                                        <p:strVal val="true"/>
                                      </p:to>
                                    </p:set>
                                  </p:childTnLst>
                                </p:cTn>
                              </p:par>
                              <p:par>
                                <p:cTn id="154" presetID="1" presetClass="emph" presetSubtype="2" fill="hold" nodeType="withEffect">
                                  <p:stCondLst>
                                    <p:cond delay="0"/>
                                  </p:stCondLst>
                                  <p:childTnLst>
                                    <p:animClr clrSpc="rgb" dir="cw">
                                      <p:cBhvr>
                                        <p:cTn id="155" dur="250" fill="hold"/>
                                        <p:tgtEl>
                                          <p:spTgt spid="29"/>
                                        </p:tgtEl>
                                        <p:attrNameLst>
                                          <p:attrName>fillcolor</p:attrName>
                                        </p:attrNameLst>
                                      </p:cBhvr>
                                      <p:to>
                                        <a:schemeClr val="accent2"/>
                                      </p:to>
                                    </p:animClr>
                                    <p:set>
                                      <p:cBhvr>
                                        <p:cTn id="156" dur="250" fill="hold"/>
                                        <p:tgtEl>
                                          <p:spTgt spid="29"/>
                                        </p:tgtEl>
                                        <p:attrNameLst>
                                          <p:attrName>fill.type</p:attrName>
                                        </p:attrNameLst>
                                      </p:cBhvr>
                                      <p:to>
                                        <p:strVal val="solid"/>
                                      </p:to>
                                    </p:set>
                                    <p:set>
                                      <p:cBhvr>
                                        <p:cTn id="157" dur="250" fill="hold"/>
                                        <p:tgtEl>
                                          <p:spTgt spid="29"/>
                                        </p:tgtEl>
                                        <p:attrNameLst>
                                          <p:attrName>fill.on</p:attrName>
                                        </p:attrNameLst>
                                      </p:cBhvr>
                                      <p:to>
                                        <p:strVal val="true"/>
                                      </p:to>
                                    </p:set>
                                  </p:childTnLst>
                                </p:cTn>
                              </p:par>
                              <p:par>
                                <p:cTn id="158" presetID="1" presetClass="emph" presetSubtype="2" fill="hold" nodeType="withEffect">
                                  <p:stCondLst>
                                    <p:cond delay="0"/>
                                  </p:stCondLst>
                                  <p:childTnLst>
                                    <p:animClr clrSpc="rgb" dir="cw">
                                      <p:cBhvr>
                                        <p:cTn id="159" dur="250" fill="hold"/>
                                        <p:tgtEl>
                                          <p:spTgt spid="30"/>
                                        </p:tgtEl>
                                        <p:attrNameLst>
                                          <p:attrName>fillcolor</p:attrName>
                                        </p:attrNameLst>
                                      </p:cBhvr>
                                      <p:to>
                                        <a:schemeClr val="accent2"/>
                                      </p:to>
                                    </p:animClr>
                                    <p:set>
                                      <p:cBhvr>
                                        <p:cTn id="160" dur="250" fill="hold"/>
                                        <p:tgtEl>
                                          <p:spTgt spid="30"/>
                                        </p:tgtEl>
                                        <p:attrNameLst>
                                          <p:attrName>fill.type</p:attrName>
                                        </p:attrNameLst>
                                      </p:cBhvr>
                                      <p:to>
                                        <p:strVal val="solid"/>
                                      </p:to>
                                    </p:set>
                                    <p:set>
                                      <p:cBhvr>
                                        <p:cTn id="161" dur="250" fill="hold"/>
                                        <p:tgtEl>
                                          <p:spTgt spid="30"/>
                                        </p:tgtEl>
                                        <p:attrNameLst>
                                          <p:attrName>fill.on</p:attrName>
                                        </p:attrNameLst>
                                      </p:cBhvr>
                                      <p:to>
                                        <p:strVal val="true"/>
                                      </p:to>
                                    </p:set>
                                  </p:childTnLst>
                                </p:cTn>
                              </p:par>
                              <p:par>
                                <p:cTn id="162" presetID="1" presetClass="emph" presetSubtype="2" fill="hold" nodeType="withEffect">
                                  <p:stCondLst>
                                    <p:cond delay="0"/>
                                  </p:stCondLst>
                                  <p:childTnLst>
                                    <p:animClr clrSpc="rgb" dir="cw">
                                      <p:cBhvr>
                                        <p:cTn id="163" dur="250" fill="hold"/>
                                        <p:tgtEl>
                                          <p:spTgt spid="31"/>
                                        </p:tgtEl>
                                        <p:attrNameLst>
                                          <p:attrName>fillcolor</p:attrName>
                                        </p:attrNameLst>
                                      </p:cBhvr>
                                      <p:to>
                                        <a:schemeClr val="accent2"/>
                                      </p:to>
                                    </p:animClr>
                                    <p:set>
                                      <p:cBhvr>
                                        <p:cTn id="164" dur="250" fill="hold"/>
                                        <p:tgtEl>
                                          <p:spTgt spid="31"/>
                                        </p:tgtEl>
                                        <p:attrNameLst>
                                          <p:attrName>fill.type</p:attrName>
                                        </p:attrNameLst>
                                      </p:cBhvr>
                                      <p:to>
                                        <p:strVal val="solid"/>
                                      </p:to>
                                    </p:set>
                                    <p:set>
                                      <p:cBhvr>
                                        <p:cTn id="165" dur="250" fill="hold"/>
                                        <p:tgtEl>
                                          <p:spTgt spid="31"/>
                                        </p:tgtEl>
                                        <p:attrNameLst>
                                          <p:attrName>fill.on</p:attrName>
                                        </p:attrNameLst>
                                      </p:cBhvr>
                                      <p:to>
                                        <p:strVal val="true"/>
                                      </p:to>
                                    </p:set>
                                  </p:childTnLst>
                                </p:cTn>
                              </p:par>
                              <p:par>
                                <p:cTn id="166" presetID="1" presetClass="emph" presetSubtype="2" fill="hold" nodeType="withEffect">
                                  <p:stCondLst>
                                    <p:cond delay="0"/>
                                  </p:stCondLst>
                                  <p:childTnLst>
                                    <p:animClr clrSpc="rgb" dir="cw">
                                      <p:cBhvr>
                                        <p:cTn id="167" dur="250" fill="hold"/>
                                        <p:tgtEl>
                                          <p:spTgt spid="32"/>
                                        </p:tgtEl>
                                        <p:attrNameLst>
                                          <p:attrName>fillcolor</p:attrName>
                                        </p:attrNameLst>
                                      </p:cBhvr>
                                      <p:to>
                                        <a:schemeClr val="accent2"/>
                                      </p:to>
                                    </p:animClr>
                                    <p:set>
                                      <p:cBhvr>
                                        <p:cTn id="168" dur="250" fill="hold"/>
                                        <p:tgtEl>
                                          <p:spTgt spid="32"/>
                                        </p:tgtEl>
                                        <p:attrNameLst>
                                          <p:attrName>fill.type</p:attrName>
                                        </p:attrNameLst>
                                      </p:cBhvr>
                                      <p:to>
                                        <p:strVal val="solid"/>
                                      </p:to>
                                    </p:set>
                                    <p:set>
                                      <p:cBhvr>
                                        <p:cTn id="169" dur="250" fill="hold"/>
                                        <p:tgtEl>
                                          <p:spTgt spid="32"/>
                                        </p:tgtEl>
                                        <p:attrNameLst>
                                          <p:attrName>fill.on</p:attrName>
                                        </p:attrNameLst>
                                      </p:cBhvr>
                                      <p:to>
                                        <p:strVal val="true"/>
                                      </p:to>
                                    </p:set>
                                  </p:childTnLst>
                                </p:cTn>
                              </p:par>
                              <p:par>
                                <p:cTn id="170" presetID="1" presetClass="emph" presetSubtype="2" fill="hold" nodeType="withEffect">
                                  <p:stCondLst>
                                    <p:cond delay="0"/>
                                  </p:stCondLst>
                                  <p:childTnLst>
                                    <p:animClr clrSpc="rgb" dir="cw">
                                      <p:cBhvr>
                                        <p:cTn id="171" dur="250" fill="hold"/>
                                        <p:tgtEl>
                                          <p:spTgt spid="33"/>
                                        </p:tgtEl>
                                        <p:attrNameLst>
                                          <p:attrName>fillcolor</p:attrName>
                                        </p:attrNameLst>
                                      </p:cBhvr>
                                      <p:to>
                                        <a:schemeClr val="accent2"/>
                                      </p:to>
                                    </p:animClr>
                                    <p:set>
                                      <p:cBhvr>
                                        <p:cTn id="172" dur="250" fill="hold"/>
                                        <p:tgtEl>
                                          <p:spTgt spid="33"/>
                                        </p:tgtEl>
                                        <p:attrNameLst>
                                          <p:attrName>fill.type</p:attrName>
                                        </p:attrNameLst>
                                      </p:cBhvr>
                                      <p:to>
                                        <p:strVal val="solid"/>
                                      </p:to>
                                    </p:set>
                                    <p:set>
                                      <p:cBhvr>
                                        <p:cTn id="173" dur="250" fill="hold"/>
                                        <p:tgtEl>
                                          <p:spTgt spid="33"/>
                                        </p:tgtEl>
                                        <p:attrNameLst>
                                          <p:attrName>fill.on</p:attrName>
                                        </p:attrNameLst>
                                      </p:cBhvr>
                                      <p:to>
                                        <p:strVal val="true"/>
                                      </p:to>
                                    </p:set>
                                  </p:childTnLst>
                                </p:cTn>
                              </p:par>
                              <p:par>
                                <p:cTn id="174" presetID="1" presetClass="emph" presetSubtype="2" fill="hold" nodeType="withEffect">
                                  <p:stCondLst>
                                    <p:cond delay="0"/>
                                  </p:stCondLst>
                                  <p:childTnLst>
                                    <p:animClr clrSpc="rgb" dir="cw">
                                      <p:cBhvr>
                                        <p:cTn id="175" dur="250" fill="hold"/>
                                        <p:tgtEl>
                                          <p:spTgt spid="34"/>
                                        </p:tgtEl>
                                        <p:attrNameLst>
                                          <p:attrName>fillcolor</p:attrName>
                                        </p:attrNameLst>
                                      </p:cBhvr>
                                      <p:to>
                                        <a:schemeClr val="accent2"/>
                                      </p:to>
                                    </p:animClr>
                                    <p:set>
                                      <p:cBhvr>
                                        <p:cTn id="176" dur="250" fill="hold"/>
                                        <p:tgtEl>
                                          <p:spTgt spid="34"/>
                                        </p:tgtEl>
                                        <p:attrNameLst>
                                          <p:attrName>fill.type</p:attrName>
                                        </p:attrNameLst>
                                      </p:cBhvr>
                                      <p:to>
                                        <p:strVal val="solid"/>
                                      </p:to>
                                    </p:set>
                                    <p:set>
                                      <p:cBhvr>
                                        <p:cTn id="177" dur="250" fill="hold"/>
                                        <p:tgtEl>
                                          <p:spTgt spid="34"/>
                                        </p:tgtEl>
                                        <p:attrNameLst>
                                          <p:attrName>fill.on</p:attrName>
                                        </p:attrNameLst>
                                      </p:cBhvr>
                                      <p:to>
                                        <p:strVal val="true"/>
                                      </p:to>
                                    </p:set>
                                  </p:childTnLst>
                                </p:cTn>
                              </p:par>
                              <p:par>
                                <p:cTn id="178" presetID="1" presetClass="emph" presetSubtype="2" fill="hold" nodeType="withEffect">
                                  <p:stCondLst>
                                    <p:cond delay="0"/>
                                  </p:stCondLst>
                                  <p:childTnLst>
                                    <p:animClr clrSpc="rgb" dir="cw">
                                      <p:cBhvr>
                                        <p:cTn id="179" dur="250" fill="hold"/>
                                        <p:tgtEl>
                                          <p:spTgt spid="35"/>
                                        </p:tgtEl>
                                        <p:attrNameLst>
                                          <p:attrName>fillcolor</p:attrName>
                                        </p:attrNameLst>
                                      </p:cBhvr>
                                      <p:to>
                                        <a:schemeClr val="accent2"/>
                                      </p:to>
                                    </p:animClr>
                                    <p:set>
                                      <p:cBhvr>
                                        <p:cTn id="180" dur="250" fill="hold"/>
                                        <p:tgtEl>
                                          <p:spTgt spid="35"/>
                                        </p:tgtEl>
                                        <p:attrNameLst>
                                          <p:attrName>fill.type</p:attrName>
                                        </p:attrNameLst>
                                      </p:cBhvr>
                                      <p:to>
                                        <p:strVal val="solid"/>
                                      </p:to>
                                    </p:set>
                                    <p:set>
                                      <p:cBhvr>
                                        <p:cTn id="181" dur="250" fill="hold"/>
                                        <p:tgtEl>
                                          <p:spTgt spid="35"/>
                                        </p:tgtEl>
                                        <p:attrNameLst>
                                          <p:attrName>fill.on</p:attrName>
                                        </p:attrNameLst>
                                      </p:cBhvr>
                                      <p:to>
                                        <p:strVal val="true"/>
                                      </p:to>
                                    </p:set>
                                  </p:childTnLst>
                                </p:cTn>
                              </p:par>
                              <p:par>
                                <p:cTn id="182" presetID="1" presetClass="emph" presetSubtype="2" fill="hold" nodeType="withEffect">
                                  <p:stCondLst>
                                    <p:cond delay="0"/>
                                  </p:stCondLst>
                                  <p:childTnLst>
                                    <p:animClr clrSpc="rgb" dir="cw">
                                      <p:cBhvr>
                                        <p:cTn id="183" dur="250" fill="hold"/>
                                        <p:tgtEl>
                                          <p:spTgt spid="36"/>
                                        </p:tgtEl>
                                        <p:attrNameLst>
                                          <p:attrName>fillcolor</p:attrName>
                                        </p:attrNameLst>
                                      </p:cBhvr>
                                      <p:to>
                                        <a:schemeClr val="accent2"/>
                                      </p:to>
                                    </p:animClr>
                                    <p:set>
                                      <p:cBhvr>
                                        <p:cTn id="184" dur="250" fill="hold"/>
                                        <p:tgtEl>
                                          <p:spTgt spid="36"/>
                                        </p:tgtEl>
                                        <p:attrNameLst>
                                          <p:attrName>fill.type</p:attrName>
                                        </p:attrNameLst>
                                      </p:cBhvr>
                                      <p:to>
                                        <p:strVal val="solid"/>
                                      </p:to>
                                    </p:set>
                                    <p:set>
                                      <p:cBhvr>
                                        <p:cTn id="185" dur="25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7040710"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NumPy</a:t>
            </a:r>
            <a:r>
              <a:rPr lang="zh-CN" altLang="en-US" sz="3200" b="1" dirty="0" smtClean="0">
                <a:latin typeface="微软雅黑" panose="020B0503020204020204" pitchFamily="34" charset="-122"/>
                <a:ea typeface="微软雅黑" panose="020B0503020204020204" pitchFamily="34" charset="-122"/>
              </a:rPr>
              <a:t>：标量、数据类型和常用常量</a:t>
            </a:r>
            <a:endParaRPr lang="zh-CN" altLang="en-US" sz="32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338" y="1045794"/>
            <a:ext cx="6687500" cy="400110"/>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rPr>
              <a:t>ndarray</a:t>
            </a:r>
            <a:r>
              <a:rPr lang="zh-CN" altLang="en-US" sz="2000" b="1" dirty="0">
                <a:latin typeface="微软雅黑" panose="020B0503020204020204" pitchFamily="34" charset="-122"/>
                <a:ea typeface="微软雅黑" panose="020B0503020204020204" pitchFamily="34" charset="-122"/>
              </a:rPr>
              <a:t>对象</a:t>
            </a:r>
            <a:r>
              <a:rPr lang="zh-CN" altLang="en-US" sz="2000" b="1" dirty="0" smtClean="0">
                <a:latin typeface="微软雅黑" panose="020B0503020204020204" pitchFamily="34" charset="-122"/>
                <a:ea typeface="微软雅黑" panose="020B0503020204020204" pitchFamily="34" charset="-122"/>
              </a:rPr>
              <a:t>的元素</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标量</a:t>
            </a:r>
            <a:r>
              <a:rPr lang="en-US" altLang="zh-CN"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支持更精细的数字类型：</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7715250" y="3327067"/>
            <a:ext cx="4476750" cy="2543175"/>
          </a:xfrm>
          <a:prstGeom prst="rect">
            <a:avLst/>
          </a:prstGeom>
        </p:spPr>
      </p:pic>
      <p:sp>
        <p:nvSpPr>
          <p:cNvPr id="49" name="文本框 48"/>
          <p:cNvSpPr txBox="1"/>
          <p:nvPr/>
        </p:nvSpPr>
        <p:spPr>
          <a:xfrm>
            <a:off x="7634958" y="2990377"/>
            <a:ext cx="3516952" cy="400110"/>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000" b="1" dirty="0" err="1" smtClean="0">
                <a:latin typeface="微软雅黑" panose="020B0503020204020204" pitchFamily="34" charset="-122"/>
                <a:ea typeface="微软雅黑" panose="020B0503020204020204" pitchFamily="34" charset="-122"/>
              </a:rPr>
              <a:t>NumPy</a:t>
            </a:r>
            <a:r>
              <a:rPr lang="zh-CN" altLang="en-US" sz="2000" b="1" dirty="0" smtClean="0">
                <a:latin typeface="微软雅黑" panose="020B0503020204020204" pitchFamily="34" charset="-122"/>
                <a:ea typeface="微软雅黑" panose="020B0503020204020204" pitchFamily="34" charset="-122"/>
              </a:rPr>
              <a:t>中的常用常量：</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7752958" y="3762886"/>
            <a:ext cx="4410059" cy="358219"/>
          </a:xfrm>
          <a:prstGeom prst="rect">
            <a:avLst/>
          </a:prstGeom>
          <a:ln w="15875">
            <a:solidFill>
              <a:srgbClr val="FF0000"/>
            </a:solidFill>
          </a:ln>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7752957" y="4168240"/>
            <a:ext cx="4410059" cy="358219"/>
          </a:xfrm>
          <a:prstGeom prst="rect">
            <a:avLst/>
          </a:prstGeom>
          <a:ln w="15875">
            <a:solidFill>
              <a:srgbClr val="FF0000"/>
            </a:solidFill>
          </a:ln>
        </p:spPr>
        <p:txBody>
          <a:bodyPr wrap="square" rtlCol="0" anchor="ctr">
            <a:spAutoFit/>
          </a:bodyPr>
          <a:lstStyle/>
          <a:p>
            <a:pPr algn="ctr">
              <a:lnSpc>
                <a:spcPct val="150000"/>
              </a:lnSpc>
            </a:pP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0" y="1539292"/>
            <a:ext cx="7311114" cy="5134885"/>
          </a:xfrm>
          <a:prstGeom prst="rect">
            <a:avLst/>
          </a:prstGeom>
        </p:spPr>
      </p:pic>
      <p:pic>
        <p:nvPicPr>
          <p:cNvPr id="11" name="图片 10"/>
          <p:cNvPicPr>
            <a:picLocks noChangeAspect="1"/>
          </p:cNvPicPr>
          <p:nvPr/>
        </p:nvPicPr>
        <p:blipFill rotWithShape="1">
          <a:blip r:embed="rId6"/>
          <a:srcRect l="17575" t="3583" r="3047"/>
          <a:stretch/>
        </p:blipFill>
        <p:spPr>
          <a:xfrm>
            <a:off x="7909089" y="960731"/>
            <a:ext cx="3788946" cy="2021320"/>
          </a:xfrm>
          <a:prstGeom prst="rect">
            <a:avLst/>
          </a:prstGeom>
        </p:spPr>
      </p:pic>
      <p:sp>
        <p:nvSpPr>
          <p:cNvPr id="15" name="矩形 14"/>
          <p:cNvSpPr/>
          <p:nvPr/>
        </p:nvSpPr>
        <p:spPr>
          <a:xfrm>
            <a:off x="7715250" y="6036924"/>
            <a:ext cx="3656770" cy="707886"/>
          </a:xfrm>
          <a:prstGeom prst="rect">
            <a:avLst/>
          </a:prstGeom>
        </p:spPr>
        <p:txBody>
          <a:bodyPr wrap="none">
            <a:spAutoFit/>
          </a:bodyPr>
          <a:lstStyle/>
          <a:p>
            <a:pPr marL="342900" indent="-342900">
              <a:buFont typeface="Arial" panose="020B0604020202020204" pitchFamily="34" charset="0"/>
              <a:buChar char="•"/>
            </a:pPr>
            <a:r>
              <a:rPr lang="en-US" altLang="zh-CN" sz="2000" b="1" dirty="0" err="1">
                <a:latin typeface="微软雅黑" panose="020B0503020204020204" pitchFamily="34" charset="-122"/>
                <a:ea typeface="微软雅黑" panose="020B0503020204020204" pitchFamily="34" charset="-122"/>
              </a:rPr>
              <a:t>ndarray</a:t>
            </a:r>
            <a:r>
              <a:rPr lang="zh-CN" altLang="en-US" sz="2000" b="1" dirty="0">
                <a:latin typeface="微软雅黑" panose="020B0503020204020204" pitchFamily="34" charset="-122"/>
                <a:ea typeface="微软雅黑" panose="020B0503020204020204" pitchFamily="34" charset="-122"/>
              </a:rPr>
              <a:t>数据类型的改变： </a:t>
            </a:r>
            <a:endParaRPr lang="en-US" altLang="zh-CN" sz="2000" b="1" dirty="0" smtClean="0">
              <a:latin typeface="微软雅黑" panose="020B0503020204020204" pitchFamily="34" charset="-122"/>
              <a:ea typeface="微软雅黑" panose="020B0503020204020204" pitchFamily="34" charset="-122"/>
            </a:endParaRPr>
          </a:p>
          <a:p>
            <a:pPr algn="ctr"/>
            <a:r>
              <a:rPr lang="en-US" altLang="zh-CN" sz="2000" b="1" dirty="0" err="1" smtClean="0">
                <a:latin typeface="微软雅黑" panose="020B0503020204020204" pitchFamily="34" charset="-122"/>
                <a:ea typeface="微软雅黑" panose="020B0503020204020204" pitchFamily="34" charset="-122"/>
              </a:rPr>
              <a:t>y.astype</a:t>
            </a:r>
            <a:r>
              <a:rPr lang="en-US" altLang="zh-CN" sz="2000" b="1" dirty="0" smtClean="0">
                <a:latin typeface="微软雅黑" panose="020B0503020204020204" pitchFamily="34" charset="-122"/>
                <a:ea typeface="微软雅黑" panose="020B0503020204020204" pitchFamily="34" charset="-122"/>
              </a:rPr>
              <a:t>(float)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560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1+#ppt_w/2"/>
                                          </p:val>
                                        </p:tav>
                                        <p:tav tm="100000">
                                          <p:val>
                                            <p:strVal val="#ppt_x"/>
                                          </p:val>
                                        </p:tav>
                                      </p:tavLst>
                                    </p:anim>
                                    <p:anim calcmode="lin" valueType="num">
                                      <p:cBhvr additive="base">
                                        <p:cTn id="14" dur="500" fill="hold"/>
                                        <p:tgtEl>
                                          <p:spTgt spid="49"/>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randombar(horizontal)">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 grpId="0" animBg="1"/>
      <p:bldP spid="51"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3834704"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数组的构建</a:t>
            </a:r>
            <a:endParaRPr lang="zh-CN" altLang="en-US" sz="3200" b="1"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302668" y="1841398"/>
            <a:ext cx="11586663" cy="3597868"/>
          </a:xfrm>
          <a:prstGeom prst="rect">
            <a:avLst/>
          </a:prstGeom>
        </p:spPr>
      </p:pic>
    </p:spTree>
    <p:extLst>
      <p:ext uri="{BB962C8B-B14F-4D97-AF65-F5344CB8AC3E}">
        <p14:creationId xmlns:p14="http://schemas.microsoft.com/office/powerpoint/2010/main" val="669806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4655442"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数组的常用属性</a:t>
            </a:r>
            <a:endParaRPr lang="zh-CN" altLang="en-US" sz="32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2343378" y="2364439"/>
            <a:ext cx="6857183" cy="2487375"/>
          </a:xfrm>
          <a:prstGeom prst="rect">
            <a:avLst/>
          </a:prstGeom>
        </p:spPr>
      </p:pic>
    </p:spTree>
    <p:extLst>
      <p:ext uri="{BB962C8B-B14F-4D97-AF65-F5344CB8AC3E}">
        <p14:creationId xmlns:p14="http://schemas.microsoft.com/office/powerpoint/2010/main" val="125188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 y="1714746"/>
            <a:ext cx="6106804" cy="3809362"/>
          </a:xfrm>
          <a:prstGeom prst="rect">
            <a:avLst/>
          </a:prstGeom>
        </p:spPr>
      </p:pic>
      <p:pic>
        <p:nvPicPr>
          <p:cNvPr id="5" name="图片 4"/>
          <p:cNvPicPr>
            <a:picLocks noChangeAspect="1"/>
          </p:cNvPicPr>
          <p:nvPr/>
        </p:nvPicPr>
        <p:blipFill>
          <a:blip r:embed="rId3"/>
          <a:stretch>
            <a:fillRect/>
          </a:stretch>
        </p:blipFill>
        <p:spPr>
          <a:xfrm>
            <a:off x="6525752" y="1583703"/>
            <a:ext cx="5666248" cy="5274297"/>
          </a:xfrm>
          <a:prstGeom prst="rect">
            <a:avLst/>
          </a:prstGeom>
        </p:spPr>
      </p:pic>
      <p:pic>
        <p:nvPicPr>
          <p:cNvPr id="6" name="图片 5">
            <a:extLst>
              <a:ext uri="{FF2B5EF4-FFF2-40B4-BE49-F238E27FC236}">
                <a16:creationId xmlns:a16="http://schemas.microsoft.com/office/drawing/2014/main" xmlns="" id="{BE624BEF-731F-48F7-B790-4DFEB9C55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7" name="文本框 6"/>
          <p:cNvSpPr txBox="1"/>
          <p:nvPr/>
        </p:nvSpPr>
        <p:spPr>
          <a:xfrm>
            <a:off x="175213" y="263237"/>
            <a:ext cx="4655442"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数组练习（</a:t>
            </a:r>
            <a:r>
              <a:rPr lang="zh-CN" altLang="en-US" sz="3200" b="1" dirty="0">
                <a:latin typeface="微软雅黑" panose="020B0503020204020204" pitchFamily="34" charset="-122"/>
                <a:ea typeface="微软雅黑" panose="020B0503020204020204" pitchFamily="34" charset="-122"/>
              </a:rPr>
              <a:t>一</a:t>
            </a:r>
            <a:r>
              <a:rPr lang="zh-CN" altLang="en-US" sz="3200" b="1" dirty="0" smtClean="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1911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图片 105">
            <a:extLst>
              <a:ext uri="{FF2B5EF4-FFF2-40B4-BE49-F238E27FC236}">
                <a16:creationId xmlns:a16="http://schemas.microsoft.com/office/drawing/2014/main" xmlns="" id="{BE624BEF-731F-48F7-B790-4DFEB9C5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52405"/>
          </a:xfrm>
          <a:prstGeom prst="rect">
            <a:avLst/>
          </a:prstGeom>
        </p:spPr>
      </p:pic>
      <p:sp>
        <p:nvSpPr>
          <p:cNvPr id="4" name="文本框 3"/>
          <p:cNvSpPr txBox="1"/>
          <p:nvPr/>
        </p:nvSpPr>
        <p:spPr>
          <a:xfrm>
            <a:off x="175213" y="263237"/>
            <a:ext cx="7438255" cy="584775"/>
          </a:xfrm>
          <a:prstGeom prst="rect">
            <a:avLst/>
          </a:prstGeom>
          <a:noFill/>
        </p:spPr>
        <p:txBody>
          <a:bodyPr wrap="none" rtlCol="0">
            <a:spAutoFit/>
          </a:bodyPr>
          <a:lstStyle/>
          <a:p>
            <a:r>
              <a:rPr lang="en-US" altLang="zh-CN" sz="3200" b="1" dirty="0" err="1" smtClean="0">
                <a:latin typeface="微软雅黑" panose="020B0503020204020204" pitchFamily="34" charset="-122"/>
                <a:ea typeface="微软雅黑" panose="020B0503020204020204" pitchFamily="34" charset="-122"/>
              </a:rPr>
              <a:t>ndarray</a:t>
            </a:r>
            <a:r>
              <a:rPr lang="zh-CN" altLang="en-US" sz="3200" b="1" dirty="0" smtClean="0">
                <a:latin typeface="微软雅黑" panose="020B0503020204020204" pitchFamily="34" charset="-122"/>
                <a:ea typeface="微软雅黑" panose="020B0503020204020204" pitchFamily="34" charset="-122"/>
              </a:rPr>
              <a:t>数组的形状操作</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一</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：更改形状</a:t>
            </a:r>
            <a:endParaRPr lang="zh-CN" altLang="en-US" sz="3200" b="1" dirty="0">
              <a:latin typeface="微软雅黑" panose="020B0503020204020204" pitchFamily="34" charset="-122"/>
              <a:ea typeface="微软雅黑" panose="020B0503020204020204" pitchFamily="34" charset="-122"/>
            </a:endParaRPr>
          </a:p>
        </p:txBody>
      </p:sp>
      <p:sp>
        <p:nvSpPr>
          <p:cNvPr id="5" name="矩形 4"/>
          <p:cNvSpPr/>
          <p:nvPr/>
        </p:nvSpPr>
        <p:spPr>
          <a:xfrm>
            <a:off x="175213" y="1215642"/>
            <a:ext cx="9546211" cy="3970318"/>
          </a:xfrm>
          <a:prstGeom prst="rect">
            <a:avLst/>
          </a:prstGeom>
        </p:spPr>
        <p:txBody>
          <a:bodyPr wrap="square">
            <a:spAutoFit/>
          </a:bodyPr>
          <a:lstStyle/>
          <a:p>
            <a:pPr marL="457200" indent="-457200">
              <a:lnSpc>
                <a:spcPct val="150000"/>
              </a:lnSpc>
              <a:buFont typeface="Wingdings" panose="05000000000000000000" pitchFamily="2" charset="2"/>
              <a:buChar char="n"/>
            </a:pPr>
            <a:r>
              <a:rPr lang="en-US" altLang="zh-CN" sz="2400" dirty="0" err="1" smtClean="0">
                <a:latin typeface="微软雅黑" panose="020B0503020204020204" pitchFamily="34" charset="-122"/>
                <a:ea typeface="微软雅黑" panose="020B0503020204020204" pitchFamily="34" charset="-122"/>
              </a:rPr>
              <a:t>ndarray</a:t>
            </a:r>
            <a:r>
              <a:rPr lang="en-US" altLang="zh-CN"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更改形状</a:t>
            </a:r>
            <a:r>
              <a:rPr lang="en-US" altLang="zh-CN" sz="2400" dirty="0">
                <a:latin typeface="微软雅黑" panose="020B0503020204020204" pitchFamily="34" charset="-122"/>
                <a:ea typeface="微软雅黑" panose="020B0503020204020204" pitchFamily="34" charset="-122"/>
              </a:rPr>
              <a:t>: </a:t>
            </a:r>
          </a:p>
          <a:p>
            <a:pPr marL="742950" lvl="1" indent="-285750">
              <a:lnSpc>
                <a:spcPct val="150000"/>
              </a:lnSpc>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arr.reshape</a:t>
            </a:r>
            <a:r>
              <a:rPr lang="en-US" altLang="zh-CN" sz="2400" dirty="0" smtClean="0">
                <a:latin typeface="微软雅黑" panose="020B0503020204020204" pitchFamily="34" charset="-122"/>
                <a:ea typeface="微软雅黑" panose="020B0503020204020204" pitchFamily="34" charset="-122"/>
              </a:rPr>
              <a:t>((m, n))</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修改</a:t>
            </a:r>
            <a:r>
              <a:rPr lang="en-US" altLang="zh-CN" sz="2400" dirty="0">
                <a:latin typeface="微软雅黑" panose="020B0503020204020204" pitchFamily="34" charset="-122"/>
                <a:ea typeface="微软雅黑" panose="020B0503020204020204" pitchFamily="34" charset="-122"/>
              </a:rPr>
              <a:t>shape</a:t>
            </a:r>
            <a:r>
              <a:rPr lang="zh-CN" altLang="en-US" sz="2400" dirty="0" smtClean="0">
                <a:latin typeface="微软雅黑" panose="020B0503020204020204" pitchFamily="34" charset="-122"/>
                <a:ea typeface="微软雅黑" panose="020B0503020204020204" pitchFamily="34" charset="-122"/>
              </a:rPr>
              <a:t>属性</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arr.shape</a:t>
            </a:r>
            <a:r>
              <a:rPr lang="en-US" altLang="zh-CN" sz="2400" dirty="0" smtClean="0">
                <a:latin typeface="微软雅黑" panose="020B0503020204020204" pitchFamily="34" charset="-122"/>
                <a:ea typeface="微软雅黑" panose="020B0503020204020204" pitchFamily="34" charset="-122"/>
              </a:rPr>
              <a:t> = (m, n)</a:t>
            </a:r>
          </a:p>
          <a:p>
            <a:pPr lvl="1">
              <a:lnSpc>
                <a:spcPct val="150000"/>
              </a:lnSpc>
            </a:pPr>
            <a:endParaRPr lang="en-US" altLang="zh-CN" sz="2400" dirty="0" smtClean="0">
              <a:latin typeface="微软雅黑" panose="020B0503020204020204" pitchFamily="34" charset="-122"/>
              <a:ea typeface="微软雅黑" panose="020B0503020204020204" pitchFamily="34" charset="-122"/>
            </a:endParaRPr>
          </a:p>
          <a:p>
            <a:pPr lvl="1" indent="-457200">
              <a:lnSpc>
                <a:spcPct val="150000"/>
              </a:lnSpc>
              <a:buFont typeface="Wingdings" panose="05000000000000000000" pitchFamily="2" charset="2"/>
              <a:buChar char="n"/>
            </a:pPr>
            <a:r>
              <a:rPr lang="en-US" altLang="zh-CN" sz="2400" dirty="0" err="1">
                <a:latin typeface="微软雅黑" panose="020B0503020204020204" pitchFamily="34" charset="-122"/>
                <a:ea typeface="微软雅黑" panose="020B0503020204020204" pitchFamily="34" charset="-122"/>
              </a:rPr>
              <a:t>ndarray</a:t>
            </a:r>
            <a:r>
              <a:rPr lang="zh-CN" altLang="en-US" sz="2400" dirty="0">
                <a:latin typeface="微软雅黑" panose="020B0503020204020204" pitchFamily="34" charset="-122"/>
                <a:ea typeface="微软雅黑" panose="020B0503020204020204" pitchFamily="34" charset="-122"/>
              </a:rPr>
              <a:t>降为一</a:t>
            </a:r>
            <a:r>
              <a:rPr lang="zh-CN" altLang="en-US" sz="2400" dirty="0" smtClean="0">
                <a:latin typeface="微软雅黑" panose="020B0503020204020204" pitchFamily="34" charset="-122"/>
                <a:ea typeface="微软雅黑" panose="020B0503020204020204" pitchFamily="34" charset="-122"/>
              </a:rPr>
              <a:t>维： </a:t>
            </a:r>
            <a:r>
              <a:rPr lang="en-US" altLang="zh-CN" sz="2400" dirty="0" err="1" smtClean="0">
                <a:latin typeface="微软雅黑" panose="020B0503020204020204" pitchFamily="34" charset="-122"/>
                <a:ea typeface="微软雅黑" panose="020B0503020204020204" pitchFamily="34" charset="-122"/>
              </a:rPr>
              <a:t>arr.flatten</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n"/>
            </a:pPr>
            <a:r>
              <a:rPr lang="en-US" altLang="zh-CN" sz="2400" dirty="0" err="1">
                <a:latin typeface="微软雅黑" panose="020B0503020204020204" pitchFamily="34" charset="-122"/>
                <a:ea typeface="微软雅黑" panose="020B0503020204020204" pitchFamily="34" charset="-122"/>
              </a:rPr>
              <a:t>ndarray</a:t>
            </a:r>
            <a:r>
              <a:rPr lang="zh-CN" altLang="en-US" sz="2400" dirty="0">
                <a:latin typeface="微软雅黑" panose="020B0503020204020204" pitchFamily="34" charset="-122"/>
                <a:ea typeface="微软雅黑" panose="020B0503020204020204" pitchFamily="34" charset="-122"/>
              </a:rPr>
              <a:t>的转置： </a:t>
            </a:r>
            <a:r>
              <a:rPr lang="en-US" altLang="zh-CN" sz="2400" dirty="0" err="1">
                <a:latin typeface="微软雅黑" panose="020B0503020204020204" pitchFamily="34" charset="-122"/>
                <a:ea typeface="微软雅黑" panose="020B0503020204020204" pitchFamily="34" charset="-122"/>
              </a:rPr>
              <a:t>arr.T</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7093915" y="952405"/>
            <a:ext cx="4829175" cy="5848350"/>
          </a:xfrm>
          <a:prstGeom prst="rect">
            <a:avLst/>
          </a:prstGeom>
        </p:spPr>
      </p:pic>
    </p:spTree>
    <p:extLst>
      <p:ext uri="{BB962C8B-B14F-4D97-AF65-F5344CB8AC3E}">
        <p14:creationId xmlns:p14="http://schemas.microsoft.com/office/powerpoint/2010/main" val="1914690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nSpc>
            <a:spcPct val="150000"/>
          </a:lnSpc>
          <a:defRPr dirty="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14882</TotalTime>
  <Words>1223</Words>
  <Application>Microsoft Office PowerPoint</Application>
  <PresentationFormat>宽屏</PresentationFormat>
  <Paragraphs>125</Paragraphs>
  <Slides>32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华文新魏</vt:lpstr>
      <vt:lpstr>宋体</vt:lpstr>
      <vt:lpstr>微软雅黑</vt:lpstr>
      <vt:lpstr>Arial</vt:lpstr>
      <vt:lpstr>Calibri</vt:lpstr>
      <vt:lpstr>Calibri Light</vt:lpstr>
      <vt:lpstr>Consolas</vt:lpstr>
      <vt:lpstr>Wingdings</vt:lpstr>
      <vt:lpstr>Office 主题</vt:lpstr>
      <vt:lpstr>Python科学计算与数据处理(一)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amosine</dc:creator>
  <cp:lastModifiedBy>amosine</cp:lastModifiedBy>
  <cp:revision>491</cp:revision>
  <dcterms:created xsi:type="dcterms:W3CDTF">2021-08-19T08:05:36Z</dcterms:created>
  <dcterms:modified xsi:type="dcterms:W3CDTF">2021-11-21T03:48:49Z</dcterms:modified>
</cp:coreProperties>
</file>