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96" r:id="rId3"/>
    <p:sldId id="326" r:id="rId4"/>
    <p:sldId id="330" r:id="rId5"/>
    <p:sldId id="329" r:id="rId6"/>
    <p:sldId id="327" r:id="rId7"/>
    <p:sldId id="331" r:id="rId8"/>
    <p:sldId id="332" r:id="rId9"/>
    <p:sldId id="333" r:id="rId10"/>
    <p:sldId id="337" r:id="rId11"/>
    <p:sldId id="338" r:id="rId12"/>
    <p:sldId id="339" r:id="rId13"/>
    <p:sldId id="340" r:id="rId14"/>
    <p:sldId id="342" r:id="rId15"/>
    <p:sldId id="335" r:id="rId16"/>
    <p:sldId id="344" r:id="rId17"/>
    <p:sldId id="345" r:id="rId18"/>
    <p:sldId id="346" r:id="rId19"/>
    <p:sldId id="343" r:id="rId20"/>
    <p:sldId id="336" r:id="rId21"/>
    <p:sldId id="347" r:id="rId22"/>
    <p:sldId id="348" r:id="rId23"/>
    <p:sldId id="32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EDEBEC"/>
    <a:srgbClr val="F2F0F1"/>
    <a:srgbClr val="EBEBEB"/>
    <a:srgbClr val="F3F3F3"/>
    <a:srgbClr val="E8F1F6"/>
    <a:srgbClr val="E8F1F7"/>
    <a:srgbClr val="DDDCEC"/>
    <a:srgbClr val="FFFFFF"/>
    <a:srgbClr val="2AA1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0" autoAdjust="0"/>
    <p:restoredTop sz="85043" autoAdjust="0"/>
  </p:normalViewPr>
  <p:slideViewPr>
    <p:cSldViewPr snapToGrid="0">
      <p:cViewPr varScale="1">
        <p:scale>
          <a:sx n="79" d="100"/>
          <a:sy n="79" d="100"/>
        </p:scale>
        <p:origin x="710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6D1F3-A6B5-4619-AC09-0C1EF400D83E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1575E-350A-4128-8621-EA5F670EE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372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01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1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01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34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5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46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83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36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00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6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2DEE-4A98-491F-8758-CF52861AA12F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86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52DEE-4A98-491F-8758-CF52861AA12F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130BF-9B67-451E-8D72-4EDD972FC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27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/>
          <p:cNvSpPr/>
          <p:nvPr/>
        </p:nvSpPr>
        <p:spPr>
          <a:xfrm flipH="1">
            <a:off x="0" y="0"/>
            <a:ext cx="12192000" cy="6857999"/>
          </a:xfrm>
          <a:prstGeom prst="snip1Rect">
            <a:avLst>
              <a:gd name="adj" fmla="val 19334"/>
            </a:avLst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49000">
                <a:schemeClr val="accent5">
                  <a:lumMod val="0"/>
                  <a:lumOff val="100000"/>
                </a:schemeClr>
              </a:gs>
              <a:gs pos="100000">
                <a:srgbClr val="00B0F0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87278" y="1718888"/>
            <a:ext cx="9017443" cy="1849962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spcBef>
                <a:spcPts val="1800"/>
              </a:spcBef>
            </a:pPr>
            <a:r>
              <a:rPr lang="en-US" altLang="zh-CN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</a:t>
            </a:r>
            <a:r>
              <a:rPr lang="en-US" altLang="zh-CN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70152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廖友琦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计算机与网络学院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山西大同大学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4511F5DD-2B8C-4070-947A-B537E11FB915}"/>
              </a:ext>
            </a:extLst>
          </p:cNvPr>
          <p:cNvSpPr/>
          <p:nvPr/>
        </p:nvSpPr>
        <p:spPr>
          <a:xfrm rot="5400000">
            <a:off x="0" y="0"/>
            <a:ext cx="1325525" cy="1325528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梯形 6"/>
          <p:cNvSpPr/>
          <p:nvPr/>
        </p:nvSpPr>
        <p:spPr>
          <a:xfrm rot="18900000">
            <a:off x="-419466" y="315546"/>
            <a:ext cx="1874580" cy="387892"/>
          </a:xfrm>
          <a:prstGeom prst="trapezoid">
            <a:avLst>
              <a:gd name="adj" fmla="val 100963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32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3753" y="312584"/>
            <a:ext cx="58240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面向对象式绘图：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plot()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 线图 </a:t>
            </a:r>
            <a:endParaRPr lang="zh-CN" altLang="en-US" sz="2800" b="1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5946" y="1264989"/>
            <a:ext cx="1147870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画布布局：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2*2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四个子图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依次在四个子图中绘制：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y1 = 2 * x + 1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y2 = 2*x**2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y3 = 1/x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y4 = x ** 0.5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np.linspace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(-2, 2, 400)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绘制方法：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ax.plot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(x, y)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666" y="1148388"/>
            <a:ext cx="5838334" cy="465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31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3753" y="312584"/>
            <a:ext cx="7880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Axes.plot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中数据对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中对应值的二维线图</a:t>
            </a:r>
            <a:endParaRPr lang="zh-CN" altLang="en-US" sz="2800" b="1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5946" y="1264989"/>
            <a:ext cx="11478705" cy="504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plot(x, y, color=*, </a:t>
            </a:r>
            <a:r>
              <a:rPr lang="en-US" altLang="zh-CN" sz="20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linestyle</a:t>
            </a:r>
            <a:r>
              <a:rPr lang="en-US" altLang="zh-CN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=*, linewidth=*, marker=*, </a:t>
            </a:r>
            <a:r>
              <a:rPr lang="en-US" altLang="zh-CN" sz="20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markersize</a:t>
            </a:r>
            <a:r>
              <a:rPr lang="en-US" altLang="zh-CN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=*, label=*)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703" y="1990622"/>
            <a:ext cx="7965620" cy="44667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85945" y="2082135"/>
            <a:ext cx="374821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常用参数：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color: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linestyle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线条形状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linewidth: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线条宽度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marker: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标记形状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markersize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标记大小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label: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标记、线条、颜色参数可以用字符串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('[marker][line][color]')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“o-r”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表示圆圈标记、实线、红色：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5945" y="5898722"/>
            <a:ext cx="3441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ax.plot</a:t>
            </a:r>
            <a:r>
              <a:rPr lang="en-US" altLang="zh-CN" dirty="0"/>
              <a:t>([4, 7, 1, 0], [1, 3, 9, 2], ‘o-r')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8384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3753" y="312584"/>
            <a:ext cx="50402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Axes.plot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：绘制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 = sin(x)</a:t>
            </a:r>
            <a:endParaRPr lang="zh-CN" altLang="en-US" sz="2800" b="1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5946" y="1264989"/>
            <a:ext cx="1147870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plot(x, y, color=*, </a:t>
            </a:r>
            <a:r>
              <a:rPr lang="en-US" altLang="zh-CN" sz="20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linestyle</a:t>
            </a:r>
            <a:r>
              <a:rPr lang="en-US" altLang="zh-CN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=*, linewidth=*, marker=*, </a:t>
            </a:r>
            <a:r>
              <a:rPr lang="en-US" altLang="zh-CN" sz="20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markersize</a:t>
            </a:r>
            <a:r>
              <a:rPr lang="en-US" altLang="zh-CN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=*, label=*)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2741" r="5923"/>
          <a:stretch/>
        </p:blipFill>
        <p:spPr>
          <a:xfrm>
            <a:off x="6328527" y="2082135"/>
            <a:ext cx="5863473" cy="42612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53" y="2905763"/>
            <a:ext cx="5667375" cy="18383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20467" y="5133974"/>
            <a:ext cx="4594528" cy="1393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常数</a:t>
            </a:r>
            <a:r>
              <a:rPr lang="el-G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np.pi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sin(x):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np.sin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plot()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之后执行ax.legend()才能显示图例</a:t>
            </a:r>
          </a:p>
        </p:txBody>
      </p:sp>
    </p:spTree>
    <p:extLst>
      <p:ext uri="{BB962C8B-B14F-4D97-AF65-F5344CB8AC3E}">
        <p14:creationId xmlns:p14="http://schemas.microsoft.com/office/powerpoint/2010/main" val="3177137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3753" y="312584"/>
            <a:ext cx="9990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Axes.plot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：在同一张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axes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上绘制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 = sin(x)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= cos(x)</a:t>
            </a:r>
            <a:endParaRPr lang="zh-CN" altLang="en-US" sz="2800" b="1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5946" y="1264989"/>
            <a:ext cx="1147870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plot(x, y, color=*, </a:t>
            </a:r>
            <a:r>
              <a:rPr lang="en-US" altLang="zh-CN" sz="20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linestyle</a:t>
            </a:r>
            <a:r>
              <a:rPr lang="en-US" altLang="zh-CN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=*, linewidth=*, marker=*, </a:t>
            </a:r>
            <a:r>
              <a:rPr lang="en-US" altLang="zh-CN" sz="2000" b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markersize</a:t>
            </a:r>
            <a:r>
              <a:rPr lang="en-US" altLang="zh-CN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=*, label=*)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r="17200"/>
          <a:stretch/>
        </p:blipFill>
        <p:spPr>
          <a:xfrm>
            <a:off x="0" y="2556138"/>
            <a:ext cx="5625635" cy="267573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3753" y="5653972"/>
            <a:ext cx="5456943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ax.legend()默认自动选择图例最佳位置；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ax.legend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=‘upper right’)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在右上角显示图例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494" y="1970202"/>
            <a:ext cx="6304865" cy="462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27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96" y="1054354"/>
            <a:ext cx="5177589" cy="517758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615" y="1090451"/>
            <a:ext cx="4452630" cy="32270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39714" y="265567"/>
            <a:ext cx="6288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精细化调控绘图对象：图表的组成部分</a:t>
            </a:r>
            <a:endParaRPr lang="zh-CN" altLang="en-US" sz="2800" b="1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8615" y="4422472"/>
            <a:ext cx="4340377" cy="21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67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322" y="1853018"/>
            <a:ext cx="4935266" cy="35768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39714" y="265567"/>
            <a:ext cx="6540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精细化调控绘图对象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 </a:t>
            </a:r>
            <a:r>
              <a:rPr lang="en-US" altLang="zh-CN" sz="28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set_xxx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800" b="1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22" y="1739896"/>
            <a:ext cx="6853309" cy="403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68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39714" y="265567"/>
            <a:ext cx="5678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精细化调控绘图对象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 </a:t>
            </a:r>
            <a:r>
              <a:rPr lang="en-US" altLang="zh-CN" sz="28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set_title</a:t>
            </a:r>
            <a:endParaRPr lang="zh-CN" altLang="en-US" sz="2800" b="1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9714" y="1217972"/>
            <a:ext cx="955563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为了正确显示中文字体，请用以下代码更改默认设置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SimHei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表示黑体字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matplotlib</a:t>
            </a:r>
            <a:endParaRPr lang="en-US" altLang="zh-CN" dirty="0"/>
          </a:p>
          <a:p>
            <a:r>
              <a:rPr lang="en-US" altLang="zh-CN" dirty="0" err="1"/>
              <a:t>matplotlib.rcParams</a:t>
            </a:r>
            <a:r>
              <a:rPr lang="en-US" altLang="zh-CN" dirty="0"/>
              <a:t>['</a:t>
            </a:r>
            <a:r>
              <a:rPr lang="en-US" altLang="zh-CN" dirty="0" err="1"/>
              <a:t>font.family</a:t>
            </a:r>
            <a:r>
              <a:rPr lang="en-US" altLang="zh-CN" dirty="0"/>
              <a:t>'] = '</a:t>
            </a:r>
            <a:r>
              <a:rPr lang="en-US" altLang="zh-CN" dirty="0" err="1"/>
              <a:t>SimHei</a:t>
            </a:r>
            <a:r>
              <a:rPr lang="en-US" altLang="zh-CN" dirty="0"/>
              <a:t>'</a:t>
            </a:r>
          </a:p>
          <a:p>
            <a:r>
              <a:rPr lang="en-US" altLang="zh-CN" dirty="0" err="1"/>
              <a:t>matplotlib.rcParams</a:t>
            </a:r>
            <a:r>
              <a:rPr lang="en-US" altLang="zh-CN" dirty="0"/>
              <a:t>['</a:t>
            </a:r>
            <a:r>
              <a:rPr lang="en-US" altLang="zh-CN" dirty="0" err="1"/>
              <a:t>font.sans</a:t>
            </a:r>
            <a:r>
              <a:rPr lang="en-US" altLang="zh-CN" dirty="0"/>
              <a:t>-serif'] = ['</a:t>
            </a:r>
            <a:r>
              <a:rPr lang="en-US" altLang="zh-CN" dirty="0" err="1"/>
              <a:t>SimHei</a:t>
            </a:r>
            <a:r>
              <a:rPr lang="en-US" altLang="zh-CN" dirty="0"/>
              <a:t>']</a:t>
            </a:r>
          </a:p>
          <a:p>
            <a:r>
              <a:rPr lang="en-US" altLang="zh-CN" dirty="0" err="1"/>
              <a:t>matplotlib.rcParams</a:t>
            </a:r>
            <a:r>
              <a:rPr lang="en-US" altLang="zh-CN" dirty="0"/>
              <a:t>['</a:t>
            </a:r>
            <a:r>
              <a:rPr lang="en-US" altLang="zh-CN" dirty="0" err="1"/>
              <a:t>axes.unicode_minus</a:t>
            </a:r>
            <a:r>
              <a:rPr lang="en-US" altLang="zh-CN" dirty="0"/>
              <a:t>'] = False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14" y="3456716"/>
            <a:ext cx="6007310" cy="214769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821" y="2302496"/>
            <a:ext cx="5007401" cy="375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84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39714" y="265567"/>
            <a:ext cx="64187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精细化调控绘图对象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坐标轴的调控</a:t>
            </a:r>
            <a:endParaRPr lang="zh-CN" altLang="en-US" sz="2800" b="1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024" y="952405"/>
            <a:ext cx="3778774" cy="283408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714" y="1217972"/>
            <a:ext cx="6934200" cy="2019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714" y="3981008"/>
            <a:ext cx="6791325" cy="2133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7024" y="3981008"/>
            <a:ext cx="3724088" cy="273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96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39714" y="265567"/>
            <a:ext cx="73920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精细化调控绘图对象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坐标轴刻度的调控</a:t>
            </a:r>
            <a:endParaRPr lang="zh-CN" altLang="en-US" sz="2800" b="1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63" y="1217972"/>
            <a:ext cx="6972300" cy="1381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029" y="952405"/>
            <a:ext cx="4431713" cy="274290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1802" y="3981008"/>
            <a:ext cx="4409941" cy="27518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714" y="3770721"/>
            <a:ext cx="6251346" cy="137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77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39714" y="265567"/>
            <a:ext cx="5700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精细化调控绘图对象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文本注释</a:t>
            </a:r>
            <a:endParaRPr lang="zh-CN" altLang="en-US" sz="2800" b="1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571" y="1217972"/>
            <a:ext cx="6889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arrow()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annotate()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可为图标添加注释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968167"/>
            <a:ext cx="824059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添加文本，在(x,y)位置添加文本：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ax.text(x, y, "Hello一个注释")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arrow()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添加箭头，从(x,y)到(dx, dy)的箭头：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ax.arrow(x, y, dx, dy</a:t>
            </a:r>
            <a:r>
              <a:rPr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**</a:t>
            </a:r>
            <a:r>
              <a:rPr lang="en-US" altLang="zh-CN" sz="2000" b="1" dirty="0" err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kwargs</a:t>
            </a:r>
            <a:r>
              <a:rPr lang="zh-CN" altLang="en-US" sz="2000" b="1" dirty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en-US" altLang="zh-CN" sz="2000" b="1" dirty="0">
              <a:solidFill>
                <a:srgbClr val="0070C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annotate()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同时绘制文本和箭头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ax.annotate</a:t>
            </a:r>
            <a:r>
              <a:rPr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(s, </a:t>
            </a:r>
            <a:r>
              <a:rPr lang="en-US" altLang="zh-CN" sz="2000" b="1" dirty="0" err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xy</a:t>
            </a:r>
            <a:r>
              <a:rPr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xytext</a:t>
            </a:r>
            <a:r>
              <a:rPr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**</a:t>
            </a:r>
            <a:r>
              <a:rPr lang="en-US" altLang="zh-CN" sz="2000" b="1" dirty="0" err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kwargs</a:t>
            </a:r>
            <a:r>
              <a:rPr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05353" y="4978535"/>
            <a:ext cx="6612270" cy="953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：注释文本的内容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xy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：被注释的坐标点，二维元组形如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xytext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：注释文本的坐标点，也是二维元组，默认与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xy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endParaRPr lang="zh-CN" altLang="en-US" sz="16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58261" y="1968167"/>
            <a:ext cx="435518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latin typeface="Consolas" panose="020B0609020204030204" pitchFamily="49" charset="0"/>
              </a:rPr>
              <a:t>ax.annotate</a:t>
            </a:r>
            <a:r>
              <a:rPr lang="en-US" altLang="zh-CN" sz="1400" dirty="0">
                <a:latin typeface="Consolas" panose="020B0609020204030204" pitchFamily="49" charset="0"/>
              </a:rPr>
              <a:t>('local max', 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</a:t>
            </a:r>
            <a:r>
              <a:rPr lang="en-US" altLang="zh-CN" sz="1400" dirty="0" err="1">
                <a:latin typeface="Consolas" panose="020B0609020204030204" pitchFamily="49" charset="0"/>
              </a:rPr>
              <a:t>xy</a:t>
            </a:r>
            <a:r>
              <a:rPr lang="en-US" altLang="zh-CN" sz="1400" dirty="0">
                <a:latin typeface="Consolas" panose="020B0609020204030204" pitchFamily="49" charset="0"/>
              </a:rPr>
              <a:t>=(2, 1), 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</a:t>
            </a:r>
            <a:r>
              <a:rPr lang="en-US" altLang="zh-CN" sz="1400" dirty="0" err="1">
                <a:latin typeface="Consolas" panose="020B0609020204030204" pitchFamily="49" charset="0"/>
              </a:rPr>
              <a:t>xytext</a:t>
            </a:r>
            <a:r>
              <a:rPr lang="en-US" altLang="zh-CN" sz="1400" dirty="0">
                <a:latin typeface="Consolas" panose="020B0609020204030204" pitchFamily="49" charset="0"/>
              </a:rPr>
              <a:t>=(3, 1.5),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</a:t>
            </a:r>
            <a:r>
              <a:rPr lang="en-US" altLang="zh-CN" sz="1400" dirty="0" err="1">
                <a:latin typeface="Consolas" panose="020B0609020204030204" pitchFamily="49" charset="0"/>
              </a:rPr>
              <a:t>arrowprops</a:t>
            </a:r>
            <a:r>
              <a:rPr lang="en-US" altLang="zh-CN" sz="1400" dirty="0">
                <a:latin typeface="Consolas" panose="020B0609020204030204" pitchFamily="49" charset="0"/>
              </a:rPr>
              <a:t>=</a:t>
            </a:r>
            <a:r>
              <a:rPr lang="en-US" altLang="zh-CN" sz="1400" dirty="0" err="1">
                <a:latin typeface="Consolas" panose="020B0609020204030204" pitchFamily="49" charset="0"/>
              </a:rPr>
              <a:t>dict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facecolor</a:t>
            </a:r>
            <a:r>
              <a:rPr lang="en-US" altLang="zh-CN" sz="1400" dirty="0">
                <a:latin typeface="Consolas" panose="020B0609020204030204" pitchFamily="49" charset="0"/>
              </a:rPr>
              <a:t>=‘k')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261" y="3201903"/>
            <a:ext cx="4256796" cy="317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4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5213" y="263237"/>
            <a:ext cx="4418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概述、安装</a:t>
            </a:r>
          </a:p>
        </p:txBody>
      </p:sp>
      <p:sp>
        <p:nvSpPr>
          <p:cNvPr id="3" name="矩形 2"/>
          <p:cNvSpPr/>
          <p:nvPr/>
        </p:nvSpPr>
        <p:spPr>
          <a:xfrm>
            <a:off x="276518" y="1215642"/>
            <a:ext cx="10149527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err="1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lab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plot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），风格类似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的基于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的图表绘图系统。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最著名的绘图库，它提供了一整套和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相似的命令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，十分适合交互式地进行制图。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是一个底层的绘图工具，它在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可视化绘图领域的地位类似于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在科学计算领域的地位。许多高级包如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seaborn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ggplot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绘图功能等提供了高级封装接口，但对图表的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精细化控制，经常需要回到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安装：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 install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975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1573" y="1215642"/>
            <a:ext cx="112304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latin typeface="Consolas" panose="020B0609020204030204" pitchFamily="49" charset="0"/>
              </a:rPr>
              <a:t>fig.savefig</a:t>
            </a:r>
            <a:r>
              <a:rPr lang="en-US" altLang="zh-CN" sz="2800" b="1" dirty="0">
                <a:latin typeface="Consolas" panose="020B0609020204030204" pitchFamily="49" charset="0"/>
              </a:rPr>
              <a:t>(filename, dpi=*, format=*, </a:t>
            </a:r>
            <a:r>
              <a:rPr lang="en-US" altLang="zh-CN" sz="2800" b="1" dirty="0" err="1">
                <a:latin typeface="Consolas" panose="020B0609020204030204" pitchFamily="49" charset="0"/>
              </a:rPr>
              <a:t>bbox_inches</a:t>
            </a:r>
            <a:r>
              <a:rPr lang="en-US" altLang="zh-CN" sz="2800" b="1" dirty="0">
                <a:latin typeface="Consolas" panose="020B0609020204030204" pitchFamily="49" charset="0"/>
              </a:rPr>
              <a:t>=*)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5213" y="263237"/>
            <a:ext cx="5795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图表的保存：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figure</a:t>
            </a:r>
            <a:r>
              <a:rPr lang="en-US" altLang="zh-CN" sz="3200" b="1" err="1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savefig()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1573" y="2074691"/>
            <a:ext cx="84055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filename: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文件名字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dpi: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图表分辨率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format: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图片格式如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', 'jpg'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bbox_inches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'tight'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可以去掉图表周围的空白部分</a:t>
            </a:r>
          </a:p>
        </p:txBody>
      </p:sp>
    </p:spTree>
    <p:extLst>
      <p:ext uri="{BB962C8B-B14F-4D97-AF65-F5344CB8AC3E}">
        <p14:creationId xmlns:p14="http://schemas.microsoft.com/office/powerpoint/2010/main" val="3682886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6230" y="2896096"/>
            <a:ext cx="32896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非阻尼曲线：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cos(2</a:t>
            </a:r>
            <a:r>
              <a:rPr lang="el-G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t)</a:t>
            </a:r>
            <a:endParaRPr lang="zh-CN" altLang="en-US" sz="20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阻尼曲线：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cos(2</a:t>
            </a:r>
            <a:r>
              <a:rPr lang="el-G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t) * e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-t</a:t>
            </a:r>
            <a:endParaRPr lang="zh-CN" altLang="en-US" sz="20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5213" y="263237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综合练习：阻尼曲线的绘制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782" y="1032163"/>
            <a:ext cx="7456037" cy="569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10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5213" y="263237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综合练习：阻尼曲线的绘制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812" y="1501773"/>
            <a:ext cx="5817394" cy="44465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r="6004"/>
          <a:stretch/>
        </p:blipFill>
        <p:spPr>
          <a:xfrm>
            <a:off x="80473" y="1300163"/>
            <a:ext cx="6152339" cy="506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78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5213" y="263237"/>
            <a:ext cx="6470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回顾：使用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的绘图步骤</a:t>
            </a:r>
          </a:p>
        </p:txBody>
      </p:sp>
      <p:sp>
        <p:nvSpPr>
          <p:cNvPr id="5" name="矩形 4"/>
          <p:cNvSpPr/>
          <p:nvPr/>
        </p:nvSpPr>
        <p:spPr>
          <a:xfrm>
            <a:off x="175213" y="1605736"/>
            <a:ext cx="6534972" cy="3444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完整的绘图步骤：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创建一个画布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(Figure)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Axes: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plt.subplots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(m, n)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ax.xxx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在指定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上绘图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ax.set_xxx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或其他方法对各个子图进行精细化修改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显示图形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fig.show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[notebook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可省略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保存为图片文件：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fig.save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246" y="1480008"/>
            <a:ext cx="5521418" cy="400163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5213" y="5934917"/>
            <a:ext cx="10475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本节课以最常见的线图为例子，下节课的内容是其他常见图表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柱状图、饼图等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的绘制。</a:t>
            </a:r>
          </a:p>
        </p:txBody>
      </p:sp>
    </p:spTree>
    <p:extLst>
      <p:ext uri="{BB962C8B-B14F-4D97-AF65-F5344CB8AC3E}">
        <p14:creationId xmlns:p14="http://schemas.microsoft.com/office/powerpoint/2010/main" val="404369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5213" y="263237"/>
            <a:ext cx="7532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基本绘图框架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Figure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Axes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Axis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9799" y="1215642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首先，张三想要画画，是不是需要在画板上面准备一张画布。对比到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matplotlib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中，就相当于初始化了一张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figure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对象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画布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，我们画的任何图形，都是在这张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figure(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画布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上操作的。</a:t>
            </a: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接着，张三需要给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figure(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画布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分配不同的区域，指定哪一块儿究竟该画什么。对比到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matplotlib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中，就是需要指定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axes(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坐标系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，每一个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axes(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坐标系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相当于一张画布上的一块区域。一张画布上，可以分配不同区域，也就是说，一张画布，可以指定多个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axes(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坐标系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最后，张三就是在分配好的不同区域上进行图形绘制了，在一张画布上，画的最多的应该就是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图，也可以画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图，如图所示，张三在区域一画了一个小狗，在区域二画了一个小猫，在区域三画了一个光头强。对比到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matplotlib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中，我们在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axes1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中画了一个条形图，在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axes2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中画了一个饼图，在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axes3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中画了一个折线图。当是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图时，都会有一个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轴和一个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轴；当是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图时，都会有一个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轴、一个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轴和一个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轴，这个轴就是我们所说的“坐标轴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axis”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355" y="1292714"/>
            <a:ext cx="5181302" cy="501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0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5213" y="263237"/>
            <a:ext cx="7532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基本绘图框架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Figure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Axes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Axis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053" y="1430837"/>
            <a:ext cx="4390524" cy="365137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38" y="1192857"/>
            <a:ext cx="4261052" cy="412733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56938" y="5798626"/>
            <a:ext cx="9093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figure(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画布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上，可以有多个区域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axes(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坐标系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，我们在每个坐标系上绘图，也就是说每个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axes(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坐标系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中，都有一个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axis(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坐标轴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虚尾箭头 3"/>
          <p:cNvSpPr/>
          <p:nvPr/>
        </p:nvSpPr>
        <p:spPr>
          <a:xfrm>
            <a:off x="5319074" y="2861202"/>
            <a:ext cx="957973" cy="768897"/>
          </a:xfrm>
          <a:prstGeom prst="stripedRightArrow">
            <a:avLst/>
          </a:prstGeom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6852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0837" y="331988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绘制一个最简单的折线图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7914" r="7461"/>
          <a:stretch/>
        </p:blipFill>
        <p:spPr>
          <a:xfrm>
            <a:off x="1" y="1894057"/>
            <a:ext cx="4613250" cy="496394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0837" y="1187196"/>
            <a:ext cx="4028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notebook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中输入和运行以下代码，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绘制第一个图表：</a:t>
            </a:r>
          </a:p>
        </p:txBody>
      </p:sp>
      <p:sp>
        <p:nvSpPr>
          <p:cNvPr id="11" name="矩形 10"/>
          <p:cNvSpPr/>
          <p:nvPr/>
        </p:nvSpPr>
        <p:spPr>
          <a:xfrm>
            <a:off x="5901204" y="1833527"/>
            <a:ext cx="617162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在前面的叙述中已经说过，想要使用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绘图，必须先要创建一个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figure(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对象，然后还要有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axes(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坐标系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中有坐标轴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(axis)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。但是观察上述代码，我们并没有创建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figure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对象，那么怎么又可以画图呢？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接下来我们就要讲述使用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绘图的两种方式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5694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5213" y="263237"/>
            <a:ext cx="7128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绘图范式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：命令式绘图</a:t>
            </a:r>
          </a:p>
        </p:txBody>
      </p:sp>
      <p:sp>
        <p:nvSpPr>
          <p:cNvPr id="3" name="矩形 2"/>
          <p:cNvSpPr/>
          <p:nvPr/>
        </p:nvSpPr>
        <p:spPr>
          <a:xfrm>
            <a:off x="211184" y="2119246"/>
            <a:ext cx="7092903" cy="1286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plt.xxx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画图，系统判断是否已经有了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figure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如果没有，系统会自动创建一个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figure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对象和一个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坐标系画图。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如果有，则在最近使用过的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对象上画图。</a:t>
            </a:r>
          </a:p>
        </p:txBody>
      </p:sp>
      <p:sp>
        <p:nvSpPr>
          <p:cNvPr id="4" name="矩形 3"/>
          <p:cNvSpPr/>
          <p:nvPr/>
        </p:nvSpPr>
        <p:spPr>
          <a:xfrm>
            <a:off x="211184" y="1215642"/>
            <a:ext cx="5980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命令式绘图：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提供了一套快捷命令式的绘图接口函数，全程使用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plt.xxx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画图。</a:t>
            </a:r>
          </a:p>
        </p:txBody>
      </p:sp>
      <p:sp>
        <p:nvSpPr>
          <p:cNvPr id="5" name="矩形 4"/>
          <p:cNvSpPr/>
          <p:nvPr/>
        </p:nvSpPr>
        <p:spPr>
          <a:xfrm>
            <a:off x="175213" y="3270372"/>
            <a:ext cx="6936679" cy="3367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r>
              <a:rPr lang="zh-CN" altLang="en-US" sz="16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简单易上手，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新手在不知道这个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到底是如何运作的情况下也能按照入门教程作图，以为自己上手了。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当你需要细调你的图的时候，你就发现你完全不知道如何入手。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当你需要在一张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figure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上做多个子图的时候，不知道如何让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plt.xxx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在指定区域作图。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整个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包是由一系列有组织有隶属关系的对象构成的。命令式函数掩盖了原有的隶属关系，将事情变得复杂。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213" y="2119246"/>
            <a:ext cx="4661787" cy="380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6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5213" y="263237"/>
            <a:ext cx="8180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绘图范式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：面向对象式绘图</a:t>
            </a:r>
          </a:p>
        </p:txBody>
      </p:sp>
      <p:sp>
        <p:nvSpPr>
          <p:cNvPr id="3" name="矩形 2"/>
          <p:cNvSpPr/>
          <p:nvPr/>
        </p:nvSpPr>
        <p:spPr>
          <a:xfrm>
            <a:off x="133129" y="1215642"/>
            <a:ext cx="7092903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面向对象式绘图：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显式创建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figure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等对象，然后调用这些对象的方法来进行精细调控。</a:t>
            </a:r>
          </a:p>
        </p:txBody>
      </p:sp>
      <p:sp>
        <p:nvSpPr>
          <p:cNvPr id="5" name="矩形 4"/>
          <p:cNvSpPr/>
          <p:nvPr/>
        </p:nvSpPr>
        <p:spPr>
          <a:xfrm>
            <a:off x="175213" y="2934917"/>
            <a:ext cx="653497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完整的绘图步骤：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创建一个画布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(Figure): fig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创建一个或者多个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ax1, ax2, ax3...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ax.xxx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在指定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上绘图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显示图形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fig.show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[notebook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可省略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455" y="1817840"/>
            <a:ext cx="4524293" cy="369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2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021" y="3994280"/>
            <a:ext cx="6234262" cy="26900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3753" y="312584"/>
            <a:ext cx="6601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面向对象式绘图：绘图对象的创建（一）</a:t>
            </a:r>
            <a:endParaRPr lang="zh-CN" altLang="en-US" sz="2800" b="1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033" y="1107677"/>
            <a:ext cx="8985400" cy="273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39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E624BEF-731F-48F7-B790-4DFEB9C55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524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3753" y="312584"/>
            <a:ext cx="66495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面向对象式绘图：绘图对象的创建（二）</a:t>
            </a:r>
            <a:endParaRPr lang="zh-CN" altLang="en-US" sz="2800" b="1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8812" y="1264989"/>
            <a:ext cx="114787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plt.figure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figure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figsize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参数可设置画布大小；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fig.add_subplot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(m, n,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列的布局中创建一个子图，逐个创建，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开始计数；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我们也可以用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plt.subplots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(m, n)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一次性将整个布局创建好，返回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figure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r="24956"/>
          <a:stretch/>
        </p:blipFill>
        <p:spPr>
          <a:xfrm>
            <a:off x="238812" y="2955009"/>
            <a:ext cx="4691407" cy="46692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b="1849"/>
          <a:stretch/>
        </p:blipFill>
        <p:spPr>
          <a:xfrm>
            <a:off x="321111" y="3421930"/>
            <a:ext cx="4316877" cy="332444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0750" y="2955009"/>
            <a:ext cx="6572633" cy="259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7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>
          <a:lnSpc>
            <a:spcPct val="150000"/>
          </a:lnSpc>
          <a:defRPr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19233</TotalTime>
  <Words>1752</Words>
  <Application>Microsoft Office PowerPoint</Application>
  <PresentationFormat>宽屏</PresentationFormat>
  <Paragraphs>124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等线</vt:lpstr>
      <vt:lpstr>黑体</vt:lpstr>
      <vt:lpstr>微软雅黑</vt:lpstr>
      <vt:lpstr>Arial</vt:lpstr>
      <vt:lpstr>Calibri</vt:lpstr>
      <vt:lpstr>Calibri Light</vt:lpstr>
      <vt:lpstr>Consolas</vt:lpstr>
      <vt:lpstr>Wingdings</vt:lpstr>
      <vt:lpstr>Office 主题</vt:lpstr>
      <vt:lpstr>Python数据可视化(一)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amosine</dc:creator>
  <cp:lastModifiedBy>LIAO Y.Q.</cp:lastModifiedBy>
  <cp:revision>553</cp:revision>
  <dcterms:created xsi:type="dcterms:W3CDTF">2021-08-19T08:05:36Z</dcterms:created>
  <dcterms:modified xsi:type="dcterms:W3CDTF">2021-12-06T02:12:23Z</dcterms:modified>
</cp:coreProperties>
</file>