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349" r:id="rId4"/>
    <p:sldId id="351" r:id="rId5"/>
    <p:sldId id="352" r:id="rId6"/>
    <p:sldId id="353" r:id="rId7"/>
    <p:sldId id="356" r:id="rId8"/>
    <p:sldId id="354" r:id="rId9"/>
    <p:sldId id="355" r:id="rId10"/>
    <p:sldId id="357" r:id="rId11"/>
    <p:sldId id="360" r:id="rId12"/>
    <p:sldId id="361" r:id="rId13"/>
    <p:sldId id="359" r:id="rId14"/>
    <p:sldId id="362" r:id="rId15"/>
    <p:sldId id="358" r:id="rId16"/>
    <p:sldId id="367" r:id="rId17"/>
    <p:sldId id="368" r:id="rId18"/>
    <p:sldId id="369" r:id="rId19"/>
    <p:sldId id="370" r:id="rId20"/>
    <p:sldId id="3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EBEC"/>
    <a:srgbClr val="F2F0F1"/>
    <a:srgbClr val="EBEBEB"/>
    <a:srgbClr val="F3F3F3"/>
    <a:srgbClr val="E8F1F6"/>
    <a:srgbClr val="E8F1F7"/>
    <a:srgbClr val="DDDCEC"/>
    <a:srgbClr val="FFFFFF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0" autoAdjust="0"/>
    <p:restoredTop sz="85043" autoAdjust="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8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2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0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278" y="1718888"/>
            <a:ext cx="9017443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015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计算机与网络学院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山西大同大学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F8DA45-2CB5-4309-BE0B-E216F3AB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5" y="3286227"/>
            <a:ext cx="1365250" cy="2317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A0042B-391C-44C2-9229-1F1DBF54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2138701"/>
            <a:ext cx="1282700" cy="1060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1C2B0-B4E5-478B-8F95-DBF950641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0" y="4252363"/>
            <a:ext cx="12827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A0757B-2397-4E78-A833-B74887736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750" y="5741533"/>
            <a:ext cx="1282700" cy="850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A138F7-5F8F-4F43-AD3B-757A6CC62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BCED2D-91A3-4A5D-AB07-59F42B015509}"/>
              </a:ext>
            </a:extLst>
          </p:cNvPr>
          <p:cNvSpPr/>
          <p:nvPr/>
        </p:nvSpPr>
        <p:spPr>
          <a:xfrm>
            <a:off x="239714" y="265567"/>
            <a:ext cx="7680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中国大学的地域分类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评分和数量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EE83E1-8D1B-467D-A699-60BCC5BA45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674695" y="2668926"/>
            <a:ext cx="770055" cy="177617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EE8FA2-8407-4C0D-A386-B0186DA4952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674695" y="4445102"/>
            <a:ext cx="770055" cy="172188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B5C69E-DF5C-4834-82E0-7AE80020EF3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74695" y="4430396"/>
            <a:ext cx="770055" cy="24741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7D129F3-211B-40FC-8922-2D9276D6746A}"/>
              </a:ext>
            </a:extLst>
          </p:cNvPr>
          <p:cNvSpPr txBox="1"/>
          <p:nvPr/>
        </p:nvSpPr>
        <p:spPr>
          <a:xfrm>
            <a:off x="442627" y="1500431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df.groupby</a:t>
            </a:r>
            <a:r>
              <a:rPr lang="en-US" altLang="zh-CN" sz="20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A19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'name'</a:t>
            </a:r>
            <a:r>
              <a:rPr lang="en-US" altLang="zh-CN" sz="20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2AC897D-0666-4279-BAD7-E37E68B98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533" y="1700486"/>
            <a:ext cx="6488851" cy="48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7783D7-D248-464D-9468-C6592E65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2" y="1521696"/>
            <a:ext cx="5929831" cy="4129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33BBBB-610D-486D-B70D-994F288B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25" y="1217972"/>
            <a:ext cx="5982075" cy="4730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BD6507-6202-451F-95B1-90FA47CD2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E0C85F-D73C-40A5-909F-C4FAF17EBD17}"/>
              </a:ext>
            </a:extLst>
          </p:cNvPr>
          <p:cNvSpPr/>
          <p:nvPr/>
        </p:nvSpPr>
        <p:spPr>
          <a:xfrm>
            <a:off x="239714" y="265567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散点图：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中国大学的地域分类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评分和数量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2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63E899E-73D3-4287-882A-6F0E17EC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7A3BD78-E26F-4A47-9806-41457A9E2D86}"/>
              </a:ext>
            </a:extLst>
          </p:cNvPr>
          <p:cNvSpPr/>
          <p:nvPr/>
        </p:nvSpPr>
        <p:spPr>
          <a:xfrm>
            <a:off x="239714" y="26556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简单的开始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C060D-3098-4E01-89F2-596538B8F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461"/>
          <a:stretch/>
        </p:blipFill>
        <p:spPr>
          <a:xfrm>
            <a:off x="239714" y="2429108"/>
            <a:ext cx="5621311" cy="2314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1B540C-80A0-4BF4-B2AD-E28BA82C2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225" y="1582399"/>
            <a:ext cx="5269745" cy="41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E9ED2-5B12-428A-A993-6371630AAC87}"/>
              </a:ext>
            </a:extLst>
          </p:cNvPr>
          <p:cNvSpPr txBox="1"/>
          <p:nvPr/>
        </p:nvSpPr>
        <p:spPr>
          <a:xfrm>
            <a:off x="800101" y="1169474"/>
            <a:ext cx="60972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ax.bar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x,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height,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width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bottom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align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data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ADC969-BBE1-42A6-917F-65DCB0A6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658844-F5FA-49C2-88A5-EA317CA1C7E5}"/>
              </a:ext>
            </a:extLst>
          </p:cNvPr>
          <p:cNvSpPr/>
          <p:nvPr/>
        </p:nvSpPr>
        <p:spPr>
          <a:xfrm>
            <a:off x="239714" y="265567"/>
            <a:ext cx="4417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函数详细参数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6AB03-2447-4484-829D-0B217437340C}"/>
              </a:ext>
            </a:extLst>
          </p:cNvPr>
          <p:cNvSpPr txBox="1"/>
          <p:nvPr/>
        </p:nvSpPr>
        <p:spPr>
          <a:xfrm>
            <a:off x="672682" y="4121896"/>
            <a:ext cx="8105557" cy="221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轴的数据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0,1,2…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，后续再修改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：表示条形的高度（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轴数据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l">
              <a:lnSpc>
                <a:spcPct val="13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：表示条形的宽度，默认为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。宽度为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条形之间无间隙。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条形的基底开始的位置，默认为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：表示条形的颜色。</a:t>
            </a:r>
          </a:p>
          <a:p>
            <a:pPr algn="l">
              <a:lnSpc>
                <a:spcPct val="130000"/>
              </a:lnSpc>
            </a:pP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edgecolor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：表示条形边框的颜色。</a:t>
            </a:r>
          </a:p>
        </p:txBody>
      </p:sp>
    </p:spTree>
    <p:extLst>
      <p:ext uri="{BB962C8B-B14F-4D97-AF65-F5344CB8AC3E}">
        <p14:creationId xmlns:p14="http://schemas.microsoft.com/office/powerpoint/2010/main" val="51599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0EB204-0481-4796-B196-4E2A1478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71" y="1104032"/>
            <a:ext cx="6094907" cy="4649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BE2890-78CD-4C41-A881-52A19EC6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9CF0EF-83EE-47A8-9F25-70CB54F5E8C2}"/>
              </a:ext>
            </a:extLst>
          </p:cNvPr>
          <p:cNvSpPr/>
          <p:nvPr/>
        </p:nvSpPr>
        <p:spPr>
          <a:xfrm>
            <a:off x="239714" y="265567"/>
            <a:ext cx="678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柱状图练习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：各种类型大学的平均评分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FA4254-8439-43B2-B8DB-064F376A3E53}"/>
              </a:ext>
            </a:extLst>
          </p:cNvPr>
          <p:cNvSpPr txBox="1"/>
          <p:nvPr/>
        </p:nvSpPr>
        <p:spPr>
          <a:xfrm>
            <a:off x="239714" y="2610188"/>
            <a:ext cx="4798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68BD2"/>
                </a:solidFill>
                <a:latin typeface="Consolas" panose="020B0609020204030204" pitchFamily="49" charset="0"/>
              </a:rPr>
              <a:t>提示：</a:t>
            </a:r>
            <a:endParaRPr lang="en-US" altLang="zh-CN" sz="16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各种类型大学的平均评分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utype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].mean()</a:t>
            </a:r>
          </a:p>
        </p:txBody>
      </p:sp>
    </p:spTree>
    <p:extLst>
      <p:ext uri="{BB962C8B-B14F-4D97-AF65-F5344CB8AC3E}">
        <p14:creationId xmlns:p14="http://schemas.microsoft.com/office/powerpoint/2010/main" val="298102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6D46DF-DA3F-456F-878D-505B48B5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67" y="2472691"/>
            <a:ext cx="5494676" cy="4317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F6964B-BFA5-4BC9-8271-3764730C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5D0CB-FB16-4880-B113-46650A9BA737}"/>
              </a:ext>
            </a:extLst>
          </p:cNvPr>
          <p:cNvSpPr/>
          <p:nvPr/>
        </p:nvSpPr>
        <p:spPr>
          <a:xfrm>
            <a:off x="239714" y="265567"/>
            <a:ext cx="8779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并列柱状图练习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各个地域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各种类型大学的平均评分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8539B-B818-40BA-A50B-45F3E13DA257}"/>
              </a:ext>
            </a:extLst>
          </p:cNvPr>
          <p:cNvSpPr txBox="1"/>
          <p:nvPr/>
        </p:nvSpPr>
        <p:spPr>
          <a:xfrm>
            <a:off x="86627" y="1222511"/>
            <a:ext cx="616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各个地域(只取北京、上海、江苏、广东)下各种类型（只取综合、理工、师范、财经、医药）大学的平均评分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F37873-3656-4A34-A5F1-72F528425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7" y="2032460"/>
            <a:ext cx="5400564" cy="4825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8CC1246-A915-4CE4-84D4-B4F3289D4768}"/>
              </a:ext>
            </a:extLst>
          </p:cNvPr>
          <p:cNvSpPr txBox="1"/>
          <p:nvPr/>
        </p:nvSpPr>
        <p:spPr>
          <a:xfrm>
            <a:off x="6601471" y="1065527"/>
            <a:ext cx="6123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并列柱状图：通过调节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轴位置，依次绘制各列数据</a:t>
            </a:r>
          </a:p>
          <a:p>
            <a:pPr lvl="1"/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ax.bar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(x, y1, 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ax.bar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y2, 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ax.bar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width, y3, </a:t>
            </a:r>
            <a:r>
              <a:rPr lang="en-US" altLang="zh-CN" sz="16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022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63E899E-73D3-4287-882A-6F0E17EC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7A3BD78-E26F-4A47-9806-41457A9E2D86}"/>
              </a:ext>
            </a:extLst>
          </p:cNvPr>
          <p:cNvSpPr/>
          <p:nvPr/>
        </p:nvSpPr>
        <p:spPr>
          <a:xfrm>
            <a:off x="239714" y="2655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饼图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简单的开始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D07A0C-11F5-4600-AB49-F7CE8B8C4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51" y="1158536"/>
            <a:ext cx="4733925" cy="5305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369656-4441-4FEE-A429-9ADD29B0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24" y="2708716"/>
            <a:ext cx="6235906" cy="18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0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E9ED2-5B12-428A-A993-6371630AAC87}"/>
              </a:ext>
            </a:extLst>
          </p:cNvPr>
          <p:cNvSpPr txBox="1"/>
          <p:nvPr/>
        </p:nvSpPr>
        <p:spPr>
          <a:xfrm>
            <a:off x="125544" y="1217972"/>
            <a:ext cx="32172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ax.pie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x,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explode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labels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colors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autopct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pctdistance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shadow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labeldistance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startangle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radius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counterclock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wedgeprops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textprops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center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frame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rotatelabels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normalize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data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ADC969-BBE1-42A6-917F-65DCB0A6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658844-F5FA-49C2-88A5-EA317CA1C7E5}"/>
              </a:ext>
            </a:extLst>
          </p:cNvPr>
          <p:cNvSpPr/>
          <p:nvPr/>
        </p:nvSpPr>
        <p:spPr>
          <a:xfrm>
            <a:off x="239714" y="265567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函数详细参数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9D59C7-0137-4E3D-A936-3C241F5C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61" y="1762281"/>
            <a:ext cx="5077565" cy="46031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FA8674-33F6-438A-A7E9-1980F895CF63}"/>
              </a:ext>
            </a:extLst>
          </p:cNvPr>
          <p:cNvSpPr txBox="1"/>
          <p:nvPr/>
        </p:nvSpPr>
        <p:spPr>
          <a:xfrm>
            <a:off x="5233736" y="1217972"/>
            <a:ext cx="6097604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主要参数说明：</a:t>
            </a:r>
            <a:endParaRPr lang="en-US" altLang="zh-CN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19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BE2890-78CD-4C41-A881-52A19EC6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9CF0EF-83EE-47A8-9F25-70CB54F5E8C2}"/>
              </a:ext>
            </a:extLst>
          </p:cNvPr>
          <p:cNvSpPr/>
          <p:nvPr/>
        </p:nvSpPr>
        <p:spPr>
          <a:xfrm>
            <a:off x="239714" y="265567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饼图练习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：各种类型大学的百分比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FA4254-8439-43B2-B8DB-064F376A3E53}"/>
              </a:ext>
            </a:extLst>
          </p:cNvPr>
          <p:cNvSpPr txBox="1"/>
          <p:nvPr/>
        </p:nvSpPr>
        <p:spPr>
          <a:xfrm>
            <a:off x="239714" y="2610188"/>
            <a:ext cx="4798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68BD2"/>
                </a:solidFill>
                <a:latin typeface="Consolas" panose="020B0609020204030204" pitchFamily="49" charset="0"/>
              </a:rPr>
              <a:t>提示：</a:t>
            </a:r>
            <a:endParaRPr lang="en-US" altLang="zh-CN" sz="16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各种类型大学的数量统计：</a:t>
            </a:r>
          </a:p>
          <a:p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 = df['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utype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2B9193-82F3-4D7B-8390-068553BC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3" y="1079522"/>
            <a:ext cx="5341208" cy="56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7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93DEBE-B4D9-48A2-A58B-5C15F17D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47" y="0"/>
            <a:ext cx="975825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9DA00A-3F1A-4636-92C0-F2FF692B2563}"/>
              </a:ext>
            </a:extLst>
          </p:cNvPr>
          <p:cNvSpPr txBox="1"/>
          <p:nvPr/>
        </p:nvSpPr>
        <p:spPr>
          <a:xfrm>
            <a:off x="56307" y="279132"/>
            <a:ext cx="2377440" cy="336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数据可视化既是一门科学，也是一门艺术。需要细节打磨和工匠精神。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重要的是掌握面向对象式绘图的方法。通过定位绘图对象来分解问题、查找问题、解决问题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8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821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Matplotlib: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命令式绘图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面向对象式绘图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B86D3E-9D31-4CCA-916F-FCB635EA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48"/>
            <a:ext cx="7252534" cy="21774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316A04-0B4D-457F-A96F-1637EB61BC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05"/>
          <a:stretch/>
        </p:blipFill>
        <p:spPr>
          <a:xfrm>
            <a:off x="81537" y="4232908"/>
            <a:ext cx="3475521" cy="14097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78F761-0D04-49FB-81AE-7D1E2E564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86"/>
          <a:stretch/>
        </p:blipFill>
        <p:spPr>
          <a:xfrm>
            <a:off x="3833279" y="4232908"/>
            <a:ext cx="3475522" cy="16179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2DE04E-0903-4695-94ED-AE0AFDEF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296" y="1965164"/>
            <a:ext cx="4339167" cy="34187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ABA01F4-1AAA-4493-80C2-EF2BB85A0EBE}"/>
              </a:ext>
            </a:extLst>
          </p:cNvPr>
          <p:cNvSpPr txBox="1"/>
          <p:nvPr/>
        </p:nvSpPr>
        <p:spPr>
          <a:xfrm>
            <a:off x="81537" y="3817627"/>
            <a:ext cx="94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命令式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1D9238-4A83-4850-8C6D-7D89300C1D98}"/>
              </a:ext>
            </a:extLst>
          </p:cNvPr>
          <p:cNvSpPr txBox="1"/>
          <p:nvPr/>
        </p:nvSpPr>
        <p:spPr>
          <a:xfrm>
            <a:off x="3833279" y="3817627"/>
            <a:ext cx="163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F8D46F-1AB5-4147-9D7F-03398E0E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29" y="0"/>
            <a:ext cx="975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523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面向对象式绘图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66CBC-36F1-4F34-95EE-70D413EF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22" y="1455100"/>
            <a:ext cx="4452630" cy="3227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B9340F-CDDD-4021-96DF-B079CEAA4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822" y="4682132"/>
            <a:ext cx="4340377" cy="2142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AE9E88-3E98-4D39-9BBE-ADC15F06DD3D}"/>
              </a:ext>
            </a:extLst>
          </p:cNvPr>
          <p:cNvSpPr txBox="1"/>
          <p:nvPr/>
        </p:nvSpPr>
        <p:spPr>
          <a:xfrm>
            <a:off x="398753" y="1617367"/>
            <a:ext cx="4465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对象：画布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axes: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坐标系或子图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两者无需严格区分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5B971B-233F-489C-86E2-04174FB42B2C}"/>
              </a:ext>
            </a:extLst>
          </p:cNvPr>
          <p:cNvSpPr txBox="1"/>
          <p:nvPr/>
        </p:nvSpPr>
        <p:spPr>
          <a:xfrm>
            <a:off x="398753" y="3429000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一次性创建画布和子图：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fig, axes = </a:t>
            </a:r>
            <a:r>
              <a:rPr lang="en-US" altLang="zh-CN" err="1">
                <a:latin typeface="Consolas" panose="020B0609020204030204" pitchFamily="49" charset="0"/>
                <a:ea typeface="微软雅黑" panose="020B0503020204020204" pitchFamily="34" charset="-122"/>
              </a:rPr>
              <a:t>plt.subplots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(m, n)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分开逐个创建：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fig = </a:t>
            </a:r>
            <a:r>
              <a:rPr lang="en-US" altLang="zh-CN" err="1">
                <a:latin typeface="Consolas" panose="020B0609020204030204" pitchFamily="49" charset="0"/>
                <a:ea typeface="微软雅黑" panose="020B0503020204020204" pitchFamily="34" charset="-122"/>
              </a:rPr>
              <a:t>plt.figure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ax1 = </a:t>
            </a:r>
            <a:r>
              <a:rPr lang="en-US" altLang="zh-CN" err="1">
                <a:latin typeface="Consolas" panose="020B0609020204030204" pitchFamily="49" charset="0"/>
                <a:ea typeface="微软雅黑" panose="020B0503020204020204" pitchFamily="34" charset="-122"/>
              </a:rPr>
              <a:t>fig.add_subplot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(m, n, 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ax2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err="1">
                <a:latin typeface="Consolas" panose="020B0609020204030204" pitchFamily="49" charset="0"/>
                <a:ea typeface="微软雅黑" panose="020B0503020204020204" pitchFamily="34" charset="-122"/>
              </a:rPr>
              <a:t>fig.add_subplot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(m, n, 2)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3D883E-C947-4B19-9A0B-875352256358}"/>
              </a:ext>
            </a:extLst>
          </p:cNvPr>
          <p:cNvSpPr txBox="1"/>
          <p:nvPr/>
        </p:nvSpPr>
        <p:spPr>
          <a:xfrm>
            <a:off x="6494753" y="1036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内部可分为各种结构化的对象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(title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legend…)</a:t>
            </a:r>
          </a:p>
        </p:txBody>
      </p:sp>
    </p:spTree>
    <p:extLst>
      <p:ext uri="{BB962C8B-B14F-4D97-AF65-F5344CB8AC3E}">
        <p14:creationId xmlns:p14="http://schemas.microsoft.com/office/powerpoint/2010/main" val="27002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80" y="1558927"/>
            <a:ext cx="6520837" cy="38428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6289A3-DBE1-40C1-8BA3-C6F9A5559378}"/>
              </a:ext>
            </a:extLst>
          </p:cNvPr>
          <p:cNvSpPr/>
          <p:nvPr/>
        </p:nvSpPr>
        <p:spPr>
          <a:xfrm>
            <a:off x="7044267" y="1512339"/>
            <a:ext cx="5223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text():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添加文本，在(x,y)位置添加文本：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ax.text(x, y, "Hello一个注释")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arrow():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添加箭头，从(x,y)到(dx, dy)的箭头：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ax.arrow(x, y, dx, dy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**</a:t>
            </a:r>
            <a:r>
              <a:rPr lang="en-US" altLang="zh-CN" b="1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kwargs</a:t>
            </a:r>
            <a:r>
              <a:rPr lang="zh-CN" altLang="en-US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annotate():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同时绘制文本和箭头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ax.annotate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(s, </a:t>
            </a:r>
            <a:r>
              <a:rPr lang="en-US" altLang="zh-CN" b="1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xy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b="1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xytext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**</a:t>
            </a:r>
            <a:r>
              <a:rPr lang="en-US" altLang="zh-CN" b="1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kwargs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BFDBE6-64A1-4534-ABA7-947E13278925}"/>
              </a:ext>
            </a:extLst>
          </p:cNvPr>
          <p:cNvSpPr txBox="1"/>
          <p:nvPr/>
        </p:nvSpPr>
        <p:spPr>
          <a:xfrm>
            <a:off x="151080" y="1112229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set_xxx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B7B01-A10E-4B3B-9EF4-812C746CF8BC}"/>
              </a:ext>
            </a:extLst>
          </p:cNvPr>
          <p:cNvSpPr txBox="1"/>
          <p:nvPr/>
        </p:nvSpPr>
        <p:spPr>
          <a:xfrm>
            <a:off x="6968067" y="1112229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添加注释</a:t>
            </a:r>
          </a:p>
        </p:txBody>
      </p:sp>
    </p:spTree>
    <p:extLst>
      <p:ext uri="{BB962C8B-B14F-4D97-AF65-F5344CB8AC3E}">
        <p14:creationId xmlns:p14="http://schemas.microsoft.com/office/powerpoint/2010/main" val="354605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539531D-AF46-4E53-9F1D-9F54F7D6BF55}"/>
              </a:ext>
            </a:extLst>
          </p:cNvPr>
          <p:cNvSpPr txBox="1"/>
          <p:nvPr/>
        </p:nvSpPr>
        <p:spPr>
          <a:xfrm>
            <a:off x="671026" y="141139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散点图、折线图、柱状图、饼图：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39FF8E-BB1A-4A62-8ED2-34184332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34" y="2031894"/>
            <a:ext cx="8875260" cy="3214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EA6BBD-E5A1-4401-B6CE-34889C70D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FE14C71-CB11-4A36-A93E-9735292D2201}"/>
              </a:ext>
            </a:extLst>
          </p:cNvPr>
          <p:cNvSpPr/>
          <p:nvPr/>
        </p:nvSpPr>
        <p:spPr>
          <a:xfrm>
            <a:off x="239714" y="26556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常见图表的绘制</a:t>
            </a:r>
          </a:p>
        </p:txBody>
      </p:sp>
    </p:spTree>
    <p:extLst>
      <p:ext uri="{BB962C8B-B14F-4D97-AF65-F5344CB8AC3E}">
        <p14:creationId xmlns:p14="http://schemas.microsoft.com/office/powerpoint/2010/main" val="870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A4640C-DC90-4F7A-BAEC-F2D21169737D}"/>
              </a:ext>
            </a:extLst>
          </p:cNvPr>
          <p:cNvSpPr txBox="1"/>
          <p:nvPr/>
        </p:nvSpPr>
        <p:spPr>
          <a:xfrm>
            <a:off x="630420" y="1871828"/>
            <a:ext cx="76562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读取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csv,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将第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列设为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pd.read_csv(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大学排名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.csv'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index_col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查看数据前几项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.head())</a:t>
            </a: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原版本无评分的数据，设为了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，如协和大学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CN" alt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修改前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.loc[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如果分数为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，修改为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np.nan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。如果不为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，则保持不变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np.where(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np.nan,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将值为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np.nan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的数据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填充为上一个有效数据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(forward fill)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].fillna(method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'ffill'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CN" alt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修改后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.loc[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22355D-F33D-403B-ABEA-4A5F9C5E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91EC19-9CDE-4FAD-BC32-C3F305D879B1}"/>
              </a:ext>
            </a:extLst>
          </p:cNvPr>
          <p:cNvSpPr/>
          <p:nvPr/>
        </p:nvSpPr>
        <p:spPr>
          <a:xfrm>
            <a:off x="239714" y="265567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中国大学排名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3842E8-3943-419E-BCC1-C596DC701E98}"/>
              </a:ext>
            </a:extLst>
          </p:cNvPr>
          <p:cNvSpPr txBox="1"/>
          <p:nvPr/>
        </p:nvSpPr>
        <p:spPr>
          <a:xfrm>
            <a:off x="239714" y="1212061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评分缺失数据设为上一个有效数据，而不是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19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63E899E-73D3-4287-882A-6F0E17EC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7A3BD78-E26F-4A47-9806-41457A9E2D86}"/>
              </a:ext>
            </a:extLst>
          </p:cNvPr>
          <p:cNvSpPr/>
          <p:nvPr/>
        </p:nvSpPr>
        <p:spPr>
          <a:xfrm>
            <a:off x="239714" y="26556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散点图：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简单的开始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F9E7B-5819-4AE0-AAA8-8DEF0DABF2AA}"/>
              </a:ext>
            </a:extLst>
          </p:cNvPr>
          <p:cNvSpPr txBox="1"/>
          <p:nvPr/>
        </p:nvSpPr>
        <p:spPr>
          <a:xfrm>
            <a:off x="334477" y="1481807"/>
            <a:ext cx="60374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设置中文显示</a:t>
            </a:r>
            <a:endParaRPr lang="zh-CN" alt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matplotlib.rcParams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font.family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SimHei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matplotlib.rcParams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font.sans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-serif'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SimHei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matplotlib.rcParams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axes.unicode_minus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matplotlib notebook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1CE032-F73D-4C5C-AB15-253B3F74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5" y="3439578"/>
            <a:ext cx="6037448" cy="1982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677A3E-4A6E-440B-9531-2A290E39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57" y="1329171"/>
            <a:ext cx="5129328" cy="40926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54B40EC-54C4-4118-B600-EDAD0CF47D0D}"/>
              </a:ext>
            </a:extLst>
          </p:cNvPr>
          <p:cNvSpPr txBox="1"/>
          <p:nvPr/>
        </p:nvSpPr>
        <p:spPr>
          <a:xfrm>
            <a:off x="175562" y="5738866"/>
            <a:ext cx="8683624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scatter()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的主要区别在于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scatter()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可以针对每个点设置不同属性（大小、填充颜色、边缘颜色等）</a:t>
            </a:r>
          </a:p>
        </p:txBody>
      </p:sp>
    </p:spTree>
    <p:extLst>
      <p:ext uri="{BB962C8B-B14F-4D97-AF65-F5344CB8AC3E}">
        <p14:creationId xmlns:p14="http://schemas.microsoft.com/office/powerpoint/2010/main" val="338143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17539F3-0B14-4970-B99E-0A412AF3A4E4}"/>
              </a:ext>
            </a:extLst>
          </p:cNvPr>
          <p:cNvSpPr txBox="1"/>
          <p:nvPr/>
        </p:nvSpPr>
        <p:spPr>
          <a:xfrm>
            <a:off x="440267" y="1445105"/>
            <a:ext cx="95588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 </a:t>
            </a: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x, y, s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c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marker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norm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alpha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linewidths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edgecolors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plotnonfinite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data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F191D8-BBC2-495C-B368-C0DD1342BA3F}"/>
              </a:ext>
            </a:extLst>
          </p:cNvPr>
          <p:cNvSpPr txBox="1"/>
          <p:nvPr/>
        </p:nvSpPr>
        <p:spPr>
          <a:xfrm>
            <a:off x="440267" y="3677272"/>
            <a:ext cx="990600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对应点的位置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控制点大小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表示点的颜色，设置为标量表示同一颜色，设置为序列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就能使得点的颜色根据点的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值变化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调整渐变色或者颜色列表的种类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控制点的形状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控制点的透明度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63E899E-73D3-4287-882A-6F0E17EC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7A3BD78-E26F-4A47-9806-41457A9E2D86}"/>
              </a:ext>
            </a:extLst>
          </p:cNvPr>
          <p:cNvSpPr/>
          <p:nvPr/>
        </p:nvSpPr>
        <p:spPr>
          <a:xfrm>
            <a:off x="239714" y="265567"/>
            <a:ext cx="4925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散点图：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函数详细参数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350AE9-1067-42DA-B0A9-3A7CA332203F}"/>
              </a:ext>
            </a:extLst>
          </p:cNvPr>
          <p:cNvSpPr txBox="1"/>
          <p:nvPr/>
        </p:nvSpPr>
        <p:spPr>
          <a:xfrm>
            <a:off x="275479" y="1515906"/>
            <a:ext cx="5890661" cy="411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画布大小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(8,6)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以地域为横坐标，该地域大学的平均评分为纵坐标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标记的大小为该地域大学的数量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标记的颜色也设为该地域大学的数量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(matplotlib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会自动映射为不同颜色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颜色的透明度设为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标题设为“中国大学的地域分类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评分和数量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纵坐标设为“平均评分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横坐标刻度标签旋转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set_xticklabels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(…, rotation=60))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背景网格透明度设为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ax.grid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(alpha=0.2))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3BAE83-DA72-4171-9481-70F30984F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983CEF1-63BC-48AD-A0C3-1867CD4AFA5A}"/>
              </a:ext>
            </a:extLst>
          </p:cNvPr>
          <p:cNvSpPr/>
          <p:nvPr/>
        </p:nvSpPr>
        <p:spPr>
          <a:xfrm>
            <a:off x="239714" y="265567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散点图：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中国大学的地域分类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评分和数量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4BB9B76-B620-4AE5-B1D6-3228DCEC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25" y="1217972"/>
            <a:ext cx="5982075" cy="47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20022</TotalTime>
  <Words>1219</Words>
  <Application>Microsoft Office PowerPoint</Application>
  <PresentationFormat>宽屏</PresentationFormat>
  <Paragraphs>139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Python数据可视化(二)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LIAO Y.Q.</cp:lastModifiedBy>
  <cp:revision>566</cp:revision>
  <dcterms:created xsi:type="dcterms:W3CDTF">2021-08-19T08:05:36Z</dcterms:created>
  <dcterms:modified xsi:type="dcterms:W3CDTF">2021-12-14T10:11:11Z</dcterms:modified>
</cp:coreProperties>
</file>