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0" r:id="rId3"/>
    <p:sldId id="301" r:id="rId4"/>
    <p:sldId id="310" r:id="rId5"/>
    <p:sldId id="313" r:id="rId6"/>
    <p:sldId id="311" r:id="rId7"/>
    <p:sldId id="312" r:id="rId8"/>
    <p:sldId id="317" r:id="rId9"/>
    <p:sldId id="299" r:id="rId10"/>
    <p:sldId id="302" r:id="rId11"/>
    <p:sldId id="303" r:id="rId12"/>
    <p:sldId id="315" r:id="rId13"/>
    <p:sldId id="305" r:id="rId14"/>
    <p:sldId id="306" r:id="rId15"/>
    <p:sldId id="320" r:id="rId16"/>
    <p:sldId id="279" r:id="rId17"/>
    <p:sldId id="307" r:id="rId18"/>
    <p:sldId id="308" r:id="rId19"/>
    <p:sldId id="309" r:id="rId20"/>
    <p:sldId id="314" r:id="rId21"/>
    <p:sldId id="284" r:id="rId22"/>
    <p:sldId id="321" r:id="rId23"/>
    <p:sldId id="319" r:id="rId24"/>
    <p:sldId id="322" r:id="rId25"/>
    <p:sldId id="318" r:id="rId26"/>
    <p:sldId id="323" r:id="rId27"/>
    <p:sldId id="324" r:id="rId28"/>
    <p:sldId id="325" r:id="rId29"/>
    <p:sldId id="326" r:id="rId30"/>
    <p:sldId id="327" r:id="rId31"/>
    <p:sldId id="328" r:id="rId32"/>
    <p:sldId id="330" r:id="rId33"/>
    <p:sldId id="331" r:id="rId34"/>
    <p:sldId id="329" r:id="rId3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237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52DEE-4A98-491F-8758-CF52861AA12F}" type="datetimeFigureOut">
              <a:rPr lang="zh-CN" altLang="en-US" smtClean="0"/>
              <a:t>2021/9/7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30BF-9B67-451E-8D72-4EDD972FC8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7013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52DEE-4A98-491F-8758-CF52861AA12F}" type="datetimeFigureOut">
              <a:rPr lang="zh-CN" altLang="en-US" smtClean="0"/>
              <a:t>2021/9/7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30BF-9B67-451E-8D72-4EDD972FC8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613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52DEE-4A98-491F-8758-CF52861AA12F}" type="datetimeFigureOut">
              <a:rPr lang="zh-CN" altLang="en-US" smtClean="0"/>
              <a:t>2021/9/7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30BF-9B67-451E-8D72-4EDD972FC8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2011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52DEE-4A98-491F-8758-CF52861AA12F}" type="datetimeFigureOut">
              <a:rPr lang="zh-CN" altLang="en-US" smtClean="0"/>
              <a:t>2021/9/7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30BF-9B67-451E-8D72-4EDD972FC8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6349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52DEE-4A98-491F-8758-CF52861AA12F}" type="datetimeFigureOut">
              <a:rPr lang="zh-CN" altLang="en-US" smtClean="0"/>
              <a:t>2021/9/7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30BF-9B67-451E-8D72-4EDD972FC8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5251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52DEE-4A98-491F-8758-CF52861AA12F}" type="datetimeFigureOut">
              <a:rPr lang="zh-CN" altLang="en-US" smtClean="0"/>
              <a:t>2021/9/7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30BF-9B67-451E-8D72-4EDD972FC8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461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52DEE-4A98-491F-8758-CF52861AA12F}" type="datetimeFigureOut">
              <a:rPr lang="zh-CN" altLang="en-US" smtClean="0"/>
              <a:t>2021/9/7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30BF-9B67-451E-8D72-4EDD972FC8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7830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52DEE-4A98-491F-8758-CF52861AA12F}" type="datetimeFigureOut">
              <a:rPr lang="zh-CN" altLang="en-US" smtClean="0"/>
              <a:t>2021/9/7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30BF-9B67-451E-8D72-4EDD972FC8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0361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52DEE-4A98-491F-8758-CF52861AA12F}" type="datetimeFigureOut">
              <a:rPr lang="zh-CN" altLang="en-US" smtClean="0"/>
              <a:t>2021/9/7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30BF-9B67-451E-8D72-4EDD972FC8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5009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52DEE-4A98-491F-8758-CF52861AA12F}" type="datetimeFigureOut">
              <a:rPr lang="zh-CN" altLang="en-US" smtClean="0"/>
              <a:t>2021/9/7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30BF-9B67-451E-8D72-4EDD972FC8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962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52DEE-4A98-491F-8758-CF52861AA12F}" type="datetimeFigureOut">
              <a:rPr lang="zh-CN" altLang="en-US" smtClean="0"/>
              <a:t>2021/9/7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30BF-9B67-451E-8D72-4EDD972FC8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5860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52DEE-4A98-491F-8758-CF52861AA12F}" type="datetimeFigureOut">
              <a:rPr lang="zh-CN" altLang="en-US" smtClean="0"/>
              <a:t>2021/9/7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2130BF-9B67-451E-8D72-4EDD972FC8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3274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6441" y="1041400"/>
            <a:ext cx="9144000" cy="2387600"/>
          </a:xfrm>
        </p:spPr>
        <p:txBody>
          <a:bodyPr/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实例解析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059238"/>
            <a:ext cx="9144000" cy="1655762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廖友琦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2021-09-07</a:t>
            </a:r>
          </a:p>
          <a:p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058329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>
            <a:extLst>
              <a:ext uri="{FF2B5EF4-FFF2-40B4-BE49-F238E27FC236}">
                <a16:creationId xmlns:a16="http://schemas.microsoft.com/office/drawing/2014/main" id="{E5913DB0-99D2-4E17-B131-739CFC453A7D}"/>
              </a:ext>
            </a:extLst>
          </p:cNvPr>
          <p:cNvSpPr/>
          <p:nvPr/>
        </p:nvSpPr>
        <p:spPr>
          <a:xfrm>
            <a:off x="344119" y="1939841"/>
            <a:ext cx="3728616" cy="3665128"/>
          </a:xfrm>
          <a:prstGeom prst="ellipse">
            <a:avLst/>
          </a:prstGeom>
          <a:solidFill>
            <a:srgbClr val="00B0F0">
              <a:alpha val="4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CC014D91-0B05-4676-90AF-05376C3BF2AA}"/>
              </a:ext>
            </a:extLst>
          </p:cNvPr>
          <p:cNvSpPr/>
          <p:nvPr/>
        </p:nvSpPr>
        <p:spPr>
          <a:xfrm>
            <a:off x="959272" y="3163243"/>
            <a:ext cx="2484022" cy="2441726"/>
          </a:xfrm>
          <a:prstGeom prst="ellipse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D74E97EF-786F-4E2E-A6FA-940D53D8BE51}"/>
              </a:ext>
            </a:extLst>
          </p:cNvPr>
          <p:cNvSpPr/>
          <p:nvPr/>
        </p:nvSpPr>
        <p:spPr>
          <a:xfrm>
            <a:off x="1451466" y="4091047"/>
            <a:ext cx="1513922" cy="1513922"/>
          </a:xfrm>
          <a:prstGeom prst="ellipse">
            <a:avLst/>
          </a:prstGeom>
          <a:solidFill>
            <a:srgbClr val="7030A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B7EEEFE-E53F-4A5B-A096-14FA5C58FF2F}"/>
              </a:ext>
            </a:extLst>
          </p:cNvPr>
          <p:cNvSpPr txBox="1"/>
          <p:nvPr/>
        </p:nvSpPr>
        <p:spPr>
          <a:xfrm>
            <a:off x="1398819" y="4750595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Python “basics”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87AE8A0-421B-41AE-867A-53B094BF85D8}"/>
              </a:ext>
            </a:extLst>
          </p:cNvPr>
          <p:cNvSpPr txBox="1"/>
          <p:nvPr/>
        </p:nvSpPr>
        <p:spPr>
          <a:xfrm>
            <a:off x="1220816" y="3698694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Python “standards”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57305EC-E23C-466B-8AE7-5166D8A296BF}"/>
              </a:ext>
            </a:extLst>
          </p:cNvPr>
          <p:cNvSpPr txBox="1"/>
          <p:nvPr/>
        </p:nvSpPr>
        <p:spPr>
          <a:xfrm>
            <a:off x="1225793" y="2526186"/>
            <a:ext cx="2143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Python “extensions”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1B4A89C-1798-4DF7-9190-C11DE6538B63}"/>
              </a:ext>
            </a:extLst>
          </p:cNvPr>
          <p:cNvSpPr txBox="1"/>
          <p:nvPr/>
        </p:nvSpPr>
        <p:spPr>
          <a:xfrm>
            <a:off x="3060457" y="196769"/>
            <a:ext cx="60710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 Programing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的三个层次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75E5DFA-EBFC-4598-861F-ECBBB261B4E3}"/>
              </a:ext>
            </a:extLst>
          </p:cNvPr>
          <p:cNvSpPr txBox="1"/>
          <p:nvPr/>
        </p:nvSpPr>
        <p:spPr>
          <a:xfrm>
            <a:off x="4564929" y="901042"/>
            <a:ext cx="7409837" cy="5835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 Basics: Python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基本语法规范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基本语法：缩进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注释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语法关键字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基本数据类型：整数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浮点数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组合数据类型：容器数据类型如元组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字典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集合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程序控制流：分支结构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循环结构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程序异常处理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文件的使用、数据的持久化保存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Function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）、类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(Class)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、模块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(Module)</a:t>
            </a: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 Standards: Python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标准库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例如：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time, datetime,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random ,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math ,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collections ,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itertools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,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os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,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sys, re, pickle ,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json,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threading, multiprocessing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等等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 Extensions: Python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流行使用的第三方库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数据分析及可视化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numpy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pandas,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scipy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matplotlib, seaborn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人工智能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scikit_learn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pytorch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tensorflow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网络爬虫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requests, beautifulsoup4, scrapy, selenium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Django, Flask, Tornado</a:t>
            </a:r>
          </a:p>
        </p:txBody>
      </p:sp>
    </p:spTree>
    <p:extLst>
      <p:ext uri="{BB962C8B-B14F-4D97-AF65-F5344CB8AC3E}">
        <p14:creationId xmlns:p14="http://schemas.microsoft.com/office/powerpoint/2010/main" val="1830050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BF3182-7CF3-4822-BBCE-CADF16FBA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13342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缩进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03C6F4-B504-4AF9-A896-8A1E494B1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93825"/>
            <a:ext cx="9484087" cy="392324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4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大部分其它编程语言使用大括号</a:t>
            </a:r>
            <a:r>
              <a:rPr lang="en-US" altLang="zh-CN" sz="24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{}</a:t>
            </a:r>
            <a:r>
              <a:rPr lang="zh-CN" altLang="en-US" sz="24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来分隔代码块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采用缩进来区分代码块之间的层次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对代码的缩进要求非常严格，同一个级别代码块的缩进量必须一样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4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缩进可以使用空格或者 </a:t>
            </a:r>
            <a:r>
              <a:rPr lang="en-US" altLang="zh-CN" sz="24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Tab </a:t>
            </a:r>
            <a:r>
              <a:rPr lang="zh-CN" altLang="en-US" sz="24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键实现，但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同一个级别代码块</a:t>
            </a:r>
            <a:r>
              <a:rPr lang="zh-CN" altLang="en-US" sz="24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不能混用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这两种方式</a:t>
            </a:r>
            <a:r>
              <a:rPr lang="zh-CN" altLang="en-US" sz="24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b="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PEP8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编程规范建议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全部使用空格缩进，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1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个缩进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= 4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个空格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034242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BF3182-7CF3-4822-BBCE-CADF16FBA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13342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注释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03C6F4-B504-4AF9-A896-8A1E494B1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3825"/>
            <a:ext cx="11057468" cy="392324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注释：在代码中加入的说明信息，提高代码的可读性，不被计算机执行 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注释的两种方法： 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单行注释以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开头 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n"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多行注释以 </a:t>
            </a:r>
            <a:r>
              <a:rPr lang="en-US" altLang="zh-CN" sz="2400" dirty="0"/>
              <a:t>''' </a:t>
            </a:r>
            <a:r>
              <a:rPr lang="zh-CN" altLang="en-US" sz="2400" dirty="0">
                <a:latin typeface="Consolas" panose="020B0609020204030204" pitchFamily="49" charset="0"/>
                <a:ea typeface="Fira Mono" panose="020B0509050000020004" pitchFamily="49" charset="0"/>
              </a:rPr>
              <a:t>开头和结尾</a:t>
            </a:r>
            <a:endParaRPr lang="en-US" altLang="zh-CN" sz="2400" dirty="0">
              <a:latin typeface="Consolas" panose="020B0609020204030204" pitchFamily="49" charset="0"/>
              <a:ea typeface="Fira Mono" panose="020B0509050000020004" pitchFamily="49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3FE1A01-B9F4-49DC-B4F2-AB3D2EF86AF9}"/>
              </a:ext>
            </a:extLst>
          </p:cNvPr>
          <p:cNvSpPr txBox="1"/>
          <p:nvPr/>
        </p:nvSpPr>
        <p:spPr>
          <a:xfrm>
            <a:off x="838200" y="4917408"/>
            <a:ext cx="55034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'''</a:t>
            </a:r>
            <a:endParaRPr lang="en-US" altLang="zh-CN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This is a multiline comment used in Python</a:t>
            </a:r>
            <a:endParaRPr lang="en-US" altLang="zh-CN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多行注释，多行注释</a:t>
            </a:r>
            <a:endParaRPr lang="zh-CN" alt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'''</a:t>
            </a:r>
            <a:endParaRPr lang="zh-CN" alt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911D901-5353-45FB-9F4B-A6BE2101AAA8}"/>
              </a:ext>
            </a:extLst>
          </p:cNvPr>
          <p:cNvSpPr txBox="1"/>
          <p:nvPr/>
        </p:nvSpPr>
        <p:spPr>
          <a:xfrm>
            <a:off x="838200" y="360777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1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# Here are the comments, </a:t>
            </a:r>
            <a:r>
              <a:rPr lang="zh-CN" altLang="en-US" b="0" i="1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单行注释</a:t>
            </a:r>
            <a:r>
              <a:rPr lang="en-US" altLang="zh-CN" b="0" i="1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!</a:t>
            </a:r>
            <a:endParaRPr lang="zh-CN" alt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64959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BF3182-7CF3-4822-BBCE-CADF16FBA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13342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变量命名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03C6F4-B504-4AF9-A896-8A1E494B1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3825"/>
            <a:ext cx="11057468" cy="509904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允许采用大写字母、小写字母、数字、下划线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(_)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和汉字等字符及其组合给变量命名，变量名长度没有限制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变量名的首字符不能是数字，中间不能出现空格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变量名对大小写敏感，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是两个不同的名字 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PEP8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编程规范建议用下划线和小写单词对变量命名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complete_task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，不要使用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里面常用的驼峰命名法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CompleteTask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变量名不能和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语法保留的关键字相同，如不能使用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作为变量名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!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48925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BF3182-7CF3-4822-BBCE-CADF16FBA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6331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保留字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(keywords)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FCD0F4E-E60C-48B3-A519-FA79F9FA0D20}"/>
              </a:ext>
            </a:extLst>
          </p:cNvPr>
          <p:cNvSpPr txBox="1"/>
          <p:nvPr/>
        </p:nvSpPr>
        <p:spPr>
          <a:xfrm>
            <a:off x="838200" y="1011457"/>
            <a:ext cx="6880761" cy="9612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每种程序设计语言都有一套保留字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(keywords)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，用来构成程序整体框架、表达关键值和具有结构性的复杂语义等。 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6FF45DA-1A69-4F16-9915-F0569179C6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8086" y="2086341"/>
            <a:ext cx="7346559" cy="423264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E7AFA181-BEBD-4EEF-890F-A034D439FA3E}"/>
              </a:ext>
            </a:extLst>
          </p:cNvPr>
          <p:cNvSpPr txBox="1"/>
          <p:nvPr/>
        </p:nvSpPr>
        <p:spPr>
          <a:xfrm>
            <a:off x="5006439" y="6243062"/>
            <a:ext cx="6880761" cy="499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Python3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保留字列表</a:t>
            </a:r>
          </a:p>
        </p:txBody>
      </p:sp>
    </p:spTree>
    <p:extLst>
      <p:ext uri="{BB962C8B-B14F-4D97-AF65-F5344CB8AC3E}">
        <p14:creationId xmlns:p14="http://schemas.microsoft.com/office/powerpoint/2010/main" val="9709400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BF3182-7CF3-4822-BBCE-CADF16FBA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1507"/>
            <a:ext cx="10515600" cy="646331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赋值语句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FCD0F4E-E60C-48B3-A519-FA79F9FA0D20}"/>
              </a:ext>
            </a:extLst>
          </p:cNvPr>
          <p:cNvSpPr txBox="1"/>
          <p:nvPr/>
        </p:nvSpPr>
        <p:spPr>
          <a:xfrm>
            <a:off x="838200" y="1686518"/>
            <a:ext cx="9238611" cy="4043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n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语言中，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表示“赋值”，即将等号右侧的值计算后将结果值赋给左侧变量，包含等号（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）的语句称为“赋值语句”。</a:t>
            </a:r>
          </a:p>
          <a:p>
            <a:pPr marL="342900" indent="-34290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同步赋值语句：同时给多个变量赋值</a:t>
            </a: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变量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1&gt;, …, &lt;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变量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N&gt; = &lt;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表达式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1&gt;, …, &lt;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表达式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N&gt;</a:t>
            </a: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zh-CN" altLang="en-US" sz="2000" b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例如： </a:t>
            </a:r>
            <a:r>
              <a:rPr lang="en-US" altLang="zh-CN" sz="20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20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CN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20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CN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20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20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20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2 * 10</a:t>
            </a:r>
            <a:r>
              <a:rPr lang="en-US" altLang="zh-CN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20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'hello’</a:t>
            </a:r>
          </a:p>
          <a:p>
            <a:pPr marL="342900" indent="-34290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例子：将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x, y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的值进行交换</a:t>
            </a:r>
            <a:endParaRPr lang="en-US" altLang="zh-CN" sz="2000" b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3F6588F-BA0C-40DD-A0A0-8E9B108B29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4336" y="5810717"/>
            <a:ext cx="1819275" cy="97155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6A50DCE-B596-43BC-AA81-A07B8B0FC9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7812" y="6063130"/>
            <a:ext cx="1790700" cy="466725"/>
          </a:xfrm>
          <a:prstGeom prst="rect">
            <a:avLst/>
          </a:prstGeom>
        </p:spPr>
      </p:pic>
      <p:sp>
        <p:nvSpPr>
          <p:cNvPr id="8" name="箭头: 右 7">
            <a:extLst>
              <a:ext uri="{FF2B5EF4-FFF2-40B4-BE49-F238E27FC236}">
                <a16:creationId xmlns:a16="http://schemas.microsoft.com/office/drawing/2014/main" id="{8004B713-5A75-412E-A0F9-D3A1887C9EAF}"/>
              </a:ext>
            </a:extLst>
          </p:cNvPr>
          <p:cNvSpPr/>
          <p:nvPr/>
        </p:nvSpPr>
        <p:spPr>
          <a:xfrm>
            <a:off x="4915667" y="6063130"/>
            <a:ext cx="1325573" cy="466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F219ADF-2ECE-4BBA-89BE-B3E8DADDCCD6}"/>
              </a:ext>
            </a:extLst>
          </p:cNvPr>
          <p:cNvSpPr txBox="1"/>
          <p:nvPr/>
        </p:nvSpPr>
        <p:spPr>
          <a:xfrm>
            <a:off x="8317290" y="6111826"/>
            <a:ext cx="1759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(Pythonic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写法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E2325BE-9C16-4536-9E3E-97361B6B57FE}"/>
              </a:ext>
            </a:extLst>
          </p:cNvPr>
          <p:cNvSpPr txBox="1"/>
          <p:nvPr/>
        </p:nvSpPr>
        <p:spPr>
          <a:xfrm>
            <a:off x="5069059" y="6412935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等价于</a:t>
            </a:r>
          </a:p>
        </p:txBody>
      </p:sp>
    </p:spTree>
    <p:extLst>
      <p:ext uri="{BB962C8B-B14F-4D97-AF65-F5344CB8AC3E}">
        <p14:creationId xmlns:p14="http://schemas.microsoft.com/office/powerpoint/2010/main" val="26344937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D5F249C-B498-4EEF-A95E-28BDB0312865}"/>
              </a:ext>
            </a:extLst>
          </p:cNvPr>
          <p:cNvSpPr txBox="1"/>
          <p:nvPr/>
        </p:nvSpPr>
        <p:spPr>
          <a:xfrm>
            <a:off x="801584" y="427513"/>
            <a:ext cx="4043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基本数据类型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数字和字符串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A4ABB66-D513-46CA-BE58-3BA42B4BE652}"/>
              </a:ext>
            </a:extLst>
          </p:cNvPr>
          <p:cNvSpPr txBox="1"/>
          <p:nvPr/>
        </p:nvSpPr>
        <p:spPr>
          <a:xfrm>
            <a:off x="734837" y="1269437"/>
            <a:ext cx="3704860" cy="8744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数字类型：整数、浮点数、复数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数值运算操作符：</a:t>
            </a:r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44E4E61F-96BE-4B63-A889-2C88C8708B6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4837" y="2524103"/>
          <a:ext cx="3917950" cy="2546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3918127" imgH="2546451" progId="Excel.Sheet.12">
                  <p:embed/>
                </p:oleObj>
              </mc:Choice>
              <mc:Fallback>
                <p:oleObj name="Worksheet" r:id="rId2" imgW="3918127" imgH="2546451" progId="Excel.Sheet.12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44E4E61F-96BE-4B63-A889-2C88C8708B6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34837" y="2524103"/>
                        <a:ext cx="3917950" cy="2546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CCC931DB-D30D-4B13-8458-A1EAAB0C6849}"/>
              </a:ext>
            </a:extLst>
          </p:cNvPr>
          <p:cNvSpPr txBox="1"/>
          <p:nvPr/>
        </p:nvSpPr>
        <p:spPr>
          <a:xfrm>
            <a:off x="6173736" y="1195006"/>
            <a:ext cx="5679818" cy="1289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字符串：用双引号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""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或单引号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''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括起来的零个或多个字符。如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"China", 'China'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字符串的索引：正向索引和反向索引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s[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7A17892-7C21-4B88-B6E0-B13BB77BE28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19" r="897" b="2214"/>
          <a:stretch/>
        </p:blipFill>
        <p:spPr>
          <a:xfrm>
            <a:off x="6756400" y="2524103"/>
            <a:ext cx="4700763" cy="1888177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6EBDB301-340F-43D5-8719-E74467F43FD7}"/>
              </a:ext>
            </a:extLst>
          </p:cNvPr>
          <p:cNvSpPr txBox="1"/>
          <p:nvPr/>
        </p:nvSpPr>
        <p:spPr>
          <a:xfrm>
            <a:off x="6173736" y="4412280"/>
            <a:ext cx="6095010" cy="21209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字符串的切片：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s[M:N]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返回第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到第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的子字符串，其中不包含第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个元素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字符串的格式化：通过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{}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在字符串里占位，待填充的内容由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format()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函数补充。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F5399AB-BA0A-4FB7-8551-5FA216FF7DDD}"/>
              </a:ext>
            </a:extLst>
          </p:cNvPr>
          <p:cNvSpPr txBox="1"/>
          <p:nvPr/>
        </p:nvSpPr>
        <p:spPr>
          <a:xfrm>
            <a:off x="7246101" y="6116336"/>
            <a:ext cx="448153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dirty="0" err="1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abcdefg</a:t>
            </a:r>
            <a:r>
              <a:rPr lang="en-US" altLang="zh-CN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altLang="zh-CN" b="0" dirty="0" err="1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uvwxyz</a:t>
            </a:r>
            <a:r>
              <a:rPr lang="en-US" altLang="zh-CN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format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(c)</a:t>
            </a:r>
          </a:p>
          <a:p>
            <a:r>
              <a:rPr lang="en-US" altLang="zh-CN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dirty="0" err="1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abcdefg</a:t>
            </a:r>
            <a:r>
              <a:rPr lang="en-US" altLang="zh-CN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{:.2f}</a:t>
            </a:r>
            <a:r>
              <a:rPr lang="en-US" altLang="zh-CN" b="0" dirty="0" err="1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uvwxyz</a:t>
            </a:r>
            <a:r>
              <a:rPr lang="en-US" altLang="zh-CN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format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(c)</a:t>
            </a:r>
          </a:p>
        </p:txBody>
      </p:sp>
    </p:spTree>
    <p:extLst>
      <p:ext uri="{BB962C8B-B14F-4D97-AF65-F5344CB8AC3E}">
        <p14:creationId xmlns:p14="http://schemas.microsoft.com/office/powerpoint/2010/main" val="4740620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D5F249C-B498-4EEF-A95E-28BDB0312865}"/>
              </a:ext>
            </a:extLst>
          </p:cNvPr>
          <p:cNvSpPr txBox="1"/>
          <p:nvPr/>
        </p:nvSpPr>
        <p:spPr>
          <a:xfrm>
            <a:off x="801584" y="427513"/>
            <a:ext cx="10198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组合数据类型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也称“容器”数据类型，可以容纳很多数据元素的数据结构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C416899-4EE9-4494-AC2B-04433E7650A0}"/>
              </a:ext>
            </a:extLst>
          </p:cNvPr>
          <p:cNvSpPr txBox="1"/>
          <p:nvPr/>
        </p:nvSpPr>
        <p:spPr>
          <a:xfrm>
            <a:off x="0" y="2782669"/>
            <a:ext cx="1168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数据类型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5B0463D-BDC9-48F5-8A4A-2D37A3B3DAA9}"/>
              </a:ext>
            </a:extLst>
          </p:cNvPr>
          <p:cNvSpPr txBox="1"/>
          <p:nvPr/>
        </p:nvSpPr>
        <p:spPr>
          <a:xfrm>
            <a:off x="1395929" y="205870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有序容器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D349753-2238-46AF-9E55-C51EADEAE0C4}"/>
              </a:ext>
            </a:extLst>
          </p:cNvPr>
          <p:cNvSpPr txBox="1"/>
          <p:nvPr/>
        </p:nvSpPr>
        <p:spPr>
          <a:xfrm>
            <a:off x="1395929" y="396689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无序容器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9B89C05-58D0-46A1-9986-F9CF561F78D8}"/>
              </a:ext>
            </a:extLst>
          </p:cNvPr>
          <p:cNvSpPr txBox="1"/>
          <p:nvPr/>
        </p:nvSpPr>
        <p:spPr>
          <a:xfrm>
            <a:off x="2814798" y="1500019"/>
            <a:ext cx="5570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(tuple)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，不可变序列，如：</a:t>
            </a:r>
            <a:r>
              <a:rPr lang="nb-NO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(1, 2, "Hello", -5, 2)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FE5E921-29E1-4361-9FE7-B24AD7BB4484}"/>
              </a:ext>
            </a:extLst>
          </p:cNvPr>
          <p:cNvSpPr txBox="1"/>
          <p:nvPr/>
        </p:nvSpPr>
        <p:spPr>
          <a:xfrm>
            <a:off x="2814798" y="2502333"/>
            <a:ext cx="508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(list)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，可变序列，如：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nb-NO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[1, 2, "Hello", -5, 2]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D343F2F-FDC6-41FB-AEEB-A2B34D231C2C}"/>
              </a:ext>
            </a:extLst>
          </p:cNvPr>
          <p:cNvSpPr txBox="1"/>
          <p:nvPr/>
        </p:nvSpPr>
        <p:spPr>
          <a:xfrm>
            <a:off x="2814798" y="3504647"/>
            <a:ext cx="8534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字典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dict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，通过“键值对”存储元素的容器，如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{"name": "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马云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", "birth": 1964}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6F7F7E0-C68D-4F4B-8BE9-D6F676831F9B}"/>
              </a:ext>
            </a:extLst>
          </p:cNvPr>
          <p:cNvSpPr txBox="1"/>
          <p:nvPr/>
        </p:nvSpPr>
        <p:spPr>
          <a:xfrm>
            <a:off x="2814798" y="4506962"/>
            <a:ext cx="6075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集合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(set)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，不能有重复值的容器，如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{</a:t>
            </a:r>
            <a:r>
              <a:rPr lang="nb-NO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1, 2, "Hello", -5, 2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左大括号 2">
            <a:extLst>
              <a:ext uri="{FF2B5EF4-FFF2-40B4-BE49-F238E27FC236}">
                <a16:creationId xmlns:a16="http://schemas.microsoft.com/office/drawing/2014/main" id="{8DAC0CE3-00DA-4C0D-8135-93B63FB83043}"/>
              </a:ext>
            </a:extLst>
          </p:cNvPr>
          <p:cNvSpPr/>
          <p:nvPr/>
        </p:nvSpPr>
        <p:spPr>
          <a:xfrm>
            <a:off x="1202266" y="2266951"/>
            <a:ext cx="222250" cy="1884612"/>
          </a:xfrm>
          <a:prstGeom prst="leftBrace">
            <a:avLst>
              <a:gd name="adj1" fmla="val 51190"/>
              <a:gd name="adj2" fmla="val 50000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左大括号 16">
            <a:extLst>
              <a:ext uri="{FF2B5EF4-FFF2-40B4-BE49-F238E27FC236}">
                <a16:creationId xmlns:a16="http://schemas.microsoft.com/office/drawing/2014/main" id="{ABA4FD93-3B16-4F7F-B586-D990315235D4}"/>
              </a:ext>
            </a:extLst>
          </p:cNvPr>
          <p:cNvSpPr/>
          <p:nvPr/>
        </p:nvSpPr>
        <p:spPr>
          <a:xfrm>
            <a:off x="2535766" y="1707978"/>
            <a:ext cx="279032" cy="1017497"/>
          </a:xfrm>
          <a:prstGeom prst="leftBrace">
            <a:avLst>
              <a:gd name="adj1" fmla="val 51190"/>
              <a:gd name="adj2" fmla="val 50000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左大括号 17">
            <a:extLst>
              <a:ext uri="{FF2B5EF4-FFF2-40B4-BE49-F238E27FC236}">
                <a16:creationId xmlns:a16="http://schemas.microsoft.com/office/drawing/2014/main" id="{D5DC685B-B2B8-45AB-B29F-A0AD2D4DC79B}"/>
              </a:ext>
            </a:extLst>
          </p:cNvPr>
          <p:cNvSpPr/>
          <p:nvPr/>
        </p:nvSpPr>
        <p:spPr>
          <a:xfrm>
            <a:off x="2535766" y="3697366"/>
            <a:ext cx="279032" cy="1017497"/>
          </a:xfrm>
          <a:prstGeom prst="leftBrace">
            <a:avLst>
              <a:gd name="adj1" fmla="val 51190"/>
              <a:gd name="adj2" fmla="val 50000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97F0813-1574-409A-866A-8A48C30A860A}"/>
              </a:ext>
            </a:extLst>
          </p:cNvPr>
          <p:cNvSpPr txBox="1"/>
          <p:nvPr/>
        </p:nvSpPr>
        <p:spPr>
          <a:xfrm>
            <a:off x="291470" y="5786859"/>
            <a:ext cx="117262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有序容器，和字符串一样，可以通过正向索引和反向索引访问其中的元素，也可以“切片”访问子序列</a:t>
            </a:r>
          </a:p>
        </p:txBody>
      </p:sp>
    </p:spTree>
    <p:extLst>
      <p:ext uri="{BB962C8B-B14F-4D97-AF65-F5344CB8AC3E}">
        <p14:creationId xmlns:p14="http://schemas.microsoft.com/office/powerpoint/2010/main" val="37989012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D5F249C-B498-4EEF-A95E-28BDB0312865}"/>
              </a:ext>
            </a:extLst>
          </p:cNvPr>
          <p:cNvSpPr txBox="1"/>
          <p:nvPr/>
        </p:nvSpPr>
        <p:spPr>
          <a:xfrm>
            <a:off x="2116160" y="325913"/>
            <a:ext cx="79596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控制流：分支结构、循环结构、程序的异常处理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6DBB28D-47B1-4C7F-93B4-5FC5C1AE5E10}"/>
              </a:ext>
            </a:extLst>
          </p:cNvPr>
          <p:cNvSpPr txBox="1"/>
          <p:nvPr/>
        </p:nvSpPr>
        <p:spPr>
          <a:xfrm>
            <a:off x="310816" y="3035300"/>
            <a:ext cx="285206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zh-CN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sz="14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请输入一个整数</a:t>
            </a:r>
            <a:r>
              <a:rPr lang="en-US" altLang="zh-CN" sz="14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CN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CN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zh-CN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4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"a</a:t>
            </a:r>
            <a:r>
              <a:rPr lang="zh-CN" altLang="en-US" sz="14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除以</a:t>
            </a:r>
            <a:r>
              <a:rPr lang="en-US" altLang="zh-CN" sz="14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zh-CN" altLang="en-US" sz="14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的余数为</a:t>
            </a:r>
            <a:r>
              <a:rPr lang="en-US" altLang="zh-CN" sz="14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0"</a:t>
            </a:r>
            <a:r>
              <a:rPr lang="en-US" altLang="zh-CN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 b="0" dirty="0" err="1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en-US" altLang="zh-CN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CN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CN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zh-CN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4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"a</a:t>
            </a:r>
            <a:r>
              <a:rPr lang="zh-CN" altLang="en-US" sz="14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除以</a:t>
            </a:r>
            <a:r>
              <a:rPr lang="en-US" altLang="zh-CN" sz="14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zh-CN" altLang="en-US" sz="14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的余数为</a:t>
            </a:r>
            <a:r>
              <a:rPr lang="en-US" altLang="zh-CN" sz="14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1"</a:t>
            </a:r>
            <a:r>
              <a:rPr lang="en-US" altLang="zh-CN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CN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4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"a</a:t>
            </a:r>
            <a:r>
              <a:rPr lang="zh-CN" altLang="en-US" sz="14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除以</a:t>
            </a:r>
            <a:r>
              <a:rPr lang="en-US" altLang="zh-CN" sz="14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zh-CN" altLang="en-US" sz="14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的余数为</a:t>
            </a:r>
            <a:r>
              <a:rPr lang="en-US" altLang="zh-CN" sz="14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2"</a:t>
            </a:r>
            <a:r>
              <a:rPr lang="en-US" altLang="zh-CN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25FCF94-6D07-4A8A-905B-BB07F6A6BFF3}"/>
              </a:ext>
            </a:extLst>
          </p:cNvPr>
          <p:cNvSpPr txBox="1"/>
          <p:nvPr/>
        </p:nvSpPr>
        <p:spPr>
          <a:xfrm>
            <a:off x="310816" y="1527881"/>
            <a:ext cx="1434175" cy="8744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分支结构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if…elif…else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E8C1A70-9BBE-4018-8DE6-3BAD5F2CA037}"/>
              </a:ext>
            </a:extLst>
          </p:cNvPr>
          <p:cNvSpPr txBox="1"/>
          <p:nvPr/>
        </p:nvSpPr>
        <p:spPr>
          <a:xfrm>
            <a:off x="4305626" y="2978150"/>
            <a:ext cx="2967479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0" i="1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# while</a:t>
            </a:r>
            <a:r>
              <a:rPr lang="zh-CN" altLang="en-US" sz="1400" b="0" i="1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循环</a:t>
            </a:r>
            <a:endParaRPr lang="zh-CN" alt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4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zh-CN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4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altLang="zh-CN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zh-CN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CN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4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zh-CN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zh-CN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zh-CN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altLang="zh-CN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4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altLang="zh-CN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altLang="zh-CN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"0</a:t>
            </a:r>
            <a:r>
              <a:rPr lang="zh-CN" altLang="en-US" sz="14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到</a:t>
            </a:r>
            <a:r>
              <a:rPr lang="en-US" altLang="zh-CN" sz="14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zh-CN" altLang="en-US" sz="14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的和为</a:t>
            </a:r>
            <a:r>
              <a:rPr lang="en-US" altLang="zh-CN" sz="14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4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zh-CN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zh-CN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400" b="0" i="1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# for</a:t>
            </a:r>
            <a:r>
              <a:rPr lang="zh-CN" altLang="en-US" sz="1400" b="0" i="1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循环</a:t>
            </a:r>
            <a:endParaRPr lang="zh-CN" alt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zh-CN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altLang="zh-CN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[</a:t>
            </a:r>
            <a:r>
              <a:rPr lang="en-US" altLang="zh-CN" sz="14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4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4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4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CN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4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zh-CN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4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zh-CN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r>
              <a:rPr lang="en-US" altLang="zh-CN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4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zh-CN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zh-CN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zh-CN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i</a:t>
            </a:r>
            <a:endParaRPr lang="en-US" altLang="zh-CN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"0</a:t>
            </a:r>
            <a:r>
              <a:rPr lang="zh-CN" altLang="en-US" sz="14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到</a:t>
            </a:r>
            <a:r>
              <a:rPr lang="en-US" altLang="zh-CN" sz="14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zh-CN" altLang="en-US" sz="14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的和为</a:t>
            </a:r>
            <a:r>
              <a:rPr lang="en-US" altLang="zh-CN" sz="14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4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zh-CN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zh-CN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endParaRPr lang="en-US" altLang="zh-CN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D0EFE532-8328-46F1-9974-88CA078A01D6}"/>
              </a:ext>
            </a:extLst>
          </p:cNvPr>
          <p:cNvSpPr txBox="1"/>
          <p:nvPr/>
        </p:nvSpPr>
        <p:spPr>
          <a:xfrm>
            <a:off x="4305626" y="1527881"/>
            <a:ext cx="2233304" cy="8744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循环结构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while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3ACC63C3-172D-4A7B-A07C-CAFF0122DEFD}"/>
              </a:ext>
            </a:extLst>
          </p:cNvPr>
          <p:cNvSpPr txBox="1"/>
          <p:nvPr/>
        </p:nvSpPr>
        <p:spPr>
          <a:xfrm>
            <a:off x="7875494" y="3071178"/>
            <a:ext cx="4025461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altLang="zh-CN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4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altLang="zh-CN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eval</a:t>
            </a:r>
            <a:r>
              <a:rPr lang="en-US" altLang="zh-CN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zh-CN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sz="14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请输入一个数字</a:t>
            </a:r>
            <a:r>
              <a:rPr lang="en-US" altLang="zh-CN" sz="14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:"</a:t>
            </a:r>
            <a:r>
              <a:rPr lang="en-US" altLang="zh-CN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altLang="zh-CN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4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altLang="zh-CN" sz="14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US" altLang="zh-CN" sz="14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except</a:t>
            </a:r>
            <a:r>
              <a:rPr lang="en-US" altLang="zh-CN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TypeError</a:t>
            </a:r>
            <a:r>
              <a:rPr lang="en-US" altLang="zh-CN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4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sz="14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输入错误，请输入一个数字</a:t>
            </a:r>
            <a:r>
              <a:rPr lang="en-US" altLang="zh-CN" sz="14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!"</a:t>
            </a:r>
            <a:r>
              <a:rPr lang="en-US" altLang="zh-CN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zh-CN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endParaRPr lang="en-US" altLang="zh-CN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4A9E4845-D1FB-47B8-9838-36C378CCEA03}"/>
              </a:ext>
            </a:extLst>
          </p:cNvPr>
          <p:cNvSpPr txBox="1"/>
          <p:nvPr/>
        </p:nvSpPr>
        <p:spPr>
          <a:xfrm>
            <a:off x="7875494" y="1527881"/>
            <a:ext cx="1672061" cy="8744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异常处理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try… except…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925557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D5F249C-B498-4EEF-A95E-28BDB0312865}"/>
              </a:ext>
            </a:extLst>
          </p:cNvPr>
          <p:cNvSpPr txBox="1"/>
          <p:nvPr/>
        </p:nvSpPr>
        <p:spPr>
          <a:xfrm>
            <a:off x="3170260" y="289411"/>
            <a:ext cx="49904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函数的定义、模块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(module)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的使用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6DBB28D-47B1-4C7F-93B4-5FC5C1AE5E10}"/>
              </a:ext>
            </a:extLst>
          </p:cNvPr>
          <p:cNvSpPr txBox="1"/>
          <p:nvPr/>
        </p:nvSpPr>
        <p:spPr>
          <a:xfrm>
            <a:off x="585546" y="1598005"/>
            <a:ext cx="217239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zh-CN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altLang="zh-CN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(x, y, z</a:t>
            </a:r>
            <a:r>
              <a:rPr lang="en-US" altLang="zh-CN" sz="14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4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zh-CN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4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x </a:t>
            </a:r>
            <a:r>
              <a:rPr lang="en-US" altLang="zh-CN" sz="14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zh-CN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y </a:t>
            </a:r>
          </a:p>
          <a:p>
            <a:r>
              <a:rPr lang="en-US" altLang="zh-CN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4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CN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US" altLang="zh-CN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z</a:t>
            </a:r>
          </a:p>
          <a:p>
            <a:r>
              <a:rPr lang="en-US" altLang="zh-CN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4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b</a:t>
            </a:r>
            <a:endParaRPr lang="en-US" altLang="zh-CN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endParaRPr lang="en-US" altLang="zh-CN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25FCF94-6D07-4A8A-905B-BB07F6A6BFF3}"/>
              </a:ext>
            </a:extLst>
          </p:cNvPr>
          <p:cNvSpPr txBox="1"/>
          <p:nvPr/>
        </p:nvSpPr>
        <p:spPr>
          <a:xfrm>
            <a:off x="298116" y="1083381"/>
            <a:ext cx="1627369" cy="4589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函数的定义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D0EFE532-8328-46F1-9974-88CA078A01D6}"/>
              </a:ext>
            </a:extLst>
          </p:cNvPr>
          <p:cNvSpPr txBox="1"/>
          <p:nvPr/>
        </p:nvSpPr>
        <p:spPr>
          <a:xfrm>
            <a:off x="298116" y="2522150"/>
            <a:ext cx="10433384" cy="2536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 latinLnBrk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l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Python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(Module)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，本质上是一个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Python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文件，包含已经写好的函数、类和变量。可以被其它程序通过导入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(import)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的方式使用。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任何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py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文件都可以作为一个模块。</a:t>
            </a:r>
            <a:endParaRPr lang="en-US" altLang="zh-CN" b="0" i="0" dirty="0">
              <a:solidFill>
                <a:srgbClr val="333333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l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模块化编程（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Modular Programming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）将一个任务分解成多个模块。每个模块就像一个积木一样，便于后期的反复使用、反复搭建。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标准库、第三方库都是模块。</a:t>
            </a:r>
            <a:endParaRPr lang="en-US" altLang="zh-CN" b="0" i="0" dirty="0">
              <a:solidFill>
                <a:srgbClr val="333333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latinLnBrk="1">
              <a:lnSpc>
                <a:spcPct val="150000"/>
              </a:lnSpc>
            </a:pPr>
            <a:endParaRPr lang="zh-CN" altLang="en-US" b="0" i="0" dirty="0">
              <a:solidFill>
                <a:srgbClr val="333333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043D1A1-C35E-4C03-9941-6FDF9AE89E01}"/>
              </a:ext>
            </a:extLst>
          </p:cNvPr>
          <p:cNvSpPr txBox="1"/>
          <p:nvPr/>
        </p:nvSpPr>
        <p:spPr>
          <a:xfrm>
            <a:off x="298116" y="4769872"/>
            <a:ext cx="491964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模块的导入方法：</a:t>
            </a:r>
            <a:endParaRPr lang="en-US" altLang="zh-CN" b="0" i="0" dirty="0">
              <a:solidFill>
                <a:srgbClr val="333333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pandas</a:t>
            </a:r>
            <a:endParaRPr lang="en-US" altLang="zh-CN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pandas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pd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altLang="zh-CN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pandas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*</a:t>
            </a:r>
            <a:endParaRPr lang="en-US" altLang="zh-CN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pandas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Series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DataFrame</a:t>
            </a:r>
            <a:endParaRPr lang="en-US" altLang="zh-CN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7CBBDA8-C5EF-4493-BE7F-E288089D5377}"/>
              </a:ext>
            </a:extLst>
          </p:cNvPr>
          <p:cNvSpPr txBox="1"/>
          <p:nvPr/>
        </p:nvSpPr>
        <p:spPr>
          <a:xfrm>
            <a:off x="5514807" y="4769872"/>
            <a:ext cx="6820387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模块的使用方法：通过</a:t>
            </a:r>
            <a:r>
              <a:rPr lang="en-US" altLang="zh-CN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访问模块的变量、函数和类</a:t>
            </a:r>
            <a:endParaRPr lang="en-US" altLang="zh-CN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Aft>
                <a:spcPts val="1200"/>
              </a:spcAft>
            </a:pPr>
            <a:r>
              <a:rPr lang="en-US" altLang="zh-CN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en-US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r>
              <a:rPr lang="en-US" altLang="zh-CN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&gt;.&lt;</a:t>
            </a:r>
            <a:r>
              <a:rPr lang="zh-CN" altLang="en-US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r>
              <a:rPr lang="en-US" altLang="zh-CN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&gt;(&lt;</a:t>
            </a:r>
            <a:r>
              <a:rPr lang="zh-CN" altLang="en-US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函数参数</a:t>
            </a:r>
            <a:r>
              <a:rPr lang="en-US" altLang="zh-CN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&gt;)</a:t>
            </a:r>
            <a:endParaRPr lang="en-US" altLang="zh-CN" b="0" i="0" dirty="0">
              <a:solidFill>
                <a:srgbClr val="333333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math</a:t>
            </a:r>
            <a:endParaRPr lang="en-US" altLang="zh-CN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i="1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# </a:t>
            </a:r>
            <a:r>
              <a:rPr lang="zh-CN" altLang="en-US" b="0" i="1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计算</a:t>
            </a:r>
            <a:r>
              <a:rPr lang="en-US" altLang="zh-CN" b="0" i="1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zh-CN" altLang="en-US" b="0" i="1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的平方根</a:t>
            </a:r>
            <a:endParaRPr lang="zh-CN" alt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altLang="zh-CN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sqrt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1944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D1B4A89C-1798-4DF7-9190-C11DE6538B63}"/>
              </a:ext>
            </a:extLst>
          </p:cNvPr>
          <p:cNvSpPr txBox="1"/>
          <p:nvPr/>
        </p:nvSpPr>
        <p:spPr>
          <a:xfrm>
            <a:off x="3734007" y="203586"/>
            <a:ext cx="4723986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开发环境配置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75E5DFA-EBFC-4598-861F-ECBBB261B4E3}"/>
              </a:ext>
            </a:extLst>
          </p:cNvPr>
          <p:cNvSpPr txBox="1"/>
          <p:nvPr/>
        </p:nvSpPr>
        <p:spPr>
          <a:xfrm>
            <a:off x="266171" y="1952085"/>
            <a:ext cx="6025774" cy="3095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n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方式一： Python官方网站下载并安装Python基本开发和运行环境；</a:t>
            </a: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n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方式二：安装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miniconda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，一个开源的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软件包管理系统和环境管理系统，可以让多个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版本共存；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n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方式三：安装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Anaconda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，在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miniconda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基础上集成大量常用第三方科学计算包。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n"/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D879505-C859-4701-8028-795A01385A18}"/>
              </a:ext>
            </a:extLst>
          </p:cNvPr>
          <p:cNvSpPr txBox="1"/>
          <p:nvPr/>
        </p:nvSpPr>
        <p:spPr>
          <a:xfrm>
            <a:off x="266171" y="1175656"/>
            <a:ext cx="24570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一、安装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89FD9A5-A34F-4A49-8E85-C76D9A6F73D2}"/>
              </a:ext>
            </a:extLst>
          </p:cNvPr>
          <p:cNvSpPr txBox="1"/>
          <p:nvPr/>
        </p:nvSpPr>
        <p:spPr>
          <a:xfrm>
            <a:off x="7205133" y="2519352"/>
            <a:ext cx="4445001" cy="13668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无论以哪种方式安装，建议安装时勾选“添加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到系统路径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(PATH)”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本课程统一使用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python3.8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版本</a:t>
            </a:r>
          </a:p>
        </p:txBody>
      </p:sp>
    </p:spTree>
    <p:extLst>
      <p:ext uri="{BB962C8B-B14F-4D97-AF65-F5344CB8AC3E}">
        <p14:creationId xmlns:p14="http://schemas.microsoft.com/office/powerpoint/2010/main" val="26589696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EB14AB-FE7F-4A00-ABB7-5C93581D1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1329"/>
          </a:xfrm>
        </p:spPr>
        <p:txBody>
          <a:bodyPr>
            <a:normAutofit/>
          </a:bodyPr>
          <a:lstStyle/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面向对象编程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(class)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的使用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577568-81EC-4CBD-AF01-CA3B2BA818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面向对象编程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(Object-Oriented Programming, OOP)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是一种基于对象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(Object)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的编程范式，对象是事物的一种抽象，它是一个实体，包含属性和方法两部分。属性是对象的变量，方法是对象能够完成的操作。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访问对象的属性和方法，假设对象是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O,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则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O.a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表示对象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的属性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O.b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表示对象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的操作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b()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，其中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是一个变量值，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b()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是一个函数。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例如，一辆汽车可以作为一个对象，标记为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，汽车的颜色是汽车的属性，表示为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car.color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，前进是汽车的一个动作方法，表示为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car.forward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935678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D5F249C-B498-4EEF-A95E-28BDB0312865}"/>
              </a:ext>
            </a:extLst>
          </p:cNvPr>
          <p:cNvSpPr txBox="1"/>
          <p:nvPr/>
        </p:nvSpPr>
        <p:spPr>
          <a:xfrm>
            <a:off x="2741965" y="261873"/>
            <a:ext cx="4856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Python: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获得帮助、安装第三方库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25FCF94-6D07-4A8A-905B-BB07F6A6BFF3}"/>
              </a:ext>
            </a:extLst>
          </p:cNvPr>
          <p:cNvSpPr txBox="1"/>
          <p:nvPr/>
        </p:nvSpPr>
        <p:spPr>
          <a:xfrm>
            <a:off x="203032" y="1154562"/>
            <a:ext cx="4774064" cy="4589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help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查看函数或模块用途的详细说明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D0EFE532-8328-46F1-9974-88CA078A01D6}"/>
              </a:ext>
            </a:extLst>
          </p:cNvPr>
          <p:cNvSpPr txBox="1"/>
          <p:nvPr/>
        </p:nvSpPr>
        <p:spPr>
          <a:xfrm>
            <a:off x="203032" y="3715028"/>
            <a:ext cx="12166767" cy="1705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 latinLnBrk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安装第三方模块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库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285750" indent="-285750" algn="l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通用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en-US" altLang="zh-CN" sz="14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pip install xxx</a:t>
            </a:r>
          </a:p>
          <a:p>
            <a:pPr marL="285750" indent="-285750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国内镜像加速</a:t>
            </a:r>
            <a:r>
              <a:rPr lang="en-US" altLang="zh-CN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latin typeface="Consolas" panose="020B0609020204030204" pitchFamily="49" charset="0"/>
              </a:rPr>
              <a:t>pip install xxx </a:t>
            </a:r>
            <a:r>
              <a:rPr lang="nn-NO" altLang="zh-CN" sz="1600" dirty="0">
                <a:latin typeface="Consolas" panose="020B0609020204030204" pitchFamily="49" charset="0"/>
              </a:rPr>
              <a:t>-i http://pypi.douban.com/simple/ --trusted-host pypi.douban.com</a:t>
            </a:r>
            <a:endParaRPr lang="en-US" altLang="zh-CN" sz="1600" b="0" i="0" dirty="0">
              <a:solidFill>
                <a:srgbClr val="333333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l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如果安装的是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Miniconda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/Anaconda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，还可以使用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en-US" altLang="zh-CN" sz="1400" b="0" i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conda</a:t>
            </a:r>
            <a:r>
              <a:rPr lang="en-US" altLang="zh-CN" sz="14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install xxx</a:t>
            </a:r>
            <a:endParaRPr lang="zh-CN" altLang="en-US" sz="1400" b="0" i="0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D198F7C-0A46-46FF-AAAF-0AA0037EC7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141" y="1750479"/>
            <a:ext cx="5438775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3881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D5F249C-B498-4EEF-A95E-28BDB0312865}"/>
              </a:ext>
            </a:extLst>
          </p:cNvPr>
          <p:cNvSpPr txBox="1"/>
          <p:nvPr/>
        </p:nvSpPr>
        <p:spPr>
          <a:xfrm>
            <a:off x="4650545" y="261873"/>
            <a:ext cx="3205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几个常用函数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print()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D0EFE532-8328-46F1-9974-88CA078A01D6}"/>
              </a:ext>
            </a:extLst>
          </p:cNvPr>
          <p:cNvSpPr txBox="1"/>
          <p:nvPr/>
        </p:nvSpPr>
        <p:spPr>
          <a:xfrm>
            <a:off x="565110" y="1573246"/>
            <a:ext cx="7793365" cy="1708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 latinLnBrk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print(): </a:t>
            </a:r>
            <a:r>
              <a:rPr lang="zh-CN" altLang="en-US" i="0" dirty="0">
                <a:solidFill>
                  <a:srgbClr val="11111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打印输出，是最常见的一个函数，它可以同时输出多个变量。 </a:t>
            </a:r>
            <a:endParaRPr lang="en-US" altLang="zh-CN" i="0" dirty="0">
              <a:solidFill>
                <a:srgbClr val="11111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 algn="l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print(value, ..., 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sep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=' ', end='\n’)</a:t>
            </a:r>
          </a:p>
          <a:p>
            <a:pPr marL="285750" indent="-285750" algn="l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sep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: value</a:t>
            </a:r>
            <a:r>
              <a:rPr lang="zh-CN" altLang="en-US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之间的分割符，默认空格</a:t>
            </a:r>
            <a:endParaRPr lang="en-US" altLang="zh-CN" dirty="0">
              <a:solidFill>
                <a:srgbClr val="333333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marL="285750" indent="-285750" algn="l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end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：</a:t>
            </a:r>
            <a:r>
              <a:rPr lang="zh-CN" altLang="en-US" b="0" i="0" dirty="0">
                <a:solidFill>
                  <a:srgbClr val="11111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打印结束时最后跟的字符形式，</a:t>
            </a:r>
            <a:r>
              <a:rPr lang="zh-CN" altLang="en-US" dirty="0">
                <a:solidFill>
                  <a:srgbClr val="11111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默认是换行</a:t>
            </a:r>
            <a:endParaRPr lang="en-US" altLang="zh-CN" b="0" i="0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AD23772-226E-4990-893C-6DB7DC2357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2207" y="3952032"/>
            <a:ext cx="3876675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616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D5F249C-B498-4EEF-A95E-28BDB0312865}"/>
              </a:ext>
            </a:extLst>
          </p:cNvPr>
          <p:cNvSpPr txBox="1"/>
          <p:nvPr/>
        </p:nvSpPr>
        <p:spPr>
          <a:xfrm>
            <a:off x="4650545" y="261873"/>
            <a:ext cx="32736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几个常用函数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input()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25FCF94-6D07-4A8A-905B-BB07F6A6BFF3}"/>
              </a:ext>
            </a:extLst>
          </p:cNvPr>
          <p:cNvSpPr txBox="1"/>
          <p:nvPr/>
        </p:nvSpPr>
        <p:spPr>
          <a:xfrm>
            <a:off x="203032" y="1154562"/>
            <a:ext cx="7670690" cy="21670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n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input(): 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从控制台获得用户输入</a:t>
            </a:r>
            <a:endParaRPr lang="en-US" altLang="zh-CN" dirty="0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无论用户在控制台输入什么内容，</a:t>
            </a:r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input()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函数都以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字符串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类型返回结果</a:t>
            </a:r>
            <a:endParaRPr lang="en-US" altLang="zh-CN" dirty="0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input()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函数可以包含一些提示性文字</a:t>
            </a:r>
            <a:endParaRPr lang="en-US" altLang="zh-CN" dirty="0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&lt;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变量</a:t>
            </a:r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&gt; = input(&lt;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提示性文字</a:t>
            </a:r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&gt;)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8B99B2A-08F7-4EBE-B4D4-66EF361A09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8440" y="3813419"/>
            <a:ext cx="2438400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2625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D5F249C-B498-4EEF-A95E-28BDB0312865}"/>
              </a:ext>
            </a:extLst>
          </p:cNvPr>
          <p:cNvSpPr txBox="1"/>
          <p:nvPr/>
        </p:nvSpPr>
        <p:spPr>
          <a:xfrm>
            <a:off x="4650545" y="261873"/>
            <a:ext cx="30729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几个常用函数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eval()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25FCF94-6D07-4A8A-905B-BB07F6A6BFF3}"/>
              </a:ext>
            </a:extLst>
          </p:cNvPr>
          <p:cNvSpPr txBox="1"/>
          <p:nvPr/>
        </p:nvSpPr>
        <p:spPr>
          <a:xfrm>
            <a:off x="203032" y="1154562"/>
            <a:ext cx="7176388" cy="15976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n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eval():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表达式的方式解析并执行字符串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将返回结果输出</a:t>
            </a:r>
            <a:endParaRPr lang="en-US" altLang="zh-CN" dirty="0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将输入的字符串转变为</a:t>
            </a:r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语句，并执行该语句</a:t>
            </a:r>
            <a:endParaRPr lang="en-US" altLang="zh-CN" dirty="0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eval()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函数有一定危险，无法确定字符串内容时，不要轻易使用</a:t>
            </a:r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!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AB38842-B412-4FC5-A0C0-9A56912556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117" y="3229325"/>
            <a:ext cx="2619375" cy="111442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2119C8A-85C7-499C-AEA9-066A5D65E7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3481" y="3229325"/>
            <a:ext cx="3076575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3487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6A22A0-4856-4D90-AE63-D535CA570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6291" y="358989"/>
            <a:ext cx="4918224" cy="868394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turtle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库和蟒蛇绘制程序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3387A4F-4107-4E43-873A-72C0B17B83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056" y="1567361"/>
            <a:ext cx="9394695" cy="5290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3565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8D9ABB5-A933-4F09-B867-FB783293F433}"/>
              </a:ext>
            </a:extLst>
          </p:cNvPr>
          <p:cNvSpPr txBox="1"/>
          <p:nvPr/>
        </p:nvSpPr>
        <p:spPr>
          <a:xfrm>
            <a:off x="1251930" y="945085"/>
            <a:ext cx="4237057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turtle</a:t>
            </a:r>
            <a:endParaRPr lang="en-US" altLang="zh-CN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turtle</a:t>
            </a:r>
            <a:r>
              <a:rPr lang="en-US" altLang="zh-CN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setup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650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350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turtle</a:t>
            </a:r>
            <a:r>
              <a:rPr lang="en-US" altLang="zh-CN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penup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zh-CN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turtle</a:t>
            </a:r>
            <a:r>
              <a:rPr lang="en-US" altLang="zh-CN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fd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CN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250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turtle</a:t>
            </a:r>
            <a:r>
              <a:rPr lang="en-US" altLang="zh-CN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pendown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zh-CN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turtle</a:t>
            </a:r>
            <a:r>
              <a:rPr lang="en-US" altLang="zh-CN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pensize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turtle</a:t>
            </a:r>
            <a:r>
              <a:rPr lang="en-US" altLang="zh-CN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pencolor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"purple"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turtle</a:t>
            </a:r>
            <a:r>
              <a:rPr lang="en-US" altLang="zh-CN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seth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CN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turtle</a:t>
            </a:r>
            <a:r>
              <a:rPr lang="en-US" altLang="zh-CN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circle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80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turtle</a:t>
            </a:r>
            <a:r>
              <a:rPr lang="en-US" altLang="zh-CN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circle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CN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80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turtle</a:t>
            </a:r>
            <a:r>
              <a:rPr lang="en-US" altLang="zh-CN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circle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80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turtle</a:t>
            </a:r>
            <a:r>
              <a:rPr lang="en-US" altLang="zh-CN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fd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turtle</a:t>
            </a:r>
            <a:r>
              <a:rPr lang="en-US" altLang="zh-CN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circle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180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turtle</a:t>
            </a:r>
            <a:r>
              <a:rPr lang="en-US" altLang="zh-CN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fd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turtle</a:t>
            </a:r>
            <a:r>
              <a:rPr lang="en-US" altLang="zh-CN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done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AF1F684-8148-4A1E-BFBA-48F0C58A9A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8223" y="1629147"/>
            <a:ext cx="5088805" cy="2948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1903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B413BD-8C03-4103-B484-8D2109468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707"/>
            <a:ext cx="10515600" cy="721109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Turtle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库语法元素分析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0269125-7099-4D68-B1E8-1D4A8A4F9125}"/>
              </a:ext>
            </a:extLst>
          </p:cNvPr>
          <p:cNvSpPr txBox="1"/>
          <p:nvPr/>
        </p:nvSpPr>
        <p:spPr>
          <a:xfrm>
            <a:off x="838200" y="650512"/>
            <a:ext cx="10372915" cy="14859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import turtle</a:t>
            </a: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import是一个关键字，用来引入一些外部库，这里的含义是引入一个名字叫turtle的函数库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FD05659-5FCB-414C-85C4-1FC622184565}"/>
              </a:ext>
            </a:extLst>
          </p:cNvPr>
          <p:cNvSpPr txBox="1"/>
          <p:nvPr/>
        </p:nvSpPr>
        <p:spPr>
          <a:xfrm>
            <a:off x="728759" y="2315978"/>
            <a:ext cx="4628766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turtle</a:t>
            </a:r>
            <a:endParaRPr lang="en-US" altLang="zh-CN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turtle</a:t>
            </a:r>
            <a:r>
              <a:rPr lang="en-US" altLang="zh-CN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setup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650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350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turtle</a:t>
            </a:r>
            <a:r>
              <a:rPr lang="en-US" altLang="zh-CN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penup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zh-CN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turtle</a:t>
            </a:r>
            <a:r>
              <a:rPr lang="en-US" altLang="zh-CN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fd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CN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250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turtle</a:t>
            </a:r>
            <a:r>
              <a:rPr lang="en-US" altLang="zh-CN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pendown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zh-CN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turtle</a:t>
            </a:r>
            <a:r>
              <a:rPr lang="en-US" altLang="zh-CN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pensize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turtle</a:t>
            </a:r>
            <a:r>
              <a:rPr lang="en-US" altLang="zh-CN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pencolor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"purple"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turtle</a:t>
            </a:r>
            <a:r>
              <a:rPr lang="en-US" altLang="zh-CN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seth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CN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turtle</a:t>
            </a:r>
            <a:r>
              <a:rPr lang="en-US" altLang="zh-CN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circle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80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turtle</a:t>
            </a:r>
            <a:r>
              <a:rPr lang="en-US" altLang="zh-CN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circle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CN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80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turtle</a:t>
            </a:r>
            <a:r>
              <a:rPr lang="en-US" altLang="zh-CN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circle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80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turtle</a:t>
            </a:r>
            <a:r>
              <a:rPr lang="en-US" altLang="zh-CN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fd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turtle</a:t>
            </a:r>
            <a:r>
              <a:rPr lang="en-US" altLang="zh-CN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circle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180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turtle</a:t>
            </a:r>
            <a:r>
              <a:rPr lang="en-US" altLang="zh-CN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fd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turtle</a:t>
            </a:r>
            <a:r>
              <a:rPr lang="en-US" altLang="zh-CN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done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B62BE49-313E-45AE-957D-8D2BA9B4092C}"/>
              </a:ext>
            </a:extLst>
          </p:cNvPr>
          <p:cNvSpPr txBox="1"/>
          <p:nvPr/>
        </p:nvSpPr>
        <p:spPr>
          <a:xfrm>
            <a:off x="6497457" y="2315978"/>
            <a:ext cx="382483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turtle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*</a:t>
            </a:r>
            <a:endParaRPr lang="en-US" altLang="zh-CN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setup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650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350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penup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zh-CN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fd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CN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250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pendown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zh-CN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pensize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pencolor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"purple"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seth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CN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circle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80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circle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CN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80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circle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80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fd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circle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180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fd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done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758875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B413BD-8C03-4103-B484-8D2109468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3975"/>
            <a:ext cx="10515600" cy="721109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Turtle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库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5F9CDFA-52E4-425B-895F-119297F813D5}"/>
              </a:ext>
            </a:extLst>
          </p:cNvPr>
          <p:cNvSpPr txBox="1"/>
          <p:nvPr/>
        </p:nvSpPr>
        <p:spPr>
          <a:xfrm>
            <a:off x="980885" y="1642432"/>
            <a:ext cx="10372915" cy="39050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Turtle库是Python语言中一个绘制图像的函数库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使用turtle库，同学们头脑里需要有这样一个概念：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想象一个小乌龟，在一个横轴为x、纵轴为y的坐标系原点(0,0)位置开始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它根据一组函数指令的控制，在这个平面坐标系中移动，从而在它爬行的路径上绘制了图形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绘图完毕调用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turtle.done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完成绘画。</a:t>
            </a:r>
          </a:p>
        </p:txBody>
      </p:sp>
    </p:spTree>
    <p:extLst>
      <p:ext uri="{BB962C8B-B14F-4D97-AF65-F5344CB8AC3E}">
        <p14:creationId xmlns:p14="http://schemas.microsoft.com/office/powerpoint/2010/main" val="32480263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B413BD-8C03-4103-B484-8D2109468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3975"/>
            <a:ext cx="10515600" cy="721109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Turtle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库语法元素分析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绘图坐标系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5F9CDFA-52E4-425B-895F-119297F813D5}"/>
              </a:ext>
            </a:extLst>
          </p:cNvPr>
          <p:cNvSpPr txBox="1"/>
          <p:nvPr/>
        </p:nvSpPr>
        <p:spPr>
          <a:xfrm>
            <a:off x="980885" y="1433777"/>
            <a:ext cx="10372915" cy="2797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turtle.setup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函数用于启动一个图形窗口，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它有四个参数</a:t>
            </a:r>
          </a:p>
          <a:p>
            <a:pPr algn="ctr">
              <a:lnSpc>
                <a:spcPct val="150000"/>
              </a:lnSpc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turtle.setup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(width, height,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startx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starty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width, height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：启动窗口的宽度和高度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startx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starty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：表示窗口启动时，窗口左上角在屏幕中的坐标位置。</a:t>
            </a:r>
          </a:p>
        </p:txBody>
      </p:sp>
    </p:spTree>
    <p:extLst>
      <p:ext uri="{BB962C8B-B14F-4D97-AF65-F5344CB8AC3E}">
        <p14:creationId xmlns:p14="http://schemas.microsoft.com/office/powerpoint/2010/main" val="2179130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>
            <a:extLst>
              <a:ext uri="{FF2B5EF4-FFF2-40B4-BE49-F238E27FC236}">
                <a16:creationId xmlns:a16="http://schemas.microsoft.com/office/drawing/2014/main" id="{9C39BDD8-21B4-43F7-A0B9-8B9470563FAB}"/>
              </a:ext>
            </a:extLst>
          </p:cNvPr>
          <p:cNvSpPr txBox="1"/>
          <p:nvPr/>
        </p:nvSpPr>
        <p:spPr>
          <a:xfrm>
            <a:off x="451263" y="1867669"/>
            <a:ext cx="3866444" cy="2972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命令行工具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Idle(Python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安装包自带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Jupyter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notebook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（数据分析常用）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Sublime Text, Visual Studio Code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等轻量级编辑器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PyCharm(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较大程序项目编写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6C0F631-C193-43A1-933D-27C7505852ED}"/>
              </a:ext>
            </a:extLst>
          </p:cNvPr>
          <p:cNvSpPr txBox="1"/>
          <p:nvPr/>
        </p:nvSpPr>
        <p:spPr>
          <a:xfrm>
            <a:off x="451263" y="1335972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二、代码编辑器的选择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4AF78DF-078C-4CF6-95C4-92717E41543E}"/>
              </a:ext>
            </a:extLst>
          </p:cNvPr>
          <p:cNvSpPr/>
          <p:nvPr/>
        </p:nvSpPr>
        <p:spPr>
          <a:xfrm>
            <a:off x="6096000" y="1335971"/>
            <a:ext cx="58425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三、Python程序的运行：交互式和文件式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835EA99-1805-465E-B6E1-3323D72B2D26}"/>
              </a:ext>
            </a:extLst>
          </p:cNvPr>
          <p:cNvSpPr txBox="1"/>
          <p:nvPr/>
        </p:nvSpPr>
        <p:spPr>
          <a:xfrm>
            <a:off x="6172541" y="2091246"/>
            <a:ext cx="5689477" cy="16492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n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交互式：交互式环境下，敲完一行代码按下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enter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键马上能看到结果。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n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文件式：将代码写入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py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文件，执行整个代码文件。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29D7698-57A0-4887-9AE9-427715C35A4E}"/>
              </a:ext>
            </a:extLst>
          </p:cNvPr>
          <p:cNvSpPr txBox="1"/>
          <p:nvPr/>
        </p:nvSpPr>
        <p:spPr>
          <a:xfrm>
            <a:off x="3744427" y="203586"/>
            <a:ext cx="4703147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开发环境配置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297267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B413BD-8C03-4103-B484-8D2109468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3975"/>
            <a:ext cx="10515600" cy="721109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Turtle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库语法元素分析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画笔控制函数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5F9CDFA-52E4-425B-895F-119297F813D5}"/>
              </a:ext>
            </a:extLst>
          </p:cNvPr>
          <p:cNvSpPr txBox="1"/>
          <p:nvPr/>
        </p:nvSpPr>
        <p:spPr>
          <a:xfrm>
            <a:off x="980885" y="1433777"/>
            <a:ext cx="10372915" cy="44590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turtle.penup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(),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别名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turtle.pu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(),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turtle.up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抬起画笔，之后移动画笔不会绘制形状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turtle.pendown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(),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别名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turtle.pd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(),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turtle.down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落下画笔，之后移动画笔将绘制形状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turtle.pensize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(w),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别名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turtle.width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设置画笔粗细尺寸为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像素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turtle.penscolor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(c),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别名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turtle.width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设置画笔颜色为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可以是颜色字符串或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RGB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数值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r,g,b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019083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B413BD-8C03-4103-B484-8D2109468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3975"/>
            <a:ext cx="10515600" cy="721109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Turtle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库语法元素分析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形状绘制函数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5F9CDFA-52E4-425B-895F-119297F813D5}"/>
              </a:ext>
            </a:extLst>
          </p:cNvPr>
          <p:cNvSpPr txBox="1"/>
          <p:nvPr/>
        </p:nvSpPr>
        <p:spPr>
          <a:xfrm>
            <a:off x="980885" y="1433777"/>
            <a:ext cx="9427319" cy="50130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turtle.forward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(distance),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别名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turtle.fd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向当前方向前进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distance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距离，负数表示向相反方向前进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turtle.backward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(distance),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别名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turtle.bk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(),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向当前方向后退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distance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距离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turtle.setheading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to_angle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),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别名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turtle.seth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设置海龟的朝向为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to_angle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turtle.circle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(radius, extent=None)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根据半径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radius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绘制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extent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角度的弧形。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radius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为正表示朝逆时针方向绘制圆弧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,radius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为负表示朝顺时针绘制圆弧。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3BE7141-11E6-4414-8780-188F9A08BD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2727" y="3290326"/>
            <a:ext cx="1802173" cy="153844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FC3A684-D48F-4860-BB44-05E4827CA7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7010" y="3290326"/>
            <a:ext cx="714105" cy="1538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9452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B413BD-8C03-4103-B484-8D2109468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3975"/>
            <a:ext cx="10515600" cy="721109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的函数封装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5F9CDFA-52E4-425B-895F-119297F813D5}"/>
              </a:ext>
            </a:extLst>
          </p:cNvPr>
          <p:cNvSpPr txBox="1"/>
          <p:nvPr/>
        </p:nvSpPr>
        <p:spPr>
          <a:xfrm>
            <a:off x="980885" y="1433777"/>
            <a:ext cx="8230621" cy="2797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蟒蛇程序功能可以分成两类：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绘制图形前对画图的设置，包括画布大小、画笔颜色、尺寸、初始位置等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以及绘制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蟒蛇的功能。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由于蟒蛇绘制的功能相对独立，可以用函数来封装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41558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E6A1B53-226E-4CE9-B740-506854DFC5C3}"/>
              </a:ext>
            </a:extLst>
          </p:cNvPr>
          <p:cNvSpPr txBox="1"/>
          <p:nvPr/>
        </p:nvSpPr>
        <p:spPr>
          <a:xfrm>
            <a:off x="360544" y="1407715"/>
            <a:ext cx="4628766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turtle</a:t>
            </a:r>
            <a:endParaRPr lang="en-US" altLang="zh-CN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turtle</a:t>
            </a:r>
            <a:r>
              <a:rPr lang="en-US" altLang="zh-CN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setup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650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350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turtle</a:t>
            </a:r>
            <a:r>
              <a:rPr lang="en-US" altLang="zh-CN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penup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zh-CN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turtle</a:t>
            </a:r>
            <a:r>
              <a:rPr lang="en-US" altLang="zh-CN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fd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CN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250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turtle</a:t>
            </a:r>
            <a:r>
              <a:rPr lang="en-US" altLang="zh-CN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pendown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zh-CN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turtle</a:t>
            </a:r>
            <a:r>
              <a:rPr lang="en-US" altLang="zh-CN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pensize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turtle</a:t>
            </a:r>
            <a:r>
              <a:rPr lang="en-US" altLang="zh-CN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pencolor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"purple"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turtle</a:t>
            </a:r>
            <a:r>
              <a:rPr lang="en-US" altLang="zh-CN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seth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CN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turtle</a:t>
            </a:r>
            <a:r>
              <a:rPr lang="en-US" altLang="zh-CN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circle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80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turtle</a:t>
            </a:r>
            <a:r>
              <a:rPr lang="en-US" altLang="zh-CN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circle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CN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80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turtle</a:t>
            </a:r>
            <a:r>
              <a:rPr lang="en-US" altLang="zh-CN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circle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80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turtle</a:t>
            </a:r>
            <a:r>
              <a:rPr lang="en-US" altLang="zh-CN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fd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turtle</a:t>
            </a:r>
            <a:r>
              <a:rPr lang="en-US" altLang="zh-CN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circle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180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turtle</a:t>
            </a:r>
            <a:r>
              <a:rPr lang="en-US" altLang="zh-CN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fd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turtle</a:t>
            </a:r>
            <a:r>
              <a:rPr lang="en-US" altLang="zh-CN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done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DA29792-FD95-4AE0-9AF3-3D4A4FE3E62C}"/>
              </a:ext>
            </a:extLst>
          </p:cNvPr>
          <p:cNvSpPr txBox="1"/>
          <p:nvPr/>
        </p:nvSpPr>
        <p:spPr>
          <a:xfrm>
            <a:off x="6816577" y="575881"/>
            <a:ext cx="5187225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turtle</a:t>
            </a:r>
            <a:endParaRPr lang="en-US" altLang="zh-CN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draw_snake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(radius, angle, length):</a:t>
            </a:r>
          </a:p>
          <a:p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turtle</a:t>
            </a:r>
            <a:r>
              <a:rPr lang="en-US" altLang="zh-CN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seth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CN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(length):</a:t>
            </a:r>
          </a:p>
          <a:p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turtle</a:t>
            </a:r>
            <a:r>
              <a:rPr lang="en-US" altLang="zh-CN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circle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(radius, angle)</a:t>
            </a:r>
          </a:p>
          <a:p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turtle</a:t>
            </a:r>
            <a:r>
              <a:rPr lang="en-US" altLang="zh-CN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circle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radius, angle)</a:t>
            </a:r>
          </a:p>
          <a:p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turtle</a:t>
            </a:r>
            <a:r>
              <a:rPr lang="en-US" altLang="zh-CN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circle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(radius, angle </a:t>
            </a:r>
            <a:r>
              <a:rPr lang="en-US" altLang="zh-CN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turtle</a:t>
            </a:r>
            <a:r>
              <a:rPr lang="en-US" altLang="zh-CN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fd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turtle</a:t>
            </a:r>
            <a:r>
              <a:rPr lang="en-US" altLang="zh-CN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circle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180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turtle</a:t>
            </a:r>
            <a:r>
              <a:rPr lang="en-US" altLang="zh-CN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fd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i="1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# </a:t>
            </a:r>
            <a:r>
              <a:rPr lang="zh-CN" altLang="en-US" b="0" i="1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初始化绘图</a:t>
            </a:r>
            <a:endParaRPr lang="zh-CN" alt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turtle</a:t>
            </a:r>
            <a:r>
              <a:rPr lang="en-US" altLang="zh-CN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setup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650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350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turtle</a:t>
            </a:r>
            <a:r>
              <a:rPr lang="en-US" altLang="zh-CN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penup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zh-CN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turtle</a:t>
            </a:r>
            <a:r>
              <a:rPr lang="en-US" altLang="zh-CN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fd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CN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250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turtle</a:t>
            </a:r>
            <a:r>
              <a:rPr lang="en-US" altLang="zh-CN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pendown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zh-CN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turtle</a:t>
            </a:r>
            <a:r>
              <a:rPr lang="en-US" altLang="zh-CN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pensize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turtle</a:t>
            </a:r>
            <a:r>
              <a:rPr lang="en-US" altLang="zh-CN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pencolor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"purple"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b="0" i="1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# </a:t>
            </a:r>
            <a:r>
              <a:rPr lang="zh-CN" altLang="en-US" b="0" i="1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绘制蟒蛇</a:t>
            </a:r>
            <a:endParaRPr lang="zh-CN" alt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draw_snake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80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turtle</a:t>
            </a:r>
            <a:r>
              <a:rPr lang="en-US" altLang="zh-CN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done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b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endParaRPr lang="en-US" altLang="zh-CN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箭头: 虚尾 6">
            <a:extLst>
              <a:ext uri="{FF2B5EF4-FFF2-40B4-BE49-F238E27FC236}">
                <a16:creationId xmlns:a16="http://schemas.microsoft.com/office/drawing/2014/main" id="{C101B0DF-C7FE-4592-8016-358835D01DBE}"/>
              </a:ext>
            </a:extLst>
          </p:cNvPr>
          <p:cNvSpPr/>
          <p:nvPr/>
        </p:nvSpPr>
        <p:spPr>
          <a:xfrm>
            <a:off x="5240924" y="3349985"/>
            <a:ext cx="711882" cy="639773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C6FE90B-AE81-4069-98B0-8E3AC47CA8BC}"/>
              </a:ext>
            </a:extLst>
          </p:cNvPr>
          <p:cNvSpPr txBox="1"/>
          <p:nvPr/>
        </p:nvSpPr>
        <p:spPr>
          <a:xfrm>
            <a:off x="415776" y="314271"/>
            <a:ext cx="199603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函数封装</a:t>
            </a:r>
          </a:p>
        </p:txBody>
      </p:sp>
    </p:spTree>
    <p:extLst>
      <p:ext uri="{BB962C8B-B14F-4D97-AF65-F5344CB8AC3E}">
        <p14:creationId xmlns:p14="http://schemas.microsoft.com/office/powerpoint/2010/main" val="10876259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4BA826-B63E-4F67-A705-CE05F6137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本章小结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7C2156-B8B9-4AFC-A0F6-54E81C33D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本章以解决实际问题入手，以“温度转换程序”为引入，带着问题快速入门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语法元素。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然后应用所学的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语法元素，通过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turtle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库的学习，讲解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蟒蛇绘制实例，进一步熟悉和巩固了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语言语法的基本元素。</a:t>
            </a:r>
          </a:p>
        </p:txBody>
      </p:sp>
    </p:spTree>
    <p:extLst>
      <p:ext uri="{BB962C8B-B14F-4D97-AF65-F5344CB8AC3E}">
        <p14:creationId xmlns:p14="http://schemas.microsoft.com/office/powerpoint/2010/main" val="2690199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497DBDF8-A2AA-43FC-8400-3A7C9F20D7DA}"/>
              </a:ext>
            </a:extLst>
          </p:cNvPr>
          <p:cNvSpPr txBox="1"/>
          <p:nvPr/>
        </p:nvSpPr>
        <p:spPr>
          <a:xfrm>
            <a:off x="4010086" y="437717"/>
            <a:ext cx="362957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温度转换程序实例 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FC7FDD7-F69E-4BF6-A292-CF89AA094CF0}"/>
              </a:ext>
            </a:extLst>
          </p:cNvPr>
          <p:cNvSpPr txBox="1"/>
          <p:nvPr/>
        </p:nvSpPr>
        <p:spPr>
          <a:xfrm>
            <a:off x="1325880" y="1302378"/>
            <a:ext cx="8803313" cy="51868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温度刻画存在不同体系，摄氏度以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标准大气压下水的结冰点为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度，沸点为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度，将温度进行等分刻画。华氏度以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标准大气压下水的结冰点为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32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度，沸点为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212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度，将温度进行等分刻画。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问题：如何利用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程序进行摄氏度和华氏度之间的转换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</a:p>
          <a:p>
            <a:pPr>
              <a:lnSpc>
                <a:spcPct val="150000"/>
              </a:lnSpc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6829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0B75B501-C03B-468A-B5BD-F231FC5B7587}"/>
              </a:ext>
            </a:extLst>
          </p:cNvPr>
          <p:cNvSpPr txBox="1"/>
          <p:nvPr/>
        </p:nvSpPr>
        <p:spPr>
          <a:xfrm>
            <a:off x="1420270" y="835565"/>
            <a:ext cx="8915399" cy="51868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步骤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：分析问题的计算部分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假设华氏度为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y,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摄氏度为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x,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两者之间的转换关系表示为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 = a * x + b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x=0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时，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y=32: </a:t>
            </a:r>
          </a:p>
          <a:p>
            <a:pPr algn="ctr">
              <a:lnSpc>
                <a:spcPct val="150000"/>
              </a:lnSpc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32 = a * 0 + b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x=100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时，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y=212: </a:t>
            </a:r>
          </a:p>
          <a:p>
            <a:pPr algn="ctr">
              <a:lnSpc>
                <a:spcPct val="150000"/>
              </a:lnSpc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212 = a * 100 + b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求解得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= 1.8, b = 32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75486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F539E259-5F54-41E9-9E98-A2962267EA33}"/>
              </a:ext>
            </a:extLst>
          </p:cNvPr>
          <p:cNvSpPr txBox="1"/>
          <p:nvPr/>
        </p:nvSpPr>
        <p:spPr>
          <a:xfrm>
            <a:off x="1390772" y="942788"/>
            <a:ext cx="8667627" cy="26015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步骤2：确定程序功能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(Input)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：华氏或者摄氏温度值、温度标识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(Process)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：温度转化算法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(output)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：华氏或者摄氏温度值、温度标识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322DC68-AC5C-4BB3-B0BC-83DDAE5985E3}"/>
              </a:ext>
            </a:extLst>
          </p:cNvPr>
          <p:cNvSpPr txBox="1"/>
          <p:nvPr/>
        </p:nvSpPr>
        <p:spPr>
          <a:xfrm>
            <a:off x="2505752" y="3937169"/>
            <a:ext cx="6096982" cy="1113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F表示华氏度，82F表示华氏82度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C表示摄氏度，28C表示摄氏28度</a:t>
            </a:r>
          </a:p>
        </p:txBody>
      </p:sp>
    </p:spTree>
    <p:extLst>
      <p:ext uri="{BB962C8B-B14F-4D97-AF65-F5344CB8AC3E}">
        <p14:creationId xmlns:p14="http://schemas.microsoft.com/office/powerpoint/2010/main" val="4089953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02C66D8-4F15-4CCA-8094-1FF779AA7CE4}"/>
              </a:ext>
            </a:extLst>
          </p:cNvPr>
          <p:cNvSpPr txBox="1"/>
          <p:nvPr/>
        </p:nvSpPr>
        <p:spPr>
          <a:xfrm>
            <a:off x="1604625" y="768622"/>
            <a:ext cx="7487755" cy="662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步骤3：编写程序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396C9AC-B5EB-4A5C-A3C0-632332CAEF5B}"/>
              </a:ext>
            </a:extLst>
          </p:cNvPr>
          <p:cNvSpPr txBox="1"/>
          <p:nvPr/>
        </p:nvSpPr>
        <p:spPr>
          <a:xfrm>
            <a:off x="796275" y="1993352"/>
            <a:ext cx="6578559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0" i="1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# temp_convert.py</a:t>
            </a:r>
            <a:endParaRPr lang="zh-CN" altLang="en-US" sz="16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temp_str</a:t>
            </a:r>
            <a:r>
              <a:rPr lang="en-US" altLang="zh-CN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zh-CN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sz="16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请输入带有符号的温度值</a:t>
            </a:r>
            <a:r>
              <a:rPr lang="en-US" altLang="zh-CN" sz="16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: "</a:t>
            </a:r>
            <a:r>
              <a:rPr lang="en-US" altLang="zh-CN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6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temp_str</a:t>
            </a:r>
            <a:r>
              <a:rPr lang="en-US" altLang="zh-CN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6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CN" sz="16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en-US" altLang="zh-CN" sz="16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[</a:t>
            </a:r>
            <a:r>
              <a:rPr lang="en-US" altLang="zh-CN" sz="16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'F'</a:t>
            </a:r>
            <a:r>
              <a:rPr lang="en-US" altLang="zh-CN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6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'f'</a:t>
            </a:r>
            <a:r>
              <a:rPr lang="en-US" altLang="zh-CN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]:    </a:t>
            </a:r>
            <a:r>
              <a:rPr lang="en-US" altLang="zh-CN" sz="1600" b="0" i="1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# </a:t>
            </a:r>
            <a:r>
              <a:rPr lang="zh-CN" altLang="en-US" sz="1600" b="0" i="1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最后一个字符是</a:t>
            </a:r>
            <a:r>
              <a:rPr lang="en-US" altLang="zh-CN" sz="1600" b="0" i="1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zh-CN" altLang="en-US" sz="1600" b="0" i="1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或</a:t>
            </a:r>
            <a:r>
              <a:rPr lang="en-US" altLang="zh-CN" sz="1600" b="0" i="1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f</a:t>
            </a:r>
            <a:endParaRPr lang="en-US" altLang="zh-CN" sz="16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6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zh-CN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eval</a:t>
            </a:r>
            <a:r>
              <a:rPr lang="en-US" altLang="zh-CN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temp_str</a:t>
            </a:r>
            <a:r>
              <a:rPr lang="en-US" altLang="zh-CN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6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CN" sz="16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CN" sz="16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altLang="zh-CN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6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CN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sz="16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zh-CN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CN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32</a:t>
            </a:r>
            <a:r>
              <a:rPr lang="en-US" altLang="zh-CN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altLang="zh-CN" sz="16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zh-CN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1.8</a:t>
            </a:r>
            <a:endParaRPr lang="en-US" altLang="zh-CN" sz="16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6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zh-CN" altLang="en-US" sz="16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转换后的温度是</a:t>
            </a:r>
            <a:r>
              <a:rPr lang="en-US" altLang="zh-CN" sz="1600" b="0" dirty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1600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:.2f</a:t>
            </a:r>
            <a:r>
              <a:rPr lang="en-US" altLang="zh-CN" sz="1600" b="0" dirty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CN" sz="1600" b="0" dirty="0" err="1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C'</a:t>
            </a:r>
            <a:r>
              <a:rPr lang="en-US" altLang="zh-CN" sz="16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6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format</a:t>
            </a:r>
            <a:r>
              <a:rPr lang="en-US" altLang="zh-CN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CN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altLang="zh-CN" sz="1600" b="0" dirty="0" err="1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en-US" altLang="zh-CN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temp_str</a:t>
            </a:r>
            <a:r>
              <a:rPr lang="en-US" altLang="zh-CN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6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CN" sz="16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en-US" altLang="zh-CN" sz="16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[</a:t>
            </a:r>
            <a:r>
              <a:rPr lang="en-US" altLang="zh-CN" sz="16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'C'</a:t>
            </a:r>
            <a:r>
              <a:rPr lang="en-US" altLang="zh-CN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6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'c'</a:t>
            </a:r>
            <a:r>
              <a:rPr lang="en-US" altLang="zh-CN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]:    </a:t>
            </a:r>
            <a:r>
              <a:rPr lang="en-US" altLang="zh-CN" sz="1600" b="0" i="1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# </a:t>
            </a:r>
            <a:r>
              <a:rPr lang="zh-CN" altLang="en-US" sz="1600" b="0" i="1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最后一个字符是</a:t>
            </a:r>
            <a:r>
              <a:rPr lang="en-US" altLang="zh-CN" sz="1600" b="0" i="1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zh-CN" altLang="en-US" sz="1600" b="0" i="1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或</a:t>
            </a:r>
            <a:r>
              <a:rPr lang="en-US" altLang="zh-CN" sz="1600" b="0" i="1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c</a:t>
            </a:r>
            <a:endParaRPr lang="en-US" altLang="zh-CN" sz="16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6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CN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eval</a:t>
            </a:r>
            <a:r>
              <a:rPr lang="en-US" altLang="zh-CN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temp_str</a:t>
            </a:r>
            <a:r>
              <a:rPr lang="en-US" altLang="zh-CN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6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CN" sz="16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CN" sz="16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altLang="zh-CN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6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zh-CN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1.8</a:t>
            </a:r>
            <a:r>
              <a:rPr lang="en-US" altLang="zh-CN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CN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zh-CN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32</a:t>
            </a:r>
            <a:endParaRPr lang="en-US" altLang="zh-CN" sz="16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6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zh-CN" altLang="en-US" sz="16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转换后的温度是</a:t>
            </a:r>
            <a:r>
              <a:rPr lang="en-US" altLang="zh-CN" sz="1600" b="0" dirty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1600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:.2f</a:t>
            </a:r>
            <a:r>
              <a:rPr lang="en-US" altLang="zh-CN" sz="1600" b="0" dirty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CN" sz="1600" b="0" dirty="0" err="1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F'</a:t>
            </a:r>
            <a:r>
              <a:rPr lang="en-US" altLang="zh-CN" sz="16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6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format</a:t>
            </a:r>
            <a:r>
              <a:rPr lang="en-US" altLang="zh-CN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zh-CN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altLang="zh-CN" sz="16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CN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6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sz="16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输入格式错误</a:t>
            </a:r>
            <a:r>
              <a:rPr lang="en-US" altLang="zh-CN" sz="16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1720922-1572-415D-8180-B51921215E68}"/>
              </a:ext>
            </a:extLst>
          </p:cNvPr>
          <p:cNvSpPr txBox="1"/>
          <p:nvPr/>
        </p:nvSpPr>
        <p:spPr>
          <a:xfrm>
            <a:off x="8286800" y="2586392"/>
            <a:ext cx="3646783" cy="1526187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假设华氏度为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y,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摄氏度为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x,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两者之间的转换关系为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algn="ctr"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 = 1.8 * x + 32</a:t>
            </a:r>
          </a:p>
          <a:p>
            <a:pPr algn="ctr"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 = (y - 32) / 1.8</a:t>
            </a:r>
          </a:p>
        </p:txBody>
      </p:sp>
    </p:spTree>
    <p:extLst>
      <p:ext uri="{BB962C8B-B14F-4D97-AF65-F5344CB8AC3E}">
        <p14:creationId xmlns:p14="http://schemas.microsoft.com/office/powerpoint/2010/main" val="372300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02C66D8-4F15-4CCA-8094-1FF779AA7CE4}"/>
              </a:ext>
            </a:extLst>
          </p:cNvPr>
          <p:cNvSpPr txBox="1"/>
          <p:nvPr/>
        </p:nvSpPr>
        <p:spPr>
          <a:xfrm>
            <a:off x="1604625" y="768622"/>
            <a:ext cx="7487755" cy="662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步骤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：调试、运行程序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396C9AC-B5EB-4A5C-A3C0-632332CAEF5B}"/>
              </a:ext>
            </a:extLst>
          </p:cNvPr>
          <p:cNvSpPr txBox="1"/>
          <p:nvPr/>
        </p:nvSpPr>
        <p:spPr>
          <a:xfrm>
            <a:off x="796275" y="1993352"/>
            <a:ext cx="9059607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b="0" i="1" dirty="0">
                <a:effectLst/>
                <a:latin typeface="Consolas" panose="020B0609020204030204" pitchFamily="49" charset="0"/>
              </a:rPr>
              <a:t>在系统命令行上运行如下命令执行程序：</a:t>
            </a:r>
          </a:p>
          <a:p>
            <a:r>
              <a:rPr lang="en-US" altLang="zh-CN" sz="1600" b="0" i="1" dirty="0">
                <a:effectLst/>
                <a:latin typeface="Consolas" panose="020B0609020204030204" pitchFamily="49" charset="0"/>
              </a:rPr>
              <a:t>C:\&gt;python temp_convert.py</a:t>
            </a:r>
          </a:p>
          <a:p>
            <a:endParaRPr lang="en-US" altLang="zh-CN" sz="1600" i="1" dirty="0">
              <a:latin typeface="Consolas" panose="020B0609020204030204" pitchFamily="49" charset="0"/>
            </a:endParaRPr>
          </a:p>
          <a:p>
            <a:endParaRPr lang="en-US" altLang="zh-CN" sz="1600" b="0" i="1" dirty="0">
              <a:effectLst/>
              <a:latin typeface="Consolas" panose="020B0609020204030204" pitchFamily="49" charset="0"/>
            </a:endParaRPr>
          </a:p>
          <a:p>
            <a:r>
              <a:rPr lang="zh-CN" altLang="en-US" sz="1600" b="0" i="1" dirty="0">
                <a:effectLst/>
                <a:latin typeface="Consolas" panose="020B0609020204030204" pitchFamily="49" charset="0"/>
              </a:rPr>
              <a:t>或者：使用</a:t>
            </a:r>
            <a:r>
              <a:rPr lang="en-US" altLang="zh-CN" sz="1600" b="0" i="1" dirty="0">
                <a:effectLst/>
                <a:latin typeface="Consolas" panose="020B0609020204030204" pitchFamily="49" charset="0"/>
              </a:rPr>
              <a:t>IDLE</a:t>
            </a:r>
            <a:r>
              <a:rPr lang="zh-CN" altLang="en-US" sz="1600" b="0" i="1" dirty="0">
                <a:effectLst/>
                <a:latin typeface="Consolas" panose="020B0609020204030204" pitchFamily="49" charset="0"/>
              </a:rPr>
              <a:t>打开上述文件，按</a:t>
            </a:r>
            <a:r>
              <a:rPr lang="en-US" altLang="zh-CN" sz="1600" b="0" i="1" dirty="0">
                <a:effectLst/>
                <a:latin typeface="Consolas" panose="020B0609020204030204" pitchFamily="49" charset="0"/>
              </a:rPr>
              <a:t>F5</a:t>
            </a:r>
            <a:r>
              <a:rPr lang="zh-CN" altLang="en-US" sz="1600" b="0" i="1" dirty="0">
                <a:effectLst/>
                <a:latin typeface="Consolas" panose="020B0609020204030204" pitchFamily="49" charset="0"/>
              </a:rPr>
              <a:t>运行</a:t>
            </a:r>
          </a:p>
          <a:p>
            <a:r>
              <a:rPr lang="zh-CN" altLang="en-US" sz="1600" b="0" i="1" dirty="0">
                <a:effectLst/>
                <a:latin typeface="Consolas" panose="020B0609020204030204" pitchFamily="49" charset="0"/>
              </a:rPr>
              <a:t>输入数值，观察输出</a:t>
            </a:r>
            <a:endParaRPr lang="en-US" altLang="zh-CN" sz="1600" b="0" i="1" dirty="0">
              <a:effectLst/>
              <a:latin typeface="Consolas" panose="020B0609020204030204" pitchFamily="49" charset="0"/>
            </a:endParaRPr>
          </a:p>
          <a:p>
            <a:endParaRPr lang="en-US" altLang="zh-CN" sz="1600" i="1" dirty="0">
              <a:latin typeface="Consolas" panose="020B0609020204030204" pitchFamily="49" charset="0"/>
            </a:endParaRPr>
          </a:p>
          <a:p>
            <a:r>
              <a:rPr lang="zh-CN" altLang="en-US" sz="1600" i="1" dirty="0">
                <a:latin typeface="Consolas" panose="020B0609020204030204" pitchFamily="49" charset="0"/>
              </a:rPr>
              <a:t>或者在</a:t>
            </a:r>
            <a:r>
              <a:rPr lang="en-US" altLang="zh-CN" sz="1600" i="1" dirty="0" err="1">
                <a:latin typeface="Consolas" panose="020B0609020204030204" pitchFamily="49" charset="0"/>
              </a:rPr>
              <a:t>Pycharm</a:t>
            </a:r>
            <a:r>
              <a:rPr lang="zh-CN" altLang="en-US" sz="1600" i="1" dirty="0">
                <a:latin typeface="Consolas" panose="020B0609020204030204" pitchFamily="49" charset="0"/>
              </a:rPr>
              <a:t>打开文件，右键选择“</a:t>
            </a:r>
            <a:r>
              <a:rPr lang="en-US" altLang="zh-CN" sz="1600" i="1" dirty="0">
                <a:latin typeface="Consolas" panose="020B0609020204030204" pitchFamily="49" charset="0"/>
              </a:rPr>
              <a:t>run </a:t>
            </a:r>
            <a:r>
              <a:rPr lang="en-US" altLang="zh-CN" sz="1600" b="0" i="1" dirty="0" err="1">
                <a:effectLst/>
                <a:latin typeface="Consolas" panose="020B0609020204030204" pitchFamily="49" charset="0"/>
              </a:rPr>
              <a:t>temp_convert</a:t>
            </a:r>
            <a:r>
              <a:rPr lang="zh-CN" altLang="en-US" sz="1600" b="0" i="1" dirty="0">
                <a:effectLst/>
                <a:latin typeface="Consolas" panose="020B0609020204030204" pitchFamily="49" charset="0"/>
              </a:rPr>
              <a:t>”</a:t>
            </a:r>
            <a:r>
              <a:rPr lang="en-US" altLang="zh-CN" sz="1600" b="0" i="1" dirty="0">
                <a:effectLst/>
                <a:latin typeface="Consolas" panose="020B0609020204030204" pitchFamily="49" charset="0"/>
              </a:rPr>
              <a:t>(Ctrl + Shift + F10)</a:t>
            </a:r>
            <a:endParaRPr lang="en-US" altLang="zh-CN" sz="1600" b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0498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D3A437-5903-4168-B937-E7CA08D907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快速入门</a:t>
            </a:r>
          </a:p>
        </p:txBody>
      </p:sp>
    </p:spTree>
    <p:extLst>
      <p:ext uri="{BB962C8B-B14F-4D97-AF65-F5344CB8AC3E}">
        <p14:creationId xmlns:p14="http://schemas.microsoft.com/office/powerpoint/2010/main" val="1676470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2375</TotalTime>
  <Words>3474</Words>
  <Application>Microsoft Office PowerPoint</Application>
  <PresentationFormat>宽屏</PresentationFormat>
  <Paragraphs>338</Paragraphs>
  <Slides>34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5" baseType="lpstr">
      <vt:lpstr>楷体</vt:lpstr>
      <vt:lpstr>Microsoft Yahei</vt:lpstr>
      <vt:lpstr>Microsoft Yahei</vt:lpstr>
      <vt:lpstr>Microsoft Yahei</vt:lpstr>
      <vt:lpstr>Arial</vt:lpstr>
      <vt:lpstr>Calibri</vt:lpstr>
      <vt:lpstr>Calibri Light</vt:lpstr>
      <vt:lpstr>Consolas</vt:lpstr>
      <vt:lpstr>Wingdings</vt:lpstr>
      <vt:lpstr>Office 主题</vt:lpstr>
      <vt:lpstr>Worksheet</vt:lpstr>
      <vt:lpstr>Python程序实例解析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Python快速入门</vt:lpstr>
      <vt:lpstr>PowerPoint 演示文稿</vt:lpstr>
      <vt:lpstr>缩进</vt:lpstr>
      <vt:lpstr>注释</vt:lpstr>
      <vt:lpstr>变量命名</vt:lpstr>
      <vt:lpstr>Python保留字(keywords)</vt:lpstr>
      <vt:lpstr>赋值语句</vt:lpstr>
      <vt:lpstr>PowerPoint 演示文稿</vt:lpstr>
      <vt:lpstr>PowerPoint 演示文稿</vt:lpstr>
      <vt:lpstr>PowerPoint 演示文稿</vt:lpstr>
      <vt:lpstr>PowerPoint 演示文稿</vt:lpstr>
      <vt:lpstr>面向对象编程: 类(class)的使用</vt:lpstr>
      <vt:lpstr>PowerPoint 演示文稿</vt:lpstr>
      <vt:lpstr>PowerPoint 演示文稿</vt:lpstr>
      <vt:lpstr>PowerPoint 演示文稿</vt:lpstr>
      <vt:lpstr>PowerPoint 演示文稿</vt:lpstr>
      <vt:lpstr>turtle库和蟒蛇绘制程序</vt:lpstr>
      <vt:lpstr>PowerPoint 演示文稿</vt:lpstr>
      <vt:lpstr>Turtle库语法元素分析</vt:lpstr>
      <vt:lpstr>Turtle库</vt:lpstr>
      <vt:lpstr>Turtle库语法元素分析: 绘图坐标系</vt:lpstr>
      <vt:lpstr>Turtle库语法元素分析: 画笔控制函数</vt:lpstr>
      <vt:lpstr>Turtle库语法元素分析: 形状绘制函数</vt:lpstr>
      <vt:lpstr>Python的函数封装</vt:lpstr>
      <vt:lpstr>PowerPoint 演示文稿</vt:lpstr>
      <vt:lpstr>本章小结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amosine</dc:creator>
  <cp:lastModifiedBy>教学</cp:lastModifiedBy>
  <cp:revision>77</cp:revision>
  <dcterms:created xsi:type="dcterms:W3CDTF">2021-08-19T08:05:36Z</dcterms:created>
  <dcterms:modified xsi:type="dcterms:W3CDTF">2021-09-07T08:22:19Z</dcterms:modified>
</cp:coreProperties>
</file>