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1" r:id="rId4"/>
    <p:sldId id="302" r:id="rId5"/>
    <p:sldId id="257" r:id="rId6"/>
    <p:sldId id="260" r:id="rId7"/>
    <p:sldId id="259" r:id="rId8"/>
    <p:sldId id="262" r:id="rId9"/>
    <p:sldId id="263" r:id="rId10"/>
    <p:sldId id="265" r:id="rId11"/>
    <p:sldId id="264" r:id="rId12"/>
    <p:sldId id="269" r:id="rId13"/>
    <p:sldId id="270" r:id="rId14"/>
    <p:sldId id="268" r:id="rId15"/>
    <p:sldId id="273" r:id="rId16"/>
    <p:sldId id="271" r:id="rId17"/>
    <p:sldId id="300" r:id="rId18"/>
    <p:sldId id="272" r:id="rId19"/>
    <p:sldId id="274" r:id="rId20"/>
    <p:sldId id="275" r:id="rId21"/>
    <p:sldId id="276" r:id="rId22"/>
    <p:sldId id="266" r:id="rId23"/>
    <p:sldId id="278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6" r:id="rId41"/>
    <p:sldId id="29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DC0E6-674A-4885-B6CB-67401324A7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BC080F6-3AF2-4FCB-8FD8-0441C0397E54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math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库</a:t>
          </a:r>
        </a:p>
      </dgm:t>
    </dgm:pt>
    <dgm:pt modelId="{DA46A5B2-152B-4657-B3DF-9379B3E51B22}" type="parTrans" cxnId="{ADB0FFCC-4EAC-45E1-AB51-6A670A5A75A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A40158-4EA2-49A3-8BFD-078DC229E6AC}" type="sibTrans" cxnId="{ADB0FFCC-4EAC-45E1-AB51-6A670A5A75A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E4FF73-0CE2-411B-9650-8B4A34D10B98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数值表示函数</a:t>
          </a:r>
        </a:p>
      </dgm:t>
    </dgm:pt>
    <dgm:pt modelId="{5CE7474E-8466-4760-B22C-CBAB55088ADF}" type="parTrans" cxnId="{AF7DBFD6-47E5-4C9D-A7B3-89063EEC117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2F692-E613-4D3E-B13B-FD6E8BE399C4}" type="sibTrans" cxnId="{AF7DBFD6-47E5-4C9D-A7B3-89063EEC117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677E7-5B50-4B27-BA31-DE5967826CAA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幂对数函数</a:t>
          </a:r>
        </a:p>
      </dgm:t>
    </dgm:pt>
    <dgm:pt modelId="{432BE632-EEA3-4E99-B1D9-BCBB9E8D5176}" type="parTrans" cxnId="{77B9C0A9-9523-4B92-BB6C-B9DA0AE659D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B6651A-DF89-4814-BF80-A8FB32D32AC0}" type="sibTrans" cxnId="{77B9C0A9-9523-4B92-BB6C-B9DA0AE659D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0FE723-CA63-4466-9050-8E42B16BDCF2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三角函数</a:t>
          </a:r>
        </a:p>
      </dgm:t>
    </dgm:pt>
    <dgm:pt modelId="{12AF7FC4-DE9D-4209-A6D2-007ADF716FBE}" type="parTrans" cxnId="{07BC2336-3787-4487-815F-14D8B0E81C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F6B82C-AAB7-4F7C-AB83-E9A416FCB608}" type="sibTrans" cxnId="{07BC2336-3787-4487-815F-14D8B0E81C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DEC7E-C2C0-4A41-BC0E-F0C5A28829E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高等特殊函数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(4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E9E0B-E8F1-4AE9-A624-2566B4E17244}" type="parTrans" cxnId="{A4A11689-EC41-4311-8060-06BF0FE062E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876E5F-8D23-4D78-90AA-7FE2A17AE7D2}" type="sibTrans" cxnId="{A4A11689-EC41-4311-8060-06BF0FE062E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C3A2F2-0647-491C-88A4-909869F1890E}" type="pres">
      <dgm:prSet presAssocID="{19EDC0E6-674A-4885-B6CB-67401324A7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249E62-44E5-463C-AA51-3DDFA5ACF432}" type="pres">
      <dgm:prSet presAssocID="{CBC080F6-3AF2-4FCB-8FD8-0441C0397E54}" presName="root1" presStyleCnt="0"/>
      <dgm:spPr/>
    </dgm:pt>
    <dgm:pt modelId="{8885860D-6A6F-4D6C-951B-4C1B5C94A3E4}" type="pres">
      <dgm:prSet presAssocID="{CBC080F6-3AF2-4FCB-8FD8-0441C0397E54}" presName="LevelOneTextNode" presStyleLbl="node0" presStyleIdx="0" presStyleCnt="1" custScaleY="48716">
        <dgm:presLayoutVars>
          <dgm:chPref val="3"/>
        </dgm:presLayoutVars>
      </dgm:prSet>
      <dgm:spPr/>
    </dgm:pt>
    <dgm:pt modelId="{E63874AA-F410-449B-AC88-DCAC396F652C}" type="pres">
      <dgm:prSet presAssocID="{CBC080F6-3AF2-4FCB-8FD8-0441C0397E54}" presName="level2hierChild" presStyleCnt="0"/>
      <dgm:spPr/>
    </dgm:pt>
    <dgm:pt modelId="{102313CA-6CA6-4435-B1E3-77DBB9E4AF2A}" type="pres">
      <dgm:prSet presAssocID="{5CE7474E-8466-4760-B22C-CBAB55088ADF}" presName="conn2-1" presStyleLbl="parChTrans1D2" presStyleIdx="0" presStyleCnt="4"/>
      <dgm:spPr/>
    </dgm:pt>
    <dgm:pt modelId="{2DBA0E73-6CE2-40F0-9D1A-0F022AE17276}" type="pres">
      <dgm:prSet presAssocID="{5CE7474E-8466-4760-B22C-CBAB55088ADF}" presName="connTx" presStyleLbl="parChTrans1D2" presStyleIdx="0" presStyleCnt="4"/>
      <dgm:spPr/>
    </dgm:pt>
    <dgm:pt modelId="{A6C10BBF-DA3A-48FE-8F9B-6F6AF3A4CA59}" type="pres">
      <dgm:prSet presAssocID="{03E4FF73-0CE2-411B-9650-8B4A34D10B98}" presName="root2" presStyleCnt="0"/>
      <dgm:spPr/>
    </dgm:pt>
    <dgm:pt modelId="{5C2E9439-74E2-4C30-9D50-F6F74570DAFF}" type="pres">
      <dgm:prSet presAssocID="{03E4FF73-0CE2-411B-9650-8B4A34D10B98}" presName="LevelTwoTextNode" presStyleLbl="node2" presStyleIdx="0" presStyleCnt="4">
        <dgm:presLayoutVars>
          <dgm:chPref val="3"/>
        </dgm:presLayoutVars>
      </dgm:prSet>
      <dgm:spPr/>
    </dgm:pt>
    <dgm:pt modelId="{53141A35-5DEB-48F8-A40B-A3F84610CFF8}" type="pres">
      <dgm:prSet presAssocID="{03E4FF73-0CE2-411B-9650-8B4A34D10B98}" presName="level3hierChild" presStyleCnt="0"/>
      <dgm:spPr/>
    </dgm:pt>
    <dgm:pt modelId="{E8787B2C-B578-421D-A1BF-150D4D5EB709}" type="pres">
      <dgm:prSet presAssocID="{432BE632-EEA3-4E99-B1D9-BCBB9E8D5176}" presName="conn2-1" presStyleLbl="parChTrans1D2" presStyleIdx="1" presStyleCnt="4"/>
      <dgm:spPr/>
    </dgm:pt>
    <dgm:pt modelId="{9C4CC99C-80A6-4467-AF2F-F6839431B2F0}" type="pres">
      <dgm:prSet presAssocID="{432BE632-EEA3-4E99-B1D9-BCBB9E8D5176}" presName="connTx" presStyleLbl="parChTrans1D2" presStyleIdx="1" presStyleCnt="4"/>
      <dgm:spPr/>
    </dgm:pt>
    <dgm:pt modelId="{D0B4C1D7-E968-4900-95F8-2E5A322E0631}" type="pres">
      <dgm:prSet presAssocID="{D58677E7-5B50-4B27-BA31-DE5967826CAA}" presName="root2" presStyleCnt="0"/>
      <dgm:spPr/>
    </dgm:pt>
    <dgm:pt modelId="{6B77601F-8898-40CA-9A18-CE323678A1D9}" type="pres">
      <dgm:prSet presAssocID="{D58677E7-5B50-4B27-BA31-DE5967826CAA}" presName="LevelTwoTextNode" presStyleLbl="node2" presStyleIdx="1" presStyleCnt="4">
        <dgm:presLayoutVars>
          <dgm:chPref val="3"/>
        </dgm:presLayoutVars>
      </dgm:prSet>
      <dgm:spPr/>
    </dgm:pt>
    <dgm:pt modelId="{33241D4C-1DF0-4761-B71C-6B3DC2A15CAD}" type="pres">
      <dgm:prSet presAssocID="{D58677E7-5B50-4B27-BA31-DE5967826CAA}" presName="level3hierChild" presStyleCnt="0"/>
      <dgm:spPr/>
    </dgm:pt>
    <dgm:pt modelId="{5780FB70-FA5D-4848-BF73-0D3368D61337}" type="pres">
      <dgm:prSet presAssocID="{12AF7FC4-DE9D-4209-A6D2-007ADF716FBE}" presName="conn2-1" presStyleLbl="parChTrans1D2" presStyleIdx="2" presStyleCnt="4"/>
      <dgm:spPr/>
    </dgm:pt>
    <dgm:pt modelId="{2C984AFD-202D-46AC-B7B3-54649F6AD234}" type="pres">
      <dgm:prSet presAssocID="{12AF7FC4-DE9D-4209-A6D2-007ADF716FBE}" presName="connTx" presStyleLbl="parChTrans1D2" presStyleIdx="2" presStyleCnt="4"/>
      <dgm:spPr/>
    </dgm:pt>
    <dgm:pt modelId="{8A63507B-23A5-4D56-9CA6-3E8208EDDD68}" type="pres">
      <dgm:prSet presAssocID="{570FE723-CA63-4466-9050-8E42B16BDCF2}" presName="root2" presStyleCnt="0"/>
      <dgm:spPr/>
    </dgm:pt>
    <dgm:pt modelId="{7830D8C5-C7A3-4DD0-9615-5665FFCE0050}" type="pres">
      <dgm:prSet presAssocID="{570FE723-CA63-4466-9050-8E42B16BDCF2}" presName="LevelTwoTextNode" presStyleLbl="node2" presStyleIdx="2" presStyleCnt="4">
        <dgm:presLayoutVars>
          <dgm:chPref val="3"/>
        </dgm:presLayoutVars>
      </dgm:prSet>
      <dgm:spPr/>
    </dgm:pt>
    <dgm:pt modelId="{E3610EFA-0B4E-45B8-8A1C-1D831F8C39B8}" type="pres">
      <dgm:prSet presAssocID="{570FE723-CA63-4466-9050-8E42B16BDCF2}" presName="level3hierChild" presStyleCnt="0"/>
      <dgm:spPr/>
    </dgm:pt>
    <dgm:pt modelId="{2C6C7F6A-B6DF-4082-84A5-809B74DA1CBA}" type="pres">
      <dgm:prSet presAssocID="{167E9E0B-E8F1-4AE9-A624-2566B4E17244}" presName="conn2-1" presStyleLbl="parChTrans1D2" presStyleIdx="3" presStyleCnt="4"/>
      <dgm:spPr/>
    </dgm:pt>
    <dgm:pt modelId="{7400FFE6-97A4-4158-B7B9-68CDB25E9A23}" type="pres">
      <dgm:prSet presAssocID="{167E9E0B-E8F1-4AE9-A624-2566B4E17244}" presName="connTx" presStyleLbl="parChTrans1D2" presStyleIdx="3" presStyleCnt="4"/>
      <dgm:spPr/>
    </dgm:pt>
    <dgm:pt modelId="{83BE48A0-E55A-487F-97BD-B913D87B691B}" type="pres">
      <dgm:prSet presAssocID="{771DEC7E-C2C0-4A41-BC0E-F0C5A28829ED}" presName="root2" presStyleCnt="0"/>
      <dgm:spPr/>
    </dgm:pt>
    <dgm:pt modelId="{505653CC-A365-416F-865C-A56451FB1764}" type="pres">
      <dgm:prSet presAssocID="{771DEC7E-C2C0-4A41-BC0E-F0C5A28829ED}" presName="LevelTwoTextNode" presStyleLbl="node2" presStyleIdx="3" presStyleCnt="4">
        <dgm:presLayoutVars>
          <dgm:chPref val="3"/>
        </dgm:presLayoutVars>
      </dgm:prSet>
      <dgm:spPr/>
    </dgm:pt>
    <dgm:pt modelId="{E54D287B-5B11-4821-B350-939D46C0547B}" type="pres">
      <dgm:prSet presAssocID="{771DEC7E-C2C0-4A41-BC0E-F0C5A28829ED}" presName="level3hierChild" presStyleCnt="0"/>
      <dgm:spPr/>
    </dgm:pt>
  </dgm:ptLst>
  <dgm:cxnLst>
    <dgm:cxn modelId="{1917BD11-99BE-4CD9-A69D-CD0907491167}" type="presOf" srcId="{19EDC0E6-674A-4885-B6CB-67401324A732}" destId="{E1C3A2F2-0647-491C-88A4-909869F1890E}" srcOrd="0" destOrd="0" presId="urn:microsoft.com/office/officeart/2008/layout/HorizontalMultiLevelHierarchy"/>
    <dgm:cxn modelId="{F452EC1C-E623-4A68-964E-EB6718E0E618}" type="presOf" srcId="{03E4FF73-0CE2-411B-9650-8B4A34D10B98}" destId="{5C2E9439-74E2-4C30-9D50-F6F74570DAFF}" srcOrd="0" destOrd="0" presId="urn:microsoft.com/office/officeart/2008/layout/HorizontalMultiLevelHierarchy"/>
    <dgm:cxn modelId="{07BC2336-3787-4487-815F-14D8B0E81C28}" srcId="{CBC080F6-3AF2-4FCB-8FD8-0441C0397E54}" destId="{570FE723-CA63-4466-9050-8E42B16BDCF2}" srcOrd="2" destOrd="0" parTransId="{12AF7FC4-DE9D-4209-A6D2-007ADF716FBE}" sibTransId="{69F6B82C-AAB7-4F7C-AB83-E9A416FCB608}"/>
    <dgm:cxn modelId="{DEED0D4A-498C-44D2-92DA-DC6DD2BC70D2}" type="presOf" srcId="{5CE7474E-8466-4760-B22C-CBAB55088ADF}" destId="{2DBA0E73-6CE2-40F0-9D1A-0F022AE17276}" srcOrd="1" destOrd="0" presId="urn:microsoft.com/office/officeart/2008/layout/HorizontalMultiLevelHierarchy"/>
    <dgm:cxn modelId="{EBD26973-5113-4EE0-AF19-933AB75C1352}" type="presOf" srcId="{CBC080F6-3AF2-4FCB-8FD8-0441C0397E54}" destId="{8885860D-6A6F-4D6C-951B-4C1B5C94A3E4}" srcOrd="0" destOrd="0" presId="urn:microsoft.com/office/officeart/2008/layout/HorizontalMultiLevelHierarchy"/>
    <dgm:cxn modelId="{4A70B575-C693-47E8-A813-7D202E29AF51}" type="presOf" srcId="{D58677E7-5B50-4B27-BA31-DE5967826CAA}" destId="{6B77601F-8898-40CA-9A18-CE323678A1D9}" srcOrd="0" destOrd="0" presId="urn:microsoft.com/office/officeart/2008/layout/HorizontalMultiLevelHierarchy"/>
    <dgm:cxn modelId="{D7EB0356-001D-4F5E-9B7D-DB7881CDE4F4}" type="presOf" srcId="{12AF7FC4-DE9D-4209-A6D2-007ADF716FBE}" destId="{5780FB70-FA5D-4848-BF73-0D3368D61337}" srcOrd="0" destOrd="0" presId="urn:microsoft.com/office/officeart/2008/layout/HorizontalMultiLevelHierarchy"/>
    <dgm:cxn modelId="{A4A11689-EC41-4311-8060-06BF0FE062E3}" srcId="{CBC080F6-3AF2-4FCB-8FD8-0441C0397E54}" destId="{771DEC7E-C2C0-4A41-BC0E-F0C5A28829ED}" srcOrd="3" destOrd="0" parTransId="{167E9E0B-E8F1-4AE9-A624-2566B4E17244}" sibTransId="{46876E5F-8D23-4D78-90AA-7FE2A17AE7D2}"/>
    <dgm:cxn modelId="{CFB4248B-209F-4F99-9B2D-44E4E24A138E}" type="presOf" srcId="{5CE7474E-8466-4760-B22C-CBAB55088ADF}" destId="{102313CA-6CA6-4435-B1E3-77DBB9E4AF2A}" srcOrd="0" destOrd="0" presId="urn:microsoft.com/office/officeart/2008/layout/HorizontalMultiLevelHierarchy"/>
    <dgm:cxn modelId="{61E9D89F-CAD0-430A-B8B5-EE745F3914AC}" type="presOf" srcId="{167E9E0B-E8F1-4AE9-A624-2566B4E17244}" destId="{2C6C7F6A-B6DF-4082-84A5-809B74DA1CBA}" srcOrd="0" destOrd="0" presId="urn:microsoft.com/office/officeart/2008/layout/HorizontalMultiLevelHierarchy"/>
    <dgm:cxn modelId="{1BED0CA2-7A21-4340-884D-138B354E69D5}" type="presOf" srcId="{12AF7FC4-DE9D-4209-A6D2-007ADF716FBE}" destId="{2C984AFD-202D-46AC-B7B3-54649F6AD234}" srcOrd="1" destOrd="0" presId="urn:microsoft.com/office/officeart/2008/layout/HorizontalMultiLevelHierarchy"/>
    <dgm:cxn modelId="{717A14A2-A6E8-4483-996D-D5566ADF5BF9}" type="presOf" srcId="{432BE632-EEA3-4E99-B1D9-BCBB9E8D5176}" destId="{9C4CC99C-80A6-4467-AF2F-F6839431B2F0}" srcOrd="1" destOrd="0" presId="urn:microsoft.com/office/officeart/2008/layout/HorizontalMultiLevelHierarchy"/>
    <dgm:cxn modelId="{77B9C0A9-9523-4B92-BB6C-B9DA0AE659D2}" srcId="{CBC080F6-3AF2-4FCB-8FD8-0441C0397E54}" destId="{D58677E7-5B50-4B27-BA31-DE5967826CAA}" srcOrd="1" destOrd="0" parTransId="{432BE632-EEA3-4E99-B1D9-BCBB9E8D5176}" sibTransId="{B2B6651A-DF89-4814-BF80-A8FB32D32AC0}"/>
    <dgm:cxn modelId="{ADB0FFCC-4EAC-45E1-AB51-6A670A5A75A7}" srcId="{19EDC0E6-674A-4885-B6CB-67401324A732}" destId="{CBC080F6-3AF2-4FCB-8FD8-0441C0397E54}" srcOrd="0" destOrd="0" parTransId="{DA46A5B2-152B-4657-B3DF-9379B3E51B22}" sibTransId="{53A40158-4EA2-49A3-8BFD-078DC229E6AC}"/>
    <dgm:cxn modelId="{AF7DBFD6-47E5-4C9D-A7B3-89063EEC1174}" srcId="{CBC080F6-3AF2-4FCB-8FD8-0441C0397E54}" destId="{03E4FF73-0CE2-411B-9650-8B4A34D10B98}" srcOrd="0" destOrd="0" parTransId="{5CE7474E-8466-4760-B22C-CBAB55088ADF}" sibTransId="{8F22F692-E613-4D3E-B13B-FD6E8BE399C4}"/>
    <dgm:cxn modelId="{0D1DBFE5-18C7-4BD0-AC1F-BFD7C0B74369}" type="presOf" srcId="{570FE723-CA63-4466-9050-8E42B16BDCF2}" destId="{7830D8C5-C7A3-4DD0-9615-5665FFCE0050}" srcOrd="0" destOrd="0" presId="urn:microsoft.com/office/officeart/2008/layout/HorizontalMultiLevelHierarchy"/>
    <dgm:cxn modelId="{CCC2B4EC-F5D4-4D58-83D6-3B899B898FEA}" type="presOf" srcId="{771DEC7E-C2C0-4A41-BC0E-F0C5A28829ED}" destId="{505653CC-A365-416F-865C-A56451FB1764}" srcOrd="0" destOrd="0" presId="urn:microsoft.com/office/officeart/2008/layout/HorizontalMultiLevelHierarchy"/>
    <dgm:cxn modelId="{7D3FF9F4-0076-400C-BA46-13ED2F9AABE4}" type="presOf" srcId="{167E9E0B-E8F1-4AE9-A624-2566B4E17244}" destId="{7400FFE6-97A4-4158-B7B9-68CDB25E9A23}" srcOrd="1" destOrd="0" presId="urn:microsoft.com/office/officeart/2008/layout/HorizontalMultiLevelHierarchy"/>
    <dgm:cxn modelId="{0F29D3F8-7C21-4505-B6AF-3E76C4BACFB4}" type="presOf" srcId="{432BE632-EEA3-4E99-B1D9-BCBB9E8D5176}" destId="{E8787B2C-B578-421D-A1BF-150D4D5EB709}" srcOrd="0" destOrd="0" presId="urn:microsoft.com/office/officeart/2008/layout/HorizontalMultiLevelHierarchy"/>
    <dgm:cxn modelId="{F9041E43-70A1-4852-9EBB-5F41ED3124EE}" type="presParOf" srcId="{E1C3A2F2-0647-491C-88A4-909869F1890E}" destId="{EA249E62-44E5-463C-AA51-3DDFA5ACF432}" srcOrd="0" destOrd="0" presId="urn:microsoft.com/office/officeart/2008/layout/HorizontalMultiLevelHierarchy"/>
    <dgm:cxn modelId="{1A5F47A3-0636-45C8-8953-B6D3F74A5CA3}" type="presParOf" srcId="{EA249E62-44E5-463C-AA51-3DDFA5ACF432}" destId="{8885860D-6A6F-4D6C-951B-4C1B5C94A3E4}" srcOrd="0" destOrd="0" presId="urn:microsoft.com/office/officeart/2008/layout/HorizontalMultiLevelHierarchy"/>
    <dgm:cxn modelId="{909F4CC8-A72F-4A81-9AD0-0AB50EDC10C8}" type="presParOf" srcId="{EA249E62-44E5-463C-AA51-3DDFA5ACF432}" destId="{E63874AA-F410-449B-AC88-DCAC396F652C}" srcOrd="1" destOrd="0" presId="urn:microsoft.com/office/officeart/2008/layout/HorizontalMultiLevelHierarchy"/>
    <dgm:cxn modelId="{2F580495-DD73-4D13-A455-F1C2B1521A12}" type="presParOf" srcId="{E63874AA-F410-449B-AC88-DCAC396F652C}" destId="{102313CA-6CA6-4435-B1E3-77DBB9E4AF2A}" srcOrd="0" destOrd="0" presId="urn:microsoft.com/office/officeart/2008/layout/HorizontalMultiLevelHierarchy"/>
    <dgm:cxn modelId="{44CB6F48-70A4-4398-A01D-62606B7F00A5}" type="presParOf" srcId="{102313CA-6CA6-4435-B1E3-77DBB9E4AF2A}" destId="{2DBA0E73-6CE2-40F0-9D1A-0F022AE17276}" srcOrd="0" destOrd="0" presId="urn:microsoft.com/office/officeart/2008/layout/HorizontalMultiLevelHierarchy"/>
    <dgm:cxn modelId="{1B7AC948-B878-4897-B576-67035CA4AB59}" type="presParOf" srcId="{E63874AA-F410-449B-AC88-DCAC396F652C}" destId="{A6C10BBF-DA3A-48FE-8F9B-6F6AF3A4CA59}" srcOrd="1" destOrd="0" presId="urn:microsoft.com/office/officeart/2008/layout/HorizontalMultiLevelHierarchy"/>
    <dgm:cxn modelId="{92927DDA-4ED1-451B-A414-6D718B74E888}" type="presParOf" srcId="{A6C10BBF-DA3A-48FE-8F9B-6F6AF3A4CA59}" destId="{5C2E9439-74E2-4C30-9D50-F6F74570DAFF}" srcOrd="0" destOrd="0" presId="urn:microsoft.com/office/officeart/2008/layout/HorizontalMultiLevelHierarchy"/>
    <dgm:cxn modelId="{1A3DA77C-043A-4739-BC93-40965D6AE16E}" type="presParOf" srcId="{A6C10BBF-DA3A-48FE-8F9B-6F6AF3A4CA59}" destId="{53141A35-5DEB-48F8-A40B-A3F84610CFF8}" srcOrd="1" destOrd="0" presId="urn:microsoft.com/office/officeart/2008/layout/HorizontalMultiLevelHierarchy"/>
    <dgm:cxn modelId="{02F4867F-60C1-4189-BB4F-6A4E36AAD223}" type="presParOf" srcId="{E63874AA-F410-449B-AC88-DCAC396F652C}" destId="{E8787B2C-B578-421D-A1BF-150D4D5EB709}" srcOrd="2" destOrd="0" presId="urn:microsoft.com/office/officeart/2008/layout/HorizontalMultiLevelHierarchy"/>
    <dgm:cxn modelId="{40594F3B-C2FD-4865-91F0-F60D36AAE1AF}" type="presParOf" srcId="{E8787B2C-B578-421D-A1BF-150D4D5EB709}" destId="{9C4CC99C-80A6-4467-AF2F-F6839431B2F0}" srcOrd="0" destOrd="0" presId="urn:microsoft.com/office/officeart/2008/layout/HorizontalMultiLevelHierarchy"/>
    <dgm:cxn modelId="{A1907154-C024-4937-9C36-69BC242B9DB9}" type="presParOf" srcId="{E63874AA-F410-449B-AC88-DCAC396F652C}" destId="{D0B4C1D7-E968-4900-95F8-2E5A322E0631}" srcOrd="3" destOrd="0" presId="urn:microsoft.com/office/officeart/2008/layout/HorizontalMultiLevelHierarchy"/>
    <dgm:cxn modelId="{985BB55E-D257-4C60-8EFF-20B191799E56}" type="presParOf" srcId="{D0B4C1D7-E968-4900-95F8-2E5A322E0631}" destId="{6B77601F-8898-40CA-9A18-CE323678A1D9}" srcOrd="0" destOrd="0" presId="urn:microsoft.com/office/officeart/2008/layout/HorizontalMultiLevelHierarchy"/>
    <dgm:cxn modelId="{2532DBC7-AA00-4B8C-B3F6-12331ADD29DA}" type="presParOf" srcId="{D0B4C1D7-E968-4900-95F8-2E5A322E0631}" destId="{33241D4C-1DF0-4761-B71C-6B3DC2A15CAD}" srcOrd="1" destOrd="0" presId="urn:microsoft.com/office/officeart/2008/layout/HorizontalMultiLevelHierarchy"/>
    <dgm:cxn modelId="{F17E93B6-9524-48E9-9429-35B35B3823ED}" type="presParOf" srcId="{E63874AA-F410-449B-AC88-DCAC396F652C}" destId="{5780FB70-FA5D-4848-BF73-0D3368D61337}" srcOrd="4" destOrd="0" presId="urn:microsoft.com/office/officeart/2008/layout/HorizontalMultiLevelHierarchy"/>
    <dgm:cxn modelId="{1C56E843-74BC-4232-8A3A-7B3F01C4C852}" type="presParOf" srcId="{5780FB70-FA5D-4848-BF73-0D3368D61337}" destId="{2C984AFD-202D-46AC-B7B3-54649F6AD234}" srcOrd="0" destOrd="0" presId="urn:microsoft.com/office/officeart/2008/layout/HorizontalMultiLevelHierarchy"/>
    <dgm:cxn modelId="{A8DF8C80-F14A-4A9A-AE02-26B897929C4C}" type="presParOf" srcId="{E63874AA-F410-449B-AC88-DCAC396F652C}" destId="{8A63507B-23A5-4D56-9CA6-3E8208EDDD68}" srcOrd="5" destOrd="0" presId="urn:microsoft.com/office/officeart/2008/layout/HorizontalMultiLevelHierarchy"/>
    <dgm:cxn modelId="{39565F5C-D74E-48E0-A5DB-B50A53355475}" type="presParOf" srcId="{8A63507B-23A5-4D56-9CA6-3E8208EDDD68}" destId="{7830D8C5-C7A3-4DD0-9615-5665FFCE0050}" srcOrd="0" destOrd="0" presId="urn:microsoft.com/office/officeart/2008/layout/HorizontalMultiLevelHierarchy"/>
    <dgm:cxn modelId="{84CB6E03-20B5-4452-B1DC-C5D6790B8C2B}" type="presParOf" srcId="{8A63507B-23A5-4D56-9CA6-3E8208EDDD68}" destId="{E3610EFA-0B4E-45B8-8A1C-1D831F8C39B8}" srcOrd="1" destOrd="0" presId="urn:microsoft.com/office/officeart/2008/layout/HorizontalMultiLevelHierarchy"/>
    <dgm:cxn modelId="{D0D4F647-62C8-45ED-AEEE-DF5665947F34}" type="presParOf" srcId="{E63874AA-F410-449B-AC88-DCAC396F652C}" destId="{2C6C7F6A-B6DF-4082-84A5-809B74DA1CBA}" srcOrd="6" destOrd="0" presId="urn:microsoft.com/office/officeart/2008/layout/HorizontalMultiLevelHierarchy"/>
    <dgm:cxn modelId="{B472B121-3E9E-44EF-B8DE-91414B2857BF}" type="presParOf" srcId="{2C6C7F6A-B6DF-4082-84A5-809B74DA1CBA}" destId="{7400FFE6-97A4-4158-B7B9-68CDB25E9A23}" srcOrd="0" destOrd="0" presId="urn:microsoft.com/office/officeart/2008/layout/HorizontalMultiLevelHierarchy"/>
    <dgm:cxn modelId="{8F2E2CB0-4409-497D-9DBA-153E474D01C6}" type="presParOf" srcId="{E63874AA-F410-449B-AC88-DCAC396F652C}" destId="{83BE48A0-E55A-487F-97BD-B913D87B691B}" srcOrd="7" destOrd="0" presId="urn:microsoft.com/office/officeart/2008/layout/HorizontalMultiLevelHierarchy"/>
    <dgm:cxn modelId="{2EEA04B0-236F-4E2D-B38D-16D4D5AE615E}" type="presParOf" srcId="{83BE48A0-E55A-487F-97BD-B913D87B691B}" destId="{505653CC-A365-416F-865C-A56451FB1764}" srcOrd="0" destOrd="0" presId="urn:microsoft.com/office/officeart/2008/layout/HorizontalMultiLevelHierarchy"/>
    <dgm:cxn modelId="{F588D9F3-6987-496E-AE00-6C625E8483E8}" type="presParOf" srcId="{83BE48A0-E55A-487F-97BD-B913D87B691B}" destId="{E54D287B-5B11-4821-B350-939D46C0547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C7F6A-B6DF-4082-84A5-809B74DA1CBA}">
      <dsp:nvSpPr>
        <dsp:cNvPr id="0" name=""/>
        <dsp:cNvSpPr/>
      </dsp:nvSpPr>
      <dsp:spPr>
        <a:xfrm>
          <a:off x="1560326" y="1783026"/>
          <a:ext cx="444472" cy="127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236" y="0"/>
              </a:lnTo>
              <a:lnTo>
                <a:pt x="222236" y="1270406"/>
              </a:lnTo>
              <a:lnTo>
                <a:pt x="444472" y="12704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48915" y="2384581"/>
        <a:ext cx="67295" cy="67295"/>
      </dsp:txXfrm>
    </dsp:sp>
    <dsp:sp modelId="{5780FB70-FA5D-4848-BF73-0D3368D61337}">
      <dsp:nvSpPr>
        <dsp:cNvPr id="0" name=""/>
        <dsp:cNvSpPr/>
      </dsp:nvSpPr>
      <dsp:spPr>
        <a:xfrm>
          <a:off x="1560326" y="1783026"/>
          <a:ext cx="444472" cy="423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236" y="0"/>
              </a:lnTo>
              <a:lnTo>
                <a:pt x="222236" y="423468"/>
              </a:lnTo>
              <a:lnTo>
                <a:pt x="444472" y="42346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7215" y="1979412"/>
        <a:ext cx="30695" cy="30695"/>
      </dsp:txXfrm>
    </dsp:sp>
    <dsp:sp modelId="{E8787B2C-B578-421D-A1BF-150D4D5EB709}">
      <dsp:nvSpPr>
        <dsp:cNvPr id="0" name=""/>
        <dsp:cNvSpPr/>
      </dsp:nvSpPr>
      <dsp:spPr>
        <a:xfrm>
          <a:off x="1560326" y="1359557"/>
          <a:ext cx="444472" cy="423468"/>
        </a:xfrm>
        <a:custGeom>
          <a:avLst/>
          <a:gdLst/>
          <a:ahLst/>
          <a:cxnLst/>
          <a:rect l="0" t="0" r="0" b="0"/>
          <a:pathLst>
            <a:path>
              <a:moveTo>
                <a:pt x="0" y="423468"/>
              </a:moveTo>
              <a:lnTo>
                <a:pt x="222236" y="423468"/>
              </a:lnTo>
              <a:lnTo>
                <a:pt x="222236" y="0"/>
              </a:lnTo>
              <a:lnTo>
                <a:pt x="44447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7215" y="1555943"/>
        <a:ext cx="30695" cy="30695"/>
      </dsp:txXfrm>
    </dsp:sp>
    <dsp:sp modelId="{102313CA-6CA6-4435-B1E3-77DBB9E4AF2A}">
      <dsp:nvSpPr>
        <dsp:cNvPr id="0" name=""/>
        <dsp:cNvSpPr/>
      </dsp:nvSpPr>
      <dsp:spPr>
        <a:xfrm>
          <a:off x="1560326" y="512619"/>
          <a:ext cx="444472" cy="1270406"/>
        </a:xfrm>
        <a:custGeom>
          <a:avLst/>
          <a:gdLst/>
          <a:ahLst/>
          <a:cxnLst/>
          <a:rect l="0" t="0" r="0" b="0"/>
          <a:pathLst>
            <a:path>
              <a:moveTo>
                <a:pt x="0" y="1270406"/>
              </a:moveTo>
              <a:lnTo>
                <a:pt x="222236" y="1270406"/>
              </a:lnTo>
              <a:lnTo>
                <a:pt x="222236" y="0"/>
              </a:lnTo>
              <a:lnTo>
                <a:pt x="44447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48915" y="1114175"/>
        <a:ext cx="67295" cy="67295"/>
      </dsp:txXfrm>
    </dsp:sp>
    <dsp:sp modelId="{8885860D-6A6F-4D6C-951B-4C1B5C94A3E4}">
      <dsp:nvSpPr>
        <dsp:cNvPr id="0" name=""/>
        <dsp:cNvSpPr/>
      </dsp:nvSpPr>
      <dsp:spPr>
        <a:xfrm rot="16200000">
          <a:off x="352932" y="1444251"/>
          <a:ext cx="1737237" cy="6775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math</a:t>
          </a: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</a:t>
          </a:r>
        </a:p>
      </dsp:txBody>
      <dsp:txXfrm>
        <a:off x="352932" y="1444251"/>
        <a:ext cx="1737237" cy="677549"/>
      </dsp:txXfrm>
    </dsp:sp>
    <dsp:sp modelId="{5C2E9439-74E2-4C30-9D50-F6F74570DAFF}">
      <dsp:nvSpPr>
        <dsp:cNvPr id="0" name=""/>
        <dsp:cNvSpPr/>
      </dsp:nvSpPr>
      <dsp:spPr>
        <a:xfrm>
          <a:off x="2004799" y="173845"/>
          <a:ext cx="2222363" cy="6775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数值表示函数</a:t>
          </a:r>
        </a:p>
      </dsp:txBody>
      <dsp:txXfrm>
        <a:off x="2004799" y="173845"/>
        <a:ext cx="2222363" cy="677549"/>
      </dsp:txXfrm>
    </dsp:sp>
    <dsp:sp modelId="{6B77601F-8898-40CA-9A18-CE323678A1D9}">
      <dsp:nvSpPr>
        <dsp:cNvPr id="0" name=""/>
        <dsp:cNvSpPr/>
      </dsp:nvSpPr>
      <dsp:spPr>
        <a:xfrm>
          <a:off x="2004799" y="1020782"/>
          <a:ext cx="2222363" cy="6775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幂对数函数</a:t>
          </a:r>
        </a:p>
      </dsp:txBody>
      <dsp:txXfrm>
        <a:off x="2004799" y="1020782"/>
        <a:ext cx="2222363" cy="677549"/>
      </dsp:txXfrm>
    </dsp:sp>
    <dsp:sp modelId="{7830D8C5-C7A3-4DD0-9615-5665FFCE0050}">
      <dsp:nvSpPr>
        <dsp:cNvPr id="0" name=""/>
        <dsp:cNvSpPr/>
      </dsp:nvSpPr>
      <dsp:spPr>
        <a:xfrm>
          <a:off x="2004799" y="1867719"/>
          <a:ext cx="2222363" cy="6775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三角函数</a:t>
          </a:r>
        </a:p>
      </dsp:txBody>
      <dsp:txXfrm>
        <a:off x="2004799" y="1867719"/>
        <a:ext cx="2222363" cy="677549"/>
      </dsp:txXfrm>
    </dsp:sp>
    <dsp:sp modelId="{505653CC-A365-416F-865C-A56451FB1764}">
      <dsp:nvSpPr>
        <dsp:cNvPr id="0" name=""/>
        <dsp:cNvSpPr/>
      </dsp:nvSpPr>
      <dsp:spPr>
        <a:xfrm>
          <a:off x="2004799" y="2714657"/>
          <a:ext cx="2222363" cy="6775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高等特殊函数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(4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4799" y="2714657"/>
        <a:ext cx="2222363" cy="677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2DEE-4A98-491F-8758-CF52861AA12F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7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6441" y="10414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数字类型和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9606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廖友琦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2021-09-13</a:t>
            </a:r>
          </a:p>
          <a:p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83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9D2BE6-5F28-496C-ABB1-9D47471CDD5B}"/>
              </a:ext>
            </a:extLst>
          </p:cNvPr>
          <p:cNvSpPr txBox="1"/>
          <p:nvPr/>
        </p:nvSpPr>
        <p:spPr>
          <a:xfrm>
            <a:off x="694649" y="1464745"/>
            <a:ext cx="8725512" cy="1844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与数学中的复数概念一致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z = a +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是实数部分，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是虚数部分，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都是浮点类型，虚数部分用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12.3 + 4j,  -5.6 + 7j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FFF275-B719-418D-9CF2-C55E6550CFF4}"/>
              </a:ext>
            </a:extLst>
          </p:cNvPr>
          <p:cNvSpPr txBox="1"/>
          <p:nvPr/>
        </p:nvSpPr>
        <p:spPr>
          <a:xfrm>
            <a:off x="647454" y="420018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(complex)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39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7E4B656-39D5-458A-89EB-B069A105C5D5}"/>
              </a:ext>
            </a:extLst>
          </p:cNvPr>
          <p:cNvSpPr txBox="1"/>
          <p:nvPr/>
        </p:nvSpPr>
        <p:spPr>
          <a:xfrm>
            <a:off x="599884" y="1397820"/>
            <a:ext cx="793042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 = 1.23e-4+5.6e+89j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（实部和虚部是什么？）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对于复数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z.real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获得实数部分 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z.imag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获得虚数部分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66E1DA-DBB9-4EE6-9392-DD1BEBE7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0" y="3209334"/>
            <a:ext cx="7311794" cy="22954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A19715-6E59-440E-A242-B1DC7D39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4" y="6036916"/>
            <a:ext cx="6413723" cy="51828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BF19640-2EF0-46D4-986C-DC4084A99964}"/>
              </a:ext>
            </a:extLst>
          </p:cNvPr>
          <p:cNvSpPr txBox="1"/>
          <p:nvPr/>
        </p:nvSpPr>
        <p:spPr>
          <a:xfrm>
            <a:off x="599884" y="485437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复数类型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(complex)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9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7E4B656-39D5-458A-89EB-B069A105C5D5}"/>
              </a:ext>
            </a:extLst>
          </p:cNvPr>
          <p:cNvSpPr txBox="1"/>
          <p:nvPr/>
        </p:nvSpPr>
        <p:spPr>
          <a:xfrm>
            <a:off x="599883" y="1287010"/>
            <a:ext cx="109049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的类型，适用于所有类型的判断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isinstance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(obj, type)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来判断一个对象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是否是一个已知的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如果要判断两个类型是否相同，推荐使用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isinstance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不会认为子类是一种父类类型，不考虑继承关系。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isinstance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会认为子类是一种父类类型，考虑继承关系。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F19640-2EF0-46D4-986C-DC4084A99964}"/>
              </a:ext>
            </a:extLst>
          </p:cNvPr>
          <p:cNvSpPr txBox="1"/>
          <p:nvPr/>
        </p:nvSpPr>
        <p:spPr>
          <a:xfrm>
            <a:off x="599884" y="485437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数字类型的判断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8DA367-C5F4-4D9C-B99B-3219F941D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37"/>
          <a:stretch/>
        </p:blipFill>
        <p:spPr>
          <a:xfrm>
            <a:off x="165697" y="3426365"/>
            <a:ext cx="3544705" cy="33285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3C4FBC-725F-4335-935B-29F23149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16" y="3702309"/>
            <a:ext cx="3544705" cy="23674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8654FF-E6F9-4AA5-AF54-4E6A3C597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987" y="3644541"/>
            <a:ext cx="3812316" cy="23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7E4B656-39D5-458A-89EB-B069A105C5D5}"/>
              </a:ext>
            </a:extLst>
          </p:cNvPr>
          <p:cNvSpPr txBox="1"/>
          <p:nvPr/>
        </p:nvSpPr>
        <p:spPr>
          <a:xfrm>
            <a:off x="599884" y="1128572"/>
            <a:ext cx="609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转换函数：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int(), float(), complex()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F19640-2EF0-46D4-986C-DC4084A99964}"/>
              </a:ext>
            </a:extLst>
          </p:cNvPr>
          <p:cNvSpPr txBox="1"/>
          <p:nvPr/>
        </p:nvSpPr>
        <p:spPr>
          <a:xfrm>
            <a:off x="599884" y="310870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数字类型的转换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D26471-CAE0-4685-A685-CDE53B84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4" y="3957724"/>
            <a:ext cx="6331023" cy="2864436"/>
          </a:xfrm>
          <a:prstGeom prst="rect">
            <a:avLst/>
          </a:prstGeom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26983D-DEF8-4320-83BF-37F2BB3BC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937" y="2793076"/>
            <a:ext cx="2825970" cy="3811341"/>
          </a:xfrm>
          <a:prstGeom prst="rect">
            <a:avLst/>
          </a:prstGeom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FDD089-8E89-420D-B9AF-38EC20ED9B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" t="2325" r="979" b="2791"/>
          <a:stretch/>
        </p:blipFill>
        <p:spPr>
          <a:xfrm>
            <a:off x="599884" y="1761609"/>
            <a:ext cx="7167154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BD59BA-36BB-47C6-9791-FA756077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2" y="2612571"/>
            <a:ext cx="7645589" cy="1825206"/>
          </a:xfrm>
          <a:prstGeom prst="rect">
            <a:avLst/>
          </a:prstGeom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511CD5-0EFD-4571-9F8B-CF4025703407}"/>
              </a:ext>
            </a:extLst>
          </p:cNvPr>
          <p:cNvSpPr txBox="1"/>
          <p:nvPr/>
        </p:nvSpPr>
        <p:spPr>
          <a:xfrm>
            <a:off x="9487619" y="2696540"/>
            <a:ext cx="4342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6E214F-0BAD-4527-B77A-E6095DCC0E08}"/>
              </a:ext>
            </a:extLst>
          </p:cNvPr>
          <p:cNvSpPr txBox="1"/>
          <p:nvPr/>
        </p:nvSpPr>
        <p:spPr>
          <a:xfrm>
            <a:off x="8617677" y="3676703"/>
            <a:ext cx="6153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0C933F-8B19-45C1-B007-ED27D7203BA3}"/>
              </a:ext>
            </a:extLst>
          </p:cNvPr>
          <p:cNvSpPr txBox="1"/>
          <p:nvPr/>
        </p:nvSpPr>
        <p:spPr>
          <a:xfrm>
            <a:off x="10059852" y="3671438"/>
            <a:ext cx="9727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complex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C63A95F-28C5-489A-8053-825750ABD34F}"/>
              </a:ext>
            </a:extLst>
          </p:cNvPr>
          <p:cNvCxnSpPr/>
          <p:nvPr/>
        </p:nvCxnSpPr>
        <p:spPr>
          <a:xfrm flipV="1">
            <a:off x="9051897" y="3181357"/>
            <a:ext cx="331393" cy="40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B7F971D-CB29-4D6D-BFCA-46325354A9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17593" y="3228813"/>
            <a:ext cx="331393" cy="40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EBD654-82FC-469D-9222-0C667CD7ED45}"/>
              </a:ext>
            </a:extLst>
          </p:cNvPr>
          <p:cNvCxnSpPr>
            <a:cxnSpLocks/>
          </p:cNvCxnSpPr>
          <p:nvPr/>
        </p:nvCxnSpPr>
        <p:spPr>
          <a:xfrm rot="6240000" flipV="1">
            <a:off x="9992732" y="3213356"/>
            <a:ext cx="331393" cy="40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A147FF4-7615-434E-9BF0-5E67BF14DEE3}"/>
              </a:ext>
            </a:extLst>
          </p:cNvPr>
          <p:cNvCxnSpPr>
            <a:cxnSpLocks/>
          </p:cNvCxnSpPr>
          <p:nvPr/>
        </p:nvCxnSpPr>
        <p:spPr>
          <a:xfrm rot="3060000" flipV="1">
            <a:off x="9519556" y="3718894"/>
            <a:ext cx="331393" cy="40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206D3E2-2879-484E-A267-A522D892E470}"/>
              </a:ext>
            </a:extLst>
          </p:cNvPr>
          <p:cNvSpPr txBox="1"/>
          <p:nvPr/>
        </p:nvSpPr>
        <p:spPr>
          <a:xfrm>
            <a:off x="599884" y="485437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数字类型的转换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06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209306-8224-4687-8E9F-0AB4CF37AFBC}"/>
              </a:ext>
            </a:extLst>
          </p:cNvPr>
          <p:cNvSpPr txBox="1"/>
          <p:nvPr/>
        </p:nvSpPr>
        <p:spPr>
          <a:xfrm>
            <a:off x="599883" y="485437"/>
            <a:ext cx="10264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数字类型的操作：内置的数值运算操作符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50E53-FF50-4F36-9FDD-B2625511D02B}"/>
              </a:ext>
            </a:extLst>
          </p:cNvPr>
          <p:cNvSpPr txBox="1"/>
          <p:nvPr/>
        </p:nvSpPr>
        <p:spPr>
          <a:xfrm>
            <a:off x="599883" y="1665055"/>
            <a:ext cx="10334798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三种类型存在一种逐渐“扩展”的关系：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复数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（整数是浮点数特例，浮点数是复数特例）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不同数字类型之间可以进行混合运算，运算后生成结果为最宽类型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 + 4.0 = 127.0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423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209306-8224-4687-8E9F-0AB4CF37AFBC}"/>
              </a:ext>
            </a:extLst>
          </p:cNvPr>
          <p:cNvSpPr txBox="1"/>
          <p:nvPr/>
        </p:nvSpPr>
        <p:spPr>
          <a:xfrm>
            <a:off x="599882" y="304168"/>
            <a:ext cx="10264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数字类型的操作：内置的数值运算操作符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6197DA-4682-41D7-A85B-D6DDC9EF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43" y="1249009"/>
            <a:ext cx="7519443" cy="3826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38815B-0938-4431-A90A-9B2F231FF1F6}"/>
              </a:ext>
            </a:extLst>
          </p:cNvPr>
          <p:cNvSpPr txBox="1"/>
          <p:nvPr/>
        </p:nvSpPr>
        <p:spPr>
          <a:xfrm>
            <a:off x="1501128" y="5075246"/>
            <a:ext cx="4231179" cy="160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增强赋值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0" dirty="0">
                <a:solidFill>
                  <a:srgbClr val="268BD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400" dirty="0">
                <a:solidFill>
                  <a:srgbClr val="85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y, </a:t>
            </a:r>
            <a:r>
              <a:rPr lang="zh-CN" altLang="en-US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400" dirty="0">
                <a:solidFill>
                  <a:srgbClr val="85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y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0" dirty="0">
                <a:solidFill>
                  <a:srgbClr val="268BD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y, </a:t>
            </a:r>
            <a:r>
              <a:rPr lang="zh-CN" altLang="en-US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400" dirty="0">
                <a:solidFill>
                  <a:srgbClr val="85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x++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++x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这种写法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000" b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5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E4925-D830-4A7B-ACF6-06578139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41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内置的数值运算操作符：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加减乘除运算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9F478C-EE18-4FCF-A38C-388F581DF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913"/>
          <a:stretch/>
        </p:blipFill>
        <p:spPr>
          <a:xfrm>
            <a:off x="2607783" y="1635855"/>
            <a:ext cx="5214493" cy="454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8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209306-8224-4687-8E9F-0AB4CF37AFBC}"/>
              </a:ext>
            </a:extLst>
          </p:cNvPr>
          <p:cNvSpPr txBox="1"/>
          <p:nvPr/>
        </p:nvSpPr>
        <p:spPr>
          <a:xfrm>
            <a:off x="599883" y="485437"/>
            <a:ext cx="10264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数字类型的操作：数字类型之间的混合运算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50E53-FF50-4F36-9FDD-B2625511D02B}"/>
              </a:ext>
            </a:extLst>
          </p:cNvPr>
          <p:cNvSpPr txBox="1"/>
          <p:nvPr/>
        </p:nvSpPr>
        <p:spPr>
          <a:xfrm>
            <a:off x="394320" y="1432298"/>
            <a:ext cx="10939987" cy="3200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基本规则如下：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整数之间运算，如果数学意义上的结果是小数，结果是浮点数；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整数之间运算，如果数学意义上的结果是整数，结果是整数；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整数和浮点数混合运算，输出结果是浮点数；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整数或浮点数与复数运算，输出结果是复数。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D5F6AE-7D42-4CC8-9F7C-7C1D0067B718}"/>
              </a:ext>
            </a:extLst>
          </p:cNvPr>
          <p:cNvSpPr txBox="1"/>
          <p:nvPr/>
        </p:nvSpPr>
        <p:spPr>
          <a:xfrm>
            <a:off x="8090461" y="2933243"/>
            <a:ext cx="4193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除法例外，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中整数除以整数，结果一定是浮点数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12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209306-8224-4687-8E9F-0AB4CF37AFBC}"/>
              </a:ext>
            </a:extLst>
          </p:cNvPr>
          <p:cNvSpPr txBox="1"/>
          <p:nvPr/>
        </p:nvSpPr>
        <p:spPr>
          <a:xfrm>
            <a:off x="507830" y="364310"/>
            <a:ext cx="3808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// y: </a:t>
            </a:r>
            <a:r>
              <a:rPr lang="zh-CN" altLang="en-US" sz="3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3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50E53-FF50-4F36-9FDD-B2625511D02B}"/>
              </a:ext>
            </a:extLst>
          </p:cNvPr>
          <p:cNvSpPr txBox="1"/>
          <p:nvPr/>
        </p:nvSpPr>
        <p:spPr>
          <a:xfrm>
            <a:off x="507831" y="1125629"/>
            <a:ext cx="6494386" cy="1757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11.12 // 4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-11 // 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E6B273-102B-40D4-B2C6-A57C9F944A52}"/>
              </a:ext>
            </a:extLst>
          </p:cNvPr>
          <p:cNvSpPr txBox="1"/>
          <p:nvPr/>
        </p:nvSpPr>
        <p:spPr>
          <a:xfrm>
            <a:off x="507830" y="5000994"/>
            <a:ext cx="3318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import math</a:t>
            </a:r>
          </a:p>
          <a:p>
            <a:r>
              <a:rPr lang="en-US" altLang="zh-CN" sz="1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math.floor</a:t>
            </a:r>
            <a:r>
              <a:rPr lang="en-US" altLang="zh-CN" sz="1800" dirty="0">
                <a:latin typeface="Consolas" panose="020B0609020204030204" pitchFamily="49" charset="0"/>
                <a:ea typeface="微软雅黑" panose="020B0503020204020204" pitchFamily="34" charset="-122"/>
              </a:rPr>
              <a:t>(11.12/4)</a:t>
            </a:r>
            <a:endParaRPr lang="zh-CN" altLang="en-US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E8757F-C779-4B65-9CB4-2A4BFE2DF42D}"/>
              </a:ext>
            </a:extLst>
          </p:cNvPr>
          <p:cNvGrpSpPr/>
          <p:nvPr/>
        </p:nvGrpSpPr>
        <p:grpSpPr>
          <a:xfrm>
            <a:off x="8743540" y="1857693"/>
            <a:ext cx="3132589" cy="4875297"/>
            <a:chOff x="8743540" y="1857693"/>
            <a:chExt cx="3132589" cy="4875297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351AF98-6F8D-45C4-A313-C3C751E68A54}"/>
                </a:ext>
              </a:extLst>
            </p:cNvPr>
            <p:cNvCxnSpPr/>
            <p:nvPr/>
          </p:nvCxnSpPr>
          <p:spPr>
            <a:xfrm rot="16200000">
              <a:off x="8059557" y="4005613"/>
              <a:ext cx="42958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0DEA817-43F0-41A2-9680-E705B69D3206}"/>
                </a:ext>
              </a:extLst>
            </p:cNvPr>
            <p:cNvCxnSpPr/>
            <p:nvPr/>
          </p:nvCxnSpPr>
          <p:spPr>
            <a:xfrm rot="16200000">
              <a:off x="10158381" y="4091530"/>
              <a:ext cx="0" cy="981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18F8C2D-C36D-4764-A635-EEEE747A7FF8}"/>
                </a:ext>
              </a:extLst>
            </p:cNvPr>
            <p:cNvSpPr txBox="1"/>
            <p:nvPr/>
          </p:nvSpPr>
          <p:spPr>
            <a:xfrm>
              <a:off x="9730168" y="39665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E7E4AE-3EB5-4722-9316-EBB68FB05F7E}"/>
                </a:ext>
              </a:extLst>
            </p:cNvPr>
            <p:cNvSpPr txBox="1"/>
            <p:nvPr/>
          </p:nvSpPr>
          <p:spPr>
            <a:xfrm>
              <a:off x="9363278" y="508515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x/y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540B28E-2040-41F0-91AB-5102D62C57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97214" y="5073436"/>
              <a:ext cx="0" cy="39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0C4CB47-4A0A-4707-82F5-F3BD0ECE2C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1359" y="5508826"/>
              <a:ext cx="551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56D3B16-E829-4B56-8A48-5A63BD04DCB7}"/>
                </a:ext>
              </a:extLst>
            </p:cNvPr>
            <p:cNvSpPr txBox="1"/>
            <p:nvPr/>
          </p:nvSpPr>
          <p:spPr>
            <a:xfrm>
              <a:off x="10850449" y="532416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x//y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41AE71-218B-4D35-BEA4-23444DEA659A}"/>
                </a:ext>
              </a:extLst>
            </p:cNvPr>
            <p:cNvSpPr txBox="1"/>
            <p:nvPr/>
          </p:nvSpPr>
          <p:spPr>
            <a:xfrm>
              <a:off x="9363568" y="243831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x/y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F9BAC8F-3E7B-438A-A3C6-6BDF6214627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97504" y="2426596"/>
              <a:ext cx="0" cy="39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4B2BCB1-6549-460A-965B-BFE036976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1649" y="2861986"/>
              <a:ext cx="551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D919CE4-C074-4539-B9DA-661CE8160698}"/>
                </a:ext>
              </a:extLst>
            </p:cNvPr>
            <p:cNvSpPr txBox="1"/>
            <p:nvPr/>
          </p:nvSpPr>
          <p:spPr>
            <a:xfrm>
              <a:off x="10850449" y="267732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x//y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5A93822-10C1-44D7-B118-FD72AD123D81}"/>
                </a:ext>
              </a:extLst>
            </p:cNvPr>
            <p:cNvSpPr txBox="1"/>
            <p:nvPr/>
          </p:nvSpPr>
          <p:spPr>
            <a:xfrm>
              <a:off x="8743540" y="6363658"/>
              <a:ext cx="3132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x//y: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向下取整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math.floor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6A5D6D0-1CC4-481E-98D4-28D421A06994}"/>
              </a:ext>
            </a:extLst>
          </p:cNvPr>
          <p:cNvSpPr txBox="1"/>
          <p:nvPr/>
        </p:nvSpPr>
        <p:spPr>
          <a:xfrm>
            <a:off x="507830" y="2874446"/>
            <a:ext cx="6096000" cy="2049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// y 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是向</a:t>
            </a:r>
            <a:r>
              <a:rPr lang="en-US" altLang="zh-CN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∞方向取整，也叫向下取整，即小于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/ 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的最大整数，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在坐标轴上 </a:t>
            </a:r>
            <a:r>
              <a:rPr lang="en-US" altLang="zh-CN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x//y 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x/y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的最大整数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不过如果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有浮点数的话，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x//y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也是小数部分为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的浮点数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// y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基本上等同于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math.floor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 / y)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math.floor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(11.12/4)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3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3734007" y="203586"/>
            <a:ext cx="47239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5E5DFA-EBFC-4598-861F-ECBBB261B4E3}"/>
              </a:ext>
            </a:extLst>
          </p:cNvPr>
          <p:cNvSpPr txBox="1"/>
          <p:nvPr/>
        </p:nvSpPr>
        <p:spPr>
          <a:xfrm>
            <a:off x="266171" y="1952085"/>
            <a:ext cx="6025774" cy="309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方式一： Python官方网站下载并安装Python基本开发和运行环境；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方式二：安装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miniconda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，一个开源的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软件包管理系统和环境管理系统，可以让多个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版本共存；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方式三：安装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miniconda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基础上集成大量常用第三方科学计算包。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879505-C859-4701-8028-795A01385A18}"/>
              </a:ext>
            </a:extLst>
          </p:cNvPr>
          <p:cNvSpPr txBox="1"/>
          <p:nvPr/>
        </p:nvSpPr>
        <p:spPr>
          <a:xfrm>
            <a:off x="266171" y="1175656"/>
            <a:ext cx="2457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一、安装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9FD9A5-A34F-4A49-8E85-C76D9A6F73D2}"/>
              </a:ext>
            </a:extLst>
          </p:cNvPr>
          <p:cNvSpPr txBox="1"/>
          <p:nvPr/>
        </p:nvSpPr>
        <p:spPr>
          <a:xfrm>
            <a:off x="7205133" y="2519352"/>
            <a:ext cx="4445001" cy="1366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无论以哪种方式安装，建议安装时勾选“添加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到系统路径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(PATH)”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本课程统一使用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python3.8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265896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209306-8224-4687-8E9F-0AB4CF37AFBC}"/>
              </a:ext>
            </a:extLst>
          </p:cNvPr>
          <p:cNvSpPr txBox="1"/>
          <p:nvPr/>
        </p:nvSpPr>
        <p:spPr>
          <a:xfrm>
            <a:off x="507830" y="381108"/>
            <a:ext cx="10264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% y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取模运算和取余运算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50E53-FF50-4F36-9FDD-B2625511D02B}"/>
              </a:ext>
            </a:extLst>
          </p:cNvPr>
          <p:cNvSpPr txBox="1"/>
          <p:nvPr/>
        </p:nvSpPr>
        <p:spPr>
          <a:xfrm>
            <a:off x="593533" y="1027439"/>
            <a:ext cx="11451610" cy="191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取模运算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mod b)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和取余运算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(a rem b)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是两个易混淆的概念，求模和取余都是根据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= b * c + r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这个公式定义的，唯一的区别就是商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究竟是向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方向取整还是向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-∞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方向取整。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 mod 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 rem 3: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取模是向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∞方向取整（即向下取整，</a:t>
            </a:r>
            <a:r>
              <a:rPr lang="en-US" altLang="zh-CN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math.floor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函数），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= -2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取余是向 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方向取整（即商大于 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时向下取整，小于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时向上取整）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c = -1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C5C283-B5CE-4645-8C95-2BC5F13D43B0}"/>
              </a:ext>
            </a:extLst>
          </p:cNvPr>
          <p:cNvSpPr txBox="1"/>
          <p:nvPr/>
        </p:nvSpPr>
        <p:spPr>
          <a:xfrm>
            <a:off x="593533" y="3064126"/>
            <a:ext cx="864190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math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(a, b):    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取模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accurate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    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精确的浮点数除法结果</a:t>
            </a:r>
            <a:endParaRPr lang="zh-CN" alt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accurate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 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小于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accurate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的最大整数，即向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-∞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取整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, a // b</a:t>
            </a:r>
            <a:endParaRPr lang="zh-CN" alt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(a, b):    # 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取余 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accurate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    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精确的浮点数除法结果</a:t>
            </a:r>
            <a:endParaRPr lang="zh-CN" alt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accurate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  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截掉小数部分，即向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取整</a:t>
            </a:r>
            <a:endParaRPr lang="zh-CN" alt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E48A65-487C-4AB6-9D12-A09E5FDC7AC0}"/>
              </a:ext>
            </a:extLst>
          </p:cNvPr>
          <p:cNvSpPr txBox="1"/>
          <p:nvPr/>
        </p:nvSpPr>
        <p:spPr>
          <a:xfrm>
            <a:off x="9797508" y="4948752"/>
            <a:ext cx="1800959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7 % 4 = ?</a:t>
            </a:r>
          </a:p>
          <a:p>
            <a:pPr>
              <a:lnSpc>
                <a:spcPct val="150000"/>
              </a:lnSpc>
            </a:pP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-7 % 4 = ?</a:t>
            </a:r>
          </a:p>
          <a:p>
            <a:pPr>
              <a:lnSpc>
                <a:spcPct val="150000"/>
              </a:lnSpc>
            </a:pP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7 % -4 = ?</a:t>
            </a:r>
          </a:p>
          <a:p>
            <a:pPr>
              <a:lnSpc>
                <a:spcPct val="150000"/>
              </a:lnSpc>
            </a:pP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7.5 % -4 = 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B0DD44-F811-4345-97C7-91D04FAA19CC}"/>
              </a:ext>
            </a:extLst>
          </p:cNvPr>
          <p:cNvSpPr txBox="1"/>
          <p:nvPr/>
        </p:nvSpPr>
        <p:spPr>
          <a:xfrm>
            <a:off x="507830" y="5988428"/>
            <a:ext cx="7137301" cy="50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是取模运算，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是取余运算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5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209306-8224-4687-8E9F-0AB4CF37AFBC}"/>
              </a:ext>
            </a:extLst>
          </p:cNvPr>
          <p:cNvSpPr txBox="1"/>
          <p:nvPr/>
        </p:nvSpPr>
        <p:spPr>
          <a:xfrm>
            <a:off x="507830" y="381108"/>
            <a:ext cx="3355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** y: </a:t>
            </a:r>
            <a:r>
              <a:rPr lang="zh-CN" altLang="en-US" sz="3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幂运算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50E53-FF50-4F36-9FDD-B2625511D02B}"/>
              </a:ext>
            </a:extLst>
          </p:cNvPr>
          <p:cNvSpPr txBox="1"/>
          <p:nvPr/>
        </p:nvSpPr>
        <p:spPr>
          <a:xfrm>
            <a:off x="768977" y="1709320"/>
            <a:ext cx="4096827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**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** 0.5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 ** 0.5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(-1) ** 0.5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** y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pow(x, 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运算符具有最高优先级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B87BF4-808E-4386-ADFC-4385959C0A2E}"/>
              </a:ext>
            </a:extLst>
          </p:cNvPr>
          <p:cNvGrpSpPr/>
          <p:nvPr/>
        </p:nvGrpSpPr>
        <p:grpSpPr>
          <a:xfrm>
            <a:off x="5071537" y="1611661"/>
            <a:ext cx="5526794" cy="4285456"/>
            <a:chOff x="5071537" y="1611661"/>
            <a:chExt cx="5526794" cy="428545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DC94C92-9DBC-41FB-847C-6C0E8C3B2B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11" r="31244"/>
            <a:stretch/>
          </p:blipFill>
          <p:spPr>
            <a:xfrm>
              <a:off x="5947954" y="1611661"/>
              <a:ext cx="4650377" cy="3826237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6610CEE-8EC1-4B93-94FB-58974AB5E2BD}"/>
                </a:ext>
              </a:extLst>
            </p:cNvPr>
            <p:cNvSpPr/>
            <p:nvPr/>
          </p:nvSpPr>
          <p:spPr>
            <a:xfrm>
              <a:off x="6044275" y="2832843"/>
              <a:ext cx="724156" cy="139307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072336-6EA0-42F1-AD60-0A6A2245C2D9}"/>
                </a:ext>
              </a:extLst>
            </p:cNvPr>
            <p:cNvSpPr/>
            <p:nvPr/>
          </p:nvSpPr>
          <p:spPr>
            <a:xfrm>
              <a:off x="6044275" y="4321629"/>
              <a:ext cx="724156" cy="6637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C50926-7976-44BB-A4E7-6DF460BCB673}"/>
                </a:ext>
              </a:extLst>
            </p:cNvPr>
            <p:cNvSpPr/>
            <p:nvPr/>
          </p:nvSpPr>
          <p:spPr>
            <a:xfrm>
              <a:off x="6044275" y="2048442"/>
              <a:ext cx="724156" cy="6637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8A48DE-8DC2-46B5-ABEF-D0D84863D669}"/>
                </a:ext>
              </a:extLst>
            </p:cNvPr>
            <p:cNvSpPr/>
            <p:nvPr/>
          </p:nvSpPr>
          <p:spPr>
            <a:xfrm>
              <a:off x="6044275" y="5066211"/>
              <a:ext cx="724156" cy="2569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箭头: 上 2">
              <a:extLst>
                <a:ext uri="{FF2B5EF4-FFF2-40B4-BE49-F238E27FC236}">
                  <a16:creationId xmlns:a16="http://schemas.microsoft.com/office/drawing/2014/main" id="{741411EB-C0D1-412C-896D-E884FBA7654E}"/>
                </a:ext>
              </a:extLst>
            </p:cNvPr>
            <p:cNvSpPr/>
            <p:nvPr/>
          </p:nvSpPr>
          <p:spPr>
            <a:xfrm>
              <a:off x="5595258" y="1992086"/>
              <a:ext cx="352697" cy="3252651"/>
            </a:xfrm>
            <a:prstGeom prst="upArrow">
              <a:avLst>
                <a:gd name="adj1" fmla="val 50000"/>
                <a:gd name="adj2" fmla="val 89506"/>
              </a:avLst>
            </a:prstGeom>
            <a:gradFill>
              <a:gsLst>
                <a:gs pos="70000">
                  <a:srgbClr val="FB7D7F"/>
                </a:gs>
                <a:gs pos="0">
                  <a:srgbClr val="FF0000">
                    <a:alpha val="5000"/>
                  </a:srgbClr>
                </a:gs>
                <a:gs pos="100000">
                  <a:srgbClr val="FF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EE70B4C-EC35-40BE-9C58-C5F164B20F68}"/>
                </a:ext>
              </a:extLst>
            </p:cNvPr>
            <p:cNvSpPr txBox="1"/>
            <p:nvPr/>
          </p:nvSpPr>
          <p:spPr>
            <a:xfrm>
              <a:off x="5371496" y="555856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优先度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AC542A8-E6B0-49CE-984C-FCB65BFA8650}"/>
                </a:ext>
              </a:extLst>
            </p:cNvPr>
            <p:cNvSpPr txBox="1"/>
            <p:nvPr/>
          </p:nvSpPr>
          <p:spPr>
            <a:xfrm>
              <a:off x="5071537" y="502538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8144A04-5080-4249-8B0B-B6EC791A5047}"/>
                </a:ext>
              </a:extLst>
            </p:cNvPr>
            <p:cNvSpPr txBox="1"/>
            <p:nvPr/>
          </p:nvSpPr>
          <p:spPr>
            <a:xfrm>
              <a:off x="5109088" y="207634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94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77C4FFD-71E4-4384-B53D-EE05849B3DF7}"/>
              </a:ext>
            </a:extLst>
          </p:cNvPr>
          <p:cNvSpPr txBox="1"/>
          <p:nvPr/>
        </p:nvSpPr>
        <p:spPr>
          <a:xfrm>
            <a:off x="537030" y="3269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内置的数值运算函数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40FCBB-5D83-49F8-BA53-D3A7CADF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98" y="1562793"/>
            <a:ext cx="9980747" cy="43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4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77C4FFD-71E4-4384-B53D-EE05849B3DF7}"/>
              </a:ext>
            </a:extLst>
          </p:cNvPr>
          <p:cNvSpPr txBox="1"/>
          <p:nvPr/>
        </p:nvSpPr>
        <p:spPr>
          <a:xfrm>
            <a:off x="537030" y="53478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60BA79-D890-4400-B3D7-EC0E0031C7F7}"/>
              </a:ext>
            </a:extLst>
          </p:cNvPr>
          <p:cNvSpPr txBox="1"/>
          <p:nvPr/>
        </p:nvSpPr>
        <p:spPr>
          <a:xfrm>
            <a:off x="537030" y="1273941"/>
            <a:ext cx="609600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标准库提供的数学类函数库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库不支持复数类型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库一共提供了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个数学常数和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个函数。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BBB7C6-2B3E-454D-9832-6C535C4A2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4" r="2003"/>
          <a:stretch/>
        </p:blipFill>
        <p:spPr>
          <a:xfrm>
            <a:off x="987776" y="3360510"/>
            <a:ext cx="5194507" cy="2385752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66C328F-3384-42D7-9B20-FA12217CE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676814"/>
              </p:ext>
            </p:extLst>
          </p:nvPr>
        </p:nvGraphicFramePr>
        <p:xfrm>
          <a:off x="6728165" y="2518924"/>
          <a:ext cx="5109940" cy="3566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554B350-0AB6-4157-8DE9-179D6B65FD67}"/>
              </a:ext>
            </a:extLst>
          </p:cNvPr>
          <p:cNvSpPr txBox="1"/>
          <p:nvPr/>
        </p:nvSpPr>
        <p:spPr>
          <a:xfrm flipH="1">
            <a:off x="3520281" y="6179044"/>
            <a:ext cx="547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个数学常数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大类函数</a:t>
            </a:r>
          </a:p>
        </p:txBody>
      </p:sp>
    </p:spTree>
    <p:extLst>
      <p:ext uri="{BB962C8B-B14F-4D97-AF65-F5344CB8AC3E}">
        <p14:creationId xmlns:p14="http://schemas.microsoft.com/office/powerpoint/2010/main" val="284939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77C4FFD-71E4-4384-B53D-EE05849B3DF7}"/>
              </a:ext>
            </a:extLst>
          </p:cNvPr>
          <p:cNvSpPr txBox="1"/>
          <p:nvPr/>
        </p:nvSpPr>
        <p:spPr>
          <a:xfrm>
            <a:off x="537030" y="534782"/>
            <a:ext cx="4508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库使用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F32A90-4C2A-4111-BD14-96E98516A8B4}"/>
              </a:ext>
            </a:extLst>
          </p:cNvPr>
          <p:cNvSpPr txBox="1"/>
          <p:nvPr/>
        </p:nvSpPr>
        <p:spPr>
          <a:xfrm>
            <a:off x="537030" y="1458520"/>
            <a:ext cx="5024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首先使用保留字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引用该库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EB9DEE-C4C5-451D-932B-4086D38A5198}"/>
              </a:ext>
            </a:extLst>
          </p:cNvPr>
          <p:cNvSpPr txBox="1"/>
          <p:nvPr/>
        </p:nvSpPr>
        <p:spPr>
          <a:xfrm>
            <a:off x="6971076" y="2170211"/>
            <a:ext cx="5232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from math import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库中函数可以直接采用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98930B-53E6-4EF1-BDF7-06C76EF7AD16}"/>
              </a:ext>
            </a:extLst>
          </p:cNvPr>
          <p:cNvSpPr txBox="1"/>
          <p:nvPr/>
        </p:nvSpPr>
        <p:spPr>
          <a:xfrm>
            <a:off x="537030" y="2170211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第一种：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math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库中函数采用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math.&lt;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形式使用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2B08F9-52C8-455B-839F-21574EF7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30" y="3220850"/>
            <a:ext cx="3295650" cy="13525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7D2BBC-B553-414B-9FA3-342715151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316" y="3244083"/>
            <a:ext cx="4107412" cy="13060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E37106-AC56-43D6-ABF9-DA3C8ECF5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316" y="4877225"/>
            <a:ext cx="3853555" cy="14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6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E4C48-7F35-4751-8DBC-24760DF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46555" cy="11077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中常用的取整函数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C09E46F-A442-488E-AC0B-7A73E2636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76202"/>
              </p:ext>
            </p:extLst>
          </p:nvPr>
        </p:nvGraphicFramePr>
        <p:xfrm>
          <a:off x="1008224" y="1711281"/>
          <a:ext cx="5943600" cy="27559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12236428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975710421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306275930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所属库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26427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math.floor(x)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 math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库函数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∞取整，向下取整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91971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math.ceil()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 math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库函数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∞取整，向上取整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46367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int(x)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内置函数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截掉小数部分取整，向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的方向取整，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x&gt;0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向下取整，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x&lt;0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向上取整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7735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round(x)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内置函数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四舍五入取整，最靠近的整数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851110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6AFC13-A38B-46C9-B432-51C01C731C39}"/>
              </a:ext>
            </a:extLst>
          </p:cNvPr>
          <p:cNvCxnSpPr/>
          <p:nvPr/>
        </p:nvCxnSpPr>
        <p:spPr>
          <a:xfrm rot="16200000">
            <a:off x="6016456" y="4344954"/>
            <a:ext cx="4295839" cy="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3D94FC9-03FD-442F-A6F7-DE580B02CEFC}"/>
              </a:ext>
            </a:extLst>
          </p:cNvPr>
          <p:cNvCxnSpPr/>
          <p:nvPr/>
        </p:nvCxnSpPr>
        <p:spPr>
          <a:xfrm rot="16200000">
            <a:off x="8115280" y="4430871"/>
            <a:ext cx="0" cy="98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C8D6B17-C3E7-4161-B060-7E4D408BAB67}"/>
              </a:ext>
            </a:extLst>
          </p:cNvPr>
          <p:cNvSpPr txBox="1"/>
          <p:nvPr/>
        </p:nvSpPr>
        <p:spPr>
          <a:xfrm>
            <a:off x="7687067" y="43058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1D4F75-1C23-4D06-AADD-B9EC67970F68}"/>
              </a:ext>
            </a:extLst>
          </p:cNvPr>
          <p:cNvSpPr txBox="1"/>
          <p:nvPr/>
        </p:nvSpPr>
        <p:spPr>
          <a:xfrm>
            <a:off x="7374078" y="5424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D3F7E6-BB9C-49D8-9B21-B4A1BB0D9E3F}"/>
              </a:ext>
            </a:extLst>
          </p:cNvPr>
          <p:cNvCxnSpPr>
            <a:cxnSpLocks/>
          </p:cNvCxnSpPr>
          <p:nvPr/>
        </p:nvCxnSpPr>
        <p:spPr>
          <a:xfrm rot="16200000">
            <a:off x="7954113" y="5412777"/>
            <a:ext cx="0" cy="392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E3B1E24-81EE-4484-9555-A1013229B72C}"/>
              </a:ext>
            </a:extLst>
          </p:cNvPr>
          <p:cNvCxnSpPr>
            <a:cxnSpLocks/>
          </p:cNvCxnSpPr>
          <p:nvPr/>
        </p:nvCxnSpPr>
        <p:spPr>
          <a:xfrm flipH="1">
            <a:off x="8178258" y="5848167"/>
            <a:ext cx="360000" cy="0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4FFA5BD-230B-4EDD-A53C-317E1C568D25}"/>
              </a:ext>
            </a:extLst>
          </p:cNvPr>
          <p:cNvSpPr txBox="1"/>
          <p:nvPr/>
        </p:nvSpPr>
        <p:spPr>
          <a:xfrm>
            <a:off x="8533019" y="566350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math.floor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763479-4706-4B02-AC60-FD70032728FA}"/>
              </a:ext>
            </a:extLst>
          </p:cNvPr>
          <p:cNvSpPr txBox="1"/>
          <p:nvPr/>
        </p:nvSpPr>
        <p:spPr>
          <a:xfrm>
            <a:off x="7418049" y="2840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CE1135C-DCFC-48D1-B1EE-91A1ED2C1C16}"/>
              </a:ext>
            </a:extLst>
          </p:cNvPr>
          <p:cNvCxnSpPr>
            <a:cxnSpLocks/>
          </p:cNvCxnSpPr>
          <p:nvPr/>
        </p:nvCxnSpPr>
        <p:spPr>
          <a:xfrm rot="16200000">
            <a:off x="7954403" y="2838507"/>
            <a:ext cx="0" cy="392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57CFDE-5DE5-4B5B-BF7A-C7CADBBA9D31}"/>
              </a:ext>
            </a:extLst>
          </p:cNvPr>
          <p:cNvCxnSpPr>
            <a:cxnSpLocks/>
          </p:cNvCxnSpPr>
          <p:nvPr/>
        </p:nvCxnSpPr>
        <p:spPr>
          <a:xfrm flipH="1">
            <a:off x="8178548" y="3273897"/>
            <a:ext cx="360000" cy="0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8118DD1-ED69-48F1-8A60-8826952F47B4}"/>
              </a:ext>
            </a:extLst>
          </p:cNvPr>
          <p:cNvSpPr txBox="1"/>
          <p:nvPr/>
        </p:nvSpPr>
        <p:spPr>
          <a:xfrm>
            <a:off x="8533019" y="308923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math.floor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078723-F804-4CA8-A0FC-FA0E5C28D060}"/>
              </a:ext>
            </a:extLst>
          </p:cNvPr>
          <p:cNvCxnSpPr>
            <a:cxnSpLocks/>
          </p:cNvCxnSpPr>
          <p:nvPr/>
        </p:nvCxnSpPr>
        <p:spPr>
          <a:xfrm flipH="1">
            <a:off x="8178258" y="5112637"/>
            <a:ext cx="360000" cy="0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7E9F9E2-E85A-4DA4-AD5B-AC76A3A413D3}"/>
              </a:ext>
            </a:extLst>
          </p:cNvPr>
          <p:cNvSpPr txBox="1"/>
          <p:nvPr/>
        </p:nvSpPr>
        <p:spPr>
          <a:xfrm>
            <a:off x="8533019" y="492797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math.ceil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420A5E-8F17-445C-9CDF-4F1E27785695}"/>
              </a:ext>
            </a:extLst>
          </p:cNvPr>
          <p:cNvCxnSpPr>
            <a:cxnSpLocks/>
          </p:cNvCxnSpPr>
          <p:nvPr/>
        </p:nvCxnSpPr>
        <p:spPr>
          <a:xfrm flipH="1">
            <a:off x="8178258" y="2568976"/>
            <a:ext cx="360000" cy="0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4CDAE8C-CC0E-4955-95A4-0905E3818B8D}"/>
              </a:ext>
            </a:extLst>
          </p:cNvPr>
          <p:cNvSpPr txBox="1"/>
          <p:nvPr/>
        </p:nvSpPr>
        <p:spPr>
          <a:xfrm>
            <a:off x="8533019" y="238431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math.ceil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CD3B93-BFC1-46A5-A326-0ED58EB40CD1}"/>
              </a:ext>
            </a:extLst>
          </p:cNvPr>
          <p:cNvSpPr txBox="1"/>
          <p:nvPr/>
        </p:nvSpPr>
        <p:spPr>
          <a:xfrm>
            <a:off x="10291854" y="492797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int()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2019A6-CA21-45EF-A7B1-B7FC4289F659}"/>
              </a:ext>
            </a:extLst>
          </p:cNvPr>
          <p:cNvSpPr txBox="1"/>
          <p:nvPr/>
        </p:nvSpPr>
        <p:spPr>
          <a:xfrm>
            <a:off x="10291854" y="308923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int()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2F2414-BF3E-4AF8-983B-930D9D8E9034}"/>
              </a:ext>
            </a:extLst>
          </p:cNvPr>
          <p:cNvSpPr txBox="1"/>
          <p:nvPr/>
        </p:nvSpPr>
        <p:spPr>
          <a:xfrm>
            <a:off x="11096097" y="30892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round()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C5E23E8-A201-44E4-8B79-D6D32A14DB74}"/>
              </a:ext>
            </a:extLst>
          </p:cNvPr>
          <p:cNvSpPr txBox="1"/>
          <p:nvPr/>
        </p:nvSpPr>
        <p:spPr>
          <a:xfrm>
            <a:off x="11096097" y="566350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round()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5FF4F3-C997-4CCE-B212-51DD99CBBE50}"/>
              </a:ext>
            </a:extLst>
          </p:cNvPr>
          <p:cNvSpPr txBox="1"/>
          <p:nvPr/>
        </p:nvSpPr>
        <p:spPr>
          <a:xfrm>
            <a:off x="838200" y="4947567"/>
            <a:ext cx="5943600" cy="180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int()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函数还可以把其他进制的整数转换成十进制，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  如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"0b101101"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base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= 45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round()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函数还可以对小数位四舍五入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如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3.14159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3.14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75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E4C48-7F35-4751-8DBC-24760DF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0"/>
            <a:ext cx="7046555" cy="62408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DE790F-DA9F-434C-8534-DF85D3F7F2F4}"/>
              </a:ext>
            </a:extLst>
          </p:cNvPr>
          <p:cNvSpPr txBox="1"/>
          <p:nvPr/>
        </p:nvSpPr>
        <p:spPr>
          <a:xfrm>
            <a:off x="838200" y="825334"/>
            <a:ext cx="504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个数值表示函数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75A745-36D1-4507-9972-CF93D7A5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474" y="1286999"/>
            <a:ext cx="7793656" cy="5515417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0258F4F9-9A0F-43C8-87B0-6FAEF12781E6}"/>
              </a:ext>
            </a:extLst>
          </p:cNvPr>
          <p:cNvSpPr/>
          <p:nvPr/>
        </p:nvSpPr>
        <p:spPr>
          <a:xfrm>
            <a:off x="2244436" y="1687484"/>
            <a:ext cx="232757" cy="881149"/>
          </a:xfrm>
          <a:prstGeom prst="leftBrace">
            <a:avLst>
              <a:gd name="adj1" fmla="val 2703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99F242-7DCF-40E9-B6D3-3C584CDE39A7}"/>
              </a:ext>
            </a:extLst>
          </p:cNvPr>
          <p:cNvSpPr txBox="1"/>
          <p:nvPr/>
        </p:nvSpPr>
        <p:spPr>
          <a:xfrm>
            <a:off x="828953" y="19433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返回浮点数</a:t>
            </a:r>
          </a:p>
        </p:txBody>
      </p:sp>
    </p:spTree>
    <p:extLst>
      <p:ext uri="{BB962C8B-B14F-4D97-AF65-F5344CB8AC3E}">
        <p14:creationId xmlns:p14="http://schemas.microsoft.com/office/powerpoint/2010/main" val="3275008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E4C48-7F35-4751-8DBC-24760DF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0"/>
            <a:ext cx="7046555" cy="62408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DE790F-DA9F-434C-8534-DF85D3F7F2F4}"/>
              </a:ext>
            </a:extLst>
          </p:cNvPr>
          <p:cNvSpPr txBox="1"/>
          <p:nvPr/>
        </p:nvSpPr>
        <p:spPr>
          <a:xfrm>
            <a:off x="838200" y="825334"/>
            <a:ext cx="504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个幂对数函数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740A12-D7B0-4BF4-B630-A0D24EAC4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23" y="1494861"/>
            <a:ext cx="8652575" cy="51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07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E4C48-7F35-4751-8DBC-24760DF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0"/>
            <a:ext cx="7046555" cy="62408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DE790F-DA9F-434C-8534-DF85D3F7F2F4}"/>
              </a:ext>
            </a:extLst>
          </p:cNvPr>
          <p:cNvSpPr txBox="1"/>
          <p:nvPr/>
        </p:nvSpPr>
        <p:spPr>
          <a:xfrm>
            <a:off x="838200" y="825334"/>
            <a:ext cx="504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个三角函数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71615F-D3EF-48EA-B6FD-704F3CBC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74" y="1497194"/>
            <a:ext cx="7978051" cy="50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E4C48-7F35-4751-8DBC-24760DF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0"/>
            <a:ext cx="7046555" cy="62408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DE790F-DA9F-434C-8534-DF85D3F7F2F4}"/>
              </a:ext>
            </a:extLst>
          </p:cNvPr>
          <p:cNvSpPr txBox="1"/>
          <p:nvPr/>
        </p:nvSpPr>
        <p:spPr>
          <a:xfrm>
            <a:off x="838200" y="825334"/>
            <a:ext cx="504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个高等特殊函数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75CF61-5611-4142-97AD-B6409D7D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85" y="1812173"/>
            <a:ext cx="7628457" cy="399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0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C39BDD8-21B4-43F7-A0B9-8B9470563FAB}"/>
              </a:ext>
            </a:extLst>
          </p:cNvPr>
          <p:cNvSpPr txBox="1"/>
          <p:nvPr/>
        </p:nvSpPr>
        <p:spPr>
          <a:xfrm>
            <a:off x="451263" y="1867669"/>
            <a:ext cx="3866444" cy="297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命令行工具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Idle(Python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安装包自带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（数据分析常用）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Sublime Text, Visual Studio Code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等轻量级编辑器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PyCharm(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较大程序项目编写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C0F631-C193-43A1-933D-27C7505852ED}"/>
              </a:ext>
            </a:extLst>
          </p:cNvPr>
          <p:cNvSpPr txBox="1"/>
          <p:nvPr/>
        </p:nvSpPr>
        <p:spPr>
          <a:xfrm>
            <a:off x="451263" y="133597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二、代码编辑器的选择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AF78DF-078C-4CF6-95C4-92717E41543E}"/>
              </a:ext>
            </a:extLst>
          </p:cNvPr>
          <p:cNvSpPr/>
          <p:nvPr/>
        </p:nvSpPr>
        <p:spPr>
          <a:xfrm>
            <a:off x="6096000" y="1335971"/>
            <a:ext cx="584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三、Python程序的运行：交互式和文件式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35EA99-1805-465E-B6E1-3323D72B2D26}"/>
              </a:ext>
            </a:extLst>
          </p:cNvPr>
          <p:cNvSpPr txBox="1"/>
          <p:nvPr/>
        </p:nvSpPr>
        <p:spPr>
          <a:xfrm>
            <a:off x="6172541" y="2091246"/>
            <a:ext cx="5689477" cy="1649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交互式：交互式环境下，敲完一行代码按下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键马上能看到结果。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文件式：将代码写入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文件，执行整个代码文件。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9D7698-57A0-4887-9AE9-427715C35A4E}"/>
              </a:ext>
            </a:extLst>
          </p:cNvPr>
          <p:cNvSpPr txBox="1"/>
          <p:nvPr/>
        </p:nvSpPr>
        <p:spPr>
          <a:xfrm>
            <a:off x="3744427" y="203586"/>
            <a:ext cx="4703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开发环境配置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726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E4C48-7F35-4751-8DBC-24760DF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46555" cy="104001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天天向上的力量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9AC39D-B484-407C-97A9-87BC73D8CF75}"/>
              </a:ext>
            </a:extLst>
          </p:cNvPr>
          <p:cNvSpPr txBox="1"/>
          <p:nvPr/>
        </p:nvSpPr>
        <p:spPr>
          <a:xfrm>
            <a:off x="1760219" y="1881185"/>
            <a:ext cx="8007235" cy="324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天，以第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天的能力值为基数，记为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，当好好学习时能力值相比前一天提高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1‰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，当没有学习时由于遗忘等原因能力值相比前一天下降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。每天努力和每天放任，一年下来的能力值相差多少呢？ </a:t>
            </a:r>
          </a:p>
        </p:txBody>
      </p:sp>
    </p:spTree>
    <p:extLst>
      <p:ext uri="{BB962C8B-B14F-4D97-AF65-F5344CB8AC3E}">
        <p14:creationId xmlns:p14="http://schemas.microsoft.com/office/powerpoint/2010/main" val="1024649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E6860D-700B-4399-A968-DA569809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46" y="1800918"/>
            <a:ext cx="8553450" cy="27241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D3E2D8-E4D1-4DD4-B833-E429F7C689B2}"/>
              </a:ext>
            </a:extLst>
          </p:cNvPr>
          <p:cNvSpPr txBox="1"/>
          <p:nvPr/>
        </p:nvSpPr>
        <p:spPr>
          <a:xfrm>
            <a:off x="1527464" y="5300396"/>
            <a:ext cx="89948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运行结果如下，每天努力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，一年下来将提高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，好像不多？请继续分析。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8D9D6-08F8-4A6B-B9AD-20E5B4C8A4A9}"/>
              </a:ext>
            </a:extLst>
          </p:cNvPr>
          <p:cNvSpPr txBox="1"/>
          <p:nvPr/>
        </p:nvSpPr>
        <p:spPr>
          <a:xfrm>
            <a:off x="879072" y="536092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</a:p>
        </p:txBody>
      </p:sp>
    </p:spTree>
    <p:extLst>
      <p:ext uri="{BB962C8B-B14F-4D97-AF65-F5344CB8AC3E}">
        <p14:creationId xmlns:p14="http://schemas.microsoft.com/office/powerpoint/2010/main" val="1568872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E4C48-7F35-4751-8DBC-24760DF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46555" cy="104001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天天向上的力量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9AC39D-B484-407C-97A9-87BC73D8CF75}"/>
              </a:ext>
            </a:extLst>
          </p:cNvPr>
          <p:cNvSpPr txBox="1"/>
          <p:nvPr/>
        </p:nvSpPr>
        <p:spPr>
          <a:xfrm>
            <a:off x="2300547" y="2379949"/>
            <a:ext cx="6660574" cy="195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天，如果好好学习时能力值相比前一天提高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，当放任时相比前一天下降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。效果相差多少呢？</a:t>
            </a:r>
          </a:p>
        </p:txBody>
      </p:sp>
    </p:spTree>
    <p:extLst>
      <p:ext uri="{BB962C8B-B14F-4D97-AF65-F5344CB8AC3E}">
        <p14:creationId xmlns:p14="http://schemas.microsoft.com/office/powerpoint/2010/main" val="1246227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FD3E2D8-E4D1-4DD4-B833-E429F7C689B2}"/>
              </a:ext>
            </a:extLst>
          </p:cNvPr>
          <p:cNvSpPr txBox="1"/>
          <p:nvPr/>
        </p:nvSpPr>
        <p:spPr>
          <a:xfrm>
            <a:off x="1527464" y="5300396"/>
            <a:ext cx="89948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运行结果如下，每天努力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，一年下来将提高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倍！这个不容小觑了吧？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8D9D6-08F8-4A6B-B9AD-20E5B4C8A4A9}"/>
              </a:ext>
            </a:extLst>
          </p:cNvPr>
          <p:cNvSpPr txBox="1"/>
          <p:nvPr/>
        </p:nvSpPr>
        <p:spPr>
          <a:xfrm>
            <a:off x="879072" y="536092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69CD62-240B-4AC7-91BE-D6ABC055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66925"/>
            <a:ext cx="85058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20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E4C48-7F35-4751-8DBC-24760DF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46555" cy="104001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天天向上的力量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9AC39D-B484-407C-97A9-87BC73D8CF75}"/>
              </a:ext>
            </a:extLst>
          </p:cNvPr>
          <p:cNvSpPr txBox="1"/>
          <p:nvPr/>
        </p:nvSpPr>
        <p:spPr>
          <a:xfrm>
            <a:off x="2300547" y="2379949"/>
            <a:ext cx="6660574" cy="195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天，如果好好学习时能力值相比前一天提高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，当放任时相比前一天下降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。效果相差多少呢？</a:t>
            </a:r>
          </a:p>
        </p:txBody>
      </p:sp>
    </p:spTree>
    <p:extLst>
      <p:ext uri="{BB962C8B-B14F-4D97-AF65-F5344CB8AC3E}">
        <p14:creationId xmlns:p14="http://schemas.microsoft.com/office/powerpoint/2010/main" val="4105603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FD3E2D8-E4D1-4DD4-B833-E429F7C689B2}"/>
              </a:ext>
            </a:extLst>
          </p:cNvPr>
          <p:cNvSpPr txBox="1"/>
          <p:nvPr/>
        </p:nvSpPr>
        <p:spPr>
          <a:xfrm>
            <a:off x="1527464" y="5300396"/>
            <a:ext cx="87470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运行结果如下，每天努力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，一年下来将提高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倍。这个相当惊人吧！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8D9D6-08F8-4A6B-B9AD-20E5B4C8A4A9}"/>
              </a:ext>
            </a:extLst>
          </p:cNvPr>
          <p:cNvSpPr txBox="1"/>
          <p:nvPr/>
        </p:nvSpPr>
        <p:spPr>
          <a:xfrm>
            <a:off x="879072" y="536092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0B4450-1B6F-4E7A-9079-E48251BB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109787"/>
            <a:ext cx="86201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54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E4C48-7F35-4751-8DBC-24760DF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46555" cy="104001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4: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天天向上的力量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9AC39D-B484-407C-97A9-87BC73D8CF75}"/>
              </a:ext>
            </a:extLst>
          </p:cNvPr>
          <p:cNvSpPr txBox="1"/>
          <p:nvPr/>
        </p:nvSpPr>
        <p:spPr>
          <a:xfrm>
            <a:off x="2300546" y="2379949"/>
            <a:ext cx="7583287" cy="324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天，一周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个工作日，如果每个工作日都很努力，可以提高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，仅在周末放任一下，能力值每天下降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，效果如何呢？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假设第一天是周日，以此类推。</a:t>
            </a:r>
          </a:p>
        </p:txBody>
      </p:sp>
    </p:spTree>
    <p:extLst>
      <p:ext uri="{BB962C8B-B14F-4D97-AF65-F5344CB8AC3E}">
        <p14:creationId xmlns:p14="http://schemas.microsoft.com/office/powerpoint/2010/main" val="2858832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FD3E2D8-E4D1-4DD4-B833-E429F7C689B2}"/>
              </a:ext>
            </a:extLst>
          </p:cNvPr>
          <p:cNvSpPr txBox="1"/>
          <p:nvPr/>
        </p:nvSpPr>
        <p:spPr>
          <a:xfrm>
            <a:off x="1485899" y="5737133"/>
            <a:ext cx="87470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猜猜运行结果？每周努力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天，而不是每天，一年下来，水平仅是初始的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4.63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倍！与每天坚持所提高的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倍相去甚远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8D9D6-08F8-4A6B-B9AD-20E5B4C8A4A9}"/>
              </a:ext>
            </a:extLst>
          </p:cNvPr>
          <p:cNvSpPr txBox="1"/>
          <p:nvPr/>
        </p:nvSpPr>
        <p:spPr>
          <a:xfrm>
            <a:off x="879072" y="536092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4: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9FCCD8-D54A-4B7B-AD05-A673023F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08" y="1647825"/>
            <a:ext cx="76390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0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E4C48-7F35-4751-8DBC-24760DF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46555" cy="104001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5: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天天向上的力量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9AC39D-B484-407C-97A9-87BC73D8CF75}"/>
              </a:ext>
            </a:extLst>
          </p:cNvPr>
          <p:cNvSpPr txBox="1"/>
          <p:nvPr/>
        </p:nvSpPr>
        <p:spPr>
          <a:xfrm>
            <a:off x="2067790" y="2128227"/>
            <a:ext cx="7849294" cy="2601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如果对实例代码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的结果感到意外，那自然会产生如下问题：每周工作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天，休息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天，休息日水平下降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，工作日要努力到什么程度一年后的水平才与每天努力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所取得的效果一样呢？</a:t>
            </a:r>
          </a:p>
        </p:txBody>
      </p:sp>
    </p:spTree>
    <p:extLst>
      <p:ext uri="{BB962C8B-B14F-4D97-AF65-F5344CB8AC3E}">
        <p14:creationId xmlns:p14="http://schemas.microsoft.com/office/powerpoint/2010/main" val="4286565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FD3E2D8-E4D1-4DD4-B833-E429F7C689B2}"/>
              </a:ext>
            </a:extLst>
          </p:cNvPr>
          <p:cNvSpPr txBox="1"/>
          <p:nvPr/>
        </p:nvSpPr>
        <p:spPr>
          <a:xfrm>
            <a:off x="7027717" y="1804771"/>
            <a:ext cx="5164283" cy="3504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如果每周连续努力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 休息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天，为了达到每天努 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所达到的的水平，则需要在工作日将提高的程度达到约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，即要多努力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倍才仅是为了休息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这就是天天向上的力量！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8D9D6-08F8-4A6B-B9AD-20E5B4C8A4A9}"/>
              </a:ext>
            </a:extLst>
          </p:cNvPr>
          <p:cNvSpPr txBox="1"/>
          <p:nvPr/>
        </p:nvSpPr>
        <p:spPr>
          <a:xfrm>
            <a:off x="879072" y="536092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5: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8E2D86-D111-4E62-A164-6EDF468E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" y="1521229"/>
            <a:ext cx="6472872" cy="4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1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5913DB0-99D2-4E17-B131-739CFC453A7D}"/>
              </a:ext>
            </a:extLst>
          </p:cNvPr>
          <p:cNvSpPr/>
          <p:nvPr/>
        </p:nvSpPr>
        <p:spPr>
          <a:xfrm>
            <a:off x="344119" y="1939841"/>
            <a:ext cx="3728616" cy="3665128"/>
          </a:xfrm>
          <a:prstGeom prst="ellipse">
            <a:avLst/>
          </a:prstGeom>
          <a:solidFill>
            <a:srgbClr val="00B0F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C014D91-0B05-4676-90AF-05376C3BF2AA}"/>
              </a:ext>
            </a:extLst>
          </p:cNvPr>
          <p:cNvSpPr/>
          <p:nvPr/>
        </p:nvSpPr>
        <p:spPr>
          <a:xfrm>
            <a:off x="959272" y="3163243"/>
            <a:ext cx="2484022" cy="2441726"/>
          </a:xfrm>
          <a:prstGeom prst="ellipse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74E97EF-786F-4E2E-A6FA-940D53D8BE51}"/>
              </a:ext>
            </a:extLst>
          </p:cNvPr>
          <p:cNvSpPr/>
          <p:nvPr/>
        </p:nvSpPr>
        <p:spPr>
          <a:xfrm>
            <a:off x="1451466" y="4091047"/>
            <a:ext cx="1513922" cy="1513922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7EEEFE-E53F-4A5B-A096-14FA5C58FF2F}"/>
              </a:ext>
            </a:extLst>
          </p:cNvPr>
          <p:cNvSpPr txBox="1"/>
          <p:nvPr/>
        </p:nvSpPr>
        <p:spPr>
          <a:xfrm>
            <a:off x="1398819" y="475059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 “basics”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7AE8A0-421B-41AE-867A-53B094BF85D8}"/>
              </a:ext>
            </a:extLst>
          </p:cNvPr>
          <p:cNvSpPr txBox="1"/>
          <p:nvPr/>
        </p:nvSpPr>
        <p:spPr>
          <a:xfrm>
            <a:off x="1220816" y="369869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 “standards”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7305EC-E23C-466B-8AE7-5166D8A296BF}"/>
              </a:ext>
            </a:extLst>
          </p:cNvPr>
          <p:cNvSpPr txBox="1"/>
          <p:nvPr/>
        </p:nvSpPr>
        <p:spPr>
          <a:xfrm>
            <a:off x="1225793" y="2526186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 “extensions”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3060457" y="196769"/>
            <a:ext cx="6071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Programing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的三个层次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5E5DFA-EBFC-4598-861F-ECBBB261B4E3}"/>
              </a:ext>
            </a:extLst>
          </p:cNvPr>
          <p:cNvSpPr txBox="1"/>
          <p:nvPr/>
        </p:nvSpPr>
        <p:spPr>
          <a:xfrm>
            <a:off x="4637086" y="1072393"/>
            <a:ext cx="7409837" cy="558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Basics: Python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基本语法规范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基本语法：缩进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语法关键字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基本数据类型：整数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组合数据类型：容器数据类型如元组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程序控制流：分支结构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程序异常处理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文件的使用、数据的持久化保存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(Class)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、模块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(Module)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Standards: Python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time, datetime,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collections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itertools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sys, re, pickle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threading, multiprocessing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Extensions: Python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流行使用的第三方库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数据分析及可视化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pandas,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matplotlib, seaborn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scikit_learn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requests, beautifulsoup4, scrapy, selenium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Django, Flask, Tornado</a:t>
            </a:r>
          </a:p>
        </p:txBody>
      </p:sp>
    </p:spTree>
    <p:extLst>
      <p:ext uri="{BB962C8B-B14F-4D97-AF65-F5344CB8AC3E}">
        <p14:creationId xmlns:p14="http://schemas.microsoft.com/office/powerpoint/2010/main" val="1830050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44B246B-DCE9-48C7-9F37-8EF3E959786A}"/>
              </a:ext>
            </a:extLst>
          </p:cNvPr>
          <p:cNvSpPr txBox="1"/>
          <p:nvPr/>
        </p:nvSpPr>
        <p:spPr>
          <a:xfrm>
            <a:off x="906087" y="1204082"/>
            <a:ext cx="10379825" cy="532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合抱之木，生于毫末；九层之台，起于累土；千里之行，始于足下。为者败之，执者失之。是以圣人无为，故无败；无执，故无失。民之从事，常于几成而败之。慎终如始，则无败事。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道德经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巴菲特的财富排名全球第三，有人统计，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1965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年到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年间，巴菲特的年均收益率是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21.97%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平均每天的收益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不到，却成就了一个世界巨富。爱因斯坦曾经说过：“复利是世界第八大奇迹，其威力比原子弹更大。”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一万小时定律：要成为某个领域的专家，需要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小时。每天进步一点点，把身体搞好，劳逸结合，你能成为你想成为的人！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64D1A7-D5B2-4797-95B6-9064972E2015}"/>
              </a:ext>
            </a:extLst>
          </p:cNvPr>
          <p:cNvSpPr txBox="1"/>
          <p:nvPr/>
        </p:nvSpPr>
        <p:spPr>
          <a:xfrm>
            <a:off x="975360" y="426319"/>
            <a:ext cx="3979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天天向上的力量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630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812B6A96-A285-40F5-A5F7-9539A70B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9296"/>
            <a:ext cx="12192000" cy="677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9D2BE6-5F28-496C-ABB1-9D47471CDD5B}"/>
              </a:ext>
            </a:extLst>
          </p:cNvPr>
          <p:cNvSpPr txBox="1"/>
          <p:nvPr/>
        </p:nvSpPr>
        <p:spPr>
          <a:xfrm>
            <a:off x="694649" y="1464745"/>
            <a:ext cx="7121995" cy="339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Python语言包括三种数字类型：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(float)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(complex)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FFF275-B719-418D-9CF2-C55E6550CFF4}"/>
              </a:ext>
            </a:extLst>
          </p:cNvPr>
          <p:cNvSpPr txBox="1"/>
          <p:nvPr/>
        </p:nvSpPr>
        <p:spPr>
          <a:xfrm>
            <a:off x="647454" y="420018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</a:p>
        </p:txBody>
      </p:sp>
    </p:spTree>
    <p:extLst>
      <p:ext uri="{BB962C8B-B14F-4D97-AF65-F5344CB8AC3E}">
        <p14:creationId xmlns:p14="http://schemas.microsoft.com/office/powerpoint/2010/main" val="252522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9D2BE6-5F28-496C-ABB1-9D47471CDD5B}"/>
              </a:ext>
            </a:extLst>
          </p:cNvPr>
          <p:cNvSpPr txBox="1"/>
          <p:nvPr/>
        </p:nvSpPr>
        <p:spPr>
          <a:xfrm>
            <a:off x="694649" y="1464745"/>
            <a:ext cx="10012680" cy="4120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与数学中的整数概念一致，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中整数没有取值范围限制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pow(x, y)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函数：计算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pow(2,10) , pow(2,15)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pow(2, 1000)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pow(2, pow(2,15))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FFF275-B719-418D-9CF2-C55E6550CFF4}"/>
              </a:ext>
            </a:extLst>
          </p:cNvPr>
          <p:cNvSpPr txBox="1"/>
          <p:nvPr/>
        </p:nvSpPr>
        <p:spPr>
          <a:xfrm>
            <a:off x="647454" y="420018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(int)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5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D034046-3F7F-41B1-9168-CC7B33FE7DFD}"/>
              </a:ext>
            </a:extLst>
          </p:cNvPr>
          <p:cNvSpPr txBox="1"/>
          <p:nvPr/>
        </p:nvSpPr>
        <p:spPr>
          <a:xfrm>
            <a:off x="647454" y="420018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整数类型的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种进制表示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A781A71-8E41-4757-B4F2-BA988038B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27977"/>
              </p:ext>
            </p:extLst>
          </p:nvPr>
        </p:nvGraphicFramePr>
        <p:xfrm>
          <a:off x="719189" y="1757004"/>
          <a:ext cx="9330898" cy="229362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70355742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281790450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137321809"/>
                    </a:ext>
                  </a:extLst>
                </a:gridCol>
                <a:gridCol w="2405011">
                  <a:extLst>
                    <a:ext uri="{9D8B030D-6E8A-4147-A177-3AD203B41FA5}">
                      <a16:colId xmlns:a16="http://schemas.microsoft.com/office/drawing/2014/main" val="108668238"/>
                    </a:ext>
                  </a:extLst>
                </a:gridCol>
                <a:gridCol w="1820487">
                  <a:extLst>
                    <a:ext uri="{9D8B030D-6E8A-4147-A177-3AD203B41FA5}">
                      <a16:colId xmlns:a16="http://schemas.microsoft.com/office/drawing/2014/main" val="402721323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进制种类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引导符号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其它进制 </a:t>
                      </a:r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to </a:t>
                      </a:r>
                      <a:r>
                        <a:rPr lang="zh-CN" alt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十进制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十进制 </a:t>
                      </a:r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to </a:t>
                      </a:r>
                      <a:r>
                        <a:rPr lang="zh-CN" alt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其它进制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3363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十进制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默认情况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78439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二进制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0b 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或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由字符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和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组成，例如：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0b101, 0B101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int("0b101", 2)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bin(9658221)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78402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八进制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0o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或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由字符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7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组成，例如：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o711，0O711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int("0o711", 8)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oct(9658221)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48561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十六进制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0x 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或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由字符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a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A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组成，例如：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0x918fDa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int("0x918fDa", 16)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hex(9658221)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53585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F781074-B08E-46CC-ADD5-9DDCB56D24B3}"/>
              </a:ext>
            </a:extLst>
          </p:cNvPr>
          <p:cNvSpPr txBox="1"/>
          <p:nvPr/>
        </p:nvSpPr>
        <p:spPr>
          <a:xfrm>
            <a:off x="645469" y="4741279"/>
            <a:ext cx="5450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假如变量名能以数字开头，下面代码结果会是什么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print(0b1101 + 2)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因此，变量名不能以数字开头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11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9D2BE6-5F28-496C-ABB1-9D47471CDD5B}"/>
              </a:ext>
            </a:extLst>
          </p:cNvPr>
          <p:cNvSpPr txBox="1"/>
          <p:nvPr/>
        </p:nvSpPr>
        <p:spPr>
          <a:xfrm>
            <a:off x="694649" y="1464745"/>
            <a:ext cx="10012680" cy="1842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与数学中的实数概念一致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语言中浮点数的数值范围存在限制，小数精度也存在限制。这种限制与在不同计算机系统有关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FFF275-B719-418D-9CF2-C55E6550CFF4}"/>
              </a:ext>
            </a:extLst>
          </p:cNvPr>
          <p:cNvSpPr txBox="1"/>
          <p:nvPr/>
        </p:nvSpPr>
        <p:spPr>
          <a:xfrm>
            <a:off x="647454" y="420018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(float)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DE97D8-F3C1-409E-9554-E5D1CA0D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49" y="3550316"/>
            <a:ext cx="10220325" cy="19240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F41E64-2E13-45FF-8C83-AC491B5FF57E}"/>
              </a:ext>
            </a:extLst>
          </p:cNvPr>
          <p:cNvSpPr txBox="1"/>
          <p:nvPr/>
        </p:nvSpPr>
        <p:spPr>
          <a:xfrm>
            <a:off x="705132" y="5630131"/>
            <a:ext cx="8676179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更高精确度的数字类型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Decimal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由标准库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decimal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87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9D2BE6-5F28-496C-ABB1-9D47471CDD5B}"/>
              </a:ext>
            </a:extLst>
          </p:cNvPr>
          <p:cNvSpPr txBox="1"/>
          <p:nvPr/>
        </p:nvSpPr>
        <p:spPr>
          <a:xfrm>
            <a:off x="647453" y="1252093"/>
            <a:ext cx="10012680" cy="5136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-77.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-2.17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96e4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4.3e-3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9.6E+5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两种表示方法：带小数点的十进制数字和科学计数法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科学计数法使用字母“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作为幂的符号，以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为基数。科学计数法含义如下（没有空格）：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&lt;a&gt;e&lt;b&gt; = a * 10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FFF275-B719-418D-9CF2-C55E6550CFF4}"/>
              </a:ext>
            </a:extLst>
          </p:cNvPr>
          <p:cNvSpPr txBox="1"/>
          <p:nvPr/>
        </p:nvSpPr>
        <p:spPr>
          <a:xfrm>
            <a:off x="647453" y="420018"/>
            <a:ext cx="6880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(float)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384887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2573</Words>
  <Application>Microsoft Office PowerPoint</Application>
  <PresentationFormat>宽屏</PresentationFormat>
  <Paragraphs>261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基本数据类型(一): 数字类型和math库的使用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内置的数值运算操作符：加减乘除运算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Python中常用的取整函数</vt:lpstr>
      <vt:lpstr>math库解析</vt:lpstr>
      <vt:lpstr>math库解析</vt:lpstr>
      <vt:lpstr>math库解析</vt:lpstr>
      <vt:lpstr>math库解析</vt:lpstr>
      <vt:lpstr>实例1: 天天向上的力量</vt:lpstr>
      <vt:lpstr>PowerPoint 演示文稿</vt:lpstr>
      <vt:lpstr>实例2: 天天向上的力量</vt:lpstr>
      <vt:lpstr>PowerPoint 演示文稿</vt:lpstr>
      <vt:lpstr>实例3: 天天向上的力量</vt:lpstr>
      <vt:lpstr>PowerPoint 演示文稿</vt:lpstr>
      <vt:lpstr>实例4: 天天向上的力量</vt:lpstr>
      <vt:lpstr>PowerPoint 演示文稿</vt:lpstr>
      <vt:lpstr>实例5: 天天向上的力量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amosine</dc:creator>
  <cp:lastModifiedBy>教学</cp:lastModifiedBy>
  <cp:revision>106</cp:revision>
  <dcterms:created xsi:type="dcterms:W3CDTF">2021-08-19T08:05:36Z</dcterms:created>
  <dcterms:modified xsi:type="dcterms:W3CDTF">2021-09-12T13:27:16Z</dcterms:modified>
</cp:coreProperties>
</file>