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37" r:id="rId3"/>
    <p:sldId id="336" r:id="rId4"/>
    <p:sldId id="338" r:id="rId5"/>
    <p:sldId id="339" r:id="rId6"/>
    <p:sldId id="341" r:id="rId7"/>
    <p:sldId id="301" r:id="rId8"/>
    <p:sldId id="303" r:id="rId9"/>
    <p:sldId id="302" r:id="rId10"/>
    <p:sldId id="304" r:id="rId11"/>
    <p:sldId id="310" r:id="rId12"/>
    <p:sldId id="311" r:id="rId13"/>
    <p:sldId id="305" r:id="rId14"/>
    <p:sldId id="306" r:id="rId15"/>
    <p:sldId id="315" r:id="rId16"/>
    <p:sldId id="320" r:id="rId17"/>
    <p:sldId id="331" r:id="rId18"/>
    <p:sldId id="307" r:id="rId19"/>
    <p:sldId id="321" r:id="rId20"/>
    <p:sldId id="312" r:id="rId21"/>
    <p:sldId id="316" r:id="rId22"/>
    <p:sldId id="317" r:id="rId23"/>
    <p:sldId id="319" r:id="rId24"/>
    <p:sldId id="309" r:id="rId25"/>
    <p:sldId id="322" r:id="rId26"/>
    <p:sldId id="328" r:id="rId27"/>
    <p:sldId id="329" r:id="rId28"/>
    <p:sldId id="324" r:id="rId29"/>
    <p:sldId id="327" r:id="rId30"/>
    <p:sldId id="325" r:id="rId31"/>
    <p:sldId id="326" r:id="rId32"/>
    <p:sldId id="313" r:id="rId33"/>
    <p:sldId id="330" r:id="rId34"/>
    <p:sldId id="332" r:id="rId35"/>
    <p:sldId id="314" r:id="rId36"/>
    <p:sldId id="334" r:id="rId37"/>
    <p:sldId id="340" r:id="rId38"/>
    <p:sldId id="33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2AA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6" autoAdjust="0"/>
  </p:normalViewPr>
  <p:slideViewPr>
    <p:cSldViewPr snapToGrid="0">
      <p:cViewPr varScale="1">
        <p:scale>
          <a:sx n="101" d="100"/>
          <a:sy n="101" d="100"/>
        </p:scale>
        <p:origin x="3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6D1F3-A6B5-4619-AC09-0C1EF400D83E}"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1575E-350A-4128-8621-EA5F670EE296}" type="slidenum">
              <a:rPr lang="zh-CN" altLang="en-US" smtClean="0"/>
              <a:t>‹#›</a:t>
            </a:fld>
            <a:endParaRPr lang="zh-CN" altLang="en-US"/>
          </a:p>
        </p:txBody>
      </p:sp>
    </p:spTree>
    <p:extLst>
      <p:ext uri="{BB962C8B-B14F-4D97-AF65-F5344CB8AC3E}">
        <p14:creationId xmlns:p14="http://schemas.microsoft.com/office/powerpoint/2010/main" val="314537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7</a:t>
            </a:fld>
            <a:endParaRPr lang="zh-CN" altLang="en-US"/>
          </a:p>
        </p:txBody>
      </p:sp>
    </p:spTree>
    <p:extLst>
      <p:ext uri="{BB962C8B-B14F-4D97-AF65-F5344CB8AC3E}">
        <p14:creationId xmlns:p14="http://schemas.microsoft.com/office/powerpoint/2010/main" val="2451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E1575E-350A-4128-8621-EA5F670EE296}" type="slidenum">
              <a:rPr lang="zh-CN" altLang="en-US" smtClean="0"/>
              <a:t>8</a:t>
            </a:fld>
            <a:endParaRPr lang="zh-CN" altLang="en-US"/>
          </a:p>
        </p:txBody>
      </p:sp>
    </p:spTree>
    <p:extLst>
      <p:ext uri="{BB962C8B-B14F-4D97-AF65-F5344CB8AC3E}">
        <p14:creationId xmlns:p14="http://schemas.microsoft.com/office/powerpoint/2010/main" val="217186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9</a:t>
            </a:fld>
            <a:endParaRPr lang="zh-CN" altLang="en-US"/>
          </a:p>
        </p:txBody>
      </p:sp>
    </p:spTree>
    <p:extLst>
      <p:ext uri="{BB962C8B-B14F-4D97-AF65-F5344CB8AC3E}">
        <p14:creationId xmlns:p14="http://schemas.microsoft.com/office/powerpoint/2010/main" val="349968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19</a:t>
            </a:fld>
            <a:endParaRPr lang="zh-CN" altLang="en-US"/>
          </a:p>
        </p:txBody>
      </p:sp>
    </p:spTree>
    <p:extLst>
      <p:ext uri="{BB962C8B-B14F-4D97-AF65-F5344CB8AC3E}">
        <p14:creationId xmlns:p14="http://schemas.microsoft.com/office/powerpoint/2010/main" val="198687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22</a:t>
            </a:fld>
            <a:endParaRPr lang="zh-CN" altLang="en-US"/>
          </a:p>
        </p:txBody>
      </p:sp>
    </p:spTree>
    <p:extLst>
      <p:ext uri="{BB962C8B-B14F-4D97-AF65-F5344CB8AC3E}">
        <p14:creationId xmlns:p14="http://schemas.microsoft.com/office/powerpoint/2010/main" val="308272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68701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3461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44201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07634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17525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73346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92783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23036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82500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2896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42586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52DEE-4A98-491F-8758-CF52861AA12F}" type="datetimeFigureOut">
              <a:rPr lang="zh-CN" altLang="en-US" smtClean="0"/>
              <a:t>2021/9/28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68327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flipH="1">
            <a:off x="0" y="0"/>
            <a:ext cx="12192000" cy="6857999"/>
          </a:xfrm>
          <a:prstGeom prst="snip1Rect">
            <a:avLst>
              <a:gd name="adj" fmla="val 19334"/>
            </a:avLst>
          </a:prstGeom>
          <a:gradFill flip="none" rotWithShape="1">
            <a:gsLst>
              <a:gs pos="0">
                <a:schemeClr val="accent5">
                  <a:lumMod val="0"/>
                  <a:lumOff val="100000"/>
                </a:schemeClr>
              </a:gs>
              <a:gs pos="49000">
                <a:schemeClr val="accent5">
                  <a:lumMod val="0"/>
                  <a:lumOff val="100000"/>
                </a:schemeClr>
              </a:gs>
              <a:gs pos="100000">
                <a:srgbClr val="00B0F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146441" y="1231314"/>
            <a:ext cx="9144000" cy="2387600"/>
          </a:xfrm>
        </p:spPr>
        <p:txBody>
          <a:bodyPr>
            <a:normAutofit fontScale="90000"/>
          </a:bodyPr>
          <a:lstStyle/>
          <a:p>
            <a:pPr>
              <a:lnSpc>
                <a:spcPct val="150000"/>
              </a:lnSpc>
            </a:pPr>
            <a:r>
              <a:rPr lang="zh-CN" altLang="en-US" sz="5400" b="1" dirty="0">
                <a:latin typeface="微软雅黑" panose="020B0503020204020204" pitchFamily="34" charset="-122"/>
                <a:ea typeface="微软雅黑" panose="020B0503020204020204" pitchFamily="34" charset="-122"/>
              </a:rPr>
              <a:t>基本数据类型</a:t>
            </a:r>
            <a:r>
              <a:rPr lang="en-US" altLang="zh-CN" sz="5400" b="1" dirty="0">
                <a:latin typeface="微软雅黑" panose="020B0503020204020204" pitchFamily="34" charset="-122"/>
                <a:ea typeface="微软雅黑" panose="020B0503020204020204" pitchFamily="34" charset="-122"/>
              </a:rPr>
              <a:t>(</a:t>
            </a:r>
            <a:r>
              <a:rPr lang="zh-CN" altLang="en-US" sz="5400" b="1" dirty="0">
                <a:latin typeface="微软雅黑" panose="020B0503020204020204" pitchFamily="34" charset="-122"/>
                <a:ea typeface="微软雅黑" panose="020B0503020204020204" pitchFamily="34" charset="-122"/>
              </a:rPr>
              <a:t>二</a:t>
            </a:r>
            <a:r>
              <a:rPr lang="en-US" altLang="zh-CN" sz="5400" b="1" dirty="0">
                <a:latin typeface="微软雅黑" panose="020B0503020204020204" pitchFamily="34" charset="-122"/>
                <a:ea typeface="微软雅黑" panose="020B0503020204020204" pitchFamily="34" charset="-122"/>
              </a:rPr>
              <a:t>):</a:t>
            </a:r>
            <a:br>
              <a:rPr lang="en-US" altLang="zh-CN" sz="5400" b="1" dirty="0">
                <a:latin typeface="微软雅黑" panose="020B0503020204020204" pitchFamily="34" charset="-122"/>
                <a:ea typeface="微软雅黑" panose="020B0503020204020204" pitchFamily="34" charset="-122"/>
              </a:rPr>
            </a:br>
            <a:r>
              <a:rPr lang="zh-CN" altLang="en-US" sz="5400" b="1" dirty="0">
                <a:latin typeface="微软雅黑" panose="020B0503020204020204" pitchFamily="34" charset="-122"/>
                <a:ea typeface="微软雅黑" panose="020B0503020204020204" pitchFamily="34" charset="-122"/>
              </a:rPr>
              <a:t>字符串类型及其操作</a:t>
            </a:r>
            <a:endParaRPr lang="zh-CN" altLang="en-US" sz="54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524000" y="4096060"/>
            <a:ext cx="9144000" cy="1655762"/>
          </a:xfrm>
        </p:spPr>
        <p:txBody>
          <a:bodyPr>
            <a:normAutofit/>
          </a:bodyPr>
          <a:lstStyle/>
          <a:p>
            <a:r>
              <a:rPr lang="zh-CN" altLang="en-US" sz="3600" dirty="0">
                <a:latin typeface="微软雅黑" panose="020B0503020204020204" pitchFamily="34" charset="-122"/>
                <a:ea typeface="微软雅黑" panose="020B0503020204020204" pitchFamily="34" charset="-122"/>
              </a:rPr>
              <a:t>廖友琦</a:t>
            </a:r>
            <a:endParaRPr lang="en-US" altLang="zh-CN" sz="3600" dirty="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2021-09-18</a:t>
            </a:r>
          </a:p>
          <a:p>
            <a:endParaRPr lang="zh-CN" altLang="en-US" sz="3600" dirty="0">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id="{4511F5DD-2B8C-4070-947A-B537E11FB915}"/>
              </a:ext>
            </a:extLst>
          </p:cNvPr>
          <p:cNvSpPr/>
          <p:nvPr/>
        </p:nvSpPr>
        <p:spPr>
          <a:xfrm rot="5400000">
            <a:off x="0" y="0"/>
            <a:ext cx="1325525" cy="1325528"/>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18900000">
            <a:off x="-419466" y="315546"/>
            <a:ext cx="1874580" cy="387892"/>
          </a:xfrm>
          <a:prstGeom prst="trapezoid">
            <a:avLst>
              <a:gd name="adj" fmla="val 100963"/>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583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字符串类型</a:t>
            </a:r>
            <a:r>
              <a:rPr lang="en-US" altLang="zh-CN" sz="3600" b="1" dirty="0">
                <a:latin typeface="微软雅黑" panose="020B0503020204020204" pitchFamily="34" charset="-122"/>
                <a:ea typeface="微软雅黑" panose="020B0503020204020204" pitchFamily="34" charset="-122"/>
              </a:rPr>
              <a:t>(str)</a:t>
            </a:r>
            <a:r>
              <a:rPr lang="zh-CN" altLang="en-US" sz="3600" b="1" dirty="0">
                <a:latin typeface="微软雅黑" panose="020B0503020204020204" pitchFamily="34" charset="-122"/>
                <a:ea typeface="微软雅黑" panose="020B0503020204020204" pitchFamily="34" charset="-122"/>
              </a:rPr>
              <a:t>：字符串前面加</a:t>
            </a:r>
            <a:r>
              <a:rPr lang="en-US" altLang="zh-CN" sz="3600" b="1" dirty="0">
                <a:latin typeface="微软雅黑" panose="020B0503020204020204" pitchFamily="34" charset="-122"/>
                <a:ea typeface="微软雅黑" panose="020B0503020204020204" pitchFamily="34" charset="-122"/>
              </a:rPr>
              <a:t>u, r, b</a:t>
            </a:r>
            <a:r>
              <a:rPr lang="zh-CN" altLang="en-US" sz="3600" b="1" dirty="0">
                <a:latin typeface="微软雅黑" panose="020B0503020204020204" pitchFamily="34" charset="-122"/>
                <a:ea typeface="微软雅黑" panose="020B0503020204020204" pitchFamily="34" charset="-122"/>
              </a:rPr>
              <a:t>的含义</a:t>
            </a:r>
          </a:p>
        </p:txBody>
      </p:sp>
      <p:sp>
        <p:nvSpPr>
          <p:cNvPr id="8" name="文本框 7">
            <a:extLst>
              <a:ext uri="{FF2B5EF4-FFF2-40B4-BE49-F238E27FC236}">
                <a16:creationId xmlns:a16="http://schemas.microsoft.com/office/drawing/2014/main" id="{0956D355-1D26-4256-BD60-6B812064D473}"/>
              </a:ext>
            </a:extLst>
          </p:cNvPr>
          <p:cNvSpPr txBox="1"/>
          <p:nvPr/>
        </p:nvSpPr>
        <p:spPr>
          <a:xfrm>
            <a:off x="78225" y="1105441"/>
            <a:ext cx="10494336" cy="5860387"/>
          </a:xfrm>
          <a:prstGeom prst="rect">
            <a:avLst/>
          </a:prstGeom>
          <a:noFill/>
        </p:spPr>
        <p:txBody>
          <a:bodyPr wrap="square">
            <a:spAutoFit/>
          </a:bodyPr>
          <a:lstStyle/>
          <a:p>
            <a:pPr algn="l">
              <a:lnSpc>
                <a:spcPct val="150000"/>
              </a:lnSpc>
            </a:pPr>
            <a:r>
              <a:rPr lang="en-US" altLang="zh-CN" b="1" i="0" dirty="0">
                <a:solidFill>
                  <a:srgbClr val="000000"/>
                </a:solidFill>
                <a:effectLst/>
                <a:latin typeface="微软雅黑" panose="020B0503020204020204" pitchFamily="34" charset="-122"/>
                <a:ea typeface="微软雅黑" panose="020B0503020204020204" pitchFamily="34" charset="-122"/>
              </a:rPr>
              <a:t>1</a:t>
            </a:r>
            <a:r>
              <a:rPr lang="zh-CN" altLang="en-US" b="1" i="0" dirty="0">
                <a:solidFill>
                  <a:srgbClr val="000000"/>
                </a:solidFill>
                <a:effectLst/>
                <a:latin typeface="微软雅黑" panose="020B0503020204020204" pitchFamily="34" charset="-122"/>
                <a:ea typeface="微软雅黑" panose="020B0503020204020204" pitchFamily="34" charset="-122"/>
              </a:rPr>
              <a:t>、字符串前加 </a:t>
            </a:r>
            <a:r>
              <a:rPr lang="en-US" altLang="zh-CN" b="1" i="0" dirty="0">
                <a:solidFill>
                  <a:srgbClr val="000000"/>
                </a:solidFill>
                <a:effectLst/>
                <a:latin typeface="微软雅黑" panose="020B0503020204020204" pitchFamily="34" charset="-122"/>
                <a:ea typeface="微软雅黑" panose="020B0503020204020204" pitchFamily="34" charset="-122"/>
              </a:rPr>
              <a:t>u</a:t>
            </a:r>
          </a:p>
          <a:p>
            <a:r>
              <a:rPr lang="zh-CN" altLang="en-US" b="0" i="0" dirty="0">
                <a:solidFill>
                  <a:srgbClr val="000000"/>
                </a:solidFill>
                <a:effectLst/>
                <a:latin typeface="微软雅黑" panose="020B0503020204020204" pitchFamily="34" charset="-122"/>
                <a:ea typeface="微软雅黑" panose="020B0503020204020204" pitchFamily="34" charset="-122"/>
              </a:rPr>
              <a:t>例：</a:t>
            </a:r>
            <a:r>
              <a:rPr lang="pl-PL" altLang="zh-CN" b="1" dirty="0">
                <a:solidFill>
                  <a:srgbClr val="073642"/>
                </a:solidFill>
                <a:effectLst/>
                <a:latin typeface="Consolas" panose="020B0609020204030204" pitchFamily="49" charset="0"/>
              </a:rPr>
              <a:t>u</a:t>
            </a:r>
            <a:r>
              <a:rPr lang="pl-PL" altLang="zh-CN" b="0" dirty="0">
                <a:solidFill>
                  <a:srgbClr val="2AA198"/>
                </a:solidFill>
                <a:effectLst/>
                <a:latin typeface="Consolas" panose="020B0609020204030204" pitchFamily="49" charset="0"/>
              </a:rPr>
              <a:t>"</a:t>
            </a:r>
            <a:r>
              <a:rPr lang="zh-CN" altLang="pl-PL" b="0" dirty="0">
                <a:solidFill>
                  <a:srgbClr val="2AA198"/>
                </a:solidFill>
                <a:effectLst/>
                <a:latin typeface="Consolas" panose="020B0609020204030204" pitchFamily="49" charset="0"/>
              </a:rPr>
              <a:t>中文博大精深</a:t>
            </a:r>
            <a:r>
              <a:rPr lang="pl-PL" altLang="zh-CN" b="0" dirty="0">
                <a:solidFill>
                  <a:srgbClr val="2AA198"/>
                </a:solidFill>
                <a:effectLst/>
                <a:latin typeface="Consolas" panose="020B0609020204030204" pitchFamily="49" charset="0"/>
              </a:rPr>
              <a:t>"</a:t>
            </a:r>
            <a:endParaRPr lang="pl-PL" altLang="zh-CN" b="0" dirty="0">
              <a:solidFill>
                <a:srgbClr val="333333"/>
              </a:solidFill>
              <a:effectLst/>
              <a:latin typeface="Consolas" panose="020B0609020204030204" pitchFamily="49" charset="0"/>
            </a:endParaRP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作用：后面字符串以 </a:t>
            </a:r>
            <a:r>
              <a:rPr lang="en-US" altLang="zh-CN" b="0" i="0" dirty="0">
                <a:solidFill>
                  <a:srgbClr val="000000"/>
                </a:solidFill>
                <a:effectLst/>
                <a:latin typeface="微软雅黑" panose="020B0503020204020204" pitchFamily="34" charset="-122"/>
                <a:ea typeface="微软雅黑" panose="020B0503020204020204" pitchFamily="34" charset="-122"/>
              </a:rPr>
              <a:t>Unicode </a:t>
            </a:r>
            <a:r>
              <a:rPr lang="zh-CN" altLang="en-US" b="0" i="0" dirty="0">
                <a:solidFill>
                  <a:srgbClr val="000000"/>
                </a:solidFill>
                <a:effectLst/>
                <a:latin typeface="微软雅黑" panose="020B0503020204020204" pitchFamily="34" charset="-122"/>
                <a:ea typeface="微软雅黑" panose="020B0503020204020204" pitchFamily="34" charset="-122"/>
              </a:rPr>
              <a:t>格式进行编码，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应用：一般用在中文字符串前面，防止因为源码储存格式问题导致再次使用时出现乱码。</a:t>
            </a: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 </a:t>
            </a:r>
          </a:p>
          <a:p>
            <a:pPr algn="l">
              <a:lnSpc>
                <a:spcPct val="150000"/>
              </a:lnSpc>
            </a:pPr>
            <a:r>
              <a:rPr lang="en-US" altLang="zh-CN" b="1" i="0" dirty="0">
                <a:solidFill>
                  <a:srgbClr val="000000"/>
                </a:solidFill>
                <a:effectLst/>
                <a:latin typeface="微软雅黑" panose="020B0503020204020204" pitchFamily="34" charset="-122"/>
                <a:ea typeface="微软雅黑" panose="020B0503020204020204" pitchFamily="34" charset="-122"/>
              </a:rPr>
              <a:t>2</a:t>
            </a:r>
            <a:r>
              <a:rPr lang="zh-CN" altLang="en-US" b="1" i="0" dirty="0">
                <a:solidFill>
                  <a:srgbClr val="000000"/>
                </a:solidFill>
                <a:effectLst/>
                <a:latin typeface="微软雅黑" panose="020B0503020204020204" pitchFamily="34" charset="-122"/>
                <a:ea typeface="微软雅黑" panose="020B0503020204020204" pitchFamily="34" charset="-122"/>
              </a:rPr>
              <a:t>、字符串前加 </a:t>
            </a:r>
            <a:r>
              <a:rPr lang="en-US" altLang="zh-CN" b="1" i="0" dirty="0">
                <a:solidFill>
                  <a:srgbClr val="000000"/>
                </a:solidFill>
                <a:effectLst/>
                <a:latin typeface="微软雅黑" panose="020B0503020204020204" pitchFamily="34" charset="-122"/>
                <a:ea typeface="微软雅黑" panose="020B0503020204020204" pitchFamily="34" charset="-122"/>
              </a:rPr>
              <a:t>r</a:t>
            </a:r>
          </a:p>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例：</a:t>
            </a:r>
            <a:r>
              <a:rPr lang="pt-BR" altLang="zh-CN" b="1" dirty="0">
                <a:solidFill>
                  <a:srgbClr val="073642"/>
                </a:solidFill>
                <a:effectLst/>
                <a:latin typeface="微软雅黑" panose="020B0503020204020204" pitchFamily="34" charset="-122"/>
                <a:ea typeface="微软雅黑" panose="020B0503020204020204" pitchFamily="34" charset="-122"/>
              </a:rPr>
              <a:t>r</a:t>
            </a:r>
            <a:r>
              <a:rPr lang="pt-BR" altLang="zh-CN" b="0" dirty="0">
                <a:solidFill>
                  <a:srgbClr val="2AA198"/>
                </a:solidFill>
                <a:effectLst/>
                <a:latin typeface="微软雅黑" panose="020B0503020204020204" pitchFamily="34" charset="-122"/>
                <a:ea typeface="微软雅黑" panose="020B0503020204020204" pitchFamily="34" charset="-122"/>
              </a:rPr>
              <a:t>"\n\n\n\n"</a:t>
            </a:r>
            <a:r>
              <a:rPr lang="zh-CN" altLang="en-US" b="0" i="0" dirty="0">
                <a:solidFill>
                  <a:srgbClr val="000000"/>
                </a:solidFill>
                <a:effectLst/>
                <a:latin typeface="微软雅黑" panose="020B0503020204020204" pitchFamily="34" charset="-122"/>
                <a:ea typeface="微软雅黑" panose="020B0503020204020204" pitchFamily="34" charset="-122"/>
              </a:rPr>
              <a:t>　</a:t>
            </a: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作用：去掉反斜杠的转义机制。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应用：常用于文件路径字符串，</a:t>
            </a:r>
            <a:r>
              <a:rPr lang="en-US" altLang="zh-CN" b="1" dirty="0" err="1">
                <a:solidFill>
                  <a:srgbClr val="073642"/>
                </a:solidFill>
                <a:effectLst/>
                <a:latin typeface="微软雅黑" panose="020B0503020204020204" pitchFamily="34" charset="-122"/>
                <a:ea typeface="微软雅黑" panose="020B0503020204020204" pitchFamily="34" charset="-122"/>
              </a:rPr>
              <a:t>r</a:t>
            </a:r>
            <a:r>
              <a:rPr lang="en-US" altLang="zh-CN" b="0" dirty="0" err="1">
                <a:solidFill>
                  <a:srgbClr val="2AA198"/>
                </a:solidFill>
                <a:effectLst/>
                <a:latin typeface="微软雅黑" panose="020B0503020204020204" pitchFamily="34" charset="-122"/>
                <a:ea typeface="微软雅黑" panose="020B0503020204020204" pitchFamily="34" charset="-122"/>
              </a:rPr>
              <a:t>'D</a:t>
            </a:r>
            <a:r>
              <a:rPr lang="en-US" altLang="zh-CN" b="0" dirty="0">
                <a:solidFill>
                  <a:srgbClr val="2AA198"/>
                </a:solidFill>
                <a:effectLst/>
                <a:latin typeface="微软雅黑" panose="020B0503020204020204" pitchFamily="34" charset="-122"/>
                <a:ea typeface="微软雅黑" panose="020B0503020204020204" pitchFamily="34" charset="-122"/>
              </a:rPr>
              <a:t>:\python</a:t>
            </a:r>
            <a:r>
              <a:rPr lang="zh-CN" altLang="en-US" b="0" dirty="0">
                <a:solidFill>
                  <a:srgbClr val="2AA198"/>
                </a:solidFill>
                <a:effectLst/>
                <a:latin typeface="微软雅黑" panose="020B0503020204020204" pitchFamily="34" charset="-122"/>
                <a:ea typeface="微软雅黑" panose="020B0503020204020204" pitchFamily="34" charset="-122"/>
              </a:rPr>
              <a:t>程序设计</a:t>
            </a:r>
            <a:r>
              <a:rPr lang="en-US" altLang="zh-CN" b="0" dirty="0">
                <a:solidFill>
                  <a:srgbClr val="2AA198"/>
                </a:solidFill>
                <a:effectLst/>
                <a:latin typeface="微软雅黑" panose="020B0503020204020204" pitchFamily="34" charset="-122"/>
                <a:ea typeface="微软雅黑" panose="020B0503020204020204" pitchFamily="34" charset="-122"/>
              </a:rPr>
              <a:t>\test'</a:t>
            </a:r>
            <a:r>
              <a:rPr lang="en-US" altLang="zh-CN" b="0" dirty="0">
                <a:solidFill>
                  <a:srgbClr val="333333"/>
                </a:solidFill>
                <a:effectLst/>
                <a:latin typeface="微软雅黑" panose="020B0503020204020204" pitchFamily="34" charset="-122"/>
                <a:ea typeface="微软雅黑" panose="020B0503020204020204" pitchFamily="34" charset="-122"/>
              </a:rPr>
              <a:t> </a:t>
            </a:r>
            <a:r>
              <a:rPr lang="en-US" altLang="zh-CN" b="0" dirty="0">
                <a:solidFill>
                  <a:srgbClr val="859900"/>
                </a:solidFill>
                <a:effectLst/>
                <a:latin typeface="微软雅黑" panose="020B0503020204020204" pitchFamily="34" charset="-122"/>
                <a:ea typeface="微软雅黑" panose="020B0503020204020204" pitchFamily="34" charset="-122"/>
              </a:rPr>
              <a:t>=</a:t>
            </a:r>
            <a:r>
              <a:rPr lang="en-US" altLang="zh-CN" b="0" dirty="0">
                <a:solidFill>
                  <a:srgbClr val="333333"/>
                </a:solidFill>
                <a:effectLst/>
                <a:latin typeface="微软雅黑" panose="020B0503020204020204" pitchFamily="34" charset="-122"/>
                <a:ea typeface="微软雅黑" panose="020B0503020204020204" pitchFamily="34" charset="-122"/>
              </a:rPr>
              <a:t> </a:t>
            </a:r>
            <a:r>
              <a:rPr lang="en-US" altLang="zh-CN" b="0" dirty="0">
                <a:solidFill>
                  <a:srgbClr val="2AA198"/>
                </a:solidFill>
                <a:effectLst/>
                <a:latin typeface="微软雅黑" panose="020B0503020204020204" pitchFamily="34" charset="-122"/>
                <a:ea typeface="微软雅黑" panose="020B0503020204020204" pitchFamily="34" charset="-122"/>
              </a:rPr>
              <a:t>'D:</a:t>
            </a:r>
            <a:r>
              <a:rPr lang="en-US" altLang="zh-CN" b="0" dirty="0">
                <a:solidFill>
                  <a:srgbClr val="CB4B16"/>
                </a:solidFill>
                <a:effectLst/>
                <a:latin typeface="微软雅黑" panose="020B0503020204020204" pitchFamily="34" charset="-122"/>
                <a:ea typeface="微软雅黑" panose="020B0503020204020204" pitchFamily="34" charset="-122"/>
              </a:rPr>
              <a:t>\\</a:t>
            </a:r>
            <a:r>
              <a:rPr lang="en-US" altLang="zh-CN" b="0" dirty="0">
                <a:solidFill>
                  <a:srgbClr val="2AA198"/>
                </a:solidFill>
                <a:effectLst/>
                <a:latin typeface="微软雅黑" panose="020B0503020204020204" pitchFamily="34" charset="-122"/>
                <a:ea typeface="微软雅黑" panose="020B0503020204020204" pitchFamily="34" charset="-122"/>
              </a:rPr>
              <a:t>python</a:t>
            </a:r>
            <a:r>
              <a:rPr lang="zh-CN" altLang="en-US" b="0" dirty="0">
                <a:solidFill>
                  <a:srgbClr val="2AA198"/>
                </a:solidFill>
                <a:effectLst/>
                <a:latin typeface="微软雅黑" panose="020B0503020204020204" pitchFamily="34" charset="-122"/>
                <a:ea typeface="微软雅黑" panose="020B0503020204020204" pitchFamily="34" charset="-122"/>
              </a:rPr>
              <a:t>程序设计</a:t>
            </a:r>
            <a:r>
              <a:rPr lang="en-US" altLang="zh-CN" b="0" dirty="0">
                <a:solidFill>
                  <a:srgbClr val="CB4B16"/>
                </a:solidFill>
                <a:effectLst/>
                <a:latin typeface="微软雅黑" panose="020B0503020204020204" pitchFamily="34" charset="-122"/>
                <a:ea typeface="微软雅黑" panose="020B0503020204020204" pitchFamily="34" charset="-122"/>
              </a:rPr>
              <a:t>\\</a:t>
            </a:r>
            <a:r>
              <a:rPr lang="en-US" altLang="zh-CN" b="0" dirty="0">
                <a:solidFill>
                  <a:srgbClr val="2AA198"/>
                </a:solidFill>
                <a:effectLst/>
                <a:latin typeface="微软雅黑" panose="020B0503020204020204" pitchFamily="34" charset="-122"/>
                <a:ea typeface="微软雅黑" panose="020B0503020204020204" pitchFamily="34" charset="-122"/>
              </a:rPr>
              <a:t>test'</a:t>
            </a:r>
            <a:endParaRPr lang="en-US" altLang="zh-CN" b="0" dirty="0">
              <a:solidFill>
                <a:srgbClr val="333333"/>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 </a:t>
            </a:r>
          </a:p>
          <a:p>
            <a:pPr algn="l">
              <a:lnSpc>
                <a:spcPct val="150000"/>
              </a:lnSpc>
            </a:pPr>
            <a:r>
              <a:rPr lang="en-US" altLang="zh-CN" b="1" i="0" dirty="0">
                <a:solidFill>
                  <a:srgbClr val="000000"/>
                </a:solidFill>
                <a:effectLst/>
                <a:latin typeface="微软雅黑" panose="020B0503020204020204" pitchFamily="34" charset="-122"/>
                <a:ea typeface="微软雅黑" panose="020B0503020204020204" pitchFamily="34" charset="-122"/>
              </a:rPr>
              <a:t>3</a:t>
            </a:r>
            <a:r>
              <a:rPr lang="zh-CN" altLang="en-US" b="1" i="0" dirty="0">
                <a:solidFill>
                  <a:srgbClr val="000000"/>
                </a:solidFill>
                <a:effectLst/>
                <a:latin typeface="微软雅黑" panose="020B0503020204020204" pitchFamily="34" charset="-122"/>
                <a:ea typeface="微软雅黑" panose="020B0503020204020204" pitchFamily="34" charset="-122"/>
              </a:rPr>
              <a:t>、字符串前加 </a:t>
            </a:r>
            <a:r>
              <a:rPr lang="en-US" altLang="zh-CN" b="1" i="0" dirty="0">
                <a:solidFill>
                  <a:srgbClr val="000000"/>
                </a:solidFill>
                <a:effectLst/>
                <a:latin typeface="微软雅黑" panose="020B0503020204020204" pitchFamily="34" charset="-122"/>
                <a:ea typeface="微软雅黑" panose="020B0503020204020204" pitchFamily="34" charset="-122"/>
              </a:rPr>
              <a:t>b</a:t>
            </a:r>
          </a:p>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例</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268BD2"/>
                </a:solidFill>
                <a:effectLst/>
                <a:latin typeface="Consolas" panose="020B0609020204030204" pitchFamily="49" charset="0"/>
              </a:rPr>
              <a:t>response</a:t>
            </a:r>
            <a:r>
              <a:rPr lang="en-US" altLang="zh-CN" b="0" dirty="0">
                <a:solidFill>
                  <a:srgbClr val="33333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a:t>
            </a:r>
            <a:r>
              <a:rPr lang="en-US" altLang="zh-CN" b="1" dirty="0">
                <a:solidFill>
                  <a:srgbClr val="073642"/>
                </a:solidFill>
                <a:effectLst/>
                <a:latin typeface="Consolas" panose="020B0609020204030204" pitchFamily="49" charset="0"/>
              </a:rPr>
              <a:t>b</a:t>
            </a:r>
            <a:r>
              <a:rPr lang="en-US" altLang="zh-CN" b="0" dirty="0">
                <a:solidFill>
                  <a:srgbClr val="2AA198"/>
                </a:solidFill>
                <a:effectLst/>
                <a:latin typeface="Consolas" panose="020B0609020204030204" pitchFamily="49" charset="0"/>
              </a:rPr>
              <a:t>'&lt;h1&gt;Hello World&lt;/h1&gt;'</a:t>
            </a:r>
            <a:r>
              <a:rPr lang="en-US" altLang="zh-CN" b="0" dirty="0">
                <a:solidFill>
                  <a:srgbClr val="333333"/>
                </a:solidFill>
                <a:effectLst/>
                <a:latin typeface="Consolas" panose="020B0609020204030204" pitchFamily="49" charset="0"/>
              </a:rPr>
              <a:t> </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作用：表示后面字符串是</a:t>
            </a:r>
            <a:r>
              <a:rPr lang="en-US" altLang="zh-CN" b="0" i="0" dirty="0">
                <a:solidFill>
                  <a:srgbClr val="000000"/>
                </a:solidFill>
                <a:effectLst/>
                <a:latin typeface="微软雅黑" panose="020B0503020204020204" pitchFamily="34" charset="-122"/>
                <a:ea typeface="微软雅黑" panose="020B0503020204020204" pitchFamily="34" charset="-122"/>
              </a:rPr>
              <a:t>bytes </a:t>
            </a:r>
            <a:r>
              <a:rPr lang="zh-CN" altLang="en-US" b="0" i="0" dirty="0">
                <a:solidFill>
                  <a:srgbClr val="000000"/>
                </a:solidFill>
                <a:effectLst/>
                <a:latin typeface="微软雅黑" panose="020B0503020204020204" pitchFamily="34" charset="-122"/>
                <a:ea typeface="微软雅黑" panose="020B0503020204020204" pitchFamily="34" charset="-122"/>
              </a:rPr>
              <a:t>类型。</a:t>
            </a:r>
          </a:p>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应用：网络编程中，服务器和浏览器只认</a:t>
            </a:r>
            <a:r>
              <a:rPr lang="en-US" altLang="zh-CN" b="0" i="0" dirty="0">
                <a:solidFill>
                  <a:srgbClr val="000000"/>
                </a:solidFill>
                <a:effectLst/>
                <a:latin typeface="微软雅黑" panose="020B0503020204020204" pitchFamily="34" charset="-122"/>
                <a:ea typeface="微软雅黑" panose="020B0503020204020204" pitchFamily="34" charset="-122"/>
              </a:rPr>
              <a:t>bytes </a:t>
            </a:r>
            <a:r>
              <a:rPr lang="zh-CN" altLang="en-US" b="0" i="0" dirty="0">
                <a:solidFill>
                  <a:srgbClr val="000000"/>
                </a:solidFill>
                <a:effectLst/>
                <a:latin typeface="微软雅黑" panose="020B0503020204020204" pitchFamily="34" charset="-122"/>
                <a:ea typeface="微软雅黑" panose="020B0503020204020204" pitchFamily="34" charset="-122"/>
              </a:rPr>
              <a:t>类型数据。</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62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字符串类型的判断</a:t>
            </a:r>
            <a:r>
              <a:rPr lang="en-US" altLang="zh-CN" sz="3600" b="1" dirty="0">
                <a:latin typeface="微软雅黑" panose="020B0503020204020204" pitchFamily="34" charset="-122"/>
                <a:ea typeface="微软雅黑" panose="020B0503020204020204" pitchFamily="34" charset="-122"/>
              </a:rPr>
              <a:t>: </a:t>
            </a:r>
            <a:endParaRPr lang="zh-CN" altLang="en-US" sz="36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9B0280E-6695-4049-A499-E80945FCACC5}"/>
              </a:ext>
            </a:extLst>
          </p:cNvPr>
          <p:cNvSpPr txBox="1"/>
          <p:nvPr/>
        </p:nvSpPr>
        <p:spPr>
          <a:xfrm>
            <a:off x="599883" y="1287010"/>
            <a:ext cx="10904931" cy="1323439"/>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和数字类型一样，字符串也是通过</a:t>
            </a:r>
            <a:r>
              <a:rPr lang="en-US" altLang="zh-CN" sz="2000" dirty="0">
                <a:latin typeface="微软雅黑" panose="020B0503020204020204" pitchFamily="34" charset="-122"/>
                <a:ea typeface="微软雅黑" panose="020B0503020204020204" pitchFamily="34" charset="-122"/>
              </a:rPr>
              <a:t>type()</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isinstance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来判断类型，建议使用</a:t>
            </a:r>
            <a:r>
              <a:rPr lang="en-US" altLang="zh-CN" sz="2000" dirty="0" err="1">
                <a:latin typeface="微软雅黑" panose="020B0503020204020204" pitchFamily="34" charset="-122"/>
                <a:ea typeface="微软雅黑" panose="020B0503020204020204" pitchFamily="34" charset="-122"/>
              </a:rPr>
              <a:t>isinstance</a:t>
            </a:r>
            <a:r>
              <a:rPr lang="en-US" altLang="zh-CN" sz="2000" dirty="0">
                <a:latin typeface="微软雅黑" panose="020B0503020204020204" pitchFamily="34" charset="-122"/>
                <a:ea typeface="微软雅黑" panose="020B0503020204020204" pitchFamily="34" charset="-122"/>
              </a:rPr>
              <a:t>().</a:t>
            </a:r>
          </a:p>
          <a:p>
            <a:pPr marL="342900" indent="-342900">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函数：</a:t>
            </a:r>
            <a:r>
              <a:rPr lang="en-US" altLang="zh-CN" sz="2000" dirty="0">
                <a:latin typeface="微软雅黑" panose="020B0503020204020204" pitchFamily="34" charset="-122"/>
                <a:ea typeface="微软雅黑" panose="020B0503020204020204" pitchFamily="34" charset="-122"/>
              </a:rPr>
              <a:t>type(x)</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的类型</a:t>
            </a:r>
            <a:endParaRPr lang="en-US" altLang="zh-CN" sz="2000" dirty="0">
              <a:latin typeface="微软雅黑" panose="020B0503020204020204" pitchFamily="34" charset="-122"/>
              <a:ea typeface="微软雅黑" panose="020B0503020204020204" pitchFamily="34" charset="-122"/>
            </a:endParaRPr>
          </a:p>
          <a:p>
            <a:pPr marL="342900" indent="-342900">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函数：</a:t>
            </a:r>
            <a:r>
              <a:rPr lang="en-US" altLang="zh-CN" sz="2000" dirty="0" err="1">
                <a:latin typeface="微软雅黑" panose="020B0503020204020204" pitchFamily="34" charset="-122"/>
                <a:ea typeface="微软雅黑" panose="020B0503020204020204" pitchFamily="34" charset="-122"/>
              </a:rPr>
              <a:t>isinstance</a:t>
            </a:r>
            <a:r>
              <a:rPr lang="en-US" altLang="zh-CN" sz="2000" dirty="0">
                <a:latin typeface="微软雅黑" panose="020B0503020204020204" pitchFamily="34" charset="-122"/>
                <a:ea typeface="微软雅黑" panose="020B0503020204020204" pitchFamily="34" charset="-122"/>
              </a:rPr>
              <a:t>(obj, type) </a:t>
            </a:r>
            <a:r>
              <a:rPr lang="zh-CN" altLang="en-US" sz="2000" dirty="0">
                <a:latin typeface="微软雅黑" panose="020B0503020204020204" pitchFamily="34" charset="-122"/>
                <a:ea typeface="微软雅黑" panose="020B0503020204020204" pitchFamily="34" charset="-122"/>
              </a:rPr>
              <a:t>来判断一个对象</a:t>
            </a:r>
            <a:r>
              <a:rPr lang="en-US" altLang="zh-CN" sz="2000" dirty="0">
                <a:latin typeface="微软雅黑" panose="020B0503020204020204" pitchFamily="34" charset="-122"/>
                <a:ea typeface="微软雅黑" panose="020B0503020204020204" pitchFamily="34" charset="-122"/>
              </a:rPr>
              <a:t>obj</a:t>
            </a:r>
            <a:r>
              <a:rPr lang="zh-CN" altLang="en-US" sz="2000" dirty="0">
                <a:latin typeface="微软雅黑" panose="020B0503020204020204" pitchFamily="34" charset="-122"/>
                <a:ea typeface="微软雅黑" panose="020B0503020204020204" pitchFamily="34" charset="-122"/>
              </a:rPr>
              <a:t>是否是一个已知的</a:t>
            </a:r>
            <a:r>
              <a:rPr lang="en-US" altLang="zh-CN" sz="2000" dirty="0">
                <a:latin typeface="微软雅黑" panose="020B0503020204020204" pitchFamily="34" charset="-122"/>
                <a:ea typeface="微软雅黑" panose="020B0503020204020204" pitchFamily="34" charset="-122"/>
              </a:rPr>
              <a:t>type</a:t>
            </a:r>
            <a:r>
              <a:rPr lang="zh-CN" altLang="en-US" sz="2000" dirty="0">
                <a:latin typeface="微软雅黑" panose="020B0503020204020204" pitchFamily="34" charset="-122"/>
                <a:ea typeface="微软雅黑" panose="020B0503020204020204" pitchFamily="34" charset="-122"/>
              </a:rPr>
              <a:t>类型</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51F9BC4-085E-42C3-BC8A-B39EB1762357}"/>
              </a:ext>
            </a:extLst>
          </p:cNvPr>
          <p:cNvPicPr>
            <a:picLocks noChangeAspect="1"/>
          </p:cNvPicPr>
          <p:nvPr/>
        </p:nvPicPr>
        <p:blipFill rotWithShape="1">
          <a:blip r:embed="rId3"/>
          <a:srcRect b="19033"/>
          <a:stretch/>
        </p:blipFill>
        <p:spPr>
          <a:xfrm>
            <a:off x="6668236" y="3912748"/>
            <a:ext cx="4676775" cy="1480722"/>
          </a:xfrm>
          <a:prstGeom prst="rect">
            <a:avLst/>
          </a:prstGeom>
        </p:spPr>
      </p:pic>
      <p:pic>
        <p:nvPicPr>
          <p:cNvPr id="8" name="图片 7">
            <a:extLst>
              <a:ext uri="{FF2B5EF4-FFF2-40B4-BE49-F238E27FC236}">
                <a16:creationId xmlns:a16="http://schemas.microsoft.com/office/drawing/2014/main" id="{9C0E9328-CFBC-453B-971B-F197A8FC4FC9}"/>
              </a:ext>
            </a:extLst>
          </p:cNvPr>
          <p:cNvPicPr>
            <a:picLocks noChangeAspect="1"/>
          </p:cNvPicPr>
          <p:nvPr/>
        </p:nvPicPr>
        <p:blipFill rotWithShape="1">
          <a:blip r:embed="rId3"/>
          <a:srcRect t="80967"/>
          <a:stretch/>
        </p:blipFill>
        <p:spPr>
          <a:xfrm>
            <a:off x="6668236" y="5539496"/>
            <a:ext cx="4676775" cy="348078"/>
          </a:xfrm>
          <a:prstGeom prst="rect">
            <a:avLst/>
          </a:prstGeom>
        </p:spPr>
      </p:pic>
      <p:pic>
        <p:nvPicPr>
          <p:cNvPr id="9" name="图片 8">
            <a:extLst>
              <a:ext uri="{FF2B5EF4-FFF2-40B4-BE49-F238E27FC236}">
                <a16:creationId xmlns:a16="http://schemas.microsoft.com/office/drawing/2014/main" id="{12576E09-F306-45EE-B771-615CD3870192}"/>
              </a:ext>
            </a:extLst>
          </p:cNvPr>
          <p:cNvPicPr>
            <a:picLocks noChangeAspect="1"/>
          </p:cNvPicPr>
          <p:nvPr/>
        </p:nvPicPr>
        <p:blipFill>
          <a:blip r:embed="rId4"/>
          <a:stretch>
            <a:fillRect/>
          </a:stretch>
        </p:blipFill>
        <p:spPr>
          <a:xfrm>
            <a:off x="1256395" y="3380330"/>
            <a:ext cx="3694714" cy="2744391"/>
          </a:xfrm>
          <a:prstGeom prst="rect">
            <a:avLst/>
          </a:prstGeom>
        </p:spPr>
      </p:pic>
    </p:spTree>
    <p:extLst>
      <p:ext uri="{BB962C8B-B14F-4D97-AF65-F5344CB8AC3E}">
        <p14:creationId xmlns:p14="http://schemas.microsoft.com/office/powerpoint/2010/main" val="208267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字符串类型的转换</a:t>
            </a:r>
          </a:p>
        </p:txBody>
      </p:sp>
      <p:sp>
        <p:nvSpPr>
          <p:cNvPr id="4" name="文本框 3">
            <a:extLst>
              <a:ext uri="{FF2B5EF4-FFF2-40B4-BE49-F238E27FC236}">
                <a16:creationId xmlns:a16="http://schemas.microsoft.com/office/drawing/2014/main" id="{D5A815D5-968C-4F5E-9F08-466FFAA27CEA}"/>
              </a:ext>
            </a:extLst>
          </p:cNvPr>
          <p:cNvSpPr txBox="1"/>
          <p:nvPr/>
        </p:nvSpPr>
        <p:spPr>
          <a:xfrm>
            <a:off x="599883" y="1287010"/>
            <a:ext cx="10904931" cy="400110"/>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str()</a:t>
            </a:r>
            <a:r>
              <a:rPr lang="zh-CN" altLang="en-US" sz="2000">
                <a:latin typeface="微软雅黑" panose="020B0503020204020204" pitchFamily="34" charset="-122"/>
                <a:ea typeface="微软雅黑" panose="020B0503020204020204" pitchFamily="34" charset="-122"/>
              </a:rPr>
              <a:t>把其它的数据类型转换成字符串表示</a:t>
            </a:r>
            <a:endParaRPr lang="en-US" altLang="zh-CN" sz="20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FA605F1B-594D-411B-846E-38B1F5A0E9AB}"/>
              </a:ext>
            </a:extLst>
          </p:cNvPr>
          <p:cNvPicPr>
            <a:picLocks noChangeAspect="1"/>
          </p:cNvPicPr>
          <p:nvPr/>
        </p:nvPicPr>
        <p:blipFill>
          <a:blip r:embed="rId3"/>
          <a:stretch>
            <a:fillRect/>
          </a:stretch>
        </p:blipFill>
        <p:spPr>
          <a:xfrm>
            <a:off x="800071" y="1951554"/>
            <a:ext cx="6190851" cy="4239846"/>
          </a:xfrm>
          <a:prstGeom prst="rect">
            <a:avLst/>
          </a:prstGeom>
        </p:spPr>
      </p:pic>
    </p:spTree>
    <p:extLst>
      <p:ext uri="{BB962C8B-B14F-4D97-AF65-F5344CB8AC3E}">
        <p14:creationId xmlns:p14="http://schemas.microsoft.com/office/powerpoint/2010/main" val="408787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字符串的索引</a:t>
            </a:r>
          </a:p>
        </p:txBody>
      </p:sp>
      <p:pic>
        <p:nvPicPr>
          <p:cNvPr id="4" name="图片 3">
            <a:extLst>
              <a:ext uri="{FF2B5EF4-FFF2-40B4-BE49-F238E27FC236}">
                <a16:creationId xmlns:a16="http://schemas.microsoft.com/office/drawing/2014/main" id="{7B818A19-DC0A-4B66-A763-41B795487A68}"/>
              </a:ext>
            </a:extLst>
          </p:cNvPr>
          <p:cNvPicPr>
            <a:picLocks noChangeAspect="1"/>
          </p:cNvPicPr>
          <p:nvPr/>
        </p:nvPicPr>
        <p:blipFill rotWithShape="1">
          <a:blip r:embed="rId3"/>
          <a:srcRect l="419" r="897" b="2214"/>
          <a:stretch/>
        </p:blipFill>
        <p:spPr>
          <a:xfrm>
            <a:off x="1258939" y="4116309"/>
            <a:ext cx="4700763" cy="1888177"/>
          </a:xfrm>
          <a:prstGeom prst="rect">
            <a:avLst/>
          </a:prstGeom>
        </p:spPr>
      </p:pic>
      <p:sp>
        <p:nvSpPr>
          <p:cNvPr id="5" name="文本框 4">
            <a:extLst>
              <a:ext uri="{FF2B5EF4-FFF2-40B4-BE49-F238E27FC236}">
                <a16:creationId xmlns:a16="http://schemas.microsoft.com/office/drawing/2014/main" id="{2BE0B6AC-7346-415C-B0D4-4761795A5BDC}"/>
              </a:ext>
            </a:extLst>
          </p:cNvPr>
          <p:cNvSpPr txBox="1"/>
          <p:nvPr/>
        </p:nvSpPr>
        <p:spPr>
          <a:xfrm>
            <a:off x="599883" y="1287010"/>
            <a:ext cx="10904931" cy="2346283"/>
          </a:xfrm>
          <a:prstGeom prst="rect">
            <a:avLst/>
          </a:prstGeom>
          <a:noFill/>
        </p:spPr>
        <p:txBody>
          <a:bodyPr wrap="square">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s[</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的方法可以访问字符串的某一个字符，其中</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是索引值</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索引：正向索引和反向索引</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spcBef>
                <a:spcPts val="600"/>
              </a:spcBef>
              <a:spcAft>
                <a:spcPts val="6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正向索引从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开始，最后一个是 </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(s) – 1</a:t>
            </a:r>
          </a:p>
          <a:p>
            <a:pPr marL="800100" lvl="1" indent="-342900">
              <a:lnSpc>
                <a:spcPct val="150000"/>
              </a:lnSpc>
              <a:spcBef>
                <a:spcPts val="600"/>
              </a:spcBef>
              <a:spcAft>
                <a:spcPts val="60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反向索引从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开始，第一个是</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(s)</a:t>
            </a:r>
          </a:p>
        </p:txBody>
      </p:sp>
      <p:pic>
        <p:nvPicPr>
          <p:cNvPr id="3" name="图片 2">
            <a:extLst>
              <a:ext uri="{FF2B5EF4-FFF2-40B4-BE49-F238E27FC236}">
                <a16:creationId xmlns:a16="http://schemas.microsoft.com/office/drawing/2014/main" id="{9A7762C9-2D11-401D-9FC7-236EB1A4AAAF}"/>
              </a:ext>
            </a:extLst>
          </p:cNvPr>
          <p:cNvPicPr>
            <a:picLocks noChangeAspect="1"/>
          </p:cNvPicPr>
          <p:nvPr/>
        </p:nvPicPr>
        <p:blipFill rotWithShape="1">
          <a:blip r:embed="rId4"/>
          <a:srcRect t="73598"/>
          <a:stretch/>
        </p:blipFill>
        <p:spPr>
          <a:xfrm>
            <a:off x="7586261" y="4950995"/>
            <a:ext cx="3798871" cy="933890"/>
          </a:xfrm>
          <a:prstGeom prst="rect">
            <a:avLst/>
          </a:prstGeom>
        </p:spPr>
      </p:pic>
      <p:pic>
        <p:nvPicPr>
          <p:cNvPr id="8" name="图片 7">
            <a:extLst>
              <a:ext uri="{FF2B5EF4-FFF2-40B4-BE49-F238E27FC236}">
                <a16:creationId xmlns:a16="http://schemas.microsoft.com/office/drawing/2014/main" id="{21657EF3-ABE3-4965-958E-B10EAAB787D6}"/>
              </a:ext>
            </a:extLst>
          </p:cNvPr>
          <p:cNvPicPr>
            <a:picLocks noChangeAspect="1"/>
          </p:cNvPicPr>
          <p:nvPr/>
        </p:nvPicPr>
        <p:blipFill rotWithShape="1">
          <a:blip r:embed="rId4"/>
          <a:srcRect b="26403"/>
          <a:stretch/>
        </p:blipFill>
        <p:spPr>
          <a:xfrm>
            <a:off x="7586260" y="2347733"/>
            <a:ext cx="3798871" cy="2603262"/>
          </a:xfrm>
          <a:prstGeom prst="rect">
            <a:avLst/>
          </a:prstGeom>
        </p:spPr>
      </p:pic>
    </p:spTree>
    <p:extLst>
      <p:ext uri="{BB962C8B-B14F-4D97-AF65-F5344CB8AC3E}">
        <p14:creationId xmlns:p14="http://schemas.microsoft.com/office/powerpoint/2010/main" val="410646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字符串的切片</a:t>
            </a:r>
          </a:p>
        </p:txBody>
      </p:sp>
      <p:sp>
        <p:nvSpPr>
          <p:cNvPr id="5" name="文本框 4">
            <a:extLst>
              <a:ext uri="{FF2B5EF4-FFF2-40B4-BE49-F238E27FC236}">
                <a16:creationId xmlns:a16="http://schemas.microsoft.com/office/drawing/2014/main" id="{8ED721D6-E4CD-4103-BCF6-004D54CAA4E7}"/>
              </a:ext>
            </a:extLst>
          </p:cNvPr>
          <p:cNvSpPr txBox="1"/>
          <p:nvPr/>
        </p:nvSpPr>
        <p:spPr>
          <a:xfrm>
            <a:off x="218405" y="1105441"/>
            <a:ext cx="11519939" cy="1938992"/>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索引是用来对单个元素进行访问，切片通过对冒号分隔的两个索引来实现对子字符串的访问。</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s[M:N]</a:t>
            </a:r>
            <a:r>
              <a:rPr lang="zh-CN" altLang="en-US" sz="2000" dirty="0">
                <a:latin typeface="微软雅黑" panose="020B0503020204020204" pitchFamily="34" charset="-122"/>
                <a:ea typeface="微软雅黑" panose="020B0503020204020204" pitchFamily="34" charset="-122"/>
              </a:rPr>
              <a:t>返回第</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到第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的子字符串，其中不包含第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个元素。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前闭后开</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既可以是正整数，也可以是负整数。</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可以不填数字，</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为空表示从开头到第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个字符，</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为空表示从第</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个字符到最后所有字符。</a:t>
            </a:r>
            <a:endParaRPr lang="zh-CN" altLang="en-US" sz="2000" dirty="0"/>
          </a:p>
        </p:txBody>
      </p:sp>
      <p:pic>
        <p:nvPicPr>
          <p:cNvPr id="3" name="图片 2">
            <a:extLst>
              <a:ext uri="{FF2B5EF4-FFF2-40B4-BE49-F238E27FC236}">
                <a16:creationId xmlns:a16="http://schemas.microsoft.com/office/drawing/2014/main" id="{96606BAB-88B7-47E7-9554-C507460C0C6F}"/>
              </a:ext>
            </a:extLst>
          </p:cNvPr>
          <p:cNvPicPr>
            <a:picLocks noChangeAspect="1"/>
          </p:cNvPicPr>
          <p:nvPr/>
        </p:nvPicPr>
        <p:blipFill rotWithShape="1">
          <a:blip r:embed="rId3"/>
          <a:srcRect b="43530"/>
          <a:stretch/>
        </p:blipFill>
        <p:spPr>
          <a:xfrm>
            <a:off x="546138" y="3085244"/>
            <a:ext cx="9427202" cy="1951489"/>
          </a:xfrm>
          <a:prstGeom prst="rect">
            <a:avLst/>
          </a:prstGeom>
        </p:spPr>
      </p:pic>
      <p:pic>
        <p:nvPicPr>
          <p:cNvPr id="8" name="图片 7">
            <a:extLst>
              <a:ext uri="{FF2B5EF4-FFF2-40B4-BE49-F238E27FC236}">
                <a16:creationId xmlns:a16="http://schemas.microsoft.com/office/drawing/2014/main" id="{BFB957DB-1A68-44A3-BA5E-927D67B34CA9}"/>
              </a:ext>
            </a:extLst>
          </p:cNvPr>
          <p:cNvPicPr>
            <a:picLocks noChangeAspect="1"/>
          </p:cNvPicPr>
          <p:nvPr/>
        </p:nvPicPr>
        <p:blipFill rotWithShape="1">
          <a:blip r:embed="rId3"/>
          <a:srcRect t="55918"/>
          <a:stretch/>
        </p:blipFill>
        <p:spPr>
          <a:xfrm>
            <a:off x="546138" y="5036733"/>
            <a:ext cx="9427202" cy="1523411"/>
          </a:xfrm>
          <a:prstGeom prst="rect">
            <a:avLst/>
          </a:prstGeom>
        </p:spPr>
      </p:pic>
    </p:spTree>
    <p:extLst>
      <p:ext uri="{BB962C8B-B14F-4D97-AF65-F5344CB8AC3E}">
        <p14:creationId xmlns:p14="http://schemas.microsoft.com/office/powerpoint/2010/main" val="419483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字符串的切片</a:t>
            </a:r>
          </a:p>
        </p:txBody>
      </p:sp>
      <p:pic>
        <p:nvPicPr>
          <p:cNvPr id="4" name="图片 3">
            <a:extLst>
              <a:ext uri="{FF2B5EF4-FFF2-40B4-BE49-F238E27FC236}">
                <a16:creationId xmlns:a16="http://schemas.microsoft.com/office/drawing/2014/main" id="{CBD27B5F-7924-4D46-AF35-0804ACB964E9}"/>
              </a:ext>
            </a:extLst>
          </p:cNvPr>
          <p:cNvPicPr>
            <a:picLocks noChangeAspect="1"/>
          </p:cNvPicPr>
          <p:nvPr/>
        </p:nvPicPr>
        <p:blipFill>
          <a:blip r:embed="rId3"/>
          <a:stretch>
            <a:fillRect/>
          </a:stretch>
        </p:blipFill>
        <p:spPr>
          <a:xfrm>
            <a:off x="230335" y="1574062"/>
            <a:ext cx="5381327" cy="1644059"/>
          </a:xfrm>
          <a:prstGeom prst="rect">
            <a:avLst/>
          </a:prstGeom>
        </p:spPr>
      </p:pic>
      <p:sp>
        <p:nvSpPr>
          <p:cNvPr id="10" name="文本框 9">
            <a:extLst>
              <a:ext uri="{FF2B5EF4-FFF2-40B4-BE49-F238E27FC236}">
                <a16:creationId xmlns:a16="http://schemas.microsoft.com/office/drawing/2014/main" id="{CF8890CE-33B8-4272-ADCA-C0F71394E324}"/>
              </a:ext>
            </a:extLst>
          </p:cNvPr>
          <p:cNvSpPr txBox="1"/>
          <p:nvPr/>
        </p:nvSpPr>
        <p:spPr>
          <a:xfrm>
            <a:off x="230335" y="1208276"/>
            <a:ext cx="553923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再试试下面的例子：</a:t>
            </a:r>
            <a:endParaRPr lang="zh-CN" altLang="en-US" dirty="0"/>
          </a:p>
        </p:txBody>
      </p:sp>
      <p:pic>
        <p:nvPicPr>
          <p:cNvPr id="12" name="图片 11">
            <a:extLst>
              <a:ext uri="{FF2B5EF4-FFF2-40B4-BE49-F238E27FC236}">
                <a16:creationId xmlns:a16="http://schemas.microsoft.com/office/drawing/2014/main" id="{6EC67910-19C6-4184-9A67-AC0A483653D6}"/>
              </a:ext>
            </a:extLst>
          </p:cNvPr>
          <p:cNvPicPr>
            <a:picLocks noChangeAspect="1"/>
          </p:cNvPicPr>
          <p:nvPr/>
        </p:nvPicPr>
        <p:blipFill>
          <a:blip r:embed="rId4"/>
          <a:stretch>
            <a:fillRect/>
          </a:stretch>
        </p:blipFill>
        <p:spPr>
          <a:xfrm>
            <a:off x="248005" y="3788736"/>
            <a:ext cx="5394236" cy="2399413"/>
          </a:xfrm>
          <a:prstGeom prst="rect">
            <a:avLst/>
          </a:prstGeom>
        </p:spPr>
      </p:pic>
      <p:sp>
        <p:nvSpPr>
          <p:cNvPr id="13" name="文本框 12">
            <a:extLst>
              <a:ext uri="{FF2B5EF4-FFF2-40B4-BE49-F238E27FC236}">
                <a16:creationId xmlns:a16="http://schemas.microsoft.com/office/drawing/2014/main" id="{BB7F7D88-BC6E-43C8-A308-0A8E725F190B}"/>
              </a:ext>
            </a:extLst>
          </p:cNvPr>
          <p:cNvSpPr txBox="1"/>
          <p:nvPr/>
        </p:nvSpPr>
        <p:spPr>
          <a:xfrm>
            <a:off x="6333423" y="1184646"/>
            <a:ext cx="5657855" cy="1884618"/>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s[M:N]</a:t>
            </a:r>
            <a:r>
              <a:rPr lang="zh-CN" altLang="en-US" sz="2000" dirty="0">
                <a:latin typeface="微软雅黑" panose="020B0503020204020204" pitchFamily="34" charset="-122"/>
                <a:ea typeface="微软雅黑" panose="020B0503020204020204" pitchFamily="34" charset="-122"/>
              </a:rPr>
              <a:t>的完整形式是</a:t>
            </a:r>
            <a:r>
              <a:rPr lang="en-US" altLang="zh-CN" sz="2000" dirty="0">
                <a:latin typeface="微软雅黑" panose="020B0503020204020204" pitchFamily="34" charset="-122"/>
                <a:ea typeface="微软雅黑" panose="020B0503020204020204" pitchFamily="34" charset="-122"/>
              </a:rPr>
              <a:t>s[M:N:P], 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的意义和之前一样，</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代表每</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个字符取一个字符，</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的默认值为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，通常可以省略。</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P=-1</a:t>
            </a:r>
            <a:r>
              <a:rPr lang="zh-CN" altLang="en-US" sz="2000" dirty="0">
                <a:latin typeface="微软雅黑" panose="020B0503020204020204" pitchFamily="34" charset="-122"/>
                <a:ea typeface="微软雅黑" panose="020B0503020204020204" pitchFamily="34" charset="-122"/>
              </a:rPr>
              <a:t>时，表示字符串的反转，如</a:t>
            </a:r>
            <a:r>
              <a:rPr lang="en-US" altLang="zh-CN" sz="2000" dirty="0">
                <a:latin typeface="微软雅黑" panose="020B0503020204020204" pitchFamily="34" charset="-122"/>
                <a:ea typeface="微软雅黑" panose="020B0503020204020204" pitchFamily="34" charset="-122"/>
              </a:rPr>
              <a:t>s[::-1]</a:t>
            </a:r>
          </a:p>
        </p:txBody>
      </p:sp>
      <p:sp>
        <p:nvSpPr>
          <p:cNvPr id="14" name="文本框 13">
            <a:extLst>
              <a:ext uri="{FF2B5EF4-FFF2-40B4-BE49-F238E27FC236}">
                <a16:creationId xmlns:a16="http://schemas.microsoft.com/office/drawing/2014/main" id="{779061F3-7B88-4522-9C01-C24E0042E19F}"/>
              </a:ext>
            </a:extLst>
          </p:cNvPr>
          <p:cNvSpPr txBox="1"/>
          <p:nvPr/>
        </p:nvSpPr>
        <p:spPr>
          <a:xfrm>
            <a:off x="6333423" y="3232519"/>
            <a:ext cx="4325223" cy="1884618"/>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为何</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是前闭后开？</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大部分编程语言都这样规定</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N-M</a:t>
            </a:r>
            <a:r>
              <a:rPr lang="zh-CN" altLang="en-US" sz="2000" dirty="0">
                <a:latin typeface="微软雅黑" panose="020B0503020204020204" pitchFamily="34" charset="-122"/>
                <a:ea typeface="微软雅黑" panose="020B0503020204020204" pitchFamily="34" charset="-122"/>
              </a:rPr>
              <a:t>很方便计算字符串的长度</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可以很方便分割字符串</a:t>
            </a:r>
          </a:p>
        </p:txBody>
      </p:sp>
      <p:pic>
        <p:nvPicPr>
          <p:cNvPr id="16" name="图片 15">
            <a:extLst>
              <a:ext uri="{FF2B5EF4-FFF2-40B4-BE49-F238E27FC236}">
                <a16:creationId xmlns:a16="http://schemas.microsoft.com/office/drawing/2014/main" id="{B3E59BD8-04E4-4721-9DFA-723145BBE857}"/>
              </a:ext>
            </a:extLst>
          </p:cNvPr>
          <p:cNvPicPr>
            <a:picLocks noChangeAspect="1"/>
          </p:cNvPicPr>
          <p:nvPr/>
        </p:nvPicPr>
        <p:blipFill>
          <a:blip r:embed="rId5"/>
          <a:stretch>
            <a:fillRect/>
          </a:stretch>
        </p:blipFill>
        <p:spPr>
          <a:xfrm>
            <a:off x="6333423" y="5240491"/>
            <a:ext cx="5657855" cy="1115633"/>
          </a:xfrm>
          <a:prstGeom prst="rect">
            <a:avLst/>
          </a:prstGeom>
        </p:spPr>
      </p:pic>
    </p:spTree>
    <p:extLst>
      <p:ext uri="{BB962C8B-B14F-4D97-AF65-F5344CB8AC3E}">
        <p14:creationId xmlns:p14="http://schemas.microsoft.com/office/powerpoint/2010/main" val="392518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CCB10C1-6E33-4E21-BAA7-90D76DAA2F67}"/>
              </a:ext>
            </a:extLst>
          </p:cNvPr>
          <p:cNvSpPr txBox="1"/>
          <p:nvPr/>
        </p:nvSpPr>
        <p:spPr>
          <a:xfrm>
            <a:off x="173628" y="1105441"/>
            <a:ext cx="8309972"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问题：输入一个月份数字，返回对应月份名称缩写</a:t>
            </a:r>
          </a:p>
        </p:txBody>
      </p:sp>
      <p:pic>
        <p:nvPicPr>
          <p:cNvPr id="6" name="图片 5">
            <a:extLst>
              <a:ext uri="{FF2B5EF4-FFF2-40B4-BE49-F238E27FC236}">
                <a16:creationId xmlns:a16="http://schemas.microsoft.com/office/drawing/2014/main" id="{4027E9D2-E150-4FB4-A2E6-880A585D4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23E2CB4E-EF36-4E4A-BC40-4A7F8144071E}"/>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字符串切片实例</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月份输出</a:t>
            </a:r>
          </a:p>
        </p:txBody>
      </p:sp>
      <p:sp>
        <p:nvSpPr>
          <p:cNvPr id="9" name="文本框 8">
            <a:extLst>
              <a:ext uri="{FF2B5EF4-FFF2-40B4-BE49-F238E27FC236}">
                <a16:creationId xmlns:a16="http://schemas.microsoft.com/office/drawing/2014/main" id="{2F38C514-E2CF-4B7B-BEF5-FC7140548881}"/>
              </a:ext>
            </a:extLst>
          </p:cNvPr>
          <p:cNvSpPr txBox="1"/>
          <p:nvPr/>
        </p:nvSpPr>
        <p:spPr>
          <a:xfrm>
            <a:off x="850899" y="1629308"/>
            <a:ext cx="9207501" cy="3269613"/>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将所有月份名称缩写存储在字符串中</a:t>
            </a:r>
            <a:endParaRPr lang="en-US" altLang="zh-CN" sz="2000" dirty="0">
              <a:latin typeface="微软雅黑" panose="020B0503020204020204" pitchFamily="34" charset="-122"/>
              <a:ea typeface="微软雅黑" panose="020B0503020204020204" pitchFamily="34" charset="-122"/>
            </a:endParaRPr>
          </a:p>
          <a:p>
            <a:pPr algn="ctr">
              <a:lnSpc>
                <a:spcPct val="150000"/>
              </a:lnSpc>
            </a:pPr>
            <a:r>
              <a:rPr lang="en-US" altLang="zh-CN" sz="2000" dirty="0">
                <a:latin typeface="微软雅黑" panose="020B0503020204020204" pitchFamily="34" charset="-122"/>
                <a:ea typeface="微软雅黑" panose="020B0503020204020204" pitchFamily="34" charset="-122"/>
              </a:rPr>
              <a:t>months = "</a:t>
            </a:r>
            <a:r>
              <a:rPr lang="en-US" altLang="zh-CN" sz="2000" dirty="0" err="1">
                <a:latin typeface="微软雅黑" panose="020B0503020204020204" pitchFamily="34" charset="-122"/>
                <a:ea typeface="微软雅黑" panose="020B0503020204020204" pitchFamily="34" charset="-122"/>
              </a:rPr>
              <a:t>JanFebMarAprMayJunJulAugSepOctNovDec</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在字符串中截取适当的子串来查找特定月份</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找出在哪里切割子串</a:t>
            </a: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每个月份的缩写都由3个字母组成，如果pos表示一个月份的第一个字母，则months[pos:pos+3]表示这个月份的缩写，即：</a:t>
            </a:r>
          </a:p>
          <a:p>
            <a:pPr algn="ctr">
              <a:lnSpc>
                <a:spcPct val="150000"/>
              </a:lnSpc>
            </a:pPr>
            <a:r>
              <a:rPr lang="zh-CN" altLang="en-US" sz="2000" dirty="0">
                <a:latin typeface="微软雅黑" panose="020B0503020204020204" pitchFamily="34" charset="-122"/>
                <a:ea typeface="微软雅黑" panose="020B0503020204020204" pitchFamily="34" charset="-122"/>
              </a:rPr>
              <a:t>monthAbbrev = months[pos:pos+3]</a:t>
            </a:r>
          </a:p>
        </p:txBody>
      </p:sp>
      <p:pic>
        <p:nvPicPr>
          <p:cNvPr id="11" name="图片 10">
            <a:extLst>
              <a:ext uri="{FF2B5EF4-FFF2-40B4-BE49-F238E27FC236}">
                <a16:creationId xmlns:a16="http://schemas.microsoft.com/office/drawing/2014/main" id="{AEE1CD52-9F0E-4569-B449-B36DF508A340}"/>
              </a:ext>
            </a:extLst>
          </p:cNvPr>
          <p:cNvPicPr>
            <a:picLocks noChangeAspect="1"/>
          </p:cNvPicPr>
          <p:nvPr/>
        </p:nvPicPr>
        <p:blipFill>
          <a:blip r:embed="rId3"/>
          <a:stretch>
            <a:fillRect/>
          </a:stretch>
        </p:blipFill>
        <p:spPr>
          <a:xfrm>
            <a:off x="3315701" y="4968499"/>
            <a:ext cx="3143362" cy="1736465"/>
          </a:xfrm>
          <a:prstGeom prst="rect">
            <a:avLst/>
          </a:prstGeom>
        </p:spPr>
      </p:pic>
      <p:sp>
        <p:nvSpPr>
          <p:cNvPr id="12" name="文本框 11">
            <a:extLst>
              <a:ext uri="{FF2B5EF4-FFF2-40B4-BE49-F238E27FC236}">
                <a16:creationId xmlns:a16="http://schemas.microsoft.com/office/drawing/2014/main" id="{5C419CF3-10FC-469C-B1F9-ACB472BA48B8}"/>
              </a:ext>
            </a:extLst>
          </p:cNvPr>
          <p:cNvSpPr txBox="1"/>
          <p:nvPr/>
        </p:nvSpPr>
        <p:spPr>
          <a:xfrm>
            <a:off x="7543799" y="5652065"/>
            <a:ext cx="291778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月份为</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pos</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3 * (n-1)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278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6495008-D10F-4863-9CF4-0AAEDA674B6B}"/>
              </a:ext>
            </a:extLst>
          </p:cNvPr>
          <p:cNvPicPr>
            <a:picLocks noChangeAspect="1"/>
          </p:cNvPicPr>
          <p:nvPr/>
        </p:nvPicPr>
        <p:blipFill>
          <a:blip r:embed="rId2"/>
          <a:stretch>
            <a:fillRect/>
          </a:stretch>
        </p:blipFill>
        <p:spPr>
          <a:xfrm>
            <a:off x="1754261" y="2357276"/>
            <a:ext cx="7991891" cy="2815856"/>
          </a:xfrm>
          <a:prstGeom prst="rect">
            <a:avLst/>
          </a:prstGeom>
        </p:spPr>
      </p:pic>
      <p:sp>
        <p:nvSpPr>
          <p:cNvPr id="6" name="文本框 5">
            <a:extLst>
              <a:ext uri="{FF2B5EF4-FFF2-40B4-BE49-F238E27FC236}">
                <a16:creationId xmlns:a16="http://schemas.microsoft.com/office/drawing/2014/main" id="{20E268AA-5176-4A1C-B9E7-BB78CDC91B5C}"/>
              </a:ext>
            </a:extLst>
          </p:cNvPr>
          <p:cNvSpPr txBox="1"/>
          <p:nvPr/>
        </p:nvSpPr>
        <p:spPr>
          <a:xfrm>
            <a:off x="173628" y="1105441"/>
            <a:ext cx="8309972"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问题：输入一个月份数字，返回对应月份名称缩写</a:t>
            </a:r>
          </a:p>
        </p:txBody>
      </p:sp>
      <p:pic>
        <p:nvPicPr>
          <p:cNvPr id="7" name="图片 6">
            <a:extLst>
              <a:ext uri="{FF2B5EF4-FFF2-40B4-BE49-F238E27FC236}">
                <a16:creationId xmlns:a16="http://schemas.microsoft.com/office/drawing/2014/main" id="{56CF12B8-8438-47B9-9BCE-7DF1FCD2E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8" name="文本框 7">
            <a:extLst>
              <a:ext uri="{FF2B5EF4-FFF2-40B4-BE49-F238E27FC236}">
                <a16:creationId xmlns:a16="http://schemas.microsoft.com/office/drawing/2014/main" id="{32B67753-407F-4E6B-8E57-23650EFAB30A}"/>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字符串切片实例</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月份输出</a:t>
            </a:r>
          </a:p>
        </p:txBody>
      </p:sp>
    </p:spTree>
    <p:extLst>
      <p:ext uri="{BB962C8B-B14F-4D97-AF65-F5344CB8AC3E}">
        <p14:creationId xmlns:p14="http://schemas.microsoft.com/office/powerpoint/2010/main" val="149946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字符串的操作：内置操作符</a:t>
            </a:r>
          </a:p>
        </p:txBody>
      </p:sp>
      <p:pic>
        <p:nvPicPr>
          <p:cNvPr id="3" name="图片 2">
            <a:extLst>
              <a:ext uri="{FF2B5EF4-FFF2-40B4-BE49-F238E27FC236}">
                <a16:creationId xmlns:a16="http://schemas.microsoft.com/office/drawing/2014/main" id="{15FD01C1-DF63-4E82-991E-127C2356A4E2}"/>
              </a:ext>
            </a:extLst>
          </p:cNvPr>
          <p:cNvPicPr>
            <a:picLocks noChangeAspect="1"/>
          </p:cNvPicPr>
          <p:nvPr/>
        </p:nvPicPr>
        <p:blipFill>
          <a:blip r:embed="rId3"/>
          <a:stretch>
            <a:fillRect/>
          </a:stretch>
        </p:blipFill>
        <p:spPr>
          <a:xfrm>
            <a:off x="271131" y="1015965"/>
            <a:ext cx="6491176" cy="2197094"/>
          </a:xfrm>
          <a:prstGeom prst="rect">
            <a:avLst/>
          </a:prstGeom>
        </p:spPr>
      </p:pic>
      <p:pic>
        <p:nvPicPr>
          <p:cNvPr id="5" name="图片 4">
            <a:extLst>
              <a:ext uri="{FF2B5EF4-FFF2-40B4-BE49-F238E27FC236}">
                <a16:creationId xmlns:a16="http://schemas.microsoft.com/office/drawing/2014/main" id="{F9B571BE-84AD-4796-A364-811BD51D79C9}"/>
              </a:ext>
            </a:extLst>
          </p:cNvPr>
          <p:cNvPicPr>
            <a:picLocks noChangeAspect="1"/>
          </p:cNvPicPr>
          <p:nvPr/>
        </p:nvPicPr>
        <p:blipFill rotWithShape="1">
          <a:blip r:embed="rId4"/>
          <a:srcRect b="10630"/>
          <a:stretch/>
        </p:blipFill>
        <p:spPr>
          <a:xfrm>
            <a:off x="1362739" y="3234091"/>
            <a:ext cx="3670004" cy="3605408"/>
          </a:xfrm>
          <a:prstGeom prst="rect">
            <a:avLst/>
          </a:prstGeom>
        </p:spPr>
      </p:pic>
      <p:pic>
        <p:nvPicPr>
          <p:cNvPr id="9" name="图片 8">
            <a:extLst>
              <a:ext uri="{FF2B5EF4-FFF2-40B4-BE49-F238E27FC236}">
                <a16:creationId xmlns:a16="http://schemas.microsoft.com/office/drawing/2014/main" id="{3F4ADF9B-AC24-4F0C-B809-D56811812737}"/>
              </a:ext>
            </a:extLst>
          </p:cNvPr>
          <p:cNvPicPr>
            <a:picLocks noChangeAspect="1"/>
          </p:cNvPicPr>
          <p:nvPr/>
        </p:nvPicPr>
        <p:blipFill>
          <a:blip r:embed="rId5"/>
          <a:stretch>
            <a:fillRect/>
          </a:stretch>
        </p:blipFill>
        <p:spPr>
          <a:xfrm>
            <a:off x="7934867" y="701749"/>
            <a:ext cx="3557960" cy="6156251"/>
          </a:xfrm>
          <a:prstGeom prst="rect">
            <a:avLst/>
          </a:prstGeom>
        </p:spPr>
      </p:pic>
    </p:spTree>
    <p:extLst>
      <p:ext uri="{BB962C8B-B14F-4D97-AF65-F5344CB8AC3E}">
        <p14:creationId xmlns:p14="http://schemas.microsoft.com/office/powerpoint/2010/main" val="81283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字符串的操作：关键字</a:t>
            </a:r>
            <a:r>
              <a:rPr lang="en-US" altLang="zh-CN" sz="3600" b="1" dirty="0">
                <a:latin typeface="微软雅黑" panose="020B0503020204020204" pitchFamily="34" charset="-122"/>
                <a:ea typeface="微软雅黑" panose="020B0503020204020204" pitchFamily="34" charset="-122"/>
              </a:rPr>
              <a:t>in</a:t>
            </a:r>
            <a:r>
              <a:rPr lang="zh-CN" altLang="en-US" sz="3600" b="1" dirty="0">
                <a:latin typeface="微软雅黑" panose="020B0503020204020204" pitchFamily="34" charset="-122"/>
                <a:ea typeface="微软雅黑" panose="020B0503020204020204" pitchFamily="34" charset="-122"/>
              </a:rPr>
              <a:t>的使用</a:t>
            </a:r>
          </a:p>
        </p:txBody>
      </p:sp>
      <p:sp>
        <p:nvSpPr>
          <p:cNvPr id="8" name="文本框 7">
            <a:extLst>
              <a:ext uri="{FF2B5EF4-FFF2-40B4-BE49-F238E27FC236}">
                <a16:creationId xmlns:a16="http://schemas.microsoft.com/office/drawing/2014/main" id="{4B6BFDE6-589F-477C-9FF7-7F36C17CBCF2}"/>
              </a:ext>
            </a:extLst>
          </p:cNvPr>
          <p:cNvSpPr txBox="1"/>
          <p:nvPr/>
        </p:nvSpPr>
        <p:spPr>
          <a:xfrm>
            <a:off x="118867" y="1205416"/>
            <a:ext cx="5450124" cy="1015663"/>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成员判断：判断某个是否属于某个容器数据类型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字符串、元组、列表、字典、集合等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的成员</a:t>
            </a:r>
            <a:r>
              <a:rPr lang="en-US" altLang="zh-CN" sz="2000" dirty="0">
                <a:latin typeface="微软雅黑" panose="020B0503020204020204" pitchFamily="34" charset="-122"/>
                <a:ea typeface="微软雅黑" panose="020B0503020204020204" pitchFamily="34" charset="-122"/>
              </a:rPr>
              <a:t>: in, not in</a:t>
            </a:r>
            <a:endParaRPr lang="zh-CN" altLang="en-US"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FBAEC82-939B-4922-A9A6-4F638C240DBE}"/>
              </a:ext>
            </a:extLst>
          </p:cNvPr>
          <p:cNvPicPr>
            <a:picLocks noChangeAspect="1"/>
          </p:cNvPicPr>
          <p:nvPr/>
        </p:nvPicPr>
        <p:blipFill>
          <a:blip r:embed="rId4"/>
          <a:stretch>
            <a:fillRect/>
          </a:stretch>
        </p:blipFill>
        <p:spPr>
          <a:xfrm>
            <a:off x="439099" y="2562581"/>
            <a:ext cx="4286848" cy="3610479"/>
          </a:xfrm>
          <a:prstGeom prst="rect">
            <a:avLst/>
          </a:prstGeom>
        </p:spPr>
      </p:pic>
      <p:sp>
        <p:nvSpPr>
          <p:cNvPr id="10" name="文本框 9">
            <a:extLst>
              <a:ext uri="{FF2B5EF4-FFF2-40B4-BE49-F238E27FC236}">
                <a16:creationId xmlns:a16="http://schemas.microsoft.com/office/drawing/2014/main" id="{3DF56362-B863-4FED-9FA0-53671B667250}"/>
              </a:ext>
            </a:extLst>
          </p:cNvPr>
          <p:cNvSpPr txBox="1"/>
          <p:nvPr/>
        </p:nvSpPr>
        <p:spPr>
          <a:xfrm>
            <a:off x="6555063" y="1205415"/>
            <a:ext cx="5355734" cy="1015663"/>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遍历循环</a:t>
            </a:r>
            <a:r>
              <a:rPr lang="en-US" altLang="zh-CN" sz="2000" dirty="0">
                <a:latin typeface="微软雅黑" panose="020B0503020204020204" pitchFamily="34" charset="-122"/>
                <a:ea typeface="微软雅黑" panose="020B0503020204020204" pitchFamily="34" charset="-122"/>
              </a:rPr>
              <a:t>(for </a:t>
            </a:r>
            <a:r>
              <a:rPr lang="zh-CN" altLang="en-US" sz="2000" dirty="0">
                <a:latin typeface="微软雅黑" panose="020B0503020204020204" pitchFamily="34" charset="-122"/>
                <a:ea typeface="微软雅黑" panose="020B0503020204020204" pitchFamily="34" charset="-122"/>
              </a:rPr>
              <a:t>循环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：遍历某个容器数据类型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字符串、元组、列表、字典、集合等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的每一个成员：</a:t>
            </a:r>
            <a:endParaRPr lang="en-US" altLang="zh-CN"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83D7D077-5FEA-4D0F-9F60-CB3FB033506F}"/>
              </a:ext>
            </a:extLst>
          </p:cNvPr>
          <p:cNvPicPr>
            <a:picLocks noChangeAspect="1"/>
          </p:cNvPicPr>
          <p:nvPr/>
        </p:nvPicPr>
        <p:blipFill>
          <a:blip r:embed="rId5"/>
          <a:stretch>
            <a:fillRect/>
          </a:stretch>
        </p:blipFill>
        <p:spPr>
          <a:xfrm>
            <a:off x="6646701" y="2562581"/>
            <a:ext cx="3924848" cy="2915057"/>
          </a:xfrm>
          <a:prstGeom prst="rect">
            <a:avLst/>
          </a:prstGeom>
        </p:spPr>
      </p:pic>
    </p:spTree>
    <p:extLst>
      <p:ext uri="{BB962C8B-B14F-4D97-AF65-F5344CB8AC3E}">
        <p14:creationId xmlns:p14="http://schemas.microsoft.com/office/powerpoint/2010/main" val="59480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10515600" cy="925793"/>
          </a:xfrm>
        </p:spPr>
        <p:txBody>
          <a:bodyPr>
            <a:normAutofit/>
          </a:bodyPr>
          <a:lstStyle/>
          <a:p>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下面那个选项表示的是整数</a:t>
            </a:r>
          </a:p>
        </p:txBody>
      </p:sp>
      <p:sp>
        <p:nvSpPr>
          <p:cNvPr id="3" name="内容占位符 2"/>
          <p:cNvSpPr>
            <a:spLocks noGrp="1"/>
          </p:cNvSpPr>
          <p:nvPr>
            <p:ph idx="1"/>
          </p:nvPr>
        </p:nvSpPr>
        <p:spPr>
          <a:xfrm>
            <a:off x="228600" y="1265517"/>
            <a:ext cx="2540000" cy="1697816"/>
          </a:xfrm>
        </p:spPr>
        <p:txBody>
          <a:bodyPr>
            <a:normAutofit/>
          </a:bodyPr>
          <a:lstStyle/>
          <a:p>
            <a:r>
              <a:rPr lang="en-US" altLang="zh-CN" sz="1600" dirty="0">
                <a:latin typeface="Consolas" panose="020B0609020204030204" pitchFamily="49" charset="0"/>
              </a:rPr>
              <a:t>A 0.0</a:t>
            </a:r>
          </a:p>
          <a:p>
            <a:r>
              <a:rPr lang="en-US" altLang="zh-CN" sz="1600" dirty="0">
                <a:latin typeface="Consolas" panose="020B0609020204030204" pitchFamily="49" charset="0"/>
              </a:rPr>
              <a:t>B 0x9a33</a:t>
            </a:r>
          </a:p>
          <a:p>
            <a:r>
              <a:rPr lang="en-US" altLang="zh-CN" sz="1600" dirty="0">
                <a:latin typeface="Consolas" panose="020B0609020204030204" pitchFamily="49" charset="0"/>
              </a:rPr>
              <a:t>C 7.</a:t>
            </a:r>
          </a:p>
          <a:p>
            <a:r>
              <a:rPr lang="en-US" altLang="zh-CN" sz="1600" dirty="0">
                <a:latin typeface="Consolas" panose="020B0609020204030204" pitchFamily="49" charset="0"/>
              </a:rPr>
              <a:t>D 3e2</a:t>
            </a:r>
            <a:endParaRPr lang="zh-CN" altLang="en-US" sz="1600" dirty="0">
              <a:latin typeface="Consolas" panose="020B0609020204030204" pitchFamily="49" charset="0"/>
            </a:endParaRPr>
          </a:p>
        </p:txBody>
      </p:sp>
      <p:sp>
        <p:nvSpPr>
          <p:cNvPr id="4" name="标题 1">
            <a:extLst>
              <a:ext uri="{FF2B5EF4-FFF2-40B4-BE49-F238E27FC236}">
                <a16:creationId xmlns:a16="http://schemas.microsoft.com/office/drawing/2014/main" id="{7A60E764-8E94-4CA3-AE24-EECEF0500206}"/>
              </a:ext>
            </a:extLst>
          </p:cNvPr>
          <p:cNvSpPr txBox="1">
            <a:spLocks/>
          </p:cNvSpPr>
          <p:nvPr/>
        </p:nvSpPr>
        <p:spPr>
          <a:xfrm>
            <a:off x="5878962" y="69369"/>
            <a:ext cx="9453098" cy="7380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dirty="0">
                <a:latin typeface="微软雅黑" panose="020B0503020204020204" pitchFamily="34" charset="-122"/>
                <a:ea typeface="微软雅黑" panose="020B0503020204020204" pitchFamily="34" charset="-122"/>
              </a:rPr>
              <a:t>2).    5 / 2 </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9 / 3</a:t>
            </a:r>
            <a:r>
              <a:rPr lang="zh-CN" altLang="en-US" sz="1600" dirty="0">
                <a:latin typeface="微软雅黑" panose="020B0503020204020204" pitchFamily="34" charset="-122"/>
                <a:ea typeface="微软雅黑" panose="020B0503020204020204" pitchFamily="34" charset="-122"/>
              </a:rPr>
              <a:t>的结果分别是</a:t>
            </a:r>
          </a:p>
        </p:txBody>
      </p:sp>
      <p:sp>
        <p:nvSpPr>
          <p:cNvPr id="5" name="内容占位符 2">
            <a:extLst>
              <a:ext uri="{FF2B5EF4-FFF2-40B4-BE49-F238E27FC236}">
                <a16:creationId xmlns:a16="http://schemas.microsoft.com/office/drawing/2014/main" id="{F8DD530A-F49D-4741-BC31-63F014C7E67B}"/>
              </a:ext>
            </a:extLst>
          </p:cNvPr>
          <p:cNvSpPr txBox="1">
            <a:spLocks/>
          </p:cNvSpPr>
          <p:nvPr/>
        </p:nvSpPr>
        <p:spPr>
          <a:xfrm>
            <a:off x="5878963" y="1334886"/>
            <a:ext cx="3798438" cy="1492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Consolas" panose="020B0609020204030204" pitchFamily="49" charset="0"/>
              </a:rPr>
              <a:t>A 2.5 </a:t>
            </a:r>
            <a:r>
              <a:rPr lang="zh-CN" altLang="en-US" sz="1600" dirty="0">
                <a:latin typeface="Consolas" panose="020B0609020204030204" pitchFamily="49" charset="0"/>
              </a:rPr>
              <a:t>和 </a:t>
            </a:r>
            <a:r>
              <a:rPr lang="en-US" altLang="zh-CN" sz="1600" dirty="0">
                <a:latin typeface="Consolas" panose="020B0609020204030204" pitchFamily="49" charset="0"/>
              </a:rPr>
              <a:t>3</a:t>
            </a:r>
          </a:p>
          <a:p>
            <a:r>
              <a:rPr lang="en-US" altLang="zh-CN" sz="1600" dirty="0">
                <a:latin typeface="Consolas" panose="020B0609020204030204" pitchFamily="49" charset="0"/>
              </a:rPr>
              <a:t>B 2 </a:t>
            </a:r>
            <a:r>
              <a:rPr lang="zh-CN" altLang="en-US" sz="1600" dirty="0">
                <a:latin typeface="Consolas" panose="020B0609020204030204" pitchFamily="49" charset="0"/>
              </a:rPr>
              <a:t>和 </a:t>
            </a:r>
            <a:r>
              <a:rPr lang="en-US" altLang="zh-CN" sz="1600" dirty="0">
                <a:latin typeface="Consolas" panose="020B0609020204030204" pitchFamily="49" charset="0"/>
              </a:rPr>
              <a:t>3</a:t>
            </a:r>
          </a:p>
          <a:p>
            <a:r>
              <a:rPr lang="en-US" altLang="zh-CN" sz="1600" dirty="0">
                <a:latin typeface="Consolas" panose="020B0609020204030204" pitchFamily="49" charset="0"/>
              </a:rPr>
              <a:t>C 2.5 </a:t>
            </a:r>
            <a:r>
              <a:rPr lang="zh-CN" altLang="en-US" sz="1600" dirty="0">
                <a:latin typeface="Consolas" panose="020B0609020204030204" pitchFamily="49" charset="0"/>
              </a:rPr>
              <a:t>和 </a:t>
            </a:r>
            <a:r>
              <a:rPr lang="en-US" altLang="zh-CN" sz="1600" dirty="0">
                <a:latin typeface="Consolas" panose="020B0609020204030204" pitchFamily="49" charset="0"/>
              </a:rPr>
              <a:t>3.0</a:t>
            </a:r>
          </a:p>
          <a:p>
            <a:r>
              <a:rPr lang="en-US" altLang="zh-CN" sz="1600" dirty="0">
                <a:latin typeface="Consolas" panose="020B0609020204030204" pitchFamily="49" charset="0"/>
              </a:rPr>
              <a:t>D 2 </a:t>
            </a:r>
            <a:r>
              <a:rPr lang="zh-CN" altLang="en-US" sz="1600" dirty="0">
                <a:latin typeface="Consolas" panose="020B0609020204030204" pitchFamily="49" charset="0"/>
              </a:rPr>
              <a:t>和 </a:t>
            </a:r>
            <a:r>
              <a:rPr lang="en-US" altLang="zh-CN" sz="1600" dirty="0">
                <a:latin typeface="Consolas" panose="020B0609020204030204" pitchFamily="49" charset="0"/>
              </a:rPr>
              <a:t>3.0</a:t>
            </a:r>
            <a:endParaRPr lang="zh-CN" altLang="en-US" sz="1600" dirty="0">
              <a:latin typeface="Consolas" panose="020B0609020204030204" pitchFamily="49" charset="0"/>
            </a:endParaRPr>
          </a:p>
        </p:txBody>
      </p:sp>
      <p:sp>
        <p:nvSpPr>
          <p:cNvPr id="6" name="标题 1">
            <a:extLst>
              <a:ext uri="{FF2B5EF4-FFF2-40B4-BE49-F238E27FC236}">
                <a16:creationId xmlns:a16="http://schemas.microsoft.com/office/drawing/2014/main" id="{2D720076-F301-45CA-B2BD-E5C2241C1666}"/>
              </a:ext>
            </a:extLst>
          </p:cNvPr>
          <p:cNvSpPr txBox="1">
            <a:spLocks/>
          </p:cNvSpPr>
          <p:nvPr/>
        </p:nvSpPr>
        <p:spPr>
          <a:xfrm>
            <a:off x="228600" y="3372426"/>
            <a:ext cx="6900333" cy="46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5.0 // 2 </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-7 // 3</a:t>
            </a:r>
            <a:r>
              <a:rPr lang="zh-CN" altLang="en-US" sz="1600" dirty="0">
                <a:latin typeface="微软雅黑" panose="020B0503020204020204" pitchFamily="34" charset="-122"/>
                <a:ea typeface="微软雅黑" panose="020B0503020204020204" pitchFamily="34" charset="-122"/>
              </a:rPr>
              <a:t>的结果分别是</a:t>
            </a:r>
          </a:p>
        </p:txBody>
      </p:sp>
      <p:sp>
        <p:nvSpPr>
          <p:cNvPr id="7" name="内容占位符 2">
            <a:extLst>
              <a:ext uri="{FF2B5EF4-FFF2-40B4-BE49-F238E27FC236}">
                <a16:creationId xmlns:a16="http://schemas.microsoft.com/office/drawing/2014/main" id="{8F147D4E-8BAB-45F6-B942-A8F90EE884EA}"/>
              </a:ext>
            </a:extLst>
          </p:cNvPr>
          <p:cNvSpPr txBox="1">
            <a:spLocks/>
          </p:cNvSpPr>
          <p:nvPr/>
        </p:nvSpPr>
        <p:spPr>
          <a:xfrm>
            <a:off x="228600" y="4159795"/>
            <a:ext cx="4580467" cy="1432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Consolas" panose="020B0609020204030204" pitchFamily="49" charset="0"/>
              </a:rPr>
              <a:t>A 2 </a:t>
            </a:r>
            <a:r>
              <a:rPr lang="zh-CN" altLang="en-US" sz="1600" dirty="0">
                <a:latin typeface="Consolas" panose="020B0609020204030204" pitchFamily="49" charset="0"/>
              </a:rPr>
              <a:t>和 </a:t>
            </a:r>
            <a:r>
              <a:rPr lang="en-US" altLang="zh-CN" sz="1600" dirty="0">
                <a:latin typeface="Consolas" panose="020B0609020204030204" pitchFamily="49" charset="0"/>
              </a:rPr>
              <a:t>-2</a:t>
            </a:r>
          </a:p>
          <a:p>
            <a:r>
              <a:rPr lang="en-US" altLang="zh-CN" sz="1600" dirty="0">
                <a:latin typeface="Consolas" panose="020B0609020204030204" pitchFamily="49" charset="0"/>
              </a:rPr>
              <a:t>B 2.0 </a:t>
            </a:r>
            <a:r>
              <a:rPr lang="zh-CN" altLang="en-US" sz="1600" dirty="0">
                <a:latin typeface="Consolas" panose="020B0609020204030204" pitchFamily="49" charset="0"/>
              </a:rPr>
              <a:t>和 </a:t>
            </a:r>
            <a:r>
              <a:rPr lang="en-US" altLang="zh-CN" sz="1600" dirty="0">
                <a:latin typeface="Consolas" panose="020B0609020204030204" pitchFamily="49" charset="0"/>
              </a:rPr>
              <a:t>-2</a:t>
            </a:r>
          </a:p>
          <a:p>
            <a:r>
              <a:rPr lang="en-US" altLang="zh-CN" sz="1600" dirty="0">
                <a:latin typeface="Consolas" panose="020B0609020204030204" pitchFamily="49" charset="0"/>
              </a:rPr>
              <a:t>C 2 </a:t>
            </a:r>
            <a:r>
              <a:rPr lang="zh-CN" altLang="en-US" sz="1600" dirty="0">
                <a:latin typeface="Consolas" panose="020B0609020204030204" pitchFamily="49" charset="0"/>
              </a:rPr>
              <a:t>和 </a:t>
            </a:r>
            <a:r>
              <a:rPr lang="en-US" altLang="zh-CN" sz="1600" dirty="0">
                <a:latin typeface="Consolas" panose="020B0609020204030204" pitchFamily="49" charset="0"/>
              </a:rPr>
              <a:t>-3</a:t>
            </a:r>
          </a:p>
          <a:p>
            <a:r>
              <a:rPr lang="en-US" altLang="zh-CN" sz="1600" dirty="0">
                <a:latin typeface="Consolas" panose="020B0609020204030204" pitchFamily="49" charset="0"/>
              </a:rPr>
              <a:t>D 2.0 </a:t>
            </a:r>
            <a:r>
              <a:rPr lang="zh-CN" altLang="en-US" sz="1600" dirty="0">
                <a:latin typeface="Consolas" panose="020B0609020204030204" pitchFamily="49" charset="0"/>
              </a:rPr>
              <a:t>和 </a:t>
            </a:r>
            <a:r>
              <a:rPr lang="en-US" altLang="zh-CN" sz="1600" dirty="0">
                <a:latin typeface="Consolas" panose="020B0609020204030204" pitchFamily="49" charset="0"/>
              </a:rPr>
              <a:t>-3</a:t>
            </a:r>
            <a:endParaRPr lang="zh-CN" altLang="en-US" sz="1600" dirty="0">
              <a:latin typeface="Consolas" panose="020B0609020204030204" pitchFamily="49" charset="0"/>
            </a:endParaRPr>
          </a:p>
        </p:txBody>
      </p:sp>
      <p:sp>
        <p:nvSpPr>
          <p:cNvPr id="8" name="标题 1">
            <a:extLst>
              <a:ext uri="{FF2B5EF4-FFF2-40B4-BE49-F238E27FC236}">
                <a16:creationId xmlns:a16="http://schemas.microsoft.com/office/drawing/2014/main" id="{062754DA-208E-4C00-A9D3-F4235958DAC9}"/>
              </a:ext>
            </a:extLst>
          </p:cNvPr>
          <p:cNvSpPr txBox="1">
            <a:spLocks/>
          </p:cNvSpPr>
          <p:nvPr/>
        </p:nvSpPr>
        <p:spPr>
          <a:xfrm>
            <a:off x="5808133" y="3056289"/>
            <a:ext cx="10515600" cy="9257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5 % 2. </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-7 % 3</a:t>
            </a:r>
            <a:r>
              <a:rPr lang="zh-CN" altLang="en-US" sz="1600" dirty="0">
                <a:latin typeface="微软雅黑" panose="020B0503020204020204" pitchFamily="34" charset="-122"/>
                <a:ea typeface="微软雅黑" panose="020B0503020204020204" pitchFamily="34" charset="-122"/>
              </a:rPr>
              <a:t>的结果分别是</a:t>
            </a:r>
          </a:p>
        </p:txBody>
      </p:sp>
      <p:sp>
        <p:nvSpPr>
          <p:cNvPr id="9" name="内容占位符 2">
            <a:extLst>
              <a:ext uri="{FF2B5EF4-FFF2-40B4-BE49-F238E27FC236}">
                <a16:creationId xmlns:a16="http://schemas.microsoft.com/office/drawing/2014/main" id="{EC5A6A00-83D0-490F-8BF2-D5F5EF4D1F98}"/>
              </a:ext>
            </a:extLst>
          </p:cNvPr>
          <p:cNvSpPr txBox="1">
            <a:spLocks/>
          </p:cNvSpPr>
          <p:nvPr/>
        </p:nvSpPr>
        <p:spPr>
          <a:xfrm>
            <a:off x="5969000" y="4129912"/>
            <a:ext cx="5621867" cy="1627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Consolas" panose="020B0609020204030204" pitchFamily="49" charset="0"/>
              </a:rPr>
              <a:t>A 1 </a:t>
            </a:r>
            <a:r>
              <a:rPr lang="zh-CN" altLang="en-US" sz="1600" dirty="0">
                <a:latin typeface="Consolas" panose="020B0609020204030204" pitchFamily="49" charset="0"/>
              </a:rPr>
              <a:t>和 </a:t>
            </a:r>
            <a:r>
              <a:rPr lang="en-US" altLang="zh-CN" sz="1600" dirty="0">
                <a:latin typeface="Consolas" panose="020B0609020204030204" pitchFamily="49" charset="0"/>
              </a:rPr>
              <a:t>2</a:t>
            </a:r>
          </a:p>
          <a:p>
            <a:r>
              <a:rPr lang="en-US" altLang="zh-CN" sz="1600" dirty="0">
                <a:latin typeface="Consolas" panose="020B0609020204030204" pitchFamily="49" charset="0"/>
              </a:rPr>
              <a:t>B 1.0 </a:t>
            </a:r>
            <a:r>
              <a:rPr lang="zh-CN" altLang="en-US" sz="1600" dirty="0">
                <a:latin typeface="Consolas" panose="020B0609020204030204" pitchFamily="49" charset="0"/>
              </a:rPr>
              <a:t>和 </a:t>
            </a:r>
            <a:r>
              <a:rPr lang="en-US" altLang="zh-CN" sz="1600" dirty="0">
                <a:latin typeface="Consolas" panose="020B0609020204030204" pitchFamily="49" charset="0"/>
              </a:rPr>
              <a:t>2</a:t>
            </a:r>
          </a:p>
          <a:p>
            <a:r>
              <a:rPr lang="en-US" altLang="zh-CN" sz="1600" dirty="0">
                <a:latin typeface="Consolas" panose="020B0609020204030204" pitchFamily="49" charset="0"/>
              </a:rPr>
              <a:t>C 1 </a:t>
            </a:r>
            <a:r>
              <a:rPr lang="zh-CN" altLang="en-US" sz="1600" dirty="0">
                <a:latin typeface="Consolas" panose="020B0609020204030204" pitchFamily="49" charset="0"/>
              </a:rPr>
              <a:t>和 </a:t>
            </a:r>
            <a:r>
              <a:rPr lang="en-US" altLang="zh-CN" sz="1600" dirty="0">
                <a:latin typeface="Consolas" panose="020B0609020204030204" pitchFamily="49" charset="0"/>
              </a:rPr>
              <a:t>-1</a:t>
            </a:r>
          </a:p>
          <a:p>
            <a:r>
              <a:rPr lang="en-US" altLang="zh-CN" sz="1600" dirty="0">
                <a:latin typeface="Consolas" panose="020B0609020204030204" pitchFamily="49" charset="0"/>
              </a:rPr>
              <a:t>D 1.0 </a:t>
            </a:r>
            <a:r>
              <a:rPr lang="zh-CN" altLang="en-US" sz="1600" dirty="0">
                <a:latin typeface="Consolas" panose="020B0609020204030204" pitchFamily="49" charset="0"/>
              </a:rPr>
              <a:t>和 </a:t>
            </a:r>
            <a:r>
              <a:rPr lang="en-US" altLang="zh-CN" sz="1600" dirty="0">
                <a:latin typeface="Consolas" panose="020B0609020204030204" pitchFamily="49" charset="0"/>
              </a:rPr>
              <a:t>-1</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3869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字符串的操作：内置函数</a:t>
            </a:r>
          </a:p>
        </p:txBody>
      </p:sp>
      <p:pic>
        <p:nvPicPr>
          <p:cNvPr id="5" name="图片 4">
            <a:extLst>
              <a:ext uri="{FF2B5EF4-FFF2-40B4-BE49-F238E27FC236}">
                <a16:creationId xmlns:a16="http://schemas.microsoft.com/office/drawing/2014/main" id="{CF4F13B5-48BC-4876-A032-2C34409FF655}"/>
              </a:ext>
            </a:extLst>
          </p:cNvPr>
          <p:cNvPicPr>
            <a:picLocks noChangeAspect="1"/>
          </p:cNvPicPr>
          <p:nvPr/>
        </p:nvPicPr>
        <p:blipFill>
          <a:blip r:embed="rId3"/>
          <a:stretch>
            <a:fillRect/>
          </a:stretch>
        </p:blipFill>
        <p:spPr>
          <a:xfrm>
            <a:off x="1601271" y="3901515"/>
            <a:ext cx="5219700" cy="2314575"/>
          </a:xfrm>
          <a:prstGeom prst="rect">
            <a:avLst/>
          </a:prstGeom>
        </p:spPr>
      </p:pic>
      <p:grpSp>
        <p:nvGrpSpPr>
          <p:cNvPr id="10" name="组合 9">
            <a:extLst>
              <a:ext uri="{FF2B5EF4-FFF2-40B4-BE49-F238E27FC236}">
                <a16:creationId xmlns:a16="http://schemas.microsoft.com/office/drawing/2014/main" id="{ACB736E3-1E64-43F6-BBE4-5027EBA2A8D8}"/>
              </a:ext>
            </a:extLst>
          </p:cNvPr>
          <p:cNvGrpSpPr/>
          <p:nvPr/>
        </p:nvGrpSpPr>
        <p:grpSpPr>
          <a:xfrm>
            <a:off x="2689602" y="4764574"/>
            <a:ext cx="2161954" cy="1353879"/>
            <a:chOff x="1438939" y="4770474"/>
            <a:chExt cx="2161954" cy="1353879"/>
          </a:xfrm>
        </p:grpSpPr>
        <p:sp>
          <p:nvSpPr>
            <p:cNvPr id="8" name="矩形 7">
              <a:extLst>
                <a:ext uri="{FF2B5EF4-FFF2-40B4-BE49-F238E27FC236}">
                  <a16:creationId xmlns:a16="http://schemas.microsoft.com/office/drawing/2014/main" id="{8770613E-44E5-4886-9409-5054D6317E73}"/>
                </a:ext>
              </a:extLst>
            </p:cNvPr>
            <p:cNvSpPr/>
            <p:nvPr/>
          </p:nvSpPr>
          <p:spPr>
            <a:xfrm>
              <a:off x="1438940" y="4770474"/>
              <a:ext cx="2161953" cy="361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F6A8F91-BFCE-4D93-AE13-7B99058B9209}"/>
                </a:ext>
              </a:extLst>
            </p:cNvPr>
            <p:cNvSpPr/>
            <p:nvPr/>
          </p:nvSpPr>
          <p:spPr>
            <a:xfrm>
              <a:off x="1438939" y="5762846"/>
              <a:ext cx="2161953" cy="361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04DE2CD7-F08E-43F5-BAC4-899499B84160}"/>
              </a:ext>
            </a:extLst>
          </p:cNvPr>
          <p:cNvGrpSpPr/>
          <p:nvPr/>
        </p:nvGrpSpPr>
        <p:grpSpPr>
          <a:xfrm>
            <a:off x="763793" y="1210123"/>
            <a:ext cx="6983855" cy="2112408"/>
            <a:chOff x="102745" y="1158765"/>
            <a:chExt cx="8091413" cy="2382978"/>
          </a:xfrm>
        </p:grpSpPr>
        <p:pic>
          <p:nvPicPr>
            <p:cNvPr id="3" name="图片 2">
              <a:extLst>
                <a:ext uri="{FF2B5EF4-FFF2-40B4-BE49-F238E27FC236}">
                  <a16:creationId xmlns:a16="http://schemas.microsoft.com/office/drawing/2014/main" id="{1101A31E-0BF4-4F4B-B191-615EF4A3A14D}"/>
                </a:ext>
              </a:extLst>
            </p:cNvPr>
            <p:cNvPicPr>
              <a:picLocks noChangeAspect="1"/>
            </p:cNvPicPr>
            <p:nvPr/>
          </p:nvPicPr>
          <p:blipFill>
            <a:blip r:embed="rId4"/>
            <a:stretch>
              <a:fillRect/>
            </a:stretch>
          </p:blipFill>
          <p:spPr>
            <a:xfrm>
              <a:off x="102745" y="1158765"/>
              <a:ext cx="8091413" cy="2382978"/>
            </a:xfrm>
            <a:prstGeom prst="rect">
              <a:avLst/>
            </a:prstGeom>
          </p:spPr>
        </p:pic>
        <p:pic>
          <p:nvPicPr>
            <p:cNvPr id="11" name="图片 10">
              <a:extLst>
                <a:ext uri="{FF2B5EF4-FFF2-40B4-BE49-F238E27FC236}">
                  <a16:creationId xmlns:a16="http://schemas.microsoft.com/office/drawing/2014/main" id="{3A409212-BF49-460A-BF15-7A41D2562167}"/>
                </a:ext>
              </a:extLst>
            </p:cNvPr>
            <p:cNvPicPr>
              <a:picLocks noChangeAspect="1"/>
            </p:cNvPicPr>
            <p:nvPr/>
          </p:nvPicPr>
          <p:blipFill rotWithShape="1">
            <a:blip r:embed="rId4"/>
            <a:srcRect l="49129" t="50437" r="45727" b="42036"/>
            <a:stretch/>
          </p:blipFill>
          <p:spPr>
            <a:xfrm>
              <a:off x="3345602" y="2633825"/>
              <a:ext cx="416243" cy="179388"/>
            </a:xfrm>
            <a:prstGeom prst="rect">
              <a:avLst/>
            </a:prstGeom>
          </p:spPr>
        </p:pic>
      </p:grpSp>
    </p:spTree>
    <p:extLst>
      <p:ext uri="{BB962C8B-B14F-4D97-AF65-F5344CB8AC3E}">
        <p14:creationId xmlns:p14="http://schemas.microsoft.com/office/powerpoint/2010/main" val="336403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字符串的操作：内置函数</a:t>
            </a:r>
          </a:p>
        </p:txBody>
      </p:sp>
      <p:pic>
        <p:nvPicPr>
          <p:cNvPr id="14" name="图片 13">
            <a:extLst>
              <a:ext uri="{FF2B5EF4-FFF2-40B4-BE49-F238E27FC236}">
                <a16:creationId xmlns:a16="http://schemas.microsoft.com/office/drawing/2014/main" id="{204B2BE3-09D2-41C4-9363-68E32565DA76}"/>
              </a:ext>
            </a:extLst>
          </p:cNvPr>
          <p:cNvPicPr>
            <a:picLocks noChangeAspect="1"/>
          </p:cNvPicPr>
          <p:nvPr/>
        </p:nvPicPr>
        <p:blipFill>
          <a:blip r:embed="rId3"/>
          <a:stretch>
            <a:fillRect/>
          </a:stretch>
        </p:blipFill>
        <p:spPr>
          <a:xfrm>
            <a:off x="95252" y="3000198"/>
            <a:ext cx="5108406" cy="2968565"/>
          </a:xfrm>
          <a:prstGeom prst="rect">
            <a:avLst/>
          </a:prstGeom>
        </p:spPr>
      </p:pic>
      <p:sp>
        <p:nvSpPr>
          <p:cNvPr id="15" name="文本框 14">
            <a:extLst>
              <a:ext uri="{FF2B5EF4-FFF2-40B4-BE49-F238E27FC236}">
                <a16:creationId xmlns:a16="http://schemas.microsoft.com/office/drawing/2014/main" id="{3C47D695-278A-47D2-9CDA-230B3CECDF9D}"/>
              </a:ext>
            </a:extLst>
          </p:cNvPr>
          <p:cNvSpPr txBox="1"/>
          <p:nvPr/>
        </p:nvSpPr>
        <p:spPr>
          <a:xfrm>
            <a:off x="437432" y="1193618"/>
            <a:ext cx="5006239" cy="1631216"/>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编码：每一个字符在内存上是通过一个对应的数字来表示</a:t>
            </a:r>
            <a:endParaRPr lang="en-US" altLang="zh-CN" sz="2000"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ASCII</a:t>
            </a:r>
            <a:r>
              <a:rPr lang="zh-CN" altLang="en-US" sz="2000" dirty="0">
                <a:latin typeface="微软雅黑" panose="020B0503020204020204" pitchFamily="34" charset="-122"/>
                <a:ea typeface="微软雅黑" panose="020B0503020204020204" pitchFamily="34" charset="-122"/>
              </a:rPr>
              <a:t>编码取值：</a:t>
            </a:r>
            <a:r>
              <a:rPr lang="en-US" altLang="zh-CN" sz="2000" dirty="0">
                <a:latin typeface="微软雅黑" panose="020B0503020204020204" pitchFamily="34" charset="-122"/>
                <a:ea typeface="微软雅黑" panose="020B0503020204020204" pitchFamily="34" charset="-122"/>
              </a:rPr>
              <a:t>0 - 127</a:t>
            </a:r>
          </a:p>
          <a:p>
            <a:pPr marL="800100" lvl="1"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Unicode </a:t>
            </a:r>
            <a:r>
              <a:rPr lang="zh-CN" altLang="en-US" sz="2000" dirty="0">
                <a:latin typeface="微软雅黑" panose="020B0503020204020204" pitchFamily="34" charset="-122"/>
                <a:ea typeface="微软雅黑" panose="020B0503020204020204" pitchFamily="34" charset="-122"/>
              </a:rPr>
              <a:t>编码取值：</a:t>
            </a:r>
            <a:r>
              <a:rPr lang="en-US" altLang="zh-CN" sz="2000" dirty="0">
                <a:latin typeface="微软雅黑" panose="020B0503020204020204" pitchFamily="34" charset="-122"/>
                <a:ea typeface="微软雅黑" panose="020B0503020204020204" pitchFamily="34" charset="-122"/>
              </a:rPr>
              <a:t>0 – 1114111</a:t>
            </a:r>
          </a:p>
          <a:p>
            <a:pPr marL="800100" lvl="1"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0-127</a:t>
            </a:r>
            <a:r>
              <a:rPr lang="zh-CN" altLang="en-US" sz="2000" dirty="0">
                <a:latin typeface="微软雅黑" panose="020B0503020204020204" pitchFamily="34" charset="-122"/>
                <a:ea typeface="微软雅黑" panose="020B0503020204020204" pitchFamily="34" charset="-122"/>
              </a:rPr>
              <a:t>两种编码方式对应的字符一样</a:t>
            </a:r>
          </a:p>
        </p:txBody>
      </p:sp>
      <p:pic>
        <p:nvPicPr>
          <p:cNvPr id="2050" name="Picture 2">
            <a:extLst>
              <a:ext uri="{FF2B5EF4-FFF2-40B4-BE49-F238E27FC236}">
                <a16:creationId xmlns:a16="http://schemas.microsoft.com/office/drawing/2014/main" id="{C058BA0D-E0E8-4CE4-B6EC-8C213ECA4C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199" y="1025554"/>
            <a:ext cx="6591690" cy="545969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F8FC5B2-7D83-4731-ACE2-88E21B2B0918}"/>
              </a:ext>
            </a:extLst>
          </p:cNvPr>
          <p:cNvSpPr txBox="1"/>
          <p:nvPr/>
        </p:nvSpPr>
        <p:spPr>
          <a:xfrm>
            <a:off x="7429500" y="6489856"/>
            <a:ext cx="406065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ASCII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Unicode</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0-127</a:t>
            </a:r>
            <a:r>
              <a:rPr lang="zh-CN" altLang="en-US" dirty="0">
                <a:latin typeface="微软雅黑" panose="020B0503020204020204" pitchFamily="34" charset="-122"/>
                <a:ea typeface="微软雅黑" panose="020B0503020204020204" pitchFamily="34" charset="-122"/>
              </a:rPr>
              <a:t>编码表</a:t>
            </a:r>
          </a:p>
        </p:txBody>
      </p:sp>
    </p:spTree>
    <p:extLst>
      <p:ext uri="{BB962C8B-B14F-4D97-AF65-F5344CB8AC3E}">
        <p14:creationId xmlns:p14="http://schemas.microsoft.com/office/powerpoint/2010/main" val="301980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微实例：凯撒密码</a:t>
            </a:r>
          </a:p>
        </p:txBody>
      </p:sp>
      <p:sp>
        <p:nvSpPr>
          <p:cNvPr id="15" name="文本框 14">
            <a:extLst>
              <a:ext uri="{FF2B5EF4-FFF2-40B4-BE49-F238E27FC236}">
                <a16:creationId xmlns:a16="http://schemas.microsoft.com/office/drawing/2014/main" id="{3C47D695-278A-47D2-9CDA-230B3CECDF9D}"/>
              </a:ext>
            </a:extLst>
          </p:cNvPr>
          <p:cNvSpPr txBox="1"/>
          <p:nvPr/>
        </p:nvSpPr>
        <p:spPr>
          <a:xfrm>
            <a:off x="0" y="1278679"/>
            <a:ext cx="6096000" cy="5239383"/>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凯撒密码是古罗马凯撒大帝用来对军事情报进行加密的算法，它采用了替换方法对信息中的每一个英文字符循环替换为字母表序列该字符后面第三个字符，对应关系如下： </a:t>
            </a:r>
            <a:endParaRPr lang="en-US" altLang="zh-CN" sz="2000" dirty="0">
              <a:latin typeface="微软雅黑" panose="020B0503020204020204" pitchFamily="34" charset="-122"/>
              <a:ea typeface="微软雅黑" panose="020B0503020204020204" pitchFamily="34" charset="-122"/>
            </a:endParaRPr>
          </a:p>
          <a:p>
            <a:pPr eaLnBrk="0" fontAlgn="base" hangingPunct="0">
              <a:spcBef>
                <a:spcPts val="1200"/>
              </a:spcBef>
              <a:spcAft>
                <a:spcPct val="0"/>
              </a:spcAft>
            </a:pPr>
            <a:r>
              <a:rPr kumimoji="0" lang="zh-CN" altLang="zh-CN" sz="1400" b="0" i="0" u="none" strike="noStrike" cap="none" normalizeH="0" baseline="0" dirty="0">
                <a:ln>
                  <a:noFill/>
                </a:ln>
                <a:solidFill>
                  <a:srgbClr val="000000"/>
                </a:solidFill>
                <a:effectLst/>
                <a:latin typeface="Consolas" panose="020B0609020204030204" pitchFamily="49" charset="0"/>
                <a:ea typeface="微软雅黑" panose="020B0503020204020204" pitchFamily="34" charset="-122"/>
              </a:rPr>
              <a:t>原文</a:t>
            </a:r>
            <a:r>
              <a:rPr lang="en-US" altLang="zh-CN" sz="1400" dirty="0">
                <a:solidFill>
                  <a:srgbClr val="000000"/>
                </a:solidFill>
                <a:latin typeface="Consolas" panose="020B0609020204030204" pitchFamily="49" charset="0"/>
                <a:ea typeface="微软雅黑" panose="020B0503020204020204" pitchFamily="34" charset="-122"/>
              </a:rPr>
              <a:t>:</a:t>
            </a:r>
            <a:r>
              <a:rPr kumimoji="0" lang="zh-CN" altLang="zh-CN" sz="1400" b="0" i="0" u="none" strike="noStrike" cap="none" normalizeH="0" baseline="0" dirty="0">
                <a:ln>
                  <a:noFill/>
                </a:ln>
                <a:solidFill>
                  <a:srgbClr val="000000"/>
                </a:solidFill>
                <a:effectLst/>
                <a:latin typeface="Consolas" panose="020B0609020204030204" pitchFamily="49" charset="0"/>
                <a:ea typeface="微软雅黑" panose="020B0503020204020204" pitchFamily="34" charset="-122"/>
              </a:rPr>
              <a:t> a b c d e f g h i j k l m n o p q r s t u v w x y z </a:t>
            </a:r>
            <a:endParaRPr kumimoji="0" lang="en-US" altLang="zh-CN" sz="1400" b="0" i="0" u="none" strike="noStrike" cap="none" normalizeH="0" baseline="0" dirty="0">
              <a:ln>
                <a:noFill/>
              </a:ln>
              <a:solidFill>
                <a:srgbClr val="000000"/>
              </a:solidFill>
              <a:effectLst/>
              <a:latin typeface="Consolas" panose="020B0609020204030204" pitchFamily="49" charset="0"/>
              <a:ea typeface="微软雅黑" panose="020B0503020204020204" pitchFamily="34" charset="-122"/>
            </a:endParaRPr>
          </a:p>
          <a:p>
            <a:pPr eaLnBrk="0" fontAlgn="base" hangingPunct="0">
              <a:spcBef>
                <a:spcPts val="600"/>
              </a:spcBef>
              <a:spcAft>
                <a:spcPct val="0"/>
              </a:spcAft>
            </a:pPr>
            <a:r>
              <a:rPr kumimoji="0" lang="zh-CN" altLang="zh-CN" sz="1400" b="0" i="0" u="none" strike="noStrike" cap="none" normalizeH="0" baseline="0" dirty="0">
                <a:ln>
                  <a:noFill/>
                </a:ln>
                <a:solidFill>
                  <a:srgbClr val="000000"/>
                </a:solidFill>
                <a:effectLst/>
                <a:latin typeface="Consolas" panose="020B0609020204030204" pitchFamily="49" charset="0"/>
                <a:ea typeface="微软雅黑" panose="020B0503020204020204" pitchFamily="34" charset="-122"/>
              </a:rPr>
              <a:t>密文</a:t>
            </a:r>
            <a:r>
              <a:rPr kumimoji="0" lang="en-US" altLang="zh-CN" sz="1400" b="0" i="0" u="none" strike="noStrike" cap="none" normalizeH="0" baseline="0" dirty="0">
                <a:ln>
                  <a:noFill/>
                </a:ln>
                <a:solidFill>
                  <a:srgbClr val="000000"/>
                </a:solidFill>
                <a:effectLst/>
                <a:latin typeface="Consolas" panose="020B0609020204030204" pitchFamily="49" charset="0"/>
                <a:ea typeface="微软雅黑" panose="020B0503020204020204" pitchFamily="34" charset="-122"/>
              </a:rPr>
              <a:t>:</a:t>
            </a:r>
            <a:r>
              <a:rPr kumimoji="0" lang="zh-CN" altLang="zh-CN" sz="1400" b="0" i="0" u="none" strike="noStrike" cap="none" normalizeH="0" baseline="0" dirty="0">
                <a:ln>
                  <a:noFill/>
                </a:ln>
                <a:solidFill>
                  <a:srgbClr val="000000"/>
                </a:solidFill>
                <a:effectLst/>
                <a:latin typeface="Consolas" panose="020B0609020204030204" pitchFamily="49" charset="0"/>
                <a:ea typeface="微软雅黑" panose="020B0503020204020204" pitchFamily="34" charset="-122"/>
              </a:rPr>
              <a:t> d e f g h i j k l m n o p q r s t u v w x y z a b c</a:t>
            </a:r>
            <a:r>
              <a:rPr kumimoji="0" lang="zh-CN" altLang="zh-CN" sz="1400" b="0" i="0" u="none" strike="noStrike" cap="none" normalizeH="0" baseline="0" dirty="0">
                <a:ln>
                  <a:noFill/>
                </a:ln>
                <a:solidFill>
                  <a:schemeClr val="tx1"/>
                </a:solidFill>
                <a:effectLst/>
                <a:latin typeface="Consolas" panose="020B0609020204030204" pitchFamily="49" charset="0"/>
                <a:ea typeface="微软雅黑" panose="020B0503020204020204" pitchFamily="34" charset="-122"/>
              </a:rPr>
              <a:t> </a:t>
            </a: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原文字符</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，其密文字符</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，满足如下条件： </a:t>
            </a:r>
            <a:endParaRPr lang="en-US" altLang="zh-CN" sz="2000" dirty="0">
              <a:latin typeface="微软雅黑" panose="020B0503020204020204" pitchFamily="34" charset="-122"/>
              <a:ea typeface="微软雅黑" panose="020B0503020204020204" pitchFamily="34" charset="-122"/>
            </a:endParaRPr>
          </a:p>
          <a:p>
            <a:pPr lvl="2">
              <a:lnSpc>
                <a:spcPct val="150000"/>
              </a:lnSpc>
              <a:spcBef>
                <a:spcPts val="600"/>
              </a:spcBef>
            </a:pPr>
            <a:r>
              <a:rPr lang="en-US" altLang="zh-CN" sz="2000" dirty="0">
                <a:latin typeface="微软雅黑" panose="020B0503020204020204" pitchFamily="34" charset="-122"/>
                <a:ea typeface="微软雅黑" panose="020B0503020204020204" pitchFamily="34" charset="-122"/>
              </a:rPr>
              <a:t>C = ( P + 3 ) mod 26 </a:t>
            </a: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解密方法反之，满足： </a:t>
            </a:r>
            <a:endParaRPr lang="en-US" altLang="zh-CN" sz="2000" dirty="0">
              <a:latin typeface="微软雅黑" panose="020B0503020204020204" pitchFamily="34" charset="-122"/>
              <a:ea typeface="微软雅黑" panose="020B0503020204020204" pitchFamily="34" charset="-122"/>
            </a:endParaRPr>
          </a:p>
          <a:p>
            <a:pPr lvl="2">
              <a:lnSpc>
                <a:spcPct val="150000"/>
              </a:lnSpc>
              <a:spcBef>
                <a:spcPts val="600"/>
              </a:spcBef>
            </a:pPr>
            <a:r>
              <a:rPr lang="en-US" altLang="zh-CN" sz="2000" dirty="0">
                <a:latin typeface="微软雅黑" panose="020B0503020204020204" pitchFamily="34" charset="-122"/>
                <a:ea typeface="微软雅黑" panose="020B0503020204020204" pitchFamily="34" charset="-122"/>
              </a:rPr>
              <a:t>P = ( C – 3 ) mod 26</a:t>
            </a: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只考虑小写字母</a:t>
            </a:r>
            <a:r>
              <a:rPr lang="en-US" altLang="zh-CN" sz="2000" dirty="0">
                <a:latin typeface="微软雅黑" panose="020B0503020204020204" pitchFamily="34" charset="-122"/>
                <a:ea typeface="微软雅黑" panose="020B0503020204020204" pitchFamily="34" charset="-122"/>
              </a:rPr>
              <a:t>a - z</a:t>
            </a:r>
          </a:p>
        </p:txBody>
      </p:sp>
      <p:pic>
        <p:nvPicPr>
          <p:cNvPr id="5" name="图片 4">
            <a:extLst>
              <a:ext uri="{FF2B5EF4-FFF2-40B4-BE49-F238E27FC236}">
                <a16:creationId xmlns:a16="http://schemas.microsoft.com/office/drawing/2014/main" id="{2BC04AEF-AFEF-4B71-9845-C0536DC28C86}"/>
              </a:ext>
            </a:extLst>
          </p:cNvPr>
          <p:cNvPicPr>
            <a:picLocks noChangeAspect="1"/>
          </p:cNvPicPr>
          <p:nvPr/>
        </p:nvPicPr>
        <p:blipFill rotWithShape="1">
          <a:blip r:embed="rId4"/>
          <a:srcRect l="8907" t="88645"/>
          <a:stretch/>
        </p:blipFill>
        <p:spPr>
          <a:xfrm>
            <a:off x="6244195" y="4228521"/>
            <a:ext cx="5591029" cy="356079"/>
          </a:xfrm>
          <a:prstGeom prst="rect">
            <a:avLst/>
          </a:prstGeom>
        </p:spPr>
      </p:pic>
      <p:sp>
        <p:nvSpPr>
          <p:cNvPr id="8" name="文本框 7">
            <a:extLst>
              <a:ext uri="{FF2B5EF4-FFF2-40B4-BE49-F238E27FC236}">
                <a16:creationId xmlns:a16="http://schemas.microsoft.com/office/drawing/2014/main" id="{45877A32-1069-4DB9-B878-0823967BEE59}"/>
              </a:ext>
            </a:extLst>
          </p:cNvPr>
          <p:cNvSpPr txBox="1"/>
          <p:nvPr/>
        </p:nvSpPr>
        <p:spPr>
          <a:xfrm>
            <a:off x="6473490" y="5011341"/>
            <a:ext cx="5132438"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编写解密函数，对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字符串</a:t>
            </a:r>
            <a:r>
              <a:rPr lang="en-US" altLang="zh-CN" dirty="0">
                <a:latin typeface="微软雅黑" panose="020B0503020204020204" pitchFamily="34" charset="-122"/>
                <a:ea typeface="微软雅黑" panose="020B0503020204020204" pitchFamily="34" charset="-122"/>
              </a:rPr>
              <a:t>s="</a:t>
            </a:r>
            <a:r>
              <a:rPr lang="en-US" altLang="zh-CN" dirty="0" err="1">
                <a:latin typeface="微软雅黑" panose="020B0503020204020204" pitchFamily="34" charset="-122"/>
                <a:ea typeface="微软雅黑" panose="020B0503020204020204" pitchFamily="34" charset="-122"/>
              </a:rPr>
              <a:t>olih</a:t>
            </a:r>
            <a:r>
              <a:rPr lang="en-US" altLang="zh-CN" dirty="0">
                <a:latin typeface="微软雅黑" panose="020B0503020204020204" pitchFamily="34" charset="-122"/>
                <a:ea typeface="微软雅黑" panose="020B0503020204020204" pitchFamily="34" charset="-122"/>
              </a:rPr>
              <a:t> lv </a:t>
            </a:r>
            <a:r>
              <a:rPr lang="en-US" altLang="zh-CN" dirty="0" err="1">
                <a:latin typeface="微软雅黑" panose="020B0503020204020204" pitchFamily="34" charset="-122"/>
                <a:ea typeface="微软雅黑" panose="020B0503020204020204" pitchFamily="34" charset="-122"/>
              </a:rPr>
              <a:t>olnh</a:t>
            </a:r>
            <a:r>
              <a:rPr lang="en-US" altLang="zh-CN" dirty="0">
                <a:latin typeface="微软雅黑" panose="020B0503020204020204" pitchFamily="34" charset="-122"/>
                <a:ea typeface="微软雅黑" panose="020B0503020204020204" pitchFamily="34" charset="-122"/>
              </a:rPr>
              <a:t> d era </a:t>
            </a:r>
            <a:r>
              <a:rPr lang="en-US" altLang="zh-CN" dirty="0" err="1">
                <a:latin typeface="微软雅黑" panose="020B0503020204020204" pitchFamily="34" charset="-122"/>
                <a:ea typeface="微软雅黑" panose="020B0503020204020204" pitchFamily="34" charset="-122"/>
              </a:rPr>
              <a:t>ri</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fkrfrodwhv</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brx</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zloo</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qhyhu</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nqrz</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zkdw</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brx</a:t>
            </a:r>
            <a:r>
              <a:rPr lang="en-US" altLang="zh-CN" dirty="0">
                <a:latin typeface="微软雅黑" panose="020B0503020204020204" pitchFamily="34" charset="-122"/>
                <a:ea typeface="微软雅黑" panose="020B0503020204020204" pitchFamily="34" charset="-122"/>
              </a:rPr>
              <a:t> duh </a:t>
            </a:r>
            <a:r>
              <a:rPr lang="en-US" altLang="zh-CN" dirty="0" err="1">
                <a:latin typeface="微软雅黑" panose="020B0503020204020204" pitchFamily="34" charset="-122"/>
                <a:ea typeface="微软雅黑" panose="020B0503020204020204" pitchFamily="34" charset="-122"/>
              </a:rPr>
              <a:t>jrlqj</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wr</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jhw</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进行解密</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44F05F3-D601-45E1-B01A-B1E99A5D9007}"/>
              </a:ext>
            </a:extLst>
          </p:cNvPr>
          <p:cNvSpPr txBox="1"/>
          <p:nvPr/>
        </p:nvSpPr>
        <p:spPr>
          <a:xfrm>
            <a:off x="6244195" y="1105441"/>
            <a:ext cx="5909866" cy="2970044"/>
          </a:xfrm>
          <a:prstGeom prst="rect">
            <a:avLst/>
          </a:prstGeom>
          <a:noFill/>
        </p:spPr>
        <p:txBody>
          <a:bodyPr wrap="square">
            <a:spAutoFit/>
          </a:bodyPr>
          <a:lstStyle/>
          <a:p>
            <a:r>
              <a:rPr lang="en-US" altLang="zh-CN" sz="1100" dirty="0">
                <a:solidFill>
                  <a:srgbClr val="073642"/>
                </a:solidFill>
                <a:effectLst/>
                <a:latin typeface="Consolas" panose="020B0609020204030204" pitchFamily="49" charset="0"/>
              </a:rPr>
              <a:t>def </a:t>
            </a:r>
            <a:r>
              <a:rPr lang="en-US" altLang="zh-CN" sz="1100" dirty="0" err="1">
                <a:solidFill>
                  <a:srgbClr val="073642"/>
                </a:solidFill>
                <a:effectLst/>
                <a:latin typeface="Consolas" panose="020B0609020204030204" pitchFamily="49" charset="0"/>
              </a:rPr>
              <a:t>jia_mi</a:t>
            </a:r>
            <a:r>
              <a:rPr lang="en-US" altLang="zh-CN" sz="1100" dirty="0">
                <a:solidFill>
                  <a:srgbClr val="073642"/>
                </a:solidFill>
                <a:effectLst/>
                <a:latin typeface="Consolas" panose="020B0609020204030204" pitchFamily="49" charset="0"/>
              </a:rPr>
              <a:t>(s):</a:t>
            </a:r>
          </a:p>
          <a:p>
            <a:r>
              <a:rPr lang="en-US" altLang="zh-CN" sz="1100" dirty="0">
                <a:solidFill>
                  <a:srgbClr val="073642"/>
                </a:solidFill>
                <a:effectLst/>
                <a:latin typeface="Consolas" panose="020B0609020204030204" pitchFamily="49" charset="0"/>
              </a:rPr>
              <a:t>    for </a:t>
            </a:r>
            <a:r>
              <a:rPr lang="en-US" altLang="zh-CN" sz="1100" dirty="0" err="1">
                <a:solidFill>
                  <a:srgbClr val="073642"/>
                </a:solidFill>
                <a:effectLst/>
                <a:latin typeface="Consolas" panose="020B0609020204030204" pitchFamily="49" charset="0"/>
              </a:rPr>
              <a:t>i</a:t>
            </a:r>
            <a:r>
              <a:rPr lang="en-US" altLang="zh-CN" sz="1100" dirty="0">
                <a:solidFill>
                  <a:srgbClr val="073642"/>
                </a:solidFill>
                <a:effectLst/>
                <a:latin typeface="Consolas" panose="020B0609020204030204" pitchFamily="49" charset="0"/>
              </a:rPr>
              <a:t> in s:</a:t>
            </a:r>
          </a:p>
          <a:p>
            <a:r>
              <a:rPr lang="en-US" altLang="zh-CN" sz="1100" dirty="0">
                <a:solidFill>
                  <a:srgbClr val="073642"/>
                </a:solidFill>
                <a:effectLst/>
                <a:latin typeface="Consolas" panose="020B0609020204030204" pitchFamily="49" charset="0"/>
              </a:rPr>
              <a:t>        if </a:t>
            </a:r>
            <a:r>
              <a:rPr lang="en-US" altLang="zh-CN" sz="1100" dirty="0" err="1">
                <a:solidFill>
                  <a:srgbClr val="073642"/>
                </a:solidFill>
                <a:effectLst/>
                <a:latin typeface="Consolas" panose="020B0609020204030204" pitchFamily="49" charset="0"/>
              </a:rPr>
              <a:t>ord</a:t>
            </a:r>
            <a:r>
              <a:rPr lang="en-US" altLang="zh-CN" sz="1100" dirty="0">
                <a:solidFill>
                  <a:srgbClr val="073642"/>
                </a:solidFill>
                <a:effectLst/>
                <a:latin typeface="Consolas" panose="020B0609020204030204" pitchFamily="49" charset="0"/>
              </a:rPr>
              <a:t>('a') &lt;= </a:t>
            </a:r>
            <a:r>
              <a:rPr lang="en-US" altLang="zh-CN" sz="1100" dirty="0" err="1">
                <a:solidFill>
                  <a:srgbClr val="073642"/>
                </a:solidFill>
                <a:effectLst/>
                <a:latin typeface="Consolas" panose="020B0609020204030204" pitchFamily="49" charset="0"/>
              </a:rPr>
              <a:t>ord</a:t>
            </a:r>
            <a:r>
              <a:rPr lang="en-US" altLang="zh-CN" sz="1100" dirty="0">
                <a:solidFill>
                  <a:srgbClr val="073642"/>
                </a:solidFill>
                <a:effectLst/>
                <a:latin typeface="Consolas" panose="020B0609020204030204" pitchFamily="49" charset="0"/>
              </a:rPr>
              <a:t>(</a:t>
            </a:r>
            <a:r>
              <a:rPr lang="en-US" altLang="zh-CN" sz="1100" dirty="0" err="1">
                <a:solidFill>
                  <a:srgbClr val="073642"/>
                </a:solidFill>
                <a:effectLst/>
                <a:latin typeface="Consolas" panose="020B0609020204030204" pitchFamily="49" charset="0"/>
              </a:rPr>
              <a:t>i</a:t>
            </a:r>
            <a:r>
              <a:rPr lang="en-US" altLang="zh-CN" sz="1100" dirty="0">
                <a:solidFill>
                  <a:srgbClr val="073642"/>
                </a:solidFill>
                <a:effectLst/>
                <a:latin typeface="Consolas" panose="020B0609020204030204" pitchFamily="49" charset="0"/>
              </a:rPr>
              <a:t>) &lt;= </a:t>
            </a:r>
            <a:r>
              <a:rPr lang="en-US" altLang="zh-CN" sz="1100" dirty="0" err="1">
                <a:solidFill>
                  <a:srgbClr val="073642"/>
                </a:solidFill>
                <a:effectLst/>
                <a:latin typeface="Consolas" panose="020B0609020204030204" pitchFamily="49" charset="0"/>
              </a:rPr>
              <a:t>ord</a:t>
            </a:r>
            <a:r>
              <a:rPr lang="en-US" altLang="zh-CN" sz="1100" dirty="0">
                <a:solidFill>
                  <a:srgbClr val="073642"/>
                </a:solidFill>
                <a:effectLst/>
                <a:latin typeface="Consolas" panose="020B0609020204030204" pitchFamily="49" charset="0"/>
              </a:rPr>
              <a:t>('z'):</a:t>
            </a:r>
          </a:p>
          <a:p>
            <a:r>
              <a:rPr lang="en-US" altLang="zh-CN" sz="1100" dirty="0">
                <a:solidFill>
                  <a:srgbClr val="073642"/>
                </a:solidFill>
                <a:effectLst/>
                <a:latin typeface="Consolas" panose="020B0609020204030204" pitchFamily="49" charset="0"/>
              </a:rPr>
              <a:t>            # </a:t>
            </a:r>
            <a:r>
              <a:rPr lang="en-US" altLang="zh-CN" sz="1100" dirty="0" err="1">
                <a:solidFill>
                  <a:srgbClr val="073642"/>
                </a:solidFill>
                <a:effectLst/>
                <a:latin typeface="Consolas" panose="020B0609020204030204" pitchFamily="49" charset="0"/>
              </a:rPr>
              <a:t>i</a:t>
            </a:r>
            <a:r>
              <a:rPr lang="zh-CN" altLang="en-US" sz="1100" dirty="0">
                <a:solidFill>
                  <a:srgbClr val="073642"/>
                </a:solidFill>
                <a:effectLst/>
                <a:latin typeface="Consolas" panose="020B0609020204030204" pitchFamily="49" charset="0"/>
              </a:rPr>
              <a:t>的编码相对于</a:t>
            </a:r>
            <a:r>
              <a:rPr lang="en-US" altLang="zh-CN" sz="1100" dirty="0">
                <a:solidFill>
                  <a:srgbClr val="073642"/>
                </a:solidFill>
                <a:effectLst/>
                <a:latin typeface="Consolas" panose="020B0609020204030204" pitchFamily="49" charset="0"/>
              </a:rPr>
              <a:t>'a'</a:t>
            </a:r>
            <a:r>
              <a:rPr lang="zh-CN" altLang="en-US" sz="1100" dirty="0">
                <a:solidFill>
                  <a:srgbClr val="073642"/>
                </a:solidFill>
                <a:effectLst/>
                <a:latin typeface="Consolas" panose="020B0609020204030204" pitchFamily="49" charset="0"/>
              </a:rPr>
              <a:t>的编码是第几个， 加</a:t>
            </a:r>
            <a:r>
              <a:rPr lang="en-US" altLang="zh-CN" sz="1100" dirty="0">
                <a:solidFill>
                  <a:srgbClr val="073642"/>
                </a:solidFill>
                <a:effectLst/>
                <a:latin typeface="Consolas" panose="020B0609020204030204" pitchFamily="49" charset="0"/>
              </a:rPr>
              <a:t>3</a:t>
            </a:r>
            <a:r>
              <a:rPr lang="zh-CN" altLang="en-US" sz="1100" dirty="0">
                <a:solidFill>
                  <a:srgbClr val="073642"/>
                </a:solidFill>
                <a:effectLst/>
                <a:latin typeface="Consolas" panose="020B0609020204030204" pitchFamily="49" charset="0"/>
              </a:rPr>
              <a:t>表示新的目标编码值</a:t>
            </a:r>
            <a:r>
              <a:rPr lang="en-US" altLang="zh-CN" sz="1100" dirty="0">
                <a:solidFill>
                  <a:srgbClr val="073642"/>
                </a:solidFill>
                <a:effectLst/>
                <a:latin typeface="Consolas" panose="020B0609020204030204" pitchFamily="49" charset="0"/>
              </a:rPr>
              <a:t>, x</a:t>
            </a:r>
            <a:r>
              <a:rPr lang="zh-CN" altLang="en-US" sz="1100" dirty="0">
                <a:solidFill>
                  <a:srgbClr val="073642"/>
                </a:solidFill>
                <a:effectLst/>
                <a:latin typeface="Consolas" panose="020B0609020204030204" pitchFamily="49" charset="0"/>
              </a:rPr>
              <a:t>取值</a:t>
            </a:r>
            <a:r>
              <a:rPr lang="en-US" altLang="zh-CN" sz="1100" dirty="0">
                <a:solidFill>
                  <a:srgbClr val="073642"/>
                </a:solidFill>
                <a:effectLst/>
                <a:latin typeface="Consolas" panose="020B0609020204030204" pitchFamily="49" charset="0"/>
              </a:rPr>
              <a:t>3—28</a:t>
            </a:r>
          </a:p>
          <a:p>
            <a:r>
              <a:rPr lang="en-US" altLang="zh-CN" sz="1100" dirty="0">
                <a:solidFill>
                  <a:srgbClr val="073642"/>
                </a:solidFill>
                <a:effectLst/>
                <a:latin typeface="Consolas" panose="020B0609020204030204" pitchFamily="49" charset="0"/>
              </a:rPr>
              <a:t>            x = </a:t>
            </a:r>
            <a:r>
              <a:rPr lang="en-US" altLang="zh-CN" sz="1100" dirty="0" err="1">
                <a:solidFill>
                  <a:srgbClr val="073642"/>
                </a:solidFill>
                <a:effectLst/>
                <a:latin typeface="Consolas" panose="020B0609020204030204" pitchFamily="49" charset="0"/>
              </a:rPr>
              <a:t>ord</a:t>
            </a:r>
            <a:r>
              <a:rPr lang="en-US" altLang="zh-CN" sz="1100" dirty="0">
                <a:solidFill>
                  <a:srgbClr val="073642"/>
                </a:solidFill>
                <a:effectLst/>
                <a:latin typeface="Consolas" panose="020B0609020204030204" pitchFamily="49" charset="0"/>
              </a:rPr>
              <a:t>(</a:t>
            </a:r>
            <a:r>
              <a:rPr lang="en-US" altLang="zh-CN" sz="1100" dirty="0" err="1">
                <a:solidFill>
                  <a:srgbClr val="073642"/>
                </a:solidFill>
                <a:effectLst/>
                <a:latin typeface="Consolas" panose="020B0609020204030204" pitchFamily="49" charset="0"/>
              </a:rPr>
              <a:t>i</a:t>
            </a:r>
            <a:r>
              <a:rPr lang="en-US" altLang="zh-CN" sz="1100" dirty="0">
                <a:solidFill>
                  <a:srgbClr val="073642"/>
                </a:solidFill>
                <a:effectLst/>
                <a:latin typeface="Consolas" panose="020B0609020204030204" pitchFamily="49" charset="0"/>
              </a:rPr>
              <a:t>) - </a:t>
            </a:r>
            <a:r>
              <a:rPr lang="en-US" altLang="zh-CN" sz="1100" dirty="0" err="1">
                <a:solidFill>
                  <a:srgbClr val="073642"/>
                </a:solidFill>
                <a:effectLst/>
                <a:latin typeface="Consolas" panose="020B0609020204030204" pitchFamily="49" charset="0"/>
              </a:rPr>
              <a:t>ord</a:t>
            </a:r>
            <a:r>
              <a:rPr lang="en-US" altLang="zh-CN" sz="1100" dirty="0">
                <a:solidFill>
                  <a:srgbClr val="073642"/>
                </a:solidFill>
                <a:effectLst/>
                <a:latin typeface="Consolas" panose="020B0609020204030204" pitchFamily="49" charset="0"/>
              </a:rPr>
              <a:t>('a') + 3   </a:t>
            </a:r>
          </a:p>
          <a:p>
            <a:r>
              <a:rPr lang="en-US" altLang="zh-CN" sz="1100" dirty="0">
                <a:solidFill>
                  <a:srgbClr val="073642"/>
                </a:solidFill>
                <a:effectLst/>
                <a:latin typeface="Consolas" panose="020B0609020204030204" pitchFamily="49" charset="0"/>
              </a:rPr>
              <a:t>            # </a:t>
            </a:r>
            <a:r>
              <a:rPr lang="zh-CN" altLang="en-US" sz="1100" dirty="0">
                <a:solidFill>
                  <a:srgbClr val="073642"/>
                </a:solidFill>
                <a:effectLst/>
                <a:latin typeface="Consolas" panose="020B0609020204030204" pitchFamily="49" charset="0"/>
              </a:rPr>
              <a:t>新的相对位置</a:t>
            </a:r>
          </a:p>
          <a:p>
            <a:r>
              <a:rPr lang="zh-CN" altLang="en-US" sz="1100" dirty="0">
                <a:solidFill>
                  <a:srgbClr val="073642"/>
                </a:solidFill>
                <a:effectLst/>
                <a:latin typeface="Consolas" panose="020B0609020204030204" pitchFamily="49" charset="0"/>
              </a:rPr>
              <a:t>            </a:t>
            </a:r>
            <a:r>
              <a:rPr lang="en-US" altLang="zh-CN" sz="1100" dirty="0">
                <a:solidFill>
                  <a:srgbClr val="073642"/>
                </a:solidFill>
                <a:effectLst/>
                <a:latin typeface="Consolas" panose="020B0609020204030204" pitchFamily="49" charset="0"/>
              </a:rPr>
              <a:t>y = x % 26   </a:t>
            </a:r>
          </a:p>
          <a:p>
            <a:r>
              <a:rPr lang="en-US" altLang="zh-CN" sz="1100" dirty="0">
                <a:solidFill>
                  <a:srgbClr val="073642"/>
                </a:solidFill>
                <a:effectLst/>
                <a:latin typeface="Consolas" panose="020B0609020204030204" pitchFamily="49" charset="0"/>
              </a:rPr>
              <a:t>            # </a:t>
            </a:r>
            <a:r>
              <a:rPr lang="zh-CN" altLang="en-US" sz="1100" dirty="0">
                <a:solidFill>
                  <a:srgbClr val="073642"/>
                </a:solidFill>
                <a:effectLst/>
                <a:latin typeface="Consolas" panose="020B0609020204030204" pitchFamily="49" charset="0"/>
              </a:rPr>
              <a:t>将相对编码值还原成实际编码值</a:t>
            </a:r>
          </a:p>
          <a:p>
            <a:r>
              <a:rPr lang="zh-CN" altLang="en-US" sz="1100" dirty="0">
                <a:solidFill>
                  <a:srgbClr val="073642"/>
                </a:solidFill>
                <a:effectLst/>
                <a:latin typeface="Consolas" panose="020B0609020204030204" pitchFamily="49" charset="0"/>
              </a:rPr>
              <a:t>            </a:t>
            </a:r>
            <a:r>
              <a:rPr lang="en-US" altLang="zh-CN" sz="1100" dirty="0">
                <a:solidFill>
                  <a:srgbClr val="073642"/>
                </a:solidFill>
                <a:effectLst/>
                <a:latin typeface="Consolas" panose="020B0609020204030204" pitchFamily="49" charset="0"/>
              </a:rPr>
              <a:t>z = y + </a:t>
            </a:r>
            <a:r>
              <a:rPr lang="en-US" altLang="zh-CN" sz="1100" dirty="0" err="1">
                <a:solidFill>
                  <a:srgbClr val="073642"/>
                </a:solidFill>
                <a:effectLst/>
                <a:latin typeface="Consolas" panose="020B0609020204030204" pitchFamily="49" charset="0"/>
              </a:rPr>
              <a:t>ord</a:t>
            </a:r>
            <a:r>
              <a:rPr lang="en-US" altLang="zh-CN" sz="1100" dirty="0">
                <a:solidFill>
                  <a:srgbClr val="073642"/>
                </a:solidFill>
                <a:effectLst/>
                <a:latin typeface="Consolas" panose="020B0609020204030204" pitchFamily="49" charset="0"/>
              </a:rPr>
              <a:t>('a')   </a:t>
            </a:r>
          </a:p>
          <a:p>
            <a:r>
              <a:rPr lang="en-US" altLang="zh-CN" sz="1100" dirty="0">
                <a:solidFill>
                  <a:srgbClr val="073642"/>
                </a:solidFill>
                <a:effectLst/>
                <a:latin typeface="Consolas" panose="020B0609020204030204" pitchFamily="49" charset="0"/>
              </a:rPr>
              <a:t>            print(</a:t>
            </a:r>
            <a:r>
              <a:rPr lang="en-US" altLang="zh-CN" sz="1100" dirty="0" err="1">
                <a:solidFill>
                  <a:srgbClr val="073642"/>
                </a:solidFill>
                <a:effectLst/>
                <a:latin typeface="Consolas" panose="020B0609020204030204" pitchFamily="49" charset="0"/>
              </a:rPr>
              <a:t>chr</a:t>
            </a:r>
            <a:r>
              <a:rPr lang="en-US" altLang="zh-CN" sz="1100" dirty="0">
                <a:solidFill>
                  <a:srgbClr val="073642"/>
                </a:solidFill>
                <a:effectLst/>
                <a:latin typeface="Consolas" panose="020B0609020204030204" pitchFamily="49" charset="0"/>
              </a:rPr>
              <a:t>(z), end = '')</a:t>
            </a:r>
          </a:p>
          <a:p>
            <a:r>
              <a:rPr lang="en-US" altLang="zh-CN" sz="1100" dirty="0">
                <a:solidFill>
                  <a:srgbClr val="073642"/>
                </a:solidFill>
                <a:effectLst/>
                <a:latin typeface="Consolas" panose="020B0609020204030204" pitchFamily="49" charset="0"/>
              </a:rPr>
              <a:t>        else:</a:t>
            </a:r>
          </a:p>
          <a:p>
            <a:r>
              <a:rPr lang="en-US" altLang="zh-CN" sz="1100" dirty="0">
                <a:solidFill>
                  <a:srgbClr val="073642"/>
                </a:solidFill>
                <a:effectLst/>
                <a:latin typeface="Consolas" panose="020B0609020204030204" pitchFamily="49" charset="0"/>
              </a:rPr>
              <a:t>            print(</a:t>
            </a:r>
            <a:r>
              <a:rPr lang="en-US" altLang="zh-CN" sz="1100" dirty="0" err="1">
                <a:solidFill>
                  <a:srgbClr val="073642"/>
                </a:solidFill>
                <a:effectLst/>
                <a:latin typeface="Consolas" panose="020B0609020204030204" pitchFamily="49" charset="0"/>
              </a:rPr>
              <a:t>i</a:t>
            </a:r>
            <a:r>
              <a:rPr lang="en-US" altLang="zh-CN" sz="1100" dirty="0">
                <a:solidFill>
                  <a:srgbClr val="073642"/>
                </a:solidFill>
                <a:effectLst/>
                <a:latin typeface="Consolas" panose="020B0609020204030204" pitchFamily="49" charset="0"/>
              </a:rPr>
              <a:t>, end = '')</a:t>
            </a:r>
          </a:p>
          <a:p>
            <a:r>
              <a:rPr lang="en-US" altLang="zh-CN" sz="1100" dirty="0">
                <a:solidFill>
                  <a:srgbClr val="073642"/>
                </a:solidFill>
                <a:effectLst/>
                <a:latin typeface="Consolas" panose="020B0609020204030204" pitchFamily="49" charset="0"/>
              </a:rPr>
              <a:t>    print()   # </a:t>
            </a:r>
            <a:r>
              <a:rPr lang="zh-CN" altLang="en-US" sz="1100" dirty="0">
                <a:solidFill>
                  <a:srgbClr val="073642"/>
                </a:solidFill>
                <a:effectLst/>
                <a:latin typeface="Consolas" panose="020B0609020204030204" pitchFamily="49" charset="0"/>
              </a:rPr>
              <a:t>换行</a:t>
            </a:r>
          </a:p>
          <a:p>
            <a:r>
              <a:rPr lang="en-US" altLang="zh-CN" sz="1100" dirty="0">
                <a:solidFill>
                  <a:srgbClr val="073642"/>
                </a:solidFill>
                <a:effectLst/>
                <a:latin typeface="Consolas" panose="020B0609020204030204" pitchFamily="49" charset="0"/>
              </a:rPr>
              <a:t>s = '</a:t>
            </a:r>
            <a:r>
              <a:rPr lang="en-US" altLang="zh-CN" sz="1100" dirty="0" err="1">
                <a:solidFill>
                  <a:srgbClr val="073642"/>
                </a:solidFill>
                <a:effectLst/>
                <a:latin typeface="Consolas" panose="020B0609020204030204" pitchFamily="49" charset="0"/>
              </a:rPr>
              <a:t>abcdefghijklmnopqrstuvwxyz</a:t>
            </a:r>
            <a:r>
              <a:rPr lang="en-US" altLang="zh-CN" sz="1100" dirty="0">
                <a:solidFill>
                  <a:srgbClr val="073642"/>
                </a:solidFill>
                <a:effectLst/>
                <a:latin typeface="Consolas" panose="020B0609020204030204" pitchFamily="49" charset="0"/>
              </a:rPr>
              <a:t>'</a:t>
            </a:r>
          </a:p>
          <a:p>
            <a:r>
              <a:rPr lang="en-US" altLang="zh-CN" sz="1100" dirty="0" err="1">
                <a:solidFill>
                  <a:srgbClr val="073642"/>
                </a:solidFill>
                <a:effectLst/>
                <a:latin typeface="Consolas" panose="020B0609020204030204" pitchFamily="49" charset="0"/>
              </a:rPr>
              <a:t>jia_mi</a:t>
            </a:r>
            <a:r>
              <a:rPr lang="en-US" altLang="zh-CN" sz="1100" dirty="0">
                <a:solidFill>
                  <a:srgbClr val="073642"/>
                </a:solidFill>
                <a:effectLst/>
                <a:latin typeface="Consolas" panose="020B0609020204030204" pitchFamily="49" charset="0"/>
              </a:rPr>
              <a:t>(s)</a:t>
            </a:r>
          </a:p>
          <a:p>
            <a:r>
              <a:rPr lang="en-US" altLang="zh-CN" sz="1100" dirty="0">
                <a:solidFill>
                  <a:srgbClr val="073642"/>
                </a:solidFill>
                <a:effectLst/>
                <a:latin typeface="Consolas" panose="020B0609020204030204" pitchFamily="49" charset="0"/>
              </a:rPr>
              <a:t>s = 'after all, tomorrow is another day!'</a:t>
            </a:r>
          </a:p>
          <a:p>
            <a:r>
              <a:rPr lang="en-US" altLang="zh-CN" sz="1100" dirty="0" err="1">
                <a:solidFill>
                  <a:srgbClr val="073642"/>
                </a:solidFill>
                <a:effectLst/>
                <a:latin typeface="Consolas" panose="020B0609020204030204" pitchFamily="49" charset="0"/>
              </a:rPr>
              <a:t>jia_mi</a:t>
            </a:r>
            <a:r>
              <a:rPr lang="en-US" altLang="zh-CN" sz="1100" dirty="0">
                <a:solidFill>
                  <a:srgbClr val="073642"/>
                </a:solidFill>
                <a:effectLst/>
                <a:latin typeface="Consolas" panose="020B0609020204030204" pitchFamily="49" charset="0"/>
              </a:rPr>
              <a:t>(s)</a:t>
            </a:r>
          </a:p>
        </p:txBody>
      </p:sp>
    </p:spTree>
    <p:extLst>
      <p:ext uri="{BB962C8B-B14F-4D97-AF65-F5344CB8AC3E}">
        <p14:creationId xmlns:p14="http://schemas.microsoft.com/office/powerpoint/2010/main" val="256951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微实例：凯撒密码</a:t>
            </a:r>
          </a:p>
        </p:txBody>
      </p:sp>
      <p:sp>
        <p:nvSpPr>
          <p:cNvPr id="11" name="文本框 10">
            <a:extLst>
              <a:ext uri="{FF2B5EF4-FFF2-40B4-BE49-F238E27FC236}">
                <a16:creationId xmlns:a16="http://schemas.microsoft.com/office/drawing/2014/main" id="{FED8AAD9-6866-4D2C-B349-FF178937BFFA}"/>
              </a:ext>
            </a:extLst>
          </p:cNvPr>
          <p:cNvSpPr txBox="1"/>
          <p:nvPr/>
        </p:nvSpPr>
        <p:spPr>
          <a:xfrm>
            <a:off x="58993" y="1052692"/>
            <a:ext cx="4341926" cy="2246769"/>
          </a:xfrm>
          <a:prstGeom prst="rect">
            <a:avLst/>
          </a:prstGeom>
          <a:noFill/>
        </p:spPr>
        <p:txBody>
          <a:bodyPr wrap="square">
            <a:spAutoFit/>
          </a:bodyPr>
          <a:lstStyle/>
          <a:p>
            <a:r>
              <a:rPr lang="en-US" altLang="zh-CN" sz="1400" dirty="0">
                <a:latin typeface="Consolas" panose="020B0609020204030204" pitchFamily="49" charset="0"/>
              </a:rPr>
              <a:t>def </a:t>
            </a:r>
            <a:r>
              <a:rPr lang="en-US" altLang="zh-CN" sz="1400" dirty="0" err="1">
                <a:latin typeface="Consolas" panose="020B0609020204030204" pitchFamily="49" charset="0"/>
              </a:rPr>
              <a:t>jie_mi</a:t>
            </a:r>
            <a:r>
              <a:rPr lang="en-US" altLang="zh-CN" sz="1400" dirty="0">
                <a:latin typeface="Consolas" panose="020B0609020204030204" pitchFamily="49" charset="0"/>
              </a:rPr>
              <a:t>(s):</a:t>
            </a:r>
          </a:p>
          <a:p>
            <a:r>
              <a:rPr lang="en-US" altLang="zh-CN" sz="1400" dirty="0">
                <a:latin typeface="Consolas" panose="020B0609020204030204" pitchFamily="49" charset="0"/>
              </a:rPr>
              <a:t>    for </a:t>
            </a:r>
            <a:r>
              <a:rPr lang="en-US" altLang="zh-CN" sz="1400" dirty="0" err="1">
                <a:latin typeface="Consolas" panose="020B0609020204030204" pitchFamily="49" charset="0"/>
              </a:rPr>
              <a:t>i</a:t>
            </a:r>
            <a:r>
              <a:rPr lang="en-US" altLang="zh-CN" sz="1400" dirty="0">
                <a:latin typeface="Consolas" panose="020B0609020204030204" pitchFamily="49" charset="0"/>
              </a:rPr>
              <a:t> in s:</a:t>
            </a:r>
          </a:p>
          <a:p>
            <a:r>
              <a:rPr lang="en-US" altLang="zh-CN" sz="1400" dirty="0">
                <a:latin typeface="Consolas" panose="020B0609020204030204" pitchFamily="49" charset="0"/>
              </a:rPr>
              <a:t>        if 'a' &lt;= </a:t>
            </a:r>
            <a:r>
              <a:rPr lang="en-US" altLang="zh-CN" sz="1400" dirty="0" err="1">
                <a:latin typeface="Consolas" panose="020B0609020204030204" pitchFamily="49" charset="0"/>
              </a:rPr>
              <a:t>i</a:t>
            </a:r>
            <a:r>
              <a:rPr lang="en-US" altLang="zh-CN" sz="1400" dirty="0">
                <a:latin typeface="Consolas" panose="020B0609020204030204" pitchFamily="49" charset="0"/>
              </a:rPr>
              <a:t> &lt;= 'z':</a:t>
            </a:r>
          </a:p>
          <a:p>
            <a:r>
              <a:rPr lang="en-US" altLang="zh-CN" sz="1400" dirty="0">
                <a:latin typeface="Consolas" panose="020B0609020204030204" pitchFamily="49" charset="0"/>
              </a:rPr>
              <a:t>            x = </a:t>
            </a:r>
            <a:r>
              <a:rPr lang="en-US" altLang="zh-CN" sz="1400" dirty="0" err="1">
                <a:latin typeface="Consolas" panose="020B0609020204030204" pitchFamily="49" charset="0"/>
              </a:rPr>
              <a:t>ord</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a:t>
            </a:r>
            <a:r>
              <a:rPr lang="en-US" altLang="zh-CN" sz="1400" dirty="0" err="1">
                <a:latin typeface="Consolas" panose="020B0609020204030204" pitchFamily="49" charset="0"/>
              </a:rPr>
              <a:t>ord</a:t>
            </a:r>
            <a:r>
              <a:rPr lang="en-US" altLang="zh-CN" sz="1400" dirty="0">
                <a:latin typeface="Consolas" panose="020B0609020204030204" pitchFamily="49" charset="0"/>
              </a:rPr>
              <a:t>('a') - 3   </a:t>
            </a:r>
          </a:p>
          <a:p>
            <a:r>
              <a:rPr lang="en-US" altLang="zh-CN" sz="1400" dirty="0">
                <a:latin typeface="Consolas" panose="020B0609020204030204" pitchFamily="49" charset="0"/>
              </a:rPr>
              <a:t>            y = x % 26   </a:t>
            </a:r>
          </a:p>
          <a:p>
            <a:r>
              <a:rPr lang="en-US" altLang="zh-CN" sz="1400" dirty="0">
                <a:latin typeface="Consolas" panose="020B0609020204030204" pitchFamily="49" charset="0"/>
              </a:rPr>
              <a:t>            z = y + </a:t>
            </a:r>
            <a:r>
              <a:rPr lang="en-US" altLang="zh-CN" sz="1400" dirty="0" err="1">
                <a:latin typeface="Consolas" panose="020B0609020204030204" pitchFamily="49" charset="0"/>
              </a:rPr>
              <a:t>ord</a:t>
            </a:r>
            <a:r>
              <a:rPr lang="en-US" altLang="zh-CN" sz="1400" dirty="0">
                <a:latin typeface="Consolas" panose="020B0609020204030204" pitchFamily="49" charset="0"/>
              </a:rPr>
              <a:t>('a')   </a:t>
            </a:r>
          </a:p>
          <a:p>
            <a:r>
              <a:rPr lang="en-US" altLang="zh-CN" sz="1400" dirty="0">
                <a:latin typeface="Consolas" panose="020B0609020204030204" pitchFamily="49" charset="0"/>
              </a:rPr>
              <a:t>            print(</a:t>
            </a:r>
            <a:r>
              <a:rPr lang="en-US" altLang="zh-CN" sz="1400" dirty="0" err="1">
                <a:latin typeface="Consolas" panose="020B0609020204030204" pitchFamily="49" charset="0"/>
              </a:rPr>
              <a:t>chr</a:t>
            </a:r>
            <a:r>
              <a:rPr lang="en-US" altLang="zh-CN" sz="1400" dirty="0">
                <a:latin typeface="Consolas" panose="020B0609020204030204" pitchFamily="49" charset="0"/>
              </a:rPr>
              <a:t>(z), end = '')</a:t>
            </a:r>
          </a:p>
          <a:p>
            <a:r>
              <a:rPr lang="en-US" altLang="zh-CN" sz="1400" dirty="0">
                <a:latin typeface="Consolas" panose="020B0609020204030204" pitchFamily="49" charset="0"/>
              </a:rPr>
              <a:t>        else:</a:t>
            </a:r>
          </a:p>
          <a:p>
            <a:r>
              <a:rPr lang="en-US" altLang="zh-CN" sz="1400" dirty="0">
                <a:latin typeface="Consolas" panose="020B0609020204030204" pitchFamily="49" charset="0"/>
              </a:rPr>
              <a:t>            print(</a:t>
            </a:r>
            <a:r>
              <a:rPr lang="en-US" altLang="zh-CN" sz="1400" dirty="0" err="1">
                <a:latin typeface="Consolas" panose="020B0609020204030204" pitchFamily="49" charset="0"/>
              </a:rPr>
              <a:t>i</a:t>
            </a:r>
            <a:r>
              <a:rPr lang="en-US" altLang="zh-CN" sz="1400" dirty="0">
                <a:latin typeface="Consolas" panose="020B0609020204030204" pitchFamily="49" charset="0"/>
              </a:rPr>
              <a:t>, end = '')</a:t>
            </a:r>
          </a:p>
          <a:p>
            <a:r>
              <a:rPr lang="en-US" altLang="zh-CN" sz="1400" dirty="0">
                <a:latin typeface="Consolas" panose="020B0609020204030204" pitchFamily="49" charset="0"/>
              </a:rPr>
              <a:t>    print()   # </a:t>
            </a:r>
            <a:r>
              <a:rPr lang="zh-CN" altLang="en-US" sz="1400" dirty="0">
                <a:latin typeface="Consolas" panose="020B0609020204030204" pitchFamily="49" charset="0"/>
              </a:rPr>
              <a:t>换行</a:t>
            </a:r>
          </a:p>
        </p:txBody>
      </p:sp>
      <p:pic>
        <p:nvPicPr>
          <p:cNvPr id="10" name="图片 9">
            <a:extLst>
              <a:ext uri="{FF2B5EF4-FFF2-40B4-BE49-F238E27FC236}">
                <a16:creationId xmlns:a16="http://schemas.microsoft.com/office/drawing/2014/main" id="{7ADF6F84-BB7B-4799-A615-F932BB0C8286}"/>
              </a:ext>
            </a:extLst>
          </p:cNvPr>
          <p:cNvPicPr>
            <a:picLocks noChangeAspect="1"/>
          </p:cNvPicPr>
          <p:nvPr/>
        </p:nvPicPr>
        <p:blipFill>
          <a:blip r:embed="rId3"/>
          <a:stretch>
            <a:fillRect/>
          </a:stretch>
        </p:blipFill>
        <p:spPr>
          <a:xfrm>
            <a:off x="5138338" y="1664783"/>
            <a:ext cx="6800511" cy="1022586"/>
          </a:xfrm>
          <a:prstGeom prst="rect">
            <a:avLst/>
          </a:prstGeom>
        </p:spPr>
      </p:pic>
      <p:sp>
        <p:nvSpPr>
          <p:cNvPr id="12" name="文本框 11">
            <a:extLst>
              <a:ext uri="{FF2B5EF4-FFF2-40B4-BE49-F238E27FC236}">
                <a16:creationId xmlns:a16="http://schemas.microsoft.com/office/drawing/2014/main" id="{9B5A1FD5-19B3-4536-8A87-985E469C5492}"/>
              </a:ext>
            </a:extLst>
          </p:cNvPr>
          <p:cNvSpPr txBox="1"/>
          <p:nvPr/>
        </p:nvSpPr>
        <p:spPr>
          <a:xfrm>
            <a:off x="58993" y="3657600"/>
            <a:ext cx="10386757" cy="707886"/>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字符串可以比较大小：先比较第一个字符的编码值，如果比出大小则终止比较，如果相等再比较第二个字符，依次类推</a:t>
            </a:r>
          </a:p>
        </p:txBody>
      </p:sp>
      <p:pic>
        <p:nvPicPr>
          <p:cNvPr id="16" name="图片 15">
            <a:extLst>
              <a:ext uri="{FF2B5EF4-FFF2-40B4-BE49-F238E27FC236}">
                <a16:creationId xmlns:a16="http://schemas.microsoft.com/office/drawing/2014/main" id="{A9B4B812-DB5F-4CF0-858B-5E90E4E1CB00}"/>
              </a:ext>
            </a:extLst>
          </p:cNvPr>
          <p:cNvPicPr>
            <a:picLocks noChangeAspect="1"/>
          </p:cNvPicPr>
          <p:nvPr/>
        </p:nvPicPr>
        <p:blipFill>
          <a:blip r:embed="rId4"/>
          <a:stretch>
            <a:fillRect/>
          </a:stretch>
        </p:blipFill>
        <p:spPr>
          <a:xfrm>
            <a:off x="694328" y="4458194"/>
            <a:ext cx="2895682" cy="2246770"/>
          </a:xfrm>
          <a:prstGeom prst="rect">
            <a:avLst/>
          </a:prstGeom>
        </p:spPr>
      </p:pic>
    </p:spTree>
    <p:extLst>
      <p:ext uri="{BB962C8B-B14F-4D97-AF65-F5344CB8AC3E}">
        <p14:creationId xmlns:p14="http://schemas.microsoft.com/office/powerpoint/2010/main" val="130654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字符串方法</a:t>
            </a:r>
          </a:p>
        </p:txBody>
      </p:sp>
      <p:sp>
        <p:nvSpPr>
          <p:cNvPr id="3" name="文本框 2">
            <a:extLst>
              <a:ext uri="{FF2B5EF4-FFF2-40B4-BE49-F238E27FC236}">
                <a16:creationId xmlns:a16="http://schemas.microsoft.com/office/drawing/2014/main" id="{E0B9282A-FCE2-41AF-A1FA-7AA1E8353147}"/>
              </a:ext>
            </a:extLst>
          </p:cNvPr>
          <p:cNvSpPr txBox="1"/>
          <p:nvPr/>
        </p:nvSpPr>
        <p:spPr>
          <a:xfrm>
            <a:off x="591671" y="1281953"/>
            <a:ext cx="10984379" cy="128990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中，一切皆对象。整型、浮点数、字符串、数据结构、函数、类、模块，所有存在于</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的事物，都是</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对象。</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对象可以访问其属性和方法。</a:t>
            </a:r>
          </a:p>
        </p:txBody>
      </p:sp>
      <p:pic>
        <p:nvPicPr>
          <p:cNvPr id="5" name="图片 4">
            <a:extLst>
              <a:ext uri="{FF2B5EF4-FFF2-40B4-BE49-F238E27FC236}">
                <a16:creationId xmlns:a16="http://schemas.microsoft.com/office/drawing/2014/main" id="{46490BAA-BEDD-4F9F-BAD9-DC4E376A0879}"/>
              </a:ext>
            </a:extLst>
          </p:cNvPr>
          <p:cNvPicPr>
            <a:picLocks noChangeAspect="1"/>
          </p:cNvPicPr>
          <p:nvPr/>
        </p:nvPicPr>
        <p:blipFill>
          <a:blip r:embed="rId3"/>
          <a:stretch>
            <a:fillRect/>
          </a:stretch>
        </p:blipFill>
        <p:spPr>
          <a:xfrm>
            <a:off x="986995" y="2860284"/>
            <a:ext cx="4605522" cy="3844680"/>
          </a:xfrm>
          <a:prstGeom prst="rect">
            <a:avLst/>
          </a:prstGeom>
        </p:spPr>
      </p:pic>
    </p:spTree>
    <p:extLst>
      <p:ext uri="{BB962C8B-B14F-4D97-AF65-F5344CB8AC3E}">
        <p14:creationId xmlns:p14="http://schemas.microsoft.com/office/powerpoint/2010/main" val="336342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2983EA7-B993-4B98-995D-C058B93F1E94}"/>
              </a:ext>
            </a:extLst>
          </p:cNvPr>
          <p:cNvPicPr>
            <a:picLocks noChangeAspect="1"/>
          </p:cNvPicPr>
          <p:nvPr/>
        </p:nvPicPr>
        <p:blipFill>
          <a:blip r:embed="rId2"/>
          <a:stretch>
            <a:fillRect/>
          </a:stretch>
        </p:blipFill>
        <p:spPr>
          <a:xfrm>
            <a:off x="41293" y="1354510"/>
            <a:ext cx="12105476" cy="5027341"/>
          </a:xfrm>
          <a:prstGeom prst="rect">
            <a:avLst/>
          </a:prstGeom>
        </p:spPr>
      </p:pic>
      <p:sp>
        <p:nvSpPr>
          <p:cNvPr id="15" name="文本框 14">
            <a:extLst>
              <a:ext uri="{FF2B5EF4-FFF2-40B4-BE49-F238E27FC236}">
                <a16:creationId xmlns:a16="http://schemas.microsoft.com/office/drawing/2014/main" id="{B0A99882-88D5-43F0-992E-3C298CDE9846}"/>
              </a:ext>
            </a:extLst>
          </p:cNvPr>
          <p:cNvSpPr txBox="1"/>
          <p:nvPr/>
        </p:nvSpPr>
        <p:spPr>
          <a:xfrm>
            <a:off x="31456" y="956031"/>
            <a:ext cx="8036396" cy="369332"/>
          </a:xfrm>
          <a:prstGeom prst="rect">
            <a:avLst/>
          </a:prstGeom>
          <a:noFill/>
        </p:spPr>
        <p:txBody>
          <a:bodyPr wrap="square">
            <a:spAutoFit/>
          </a:bodyPr>
          <a:lstStyle/>
          <a:p>
            <a:r>
              <a:rPr lang="en-US" altLang="zh-CN" b="0" dirty="0">
                <a:solidFill>
                  <a:srgbClr val="859900"/>
                </a:solidFill>
                <a:effectLst/>
                <a:latin typeface="Consolas" panose="020B0609020204030204" pitchFamily="49" charset="0"/>
              </a:rPr>
              <a:t>s</a:t>
            </a:r>
            <a:r>
              <a:rPr lang="en-US" altLang="zh-CN" b="0" dirty="0">
                <a:solidFill>
                  <a:srgbClr val="333333"/>
                </a:solidFill>
                <a:effectLst/>
                <a:latin typeface="Consolas" panose="020B0609020204030204" pitchFamily="49" charset="0"/>
              </a:rPr>
              <a:t> = </a:t>
            </a:r>
            <a:r>
              <a:rPr lang="en-US" altLang="zh-CN" b="0" dirty="0">
                <a:solidFill>
                  <a:srgbClr val="2AA198"/>
                </a:solidFill>
                <a:effectLst/>
                <a:latin typeface="Consolas" panose="020B0609020204030204" pitchFamily="49" charset="0"/>
              </a:rPr>
              <a:t>"</a:t>
            </a:r>
            <a:r>
              <a:rPr lang="zh-CN" altLang="en-US" b="0" dirty="0">
                <a:solidFill>
                  <a:srgbClr val="2AA198"/>
                </a:solidFill>
                <a:effectLst/>
                <a:latin typeface="Consolas" panose="020B0609020204030204" pitchFamily="49" charset="0"/>
              </a:rPr>
              <a:t>人生苦短，我用</a:t>
            </a:r>
            <a:r>
              <a:rPr lang="en-US" altLang="zh-CN" b="0" dirty="0">
                <a:solidFill>
                  <a:srgbClr val="2AA198"/>
                </a:solidFill>
                <a:effectLst/>
                <a:latin typeface="Consolas" panose="020B0609020204030204" pitchFamily="49" charset="0"/>
              </a:rPr>
              <a:t>Python. Life is pathetic, let's Pythonic!"</a:t>
            </a:r>
            <a:endParaRPr lang="en-US" altLang="zh-CN" b="0" dirty="0">
              <a:solidFill>
                <a:srgbClr val="333333"/>
              </a:solidFill>
              <a:effectLst/>
              <a:latin typeface="Consolas" panose="020B0609020204030204" pitchFamily="49" charset="0"/>
            </a:endParaRPr>
          </a:p>
        </p:txBody>
      </p:sp>
      <p:pic>
        <p:nvPicPr>
          <p:cNvPr id="18" name="图片 17">
            <a:extLst>
              <a:ext uri="{FF2B5EF4-FFF2-40B4-BE49-F238E27FC236}">
                <a16:creationId xmlns:a16="http://schemas.microsoft.com/office/drawing/2014/main" id="{C3F9EE1B-E4B7-4755-923C-9EF2FD701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19" name="文本框 18">
            <a:extLst>
              <a:ext uri="{FF2B5EF4-FFF2-40B4-BE49-F238E27FC236}">
                <a16:creationId xmlns:a16="http://schemas.microsoft.com/office/drawing/2014/main" id="{DB54FB75-F7BB-4EC6-87DE-4300E88D6344}"/>
              </a:ext>
            </a:extLst>
          </p:cNvPr>
          <p:cNvSpPr txBox="1"/>
          <p:nvPr/>
        </p:nvSpPr>
        <p:spPr>
          <a:xfrm>
            <a:off x="173629" y="153036"/>
            <a:ext cx="4050310"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字符串方法</a:t>
            </a:r>
          </a:p>
        </p:txBody>
      </p:sp>
      <p:sp>
        <p:nvSpPr>
          <p:cNvPr id="20" name="文本框 19">
            <a:extLst>
              <a:ext uri="{FF2B5EF4-FFF2-40B4-BE49-F238E27FC236}">
                <a16:creationId xmlns:a16="http://schemas.microsoft.com/office/drawing/2014/main" id="{496FF398-07BF-4DAE-BAE6-54999A21514E}"/>
              </a:ext>
            </a:extLst>
          </p:cNvPr>
          <p:cNvSpPr txBox="1"/>
          <p:nvPr/>
        </p:nvSpPr>
        <p:spPr>
          <a:xfrm>
            <a:off x="1852399" y="6452971"/>
            <a:ext cx="826380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字符串方法适用各种常见情景，熟练使用可以避免自己造轮子，提高编程效率</a:t>
            </a:r>
          </a:p>
        </p:txBody>
      </p:sp>
    </p:spTree>
    <p:extLst>
      <p:ext uri="{BB962C8B-B14F-4D97-AF65-F5344CB8AC3E}">
        <p14:creationId xmlns:p14="http://schemas.microsoft.com/office/powerpoint/2010/main" val="160980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IP</a:t>
            </a:r>
            <a:r>
              <a:rPr lang="zh-CN" altLang="en-US" sz="3600" b="1" dirty="0">
                <a:latin typeface="微软雅黑" panose="020B0503020204020204" pitchFamily="34" charset="-122"/>
                <a:ea typeface="微软雅黑" panose="020B0503020204020204" pitchFamily="34" charset="-122"/>
              </a:rPr>
              <a:t>地址的无效化</a:t>
            </a:r>
          </a:p>
        </p:txBody>
      </p:sp>
      <p:sp>
        <p:nvSpPr>
          <p:cNvPr id="2" name="文本框 1">
            <a:extLst>
              <a:ext uri="{FF2B5EF4-FFF2-40B4-BE49-F238E27FC236}">
                <a16:creationId xmlns:a16="http://schemas.microsoft.com/office/drawing/2014/main" id="{8F322BD5-6624-4211-A018-E5662085A739}"/>
              </a:ext>
            </a:extLst>
          </p:cNvPr>
          <p:cNvSpPr txBox="1"/>
          <p:nvPr/>
        </p:nvSpPr>
        <p:spPr>
          <a:xfrm>
            <a:off x="300867" y="1168072"/>
            <a:ext cx="7654596" cy="170540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给你一个有效的 </a:t>
            </a:r>
            <a:r>
              <a:rPr lang="en-US" altLang="zh-CN" b="0" i="0" dirty="0">
                <a:solidFill>
                  <a:srgbClr val="404040"/>
                </a:solidFill>
                <a:effectLst/>
                <a:latin typeface="微软雅黑" panose="020B0503020204020204" pitchFamily="34" charset="-122"/>
                <a:ea typeface="微软雅黑" panose="020B0503020204020204" pitchFamily="34" charset="-122"/>
              </a:rPr>
              <a:t>IPv4 </a:t>
            </a:r>
            <a:r>
              <a:rPr lang="zh-CN" altLang="en-US" b="0" i="0" dirty="0">
                <a:solidFill>
                  <a:srgbClr val="404040"/>
                </a:solidFill>
                <a:effectLst/>
                <a:latin typeface="微软雅黑" panose="020B0503020204020204" pitchFamily="34" charset="-122"/>
                <a:ea typeface="微软雅黑" panose="020B0503020204020204" pitchFamily="34" charset="-122"/>
              </a:rPr>
              <a:t>地址 </a:t>
            </a:r>
            <a:r>
              <a:rPr lang="en-US" altLang="zh-CN" b="0" i="0" dirty="0">
                <a:solidFill>
                  <a:srgbClr val="404040"/>
                </a:solidFill>
                <a:effectLst/>
                <a:latin typeface="微软雅黑" panose="020B0503020204020204" pitchFamily="34" charset="-122"/>
                <a:ea typeface="微软雅黑" panose="020B0503020204020204" pitchFamily="34" charset="-122"/>
              </a:rPr>
              <a:t>address</a:t>
            </a:r>
            <a:r>
              <a:rPr lang="zh-CN" altLang="en-US" b="0" i="0" dirty="0">
                <a:solidFill>
                  <a:srgbClr val="404040"/>
                </a:solidFill>
                <a:effectLst/>
                <a:latin typeface="微软雅黑" panose="020B0503020204020204" pitchFamily="34" charset="-122"/>
                <a:ea typeface="微软雅黑" panose="020B0503020204020204" pitchFamily="34" charset="-122"/>
              </a:rPr>
              <a:t>，返回这个 </a:t>
            </a:r>
            <a:r>
              <a:rPr lang="en-US" altLang="zh-CN" b="0" i="0" dirty="0">
                <a:solidFill>
                  <a:srgbClr val="404040"/>
                </a:solidFill>
                <a:effectLst/>
                <a:latin typeface="微软雅黑" panose="020B0503020204020204" pitchFamily="34" charset="-122"/>
                <a:ea typeface="微软雅黑" panose="020B0503020204020204" pitchFamily="34" charset="-122"/>
              </a:rPr>
              <a:t>IP </a:t>
            </a:r>
            <a:r>
              <a:rPr lang="zh-CN" altLang="en-US" b="0" i="0" dirty="0">
                <a:solidFill>
                  <a:srgbClr val="404040"/>
                </a:solidFill>
                <a:effectLst/>
                <a:latin typeface="微软雅黑" panose="020B0503020204020204" pitchFamily="34" charset="-122"/>
                <a:ea typeface="微软雅黑" panose="020B0503020204020204" pitchFamily="34" charset="-122"/>
              </a:rPr>
              <a:t>地址的无效化版本。</a:t>
            </a:r>
          </a:p>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    </a:t>
            </a:r>
            <a:r>
              <a:rPr lang="zh-CN" altLang="en-US" b="0" i="0" dirty="0">
                <a:solidFill>
                  <a:srgbClr val="404040"/>
                </a:solidFill>
                <a:effectLst/>
                <a:latin typeface="微软雅黑" panose="020B0503020204020204" pitchFamily="34" charset="-122"/>
                <a:ea typeface="微软雅黑" panose="020B0503020204020204" pitchFamily="34" charset="-122"/>
              </a:rPr>
              <a:t>所谓无效化 </a:t>
            </a:r>
            <a:r>
              <a:rPr lang="en-US" altLang="zh-CN" b="0" i="0" dirty="0">
                <a:solidFill>
                  <a:srgbClr val="404040"/>
                </a:solidFill>
                <a:effectLst/>
                <a:latin typeface="微软雅黑" panose="020B0503020204020204" pitchFamily="34" charset="-122"/>
                <a:ea typeface="微软雅黑" panose="020B0503020204020204" pitchFamily="34" charset="-122"/>
              </a:rPr>
              <a:t>IP </a:t>
            </a:r>
            <a:r>
              <a:rPr lang="zh-CN" altLang="en-US" b="0" i="0" dirty="0">
                <a:solidFill>
                  <a:srgbClr val="404040"/>
                </a:solidFill>
                <a:effectLst/>
                <a:latin typeface="微软雅黑" panose="020B0503020204020204" pitchFamily="34" charset="-122"/>
                <a:ea typeface="微软雅黑" panose="020B0503020204020204" pitchFamily="34" charset="-122"/>
              </a:rPr>
              <a:t>地址，其实就是用 </a:t>
            </a:r>
            <a:r>
              <a:rPr lang="en-US" altLang="zh-CN" b="0" i="0" dirty="0">
                <a:solidFill>
                  <a:srgbClr val="404040"/>
                </a:solidFill>
                <a:effectLst/>
                <a:latin typeface="微软雅黑" panose="020B0503020204020204" pitchFamily="34" charset="-122"/>
                <a:ea typeface="微软雅黑" panose="020B0503020204020204" pitchFamily="34" charset="-122"/>
              </a:rPr>
              <a:t>"[.]" </a:t>
            </a:r>
            <a:r>
              <a:rPr lang="zh-CN" altLang="en-US" b="0" i="0" dirty="0">
                <a:solidFill>
                  <a:srgbClr val="404040"/>
                </a:solidFill>
                <a:effectLst/>
                <a:latin typeface="微软雅黑" panose="020B0503020204020204" pitchFamily="34" charset="-122"/>
                <a:ea typeface="微软雅黑" panose="020B0503020204020204" pitchFamily="34" charset="-122"/>
              </a:rPr>
              <a:t>代替了每个 </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 </a:t>
            </a:r>
            <a:endParaRPr lang="en-US" altLang="zh-CN" dirty="0">
              <a:solidFill>
                <a:srgbClr val="40404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404040"/>
                </a:solidFill>
                <a:latin typeface="微软雅黑" panose="020B0503020204020204" pitchFamily="34" charset="-122"/>
                <a:ea typeface="微软雅黑" panose="020B0503020204020204" pitchFamily="34" charset="-122"/>
              </a:rPr>
              <a:t>    address = "192.168.136.1"</a:t>
            </a:r>
          </a:p>
          <a:p>
            <a:pPr>
              <a:lnSpc>
                <a:spcPct val="150000"/>
              </a:lnSpc>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结果：</a:t>
            </a:r>
            <a:r>
              <a:rPr lang="en-US" altLang="zh-CN" dirty="0">
                <a:solidFill>
                  <a:srgbClr val="404040"/>
                </a:solidFill>
                <a:latin typeface="微软雅黑" panose="020B0503020204020204" pitchFamily="34" charset="-122"/>
                <a:ea typeface="微软雅黑" panose="020B0503020204020204" pitchFamily="34" charset="-122"/>
              </a:rPr>
              <a:t>"192[.]168[.]136[.]1"</a:t>
            </a:r>
            <a:endParaRPr lang="zh-CN" altLang="en-US"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732BFF4-59F5-494E-B0E8-D3237B19109E}"/>
              </a:ext>
            </a:extLst>
          </p:cNvPr>
          <p:cNvSpPr txBox="1"/>
          <p:nvPr/>
        </p:nvSpPr>
        <p:spPr>
          <a:xfrm>
            <a:off x="535754" y="3162633"/>
            <a:ext cx="8440502" cy="2536400"/>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a:t>
            </a:r>
            <a:endParaRPr lang="en-US" altLang="zh-CN" b="1" dirty="0">
              <a:latin typeface="微软雅黑" panose="020B0503020204020204" pitchFamily="34" charset="-122"/>
              <a:ea typeface="微软雅黑" panose="020B0503020204020204" pitchFamily="34" charset="-122"/>
            </a:endParaRPr>
          </a:p>
          <a:p>
            <a:pPr marL="342900" indent="-342900">
              <a:lnSpc>
                <a:spcPct val="150000"/>
              </a:lnSpc>
              <a:buFontTx/>
              <a:buAutoNum type="alphaLcPeriod"/>
            </a:pPr>
            <a:r>
              <a:rPr lang="zh-CN" altLang="en-US" dirty="0">
                <a:latin typeface="微软雅黑" panose="020B0503020204020204" pitchFamily="34" charset="-122"/>
                <a:ea typeface="微软雅黑" panose="020B0503020204020204" pitchFamily="34" charset="-122"/>
              </a:rPr>
              <a:t>新建一个空字符串</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，遍历字符串的每一个字符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如果字符不是</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则将该字符加到</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，如果字符是</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则将</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加到</a:t>
            </a:r>
            <a:r>
              <a:rPr lang="en-US" altLang="zh-CN" dirty="0">
                <a:latin typeface="微软雅黑" panose="020B0503020204020204" pitchFamily="34" charset="-122"/>
                <a:ea typeface="微软雅黑" panose="020B0503020204020204" pitchFamily="34" charset="-122"/>
              </a:rPr>
              <a:t>s</a:t>
            </a:r>
          </a:p>
          <a:p>
            <a:pPr marL="342900" indent="-342900">
              <a:lnSpc>
                <a:spcPct val="150000"/>
              </a:lnSpc>
              <a:buAutoNum type="alphaLcPeriod"/>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replace()</a:t>
            </a:r>
            <a:r>
              <a:rPr lang="zh-CN" altLang="en-US" dirty="0">
                <a:latin typeface="微软雅黑" panose="020B0503020204020204" pitchFamily="34" charset="-122"/>
                <a:ea typeface="微软雅黑" panose="020B0503020204020204" pitchFamily="34" charset="-122"/>
              </a:rPr>
              <a:t>方法，将</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替换成</a:t>
            </a:r>
            <a:r>
              <a:rPr lang="en-US" altLang="zh-CN" b="0" i="0" dirty="0">
                <a:solidFill>
                  <a:srgbClr val="404040"/>
                </a:solidFill>
                <a:effectLst/>
                <a:latin typeface="微软雅黑" panose="020B0503020204020204" pitchFamily="34" charset="-122"/>
                <a:ea typeface="微软雅黑" panose="020B0503020204020204" pitchFamily="34" charset="-122"/>
              </a:rPr>
              <a:t>"[.]" </a:t>
            </a:r>
          </a:p>
          <a:p>
            <a:pPr marL="342900" indent="-342900">
              <a:lnSpc>
                <a:spcPct val="150000"/>
              </a:lnSpc>
              <a:buAutoNum type="alphaLcPeriod"/>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split()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join()</a:t>
            </a:r>
            <a:r>
              <a:rPr lang="zh-CN" altLang="en-US" dirty="0">
                <a:latin typeface="微软雅黑" panose="020B0503020204020204" pitchFamily="34" charset="-122"/>
                <a:ea typeface="微软雅黑" panose="020B0503020204020204" pitchFamily="34" charset="-122"/>
              </a:rPr>
              <a:t>方法，先通过</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将字符串裂成列表，然后用</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将列表拼接成新字符串 </a:t>
            </a:r>
          </a:p>
        </p:txBody>
      </p:sp>
    </p:spTree>
    <p:extLst>
      <p:ext uri="{BB962C8B-B14F-4D97-AF65-F5344CB8AC3E}">
        <p14:creationId xmlns:p14="http://schemas.microsoft.com/office/powerpoint/2010/main" val="1119367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a:t>
            </a:r>
            <a:r>
              <a:rPr lang="en-US" altLang="zh-CN" sz="3600" b="1" dirty="0">
                <a:latin typeface="微软雅黑" panose="020B0503020204020204" pitchFamily="34" charset="-122"/>
                <a:ea typeface="微软雅黑" panose="020B0503020204020204" pitchFamily="34" charset="-122"/>
              </a:rPr>
              <a:t>IP</a:t>
            </a:r>
            <a:r>
              <a:rPr lang="zh-CN" altLang="en-US" sz="3600" b="1" dirty="0">
                <a:latin typeface="微软雅黑" panose="020B0503020204020204" pitchFamily="34" charset="-122"/>
                <a:ea typeface="微软雅黑" panose="020B0503020204020204" pitchFamily="34" charset="-122"/>
              </a:rPr>
              <a:t>地址的无效化</a:t>
            </a:r>
          </a:p>
        </p:txBody>
      </p:sp>
      <p:sp>
        <p:nvSpPr>
          <p:cNvPr id="2" name="文本框 1">
            <a:extLst>
              <a:ext uri="{FF2B5EF4-FFF2-40B4-BE49-F238E27FC236}">
                <a16:creationId xmlns:a16="http://schemas.microsoft.com/office/drawing/2014/main" id="{8F322BD5-6624-4211-A018-E5662085A739}"/>
              </a:ext>
            </a:extLst>
          </p:cNvPr>
          <p:cNvSpPr txBox="1"/>
          <p:nvPr/>
        </p:nvSpPr>
        <p:spPr>
          <a:xfrm>
            <a:off x="300867" y="1168072"/>
            <a:ext cx="7654596" cy="170540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给你一个有效的 </a:t>
            </a:r>
            <a:r>
              <a:rPr lang="en-US" altLang="zh-CN" b="0" i="0" dirty="0">
                <a:solidFill>
                  <a:srgbClr val="404040"/>
                </a:solidFill>
                <a:effectLst/>
                <a:latin typeface="微软雅黑" panose="020B0503020204020204" pitchFamily="34" charset="-122"/>
                <a:ea typeface="微软雅黑" panose="020B0503020204020204" pitchFamily="34" charset="-122"/>
              </a:rPr>
              <a:t>IPv4 </a:t>
            </a:r>
            <a:r>
              <a:rPr lang="zh-CN" altLang="en-US" b="0" i="0" dirty="0">
                <a:solidFill>
                  <a:srgbClr val="404040"/>
                </a:solidFill>
                <a:effectLst/>
                <a:latin typeface="微软雅黑" panose="020B0503020204020204" pitchFamily="34" charset="-122"/>
                <a:ea typeface="微软雅黑" panose="020B0503020204020204" pitchFamily="34" charset="-122"/>
              </a:rPr>
              <a:t>地址 </a:t>
            </a:r>
            <a:r>
              <a:rPr lang="en-US" altLang="zh-CN" b="0" i="0" dirty="0">
                <a:solidFill>
                  <a:srgbClr val="404040"/>
                </a:solidFill>
                <a:effectLst/>
                <a:latin typeface="微软雅黑" panose="020B0503020204020204" pitchFamily="34" charset="-122"/>
                <a:ea typeface="微软雅黑" panose="020B0503020204020204" pitchFamily="34" charset="-122"/>
              </a:rPr>
              <a:t>address</a:t>
            </a:r>
            <a:r>
              <a:rPr lang="zh-CN" altLang="en-US" b="0" i="0" dirty="0">
                <a:solidFill>
                  <a:srgbClr val="404040"/>
                </a:solidFill>
                <a:effectLst/>
                <a:latin typeface="微软雅黑" panose="020B0503020204020204" pitchFamily="34" charset="-122"/>
                <a:ea typeface="微软雅黑" panose="020B0503020204020204" pitchFamily="34" charset="-122"/>
              </a:rPr>
              <a:t>，返回这个 </a:t>
            </a:r>
            <a:r>
              <a:rPr lang="en-US" altLang="zh-CN" b="0" i="0" dirty="0">
                <a:solidFill>
                  <a:srgbClr val="404040"/>
                </a:solidFill>
                <a:effectLst/>
                <a:latin typeface="微软雅黑" panose="020B0503020204020204" pitchFamily="34" charset="-122"/>
                <a:ea typeface="微软雅黑" panose="020B0503020204020204" pitchFamily="34" charset="-122"/>
              </a:rPr>
              <a:t>IP </a:t>
            </a:r>
            <a:r>
              <a:rPr lang="zh-CN" altLang="en-US" b="0" i="0" dirty="0">
                <a:solidFill>
                  <a:srgbClr val="404040"/>
                </a:solidFill>
                <a:effectLst/>
                <a:latin typeface="微软雅黑" panose="020B0503020204020204" pitchFamily="34" charset="-122"/>
                <a:ea typeface="微软雅黑" panose="020B0503020204020204" pitchFamily="34" charset="-122"/>
              </a:rPr>
              <a:t>地址的无效化版本。</a:t>
            </a:r>
          </a:p>
          <a:p>
            <a:pPr>
              <a:lnSpc>
                <a:spcPct val="150000"/>
              </a:lnSpc>
            </a:pPr>
            <a:r>
              <a:rPr lang="zh-CN" altLang="en-US" dirty="0">
                <a:solidFill>
                  <a:srgbClr val="404040"/>
                </a:solidFill>
                <a:latin typeface="微软雅黑" panose="020B0503020204020204" pitchFamily="34" charset="-122"/>
                <a:ea typeface="微软雅黑" panose="020B0503020204020204" pitchFamily="34" charset="-122"/>
              </a:rPr>
              <a:t>    </a:t>
            </a:r>
            <a:r>
              <a:rPr lang="zh-CN" altLang="en-US" b="0" i="0" dirty="0">
                <a:solidFill>
                  <a:srgbClr val="404040"/>
                </a:solidFill>
                <a:effectLst/>
                <a:latin typeface="微软雅黑" panose="020B0503020204020204" pitchFamily="34" charset="-122"/>
                <a:ea typeface="微软雅黑" panose="020B0503020204020204" pitchFamily="34" charset="-122"/>
              </a:rPr>
              <a:t>所谓无效化 </a:t>
            </a:r>
            <a:r>
              <a:rPr lang="en-US" altLang="zh-CN" b="0" i="0" dirty="0">
                <a:solidFill>
                  <a:srgbClr val="404040"/>
                </a:solidFill>
                <a:effectLst/>
                <a:latin typeface="微软雅黑" panose="020B0503020204020204" pitchFamily="34" charset="-122"/>
                <a:ea typeface="微软雅黑" panose="020B0503020204020204" pitchFamily="34" charset="-122"/>
              </a:rPr>
              <a:t>IP </a:t>
            </a:r>
            <a:r>
              <a:rPr lang="zh-CN" altLang="en-US" b="0" i="0" dirty="0">
                <a:solidFill>
                  <a:srgbClr val="404040"/>
                </a:solidFill>
                <a:effectLst/>
                <a:latin typeface="微软雅黑" panose="020B0503020204020204" pitchFamily="34" charset="-122"/>
                <a:ea typeface="微软雅黑" panose="020B0503020204020204" pitchFamily="34" charset="-122"/>
              </a:rPr>
              <a:t>地址，其实就是用 </a:t>
            </a:r>
            <a:r>
              <a:rPr lang="en-US" altLang="zh-CN" b="0" i="0" dirty="0">
                <a:solidFill>
                  <a:srgbClr val="404040"/>
                </a:solidFill>
                <a:effectLst/>
                <a:latin typeface="微软雅黑" panose="020B0503020204020204" pitchFamily="34" charset="-122"/>
                <a:ea typeface="微软雅黑" panose="020B0503020204020204" pitchFamily="34" charset="-122"/>
              </a:rPr>
              <a:t>"[.]" </a:t>
            </a:r>
            <a:r>
              <a:rPr lang="zh-CN" altLang="en-US" b="0" i="0" dirty="0">
                <a:solidFill>
                  <a:srgbClr val="404040"/>
                </a:solidFill>
                <a:effectLst/>
                <a:latin typeface="微软雅黑" panose="020B0503020204020204" pitchFamily="34" charset="-122"/>
                <a:ea typeface="微软雅黑" panose="020B0503020204020204" pitchFamily="34" charset="-122"/>
              </a:rPr>
              <a:t>代替了每个 </a:t>
            </a:r>
            <a:r>
              <a:rPr lang="en-US" altLang="zh-CN" b="0" i="0" dirty="0">
                <a:solidFill>
                  <a:srgbClr val="404040"/>
                </a:solidFill>
                <a:effectLst/>
                <a:latin typeface="微软雅黑" panose="020B0503020204020204" pitchFamily="34" charset="-122"/>
                <a:ea typeface="微软雅黑" panose="020B0503020204020204" pitchFamily="34" charset="-122"/>
              </a:rPr>
              <a:t>"."</a:t>
            </a:r>
            <a:r>
              <a:rPr lang="zh-CN" altLang="en-US" dirty="0">
                <a:solidFill>
                  <a:srgbClr val="404040"/>
                </a:solidFill>
                <a:latin typeface="微软雅黑" panose="020B0503020204020204" pitchFamily="34" charset="-122"/>
                <a:ea typeface="微软雅黑" panose="020B0503020204020204" pitchFamily="34" charset="-122"/>
              </a:rPr>
              <a:t> </a:t>
            </a:r>
            <a:endParaRPr lang="en-US" altLang="zh-CN" dirty="0">
              <a:solidFill>
                <a:srgbClr val="40404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404040"/>
                </a:solidFill>
                <a:latin typeface="微软雅黑" panose="020B0503020204020204" pitchFamily="34" charset="-122"/>
                <a:ea typeface="微软雅黑" panose="020B0503020204020204" pitchFamily="34" charset="-122"/>
              </a:rPr>
              <a:t>    address = "192.168.136.1"</a:t>
            </a:r>
          </a:p>
          <a:p>
            <a:pPr>
              <a:lnSpc>
                <a:spcPct val="150000"/>
              </a:lnSpc>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结果：</a:t>
            </a:r>
            <a:r>
              <a:rPr lang="en-US" altLang="zh-CN" dirty="0">
                <a:solidFill>
                  <a:srgbClr val="404040"/>
                </a:solidFill>
                <a:latin typeface="微软雅黑" panose="020B0503020204020204" pitchFamily="34" charset="-122"/>
                <a:ea typeface="微软雅黑" panose="020B0503020204020204" pitchFamily="34" charset="-122"/>
              </a:rPr>
              <a:t>"192[.]168[.]136[.]1"</a:t>
            </a: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2729335-D061-4F8E-B69C-AFA4EDEC1A7A}"/>
              </a:ext>
            </a:extLst>
          </p:cNvPr>
          <p:cNvPicPr>
            <a:picLocks noChangeAspect="1"/>
          </p:cNvPicPr>
          <p:nvPr/>
        </p:nvPicPr>
        <p:blipFill rotWithShape="1">
          <a:blip r:embed="rId3"/>
          <a:srcRect b="55482"/>
          <a:stretch/>
        </p:blipFill>
        <p:spPr>
          <a:xfrm>
            <a:off x="99745" y="3386764"/>
            <a:ext cx="3694123" cy="1967970"/>
          </a:xfrm>
          <a:prstGeom prst="rect">
            <a:avLst/>
          </a:prstGeom>
        </p:spPr>
      </p:pic>
      <p:pic>
        <p:nvPicPr>
          <p:cNvPr id="10" name="图片 9">
            <a:extLst>
              <a:ext uri="{FF2B5EF4-FFF2-40B4-BE49-F238E27FC236}">
                <a16:creationId xmlns:a16="http://schemas.microsoft.com/office/drawing/2014/main" id="{57F325D5-D978-4B6F-A195-5CC86A34D29E}"/>
              </a:ext>
            </a:extLst>
          </p:cNvPr>
          <p:cNvPicPr>
            <a:picLocks noChangeAspect="1"/>
          </p:cNvPicPr>
          <p:nvPr/>
        </p:nvPicPr>
        <p:blipFill rotWithShape="1">
          <a:blip r:embed="rId3"/>
          <a:srcRect t="46035" b="29267"/>
          <a:stretch/>
        </p:blipFill>
        <p:spPr>
          <a:xfrm>
            <a:off x="4075615" y="3386764"/>
            <a:ext cx="3694123" cy="1091795"/>
          </a:xfrm>
          <a:prstGeom prst="rect">
            <a:avLst/>
          </a:prstGeom>
        </p:spPr>
      </p:pic>
      <p:pic>
        <p:nvPicPr>
          <p:cNvPr id="11" name="图片 10">
            <a:extLst>
              <a:ext uri="{FF2B5EF4-FFF2-40B4-BE49-F238E27FC236}">
                <a16:creationId xmlns:a16="http://schemas.microsoft.com/office/drawing/2014/main" id="{4162A0BC-EEE0-4270-9873-1584B54D1A44}"/>
              </a:ext>
            </a:extLst>
          </p:cNvPr>
          <p:cNvPicPr>
            <a:picLocks noChangeAspect="1"/>
          </p:cNvPicPr>
          <p:nvPr/>
        </p:nvPicPr>
        <p:blipFill rotWithShape="1">
          <a:blip r:embed="rId3"/>
          <a:srcRect t="72547" b="808"/>
          <a:stretch/>
        </p:blipFill>
        <p:spPr>
          <a:xfrm>
            <a:off x="7979060" y="3386764"/>
            <a:ext cx="3694123" cy="1177846"/>
          </a:xfrm>
          <a:prstGeom prst="rect">
            <a:avLst/>
          </a:prstGeom>
        </p:spPr>
      </p:pic>
      <p:sp>
        <p:nvSpPr>
          <p:cNvPr id="3" name="文本框 2">
            <a:extLst>
              <a:ext uri="{FF2B5EF4-FFF2-40B4-BE49-F238E27FC236}">
                <a16:creationId xmlns:a16="http://schemas.microsoft.com/office/drawing/2014/main" id="{35EC6C1D-A90B-4226-8DD1-3181E0F1C82D}"/>
              </a:ext>
            </a:extLst>
          </p:cNvPr>
          <p:cNvSpPr txBox="1"/>
          <p:nvPr/>
        </p:nvSpPr>
        <p:spPr>
          <a:xfrm>
            <a:off x="1018178" y="5868023"/>
            <a:ext cx="100449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没有特别的理由，不要自己造轮子。</a:t>
            </a:r>
            <a:r>
              <a:rPr lang="en-US" altLang="zh-CN" sz="2000" dirty="0">
                <a:latin typeface="微软雅黑" panose="020B0503020204020204" pitchFamily="34" charset="-122"/>
                <a:ea typeface="微软雅黑" panose="020B0503020204020204" pitchFamily="34" charset="-122"/>
              </a:rPr>
              <a:t>Life is short, lets use Python in a pythonic way!</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17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微实例：字符串的第一个不重复的字符</a:t>
            </a:r>
          </a:p>
        </p:txBody>
      </p:sp>
      <p:sp>
        <p:nvSpPr>
          <p:cNvPr id="2" name="文本框 1">
            <a:extLst>
              <a:ext uri="{FF2B5EF4-FFF2-40B4-BE49-F238E27FC236}">
                <a16:creationId xmlns:a16="http://schemas.microsoft.com/office/drawing/2014/main" id="{8F322BD5-6624-4211-A018-E5662085A739}"/>
              </a:ext>
            </a:extLst>
          </p:cNvPr>
          <p:cNvSpPr txBox="1"/>
          <p:nvPr/>
        </p:nvSpPr>
        <p:spPr>
          <a:xfrm>
            <a:off x="300867" y="1168072"/>
            <a:ext cx="10009471" cy="87440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给定一个字符串，找到它的第一个不重复的字符，并返回它的索引。如果不存在，则返回 </a:t>
            </a:r>
            <a:r>
              <a:rPr lang="en-US" altLang="zh-CN" b="0" i="0" dirty="0">
                <a:solidFill>
                  <a:srgbClr val="404040"/>
                </a:solidFill>
                <a:effectLst/>
                <a:latin typeface="微软雅黑" panose="020B0503020204020204" pitchFamily="34" charset="-122"/>
                <a:ea typeface="微软雅黑" panose="020B0503020204020204" pitchFamily="34" charset="-122"/>
              </a:rPr>
              <a:t>-1</a:t>
            </a:r>
            <a:r>
              <a:rPr lang="zh-CN" altLang="en-US" b="0" i="0" dirty="0">
                <a:solidFill>
                  <a:srgbClr val="404040"/>
                </a:solidFill>
                <a:effectLst/>
                <a:latin typeface="微软雅黑" panose="020B0503020204020204" pitchFamily="34" charset="-122"/>
                <a:ea typeface="微软雅黑" panose="020B0503020204020204" pitchFamily="34" charset="-122"/>
              </a:rPr>
              <a:t>。</a:t>
            </a:r>
            <a:endParaRPr lang="en-US" altLang="zh-CN" b="0" i="0" dirty="0">
              <a:solidFill>
                <a:srgbClr val="404040"/>
              </a:solidFill>
              <a:effectLst/>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s = 'like a box of chocolates you will never know what you are going to get'</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5854D0F-45C3-41D9-9764-1F6D1BA128B5}"/>
              </a:ext>
            </a:extLst>
          </p:cNvPr>
          <p:cNvSpPr txBox="1"/>
          <p:nvPr/>
        </p:nvSpPr>
        <p:spPr>
          <a:xfrm>
            <a:off x="668102" y="2368549"/>
            <a:ext cx="8440502" cy="2120902"/>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遍历字符串的每一个字符</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获得它在字符串的出现次数，如果出现次数等于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，则返回它的索引并终止遍历。</a:t>
            </a:r>
            <a:r>
              <a:rPr lang="en-US" altLang="zh-CN"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count()</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find()</a:t>
            </a:r>
            <a:r>
              <a:rPr lang="zh-CN" altLang="en-US" b="1"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遍历字符串的每一个字符，获得它的最小索引和最大索引，如果二者相等，则该字符是不重复的，返回它的索引并终止遍历。</a:t>
            </a:r>
            <a:r>
              <a:rPr lang="en-US" altLang="zh-CN"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find()</a:t>
            </a:r>
            <a:r>
              <a:rPr lang="zh-CN" altLang="en-US" b="1" dirty="0">
                <a:latin typeface="微软雅黑" panose="020B0503020204020204" pitchFamily="34" charset="-122"/>
                <a:ea typeface="微软雅黑" panose="020B0503020204020204" pitchFamily="34" charset="-122"/>
              </a:rPr>
              <a:t>方法和</a:t>
            </a:r>
            <a:r>
              <a:rPr lang="en-US" altLang="zh-CN" b="1" dirty="0" err="1">
                <a:latin typeface="微软雅黑" panose="020B0503020204020204" pitchFamily="34" charset="-122"/>
                <a:ea typeface="微软雅黑" panose="020B0503020204020204" pitchFamily="34" charset="-122"/>
              </a:rPr>
              <a:t>rfind</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方法</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941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微实例：字符串的第一个不重复的字符</a:t>
            </a:r>
          </a:p>
        </p:txBody>
      </p:sp>
      <p:sp>
        <p:nvSpPr>
          <p:cNvPr id="2" name="文本框 1">
            <a:extLst>
              <a:ext uri="{FF2B5EF4-FFF2-40B4-BE49-F238E27FC236}">
                <a16:creationId xmlns:a16="http://schemas.microsoft.com/office/drawing/2014/main" id="{8F322BD5-6624-4211-A018-E5662085A739}"/>
              </a:ext>
            </a:extLst>
          </p:cNvPr>
          <p:cNvSpPr txBox="1"/>
          <p:nvPr/>
        </p:nvSpPr>
        <p:spPr>
          <a:xfrm>
            <a:off x="300867" y="1168072"/>
            <a:ext cx="10009471" cy="87440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给定一个字符串，找到它的第一个不重复的字符，并返回它的索引。如果不存在，则返回 </a:t>
            </a:r>
            <a:r>
              <a:rPr lang="en-US" altLang="zh-CN" b="0" i="0" dirty="0">
                <a:solidFill>
                  <a:srgbClr val="404040"/>
                </a:solidFill>
                <a:effectLst/>
                <a:latin typeface="微软雅黑" panose="020B0503020204020204" pitchFamily="34" charset="-122"/>
                <a:ea typeface="微软雅黑" panose="020B0503020204020204" pitchFamily="34" charset="-122"/>
              </a:rPr>
              <a:t>-1</a:t>
            </a:r>
            <a:r>
              <a:rPr lang="zh-CN" altLang="en-US" b="0" i="0" dirty="0">
                <a:solidFill>
                  <a:srgbClr val="404040"/>
                </a:solidFill>
                <a:effectLst/>
                <a:latin typeface="微软雅黑" panose="020B0503020204020204" pitchFamily="34" charset="-122"/>
                <a:ea typeface="微软雅黑" panose="020B0503020204020204" pitchFamily="34" charset="-122"/>
              </a:rPr>
              <a:t>。</a:t>
            </a:r>
            <a:endParaRPr lang="en-US" altLang="zh-CN" b="0" i="0" dirty="0">
              <a:solidFill>
                <a:srgbClr val="404040"/>
              </a:solidFill>
              <a:effectLst/>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s = 'like a box of chocolates you will never know what you are going to get'</a:t>
            </a: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DF22C2FB-C708-4293-9A25-4F8863AEF5D6}"/>
              </a:ext>
            </a:extLst>
          </p:cNvPr>
          <p:cNvPicPr>
            <a:picLocks noChangeAspect="1"/>
          </p:cNvPicPr>
          <p:nvPr/>
        </p:nvPicPr>
        <p:blipFill rotWithShape="1">
          <a:blip r:embed="rId3"/>
          <a:srcRect b="51059"/>
          <a:stretch/>
        </p:blipFill>
        <p:spPr>
          <a:xfrm>
            <a:off x="510394" y="3613281"/>
            <a:ext cx="4708401" cy="1976283"/>
          </a:xfrm>
          <a:prstGeom prst="rect">
            <a:avLst/>
          </a:prstGeom>
        </p:spPr>
      </p:pic>
      <p:pic>
        <p:nvPicPr>
          <p:cNvPr id="9" name="图片 8">
            <a:extLst>
              <a:ext uri="{FF2B5EF4-FFF2-40B4-BE49-F238E27FC236}">
                <a16:creationId xmlns:a16="http://schemas.microsoft.com/office/drawing/2014/main" id="{E0EEAFF0-DED2-46FF-B7EF-535A61982847}"/>
              </a:ext>
            </a:extLst>
          </p:cNvPr>
          <p:cNvPicPr>
            <a:picLocks noChangeAspect="1"/>
          </p:cNvPicPr>
          <p:nvPr/>
        </p:nvPicPr>
        <p:blipFill rotWithShape="1">
          <a:blip r:embed="rId3"/>
          <a:srcRect t="49817"/>
          <a:stretch/>
        </p:blipFill>
        <p:spPr>
          <a:xfrm>
            <a:off x="6685553" y="3563135"/>
            <a:ext cx="4708401" cy="2026429"/>
          </a:xfrm>
          <a:prstGeom prst="rect">
            <a:avLst/>
          </a:prstGeom>
        </p:spPr>
      </p:pic>
      <p:sp>
        <p:nvSpPr>
          <p:cNvPr id="10" name="文本框 9">
            <a:extLst>
              <a:ext uri="{FF2B5EF4-FFF2-40B4-BE49-F238E27FC236}">
                <a16:creationId xmlns:a16="http://schemas.microsoft.com/office/drawing/2014/main" id="{AB141D4A-69E9-4681-A1BF-9C3F0BE62BB7}"/>
              </a:ext>
            </a:extLst>
          </p:cNvPr>
          <p:cNvSpPr txBox="1"/>
          <p:nvPr/>
        </p:nvSpPr>
        <p:spPr>
          <a:xfrm>
            <a:off x="579611" y="2523207"/>
            <a:ext cx="5066071" cy="923330"/>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遍历字符串的每一个字符</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获得它在字符串的出现次数，如果出现次数等于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，则返回它的索引并终止遍历。</a:t>
            </a:r>
            <a:endParaRPr lang="zh-CN" altLang="en-US" dirty="0"/>
          </a:p>
        </p:txBody>
      </p:sp>
      <p:sp>
        <p:nvSpPr>
          <p:cNvPr id="11" name="文本框 10">
            <a:extLst>
              <a:ext uri="{FF2B5EF4-FFF2-40B4-BE49-F238E27FC236}">
                <a16:creationId xmlns:a16="http://schemas.microsoft.com/office/drawing/2014/main" id="{F1CAE83F-2F2A-42E7-B2F9-EABAA81F9176}"/>
              </a:ext>
            </a:extLst>
          </p:cNvPr>
          <p:cNvSpPr txBox="1"/>
          <p:nvPr/>
        </p:nvSpPr>
        <p:spPr>
          <a:xfrm>
            <a:off x="6685553" y="2523201"/>
            <a:ext cx="4917111" cy="923330"/>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遍历字符串的每一个字符，获得它的最小索引和最大索引，如果二者相等，则该字符是不重复的，返回它的索引并终止遍历。</a:t>
            </a:r>
            <a:endParaRPr lang="zh-CN" altLang="en-US" dirty="0"/>
          </a:p>
        </p:txBody>
      </p:sp>
    </p:spTree>
    <p:extLst>
      <p:ext uri="{BB962C8B-B14F-4D97-AF65-F5344CB8AC3E}">
        <p14:creationId xmlns:p14="http://schemas.microsoft.com/office/powerpoint/2010/main" val="160061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60108"/>
            <a:ext cx="10515600" cy="925793"/>
          </a:xfrm>
        </p:spPr>
        <p:txBody>
          <a:bodyPr>
            <a:normAutofit/>
          </a:bodyPr>
          <a:lstStyle/>
          <a:p>
            <a:r>
              <a:rPr lang="en-US" altLang="zh-CN" sz="3200" dirty="0">
                <a:latin typeface="微软雅黑" panose="020B0503020204020204" pitchFamily="34" charset="-122"/>
                <a:ea typeface="微软雅黑" panose="020B0503020204020204" pitchFamily="34" charset="-122"/>
              </a:rPr>
              <a:t>5 / 2 </a:t>
            </a:r>
            <a:r>
              <a:rPr lang="zh-CN" altLang="en-US" sz="3200" dirty="0">
                <a:latin typeface="微软雅黑" panose="020B0503020204020204" pitchFamily="34" charset="-122"/>
                <a:ea typeface="微软雅黑" panose="020B0503020204020204" pitchFamily="34" charset="-122"/>
              </a:rPr>
              <a:t>和</a:t>
            </a:r>
            <a:r>
              <a:rPr lang="en-US" altLang="zh-CN" sz="3200" dirty="0">
                <a:latin typeface="微软雅黑" panose="020B0503020204020204" pitchFamily="34" charset="-122"/>
                <a:ea typeface="微软雅黑" panose="020B0503020204020204" pitchFamily="34" charset="-122"/>
              </a:rPr>
              <a:t>9 / 3</a:t>
            </a:r>
            <a:r>
              <a:rPr lang="zh-CN" altLang="en-US" sz="3200" dirty="0">
                <a:latin typeface="微软雅黑" panose="020B0503020204020204" pitchFamily="34" charset="-122"/>
                <a:ea typeface="微软雅黑" panose="020B0503020204020204" pitchFamily="34" charset="-122"/>
              </a:rPr>
              <a:t>的结果分别是</a:t>
            </a:r>
          </a:p>
        </p:txBody>
      </p:sp>
      <p:sp>
        <p:nvSpPr>
          <p:cNvPr id="3" name="内容占位符 2"/>
          <p:cNvSpPr>
            <a:spLocks noGrp="1"/>
          </p:cNvSpPr>
          <p:nvPr>
            <p:ph idx="1"/>
          </p:nvPr>
        </p:nvSpPr>
        <p:spPr>
          <a:xfrm>
            <a:off x="838200" y="1825625"/>
            <a:ext cx="6615737" cy="2487821"/>
          </a:xfrm>
        </p:spPr>
        <p:txBody>
          <a:bodyPr>
            <a:normAutofit/>
          </a:bodyPr>
          <a:lstStyle/>
          <a:p>
            <a:r>
              <a:rPr lang="en-US" altLang="zh-CN" sz="3200" dirty="0">
                <a:latin typeface="Consolas" panose="020B0609020204030204" pitchFamily="49" charset="0"/>
              </a:rPr>
              <a:t>A 2.5 </a:t>
            </a:r>
            <a:r>
              <a:rPr lang="zh-CN" altLang="en-US" sz="3200" dirty="0">
                <a:latin typeface="Consolas" panose="020B0609020204030204" pitchFamily="49" charset="0"/>
              </a:rPr>
              <a:t>和 </a:t>
            </a:r>
            <a:r>
              <a:rPr lang="en-US" altLang="zh-CN" sz="3200" dirty="0">
                <a:latin typeface="Consolas" panose="020B0609020204030204" pitchFamily="49" charset="0"/>
              </a:rPr>
              <a:t>3</a:t>
            </a:r>
          </a:p>
          <a:p>
            <a:r>
              <a:rPr lang="en-US" altLang="zh-CN" sz="3200" dirty="0">
                <a:latin typeface="Consolas" panose="020B0609020204030204" pitchFamily="49" charset="0"/>
              </a:rPr>
              <a:t>B 2 </a:t>
            </a:r>
            <a:r>
              <a:rPr lang="zh-CN" altLang="en-US" sz="3200" dirty="0">
                <a:latin typeface="Consolas" panose="020B0609020204030204" pitchFamily="49" charset="0"/>
              </a:rPr>
              <a:t>和 </a:t>
            </a:r>
            <a:r>
              <a:rPr lang="en-US" altLang="zh-CN" sz="3200" dirty="0">
                <a:latin typeface="Consolas" panose="020B0609020204030204" pitchFamily="49" charset="0"/>
              </a:rPr>
              <a:t>3</a:t>
            </a:r>
          </a:p>
          <a:p>
            <a:r>
              <a:rPr lang="en-US" altLang="zh-CN" sz="3200" dirty="0">
                <a:latin typeface="Consolas" panose="020B0609020204030204" pitchFamily="49" charset="0"/>
              </a:rPr>
              <a:t>C 2.5 </a:t>
            </a:r>
            <a:r>
              <a:rPr lang="zh-CN" altLang="en-US" sz="3200" dirty="0">
                <a:latin typeface="Consolas" panose="020B0609020204030204" pitchFamily="49" charset="0"/>
              </a:rPr>
              <a:t>和 </a:t>
            </a:r>
            <a:r>
              <a:rPr lang="en-US" altLang="zh-CN" sz="3200" dirty="0">
                <a:latin typeface="Consolas" panose="020B0609020204030204" pitchFamily="49" charset="0"/>
              </a:rPr>
              <a:t>3.0</a:t>
            </a:r>
          </a:p>
          <a:p>
            <a:r>
              <a:rPr lang="en-US" altLang="zh-CN" sz="3200" dirty="0">
                <a:latin typeface="Consolas" panose="020B0609020204030204" pitchFamily="49" charset="0"/>
              </a:rPr>
              <a:t>D 2 </a:t>
            </a:r>
            <a:r>
              <a:rPr lang="zh-CN" altLang="en-US" sz="3200" dirty="0">
                <a:latin typeface="Consolas" panose="020B0609020204030204" pitchFamily="49" charset="0"/>
              </a:rPr>
              <a:t>和 </a:t>
            </a:r>
            <a:r>
              <a:rPr lang="en-US" altLang="zh-CN" sz="3200" dirty="0">
                <a:latin typeface="Consolas" panose="020B0609020204030204" pitchFamily="49" charset="0"/>
              </a:rPr>
              <a:t>3.0</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870756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微实例：反转字符串</a:t>
            </a:r>
            <a:r>
              <a:rPr lang="en-US" altLang="zh-CN" sz="3600" b="1" dirty="0">
                <a:latin typeface="微软雅黑" panose="020B0503020204020204" pitchFamily="34" charset="-122"/>
                <a:ea typeface="微软雅黑" panose="020B0503020204020204" pitchFamily="34" charset="-122"/>
              </a:rPr>
              <a:t>s</a:t>
            </a:r>
            <a:r>
              <a:rPr lang="zh-CN" altLang="en-US" sz="3600" b="1" dirty="0">
                <a:latin typeface="微软雅黑" panose="020B0503020204020204" pitchFamily="34" charset="-122"/>
                <a:ea typeface="微软雅黑" panose="020B0503020204020204" pitchFamily="34" charset="-122"/>
              </a:rPr>
              <a:t>中的单词</a:t>
            </a:r>
          </a:p>
        </p:txBody>
      </p:sp>
      <p:sp>
        <p:nvSpPr>
          <p:cNvPr id="2" name="文本框 1">
            <a:extLst>
              <a:ext uri="{FF2B5EF4-FFF2-40B4-BE49-F238E27FC236}">
                <a16:creationId xmlns:a16="http://schemas.microsoft.com/office/drawing/2014/main" id="{8F322BD5-6624-4211-A018-E5662085A739}"/>
              </a:ext>
            </a:extLst>
          </p:cNvPr>
          <p:cNvSpPr txBox="1"/>
          <p:nvPr/>
        </p:nvSpPr>
        <p:spPr>
          <a:xfrm>
            <a:off x="300867" y="1156274"/>
            <a:ext cx="4576253"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反转字符串</a:t>
            </a:r>
            <a:r>
              <a:rPr lang="en-US" altLang="zh-CN" b="0" i="0" dirty="0">
                <a:solidFill>
                  <a:srgbClr val="404040"/>
                </a:solidFill>
                <a:effectLst/>
                <a:latin typeface="微软雅黑" panose="020B0503020204020204" pitchFamily="34" charset="-122"/>
                <a:ea typeface="微软雅黑" panose="020B0503020204020204" pitchFamily="34" charset="-122"/>
              </a:rPr>
              <a:t>s</a:t>
            </a:r>
            <a:r>
              <a:rPr lang="zh-CN" altLang="en-US" b="0" i="0" dirty="0">
                <a:solidFill>
                  <a:srgbClr val="404040"/>
                </a:solidFill>
                <a:effectLst/>
                <a:latin typeface="微软雅黑" panose="020B0503020204020204" pitchFamily="34" charset="-122"/>
                <a:ea typeface="微软雅黑" panose="020B0503020204020204" pitchFamily="34" charset="-122"/>
              </a:rPr>
              <a:t>中的单词</a:t>
            </a:r>
            <a:r>
              <a:rPr lang="zh-CN" altLang="en-US" dirty="0">
                <a:solidFill>
                  <a:srgbClr val="40404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s = "Let's take </a:t>
            </a:r>
            <a:r>
              <a:rPr lang="en-US" altLang="zh-CN" dirty="0" err="1">
                <a:latin typeface="微软雅黑" panose="020B0503020204020204" pitchFamily="34" charset="-122"/>
                <a:ea typeface="微软雅黑" panose="020B0503020204020204" pitchFamily="34" charset="-122"/>
              </a:rPr>
              <a:t>LeetCode</a:t>
            </a:r>
            <a:r>
              <a:rPr lang="en-US" altLang="zh-CN" dirty="0">
                <a:latin typeface="微软雅黑" panose="020B0503020204020204" pitchFamily="34" charset="-122"/>
                <a:ea typeface="微软雅黑" panose="020B0503020204020204" pitchFamily="34" charset="-122"/>
              </a:rPr>
              <a:t> contest"</a:t>
            </a:r>
          </a:p>
          <a:p>
            <a:pPr lvl="1">
              <a:lnSpc>
                <a:spcPct val="150000"/>
              </a:lnSpc>
            </a:pPr>
            <a:r>
              <a:rPr lang="zh-CN" altLang="en-US" dirty="0">
                <a:latin typeface="微软雅黑" panose="020B0503020204020204" pitchFamily="34" charset="-122"/>
                <a:ea typeface="微软雅黑" panose="020B0503020204020204" pitchFamily="34" charset="-122"/>
              </a:rPr>
              <a:t>结果：</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s'teL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ekat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edoCteeL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tsetnoc</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5854D0F-45C3-41D9-9764-1F6D1BA128B5}"/>
              </a:ext>
            </a:extLst>
          </p:cNvPr>
          <p:cNvSpPr txBox="1"/>
          <p:nvPr/>
        </p:nvSpPr>
        <p:spPr>
          <a:xfrm>
            <a:off x="383459" y="2526137"/>
            <a:ext cx="6776540" cy="1941685"/>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思路：</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先把字符串分裂成单词的列表。遍历列表的每一个单词，反转它并拼接到新的字符串</a:t>
            </a:r>
            <a:r>
              <a:rPr lang="en-US" altLang="zh-CN" sz="1600" b="1" dirty="0">
                <a:latin typeface="微软雅黑" panose="020B0503020204020204" pitchFamily="34" charset="-122"/>
                <a:ea typeface="微软雅黑" panose="020B0503020204020204" pitchFamily="34" charset="-122"/>
              </a:rPr>
              <a:t>【split()</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s[::-1]</a:t>
            </a:r>
            <a:r>
              <a:rPr lang="zh-CN" altLang="en-US" sz="1600" b="1" dirty="0">
                <a:latin typeface="微软雅黑" panose="020B0503020204020204" pitchFamily="34" charset="-122"/>
                <a:ea typeface="微软雅黑" panose="020B0503020204020204" pitchFamily="34" charset="-122"/>
              </a:rPr>
              <a:t>、加法拼接、</a:t>
            </a:r>
            <a:r>
              <a:rPr lang="en-US" altLang="zh-CN" sz="1600" b="1" dirty="0">
                <a:latin typeface="微软雅黑" panose="020B0503020204020204" pitchFamily="34" charset="-122"/>
                <a:ea typeface="微软雅黑" panose="020B0503020204020204" pitchFamily="34" charset="-122"/>
              </a:rPr>
              <a:t>strip()</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先把字符串反转，然后将反转的字符串分裂成单词的列表。再反转列表，将反转列表拼接成新的字符串</a:t>
            </a:r>
            <a:r>
              <a:rPr lang="en-US" altLang="zh-CN" sz="1600" b="1" dirty="0">
                <a:latin typeface="微软雅黑" panose="020B0503020204020204" pitchFamily="34" charset="-122"/>
                <a:ea typeface="微软雅黑" panose="020B0503020204020204" pitchFamily="34" charset="-122"/>
              </a:rPr>
              <a:t>【split()</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s[::-1]</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join()</a:t>
            </a:r>
            <a:r>
              <a:rPr lang="zh-CN" altLang="en-US" sz="1600" b="1" dirty="0">
                <a:latin typeface="微软雅黑" panose="020B0503020204020204" pitchFamily="34" charset="-122"/>
                <a:ea typeface="微软雅黑" panose="020B0503020204020204" pitchFamily="34" charset="-122"/>
              </a:rPr>
              <a:t>方法</a:t>
            </a:r>
            <a:r>
              <a:rPr lang="en-US" altLang="zh-CN" sz="1600" b="1" dirty="0">
                <a:latin typeface="微软雅黑" panose="020B0503020204020204" pitchFamily="34" charset="-122"/>
                <a:ea typeface="微软雅黑" panose="020B0503020204020204" pitchFamily="34" charset="-122"/>
              </a:rPr>
              <a:t>】</a:t>
            </a:r>
          </a:p>
        </p:txBody>
      </p:sp>
      <p:pic>
        <p:nvPicPr>
          <p:cNvPr id="14" name="图片 13">
            <a:extLst>
              <a:ext uri="{FF2B5EF4-FFF2-40B4-BE49-F238E27FC236}">
                <a16:creationId xmlns:a16="http://schemas.microsoft.com/office/drawing/2014/main" id="{CEE3ADAF-30D2-44A1-8BCF-8DCED9DAC0FE}"/>
              </a:ext>
            </a:extLst>
          </p:cNvPr>
          <p:cNvPicPr>
            <a:picLocks noChangeAspect="1"/>
          </p:cNvPicPr>
          <p:nvPr/>
        </p:nvPicPr>
        <p:blipFill rotWithShape="1">
          <a:blip r:embed="rId3"/>
          <a:srcRect l="32173" t="5095" b="6634"/>
          <a:stretch/>
        </p:blipFill>
        <p:spPr>
          <a:xfrm>
            <a:off x="1699014" y="4940709"/>
            <a:ext cx="3230712" cy="1522034"/>
          </a:xfrm>
          <a:prstGeom prst="rect">
            <a:avLst/>
          </a:prstGeom>
        </p:spPr>
      </p:pic>
    </p:spTree>
    <p:extLst>
      <p:ext uri="{BB962C8B-B14F-4D97-AF65-F5344CB8AC3E}">
        <p14:creationId xmlns:p14="http://schemas.microsoft.com/office/powerpoint/2010/main" val="3221906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微实例：反转字符串</a:t>
            </a:r>
            <a:r>
              <a:rPr lang="en-US" altLang="zh-CN" sz="3600" b="1" dirty="0">
                <a:latin typeface="微软雅黑" panose="020B0503020204020204" pitchFamily="34" charset="-122"/>
                <a:ea typeface="微软雅黑" panose="020B0503020204020204" pitchFamily="34" charset="-122"/>
              </a:rPr>
              <a:t>s</a:t>
            </a:r>
            <a:r>
              <a:rPr lang="zh-CN" altLang="en-US" sz="3600" b="1" dirty="0">
                <a:latin typeface="微软雅黑" panose="020B0503020204020204" pitchFamily="34" charset="-122"/>
                <a:ea typeface="微软雅黑" panose="020B0503020204020204" pitchFamily="34" charset="-122"/>
              </a:rPr>
              <a:t>中的单词</a:t>
            </a:r>
          </a:p>
        </p:txBody>
      </p:sp>
      <p:sp>
        <p:nvSpPr>
          <p:cNvPr id="2" name="文本框 1">
            <a:extLst>
              <a:ext uri="{FF2B5EF4-FFF2-40B4-BE49-F238E27FC236}">
                <a16:creationId xmlns:a16="http://schemas.microsoft.com/office/drawing/2014/main" id="{8F322BD5-6624-4211-A018-E5662085A739}"/>
              </a:ext>
            </a:extLst>
          </p:cNvPr>
          <p:cNvSpPr txBox="1"/>
          <p:nvPr/>
        </p:nvSpPr>
        <p:spPr>
          <a:xfrm>
            <a:off x="173628" y="1021040"/>
            <a:ext cx="4576253"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404040"/>
                </a:solidFill>
                <a:effectLst/>
                <a:latin typeface="微软雅黑" panose="020B0503020204020204" pitchFamily="34" charset="-122"/>
                <a:ea typeface="微软雅黑" panose="020B0503020204020204" pitchFamily="34" charset="-122"/>
              </a:rPr>
              <a:t>反转字符串</a:t>
            </a:r>
            <a:r>
              <a:rPr lang="en-US" altLang="zh-CN" b="0" i="0" dirty="0">
                <a:solidFill>
                  <a:srgbClr val="404040"/>
                </a:solidFill>
                <a:effectLst/>
                <a:latin typeface="微软雅黑" panose="020B0503020204020204" pitchFamily="34" charset="-122"/>
                <a:ea typeface="微软雅黑" panose="020B0503020204020204" pitchFamily="34" charset="-122"/>
              </a:rPr>
              <a:t>s</a:t>
            </a:r>
            <a:r>
              <a:rPr lang="zh-CN" altLang="en-US" b="0" i="0" dirty="0">
                <a:solidFill>
                  <a:srgbClr val="404040"/>
                </a:solidFill>
                <a:effectLst/>
                <a:latin typeface="微软雅黑" panose="020B0503020204020204" pitchFamily="34" charset="-122"/>
                <a:ea typeface="微软雅黑" panose="020B0503020204020204" pitchFamily="34" charset="-122"/>
              </a:rPr>
              <a:t>中的单词</a:t>
            </a:r>
            <a:r>
              <a:rPr lang="zh-CN" altLang="en-US" dirty="0">
                <a:solidFill>
                  <a:srgbClr val="40404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s = "Let's take </a:t>
            </a:r>
            <a:r>
              <a:rPr lang="en-US" altLang="zh-CN" dirty="0" err="1">
                <a:latin typeface="微软雅黑" panose="020B0503020204020204" pitchFamily="34" charset="-122"/>
                <a:ea typeface="微软雅黑" panose="020B0503020204020204" pitchFamily="34" charset="-122"/>
              </a:rPr>
              <a:t>LeetCode</a:t>
            </a:r>
            <a:r>
              <a:rPr lang="en-US" altLang="zh-CN" dirty="0">
                <a:latin typeface="微软雅黑" panose="020B0503020204020204" pitchFamily="34" charset="-122"/>
                <a:ea typeface="微软雅黑" panose="020B0503020204020204" pitchFamily="34" charset="-122"/>
              </a:rPr>
              <a:t> contest"</a:t>
            </a:r>
          </a:p>
          <a:p>
            <a:pPr lvl="1">
              <a:lnSpc>
                <a:spcPct val="150000"/>
              </a:lnSpc>
            </a:pPr>
            <a:r>
              <a:rPr lang="zh-CN" altLang="en-US" dirty="0">
                <a:latin typeface="微软雅黑" panose="020B0503020204020204" pitchFamily="34" charset="-122"/>
                <a:ea typeface="微软雅黑" panose="020B0503020204020204" pitchFamily="34" charset="-122"/>
              </a:rPr>
              <a:t>结果：</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s'teL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ekat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edoCteeL</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tsetnoc</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AFB444AA-3718-4CCE-807E-73CB2F096DDC}"/>
              </a:ext>
            </a:extLst>
          </p:cNvPr>
          <p:cNvPicPr>
            <a:picLocks noChangeAspect="1"/>
          </p:cNvPicPr>
          <p:nvPr/>
        </p:nvPicPr>
        <p:blipFill rotWithShape="1">
          <a:blip r:embed="rId3"/>
          <a:srcRect t="54675"/>
          <a:stretch/>
        </p:blipFill>
        <p:spPr>
          <a:xfrm>
            <a:off x="6537399" y="3671844"/>
            <a:ext cx="5265243" cy="1895999"/>
          </a:xfrm>
          <a:prstGeom prst="rect">
            <a:avLst/>
          </a:prstGeom>
        </p:spPr>
      </p:pic>
      <p:pic>
        <p:nvPicPr>
          <p:cNvPr id="8" name="图片 7">
            <a:extLst>
              <a:ext uri="{FF2B5EF4-FFF2-40B4-BE49-F238E27FC236}">
                <a16:creationId xmlns:a16="http://schemas.microsoft.com/office/drawing/2014/main" id="{2786013F-32BD-4D84-AD83-2A94C1333784}"/>
              </a:ext>
            </a:extLst>
          </p:cNvPr>
          <p:cNvPicPr>
            <a:picLocks noChangeAspect="1"/>
          </p:cNvPicPr>
          <p:nvPr/>
        </p:nvPicPr>
        <p:blipFill rotWithShape="1">
          <a:blip r:embed="rId3"/>
          <a:srcRect b="47006"/>
          <a:stretch/>
        </p:blipFill>
        <p:spPr>
          <a:xfrm>
            <a:off x="559387" y="3724290"/>
            <a:ext cx="5265243" cy="2216806"/>
          </a:xfrm>
          <a:prstGeom prst="rect">
            <a:avLst/>
          </a:prstGeom>
        </p:spPr>
      </p:pic>
      <p:sp>
        <p:nvSpPr>
          <p:cNvPr id="10" name="文本框 9">
            <a:extLst>
              <a:ext uri="{FF2B5EF4-FFF2-40B4-BE49-F238E27FC236}">
                <a16:creationId xmlns:a16="http://schemas.microsoft.com/office/drawing/2014/main" id="{98253A33-9C88-435C-B9FF-077B7355693F}"/>
              </a:ext>
            </a:extLst>
          </p:cNvPr>
          <p:cNvSpPr txBox="1"/>
          <p:nvPr/>
        </p:nvSpPr>
        <p:spPr>
          <a:xfrm>
            <a:off x="662202" y="2926074"/>
            <a:ext cx="4871393" cy="646331"/>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先把字符串分裂成单词的列表。遍历列表的每一个单词，反转它并拼接到新的字符串</a:t>
            </a:r>
            <a:endParaRPr lang="zh-CN" altLang="en-US" dirty="0"/>
          </a:p>
        </p:txBody>
      </p:sp>
      <p:sp>
        <p:nvSpPr>
          <p:cNvPr id="12" name="文本框 11">
            <a:extLst>
              <a:ext uri="{FF2B5EF4-FFF2-40B4-BE49-F238E27FC236}">
                <a16:creationId xmlns:a16="http://schemas.microsoft.com/office/drawing/2014/main" id="{3150E145-6D22-4F78-A79E-0E71BF897756}"/>
              </a:ext>
            </a:extLst>
          </p:cNvPr>
          <p:cNvSpPr txBox="1"/>
          <p:nvPr/>
        </p:nvSpPr>
        <p:spPr>
          <a:xfrm>
            <a:off x="6537399" y="2927549"/>
            <a:ext cx="5455429"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b. </a:t>
            </a:r>
            <a:r>
              <a:rPr lang="zh-CN" altLang="en-US" sz="1800" dirty="0">
                <a:latin typeface="微软雅黑" panose="020B0503020204020204" pitchFamily="34" charset="-122"/>
                <a:ea typeface="微软雅黑" panose="020B0503020204020204" pitchFamily="34" charset="-122"/>
              </a:rPr>
              <a:t>先把字符串反转，然后将反转的字符串分裂成单词列表。再反转列表，将反转列表拼接成新的字符串</a:t>
            </a:r>
            <a:endParaRPr lang="zh-CN" altLang="en-US" dirty="0"/>
          </a:p>
        </p:txBody>
      </p:sp>
    </p:spTree>
    <p:extLst>
      <p:ext uri="{BB962C8B-B14F-4D97-AF65-F5344CB8AC3E}">
        <p14:creationId xmlns:p14="http://schemas.microsoft.com/office/powerpoint/2010/main" val="2243883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字符串的格式化</a:t>
            </a:r>
          </a:p>
        </p:txBody>
      </p:sp>
      <p:sp>
        <p:nvSpPr>
          <p:cNvPr id="2" name="文本框 1">
            <a:extLst>
              <a:ext uri="{FF2B5EF4-FFF2-40B4-BE49-F238E27FC236}">
                <a16:creationId xmlns:a16="http://schemas.microsoft.com/office/drawing/2014/main" id="{3733E0A3-7045-4863-96D7-88B3665790D4}"/>
              </a:ext>
            </a:extLst>
          </p:cNvPr>
          <p:cNvSpPr txBox="1"/>
          <p:nvPr/>
        </p:nvSpPr>
        <p:spPr>
          <a:xfrm>
            <a:off x="173628" y="1265670"/>
            <a:ext cx="6233438" cy="1181798"/>
          </a:xfrm>
          <a:prstGeom prst="rect">
            <a:avLst/>
          </a:prstGeom>
          <a:noFill/>
        </p:spPr>
        <p:txBody>
          <a:bodyPr wrap="none" rtlCol="0">
            <a:spAutoFit/>
          </a:bodyPr>
          <a:lstStyle/>
          <a:p>
            <a:pPr marL="342900" indent="-342900">
              <a:lnSpc>
                <a:spcPct val="20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字符串的格式化通过</a:t>
            </a:r>
            <a:r>
              <a:rPr lang="en-US" altLang="zh-CN" sz="2000" b="1" dirty="0">
                <a:latin typeface="微软雅黑" panose="020B0503020204020204" pitchFamily="34" charset="-122"/>
                <a:ea typeface="微软雅黑" panose="020B0503020204020204" pitchFamily="34" charset="-122"/>
              </a:rPr>
              <a:t>format()</a:t>
            </a:r>
            <a:r>
              <a:rPr lang="zh-CN" altLang="en-US" sz="2000" b="1" dirty="0">
                <a:latin typeface="微软雅黑" panose="020B0503020204020204" pitchFamily="34" charset="-122"/>
                <a:ea typeface="微软雅黑" panose="020B0503020204020204" pitchFamily="34" charset="-122"/>
              </a:rPr>
              <a:t>方法，基本格式是：</a:t>
            </a:r>
            <a:endParaRPr lang="en-US" altLang="zh-CN" sz="2000" b="1" dirty="0">
              <a:latin typeface="微软雅黑" panose="020B0503020204020204" pitchFamily="34" charset="-122"/>
              <a:ea typeface="微软雅黑" panose="020B0503020204020204" pitchFamily="34" charset="-122"/>
            </a:endParaRPr>
          </a:p>
          <a:p>
            <a:pPr algn="ctr">
              <a:lnSpc>
                <a:spcPct val="200000"/>
              </a:lnSpc>
            </a:pPr>
            <a:r>
              <a:rPr lang="en-US" altLang="zh-CN" dirty="0">
                <a:latin typeface="Consolas" panose="020B0609020204030204" pitchFamily="49" charset="0"/>
                <a:ea typeface="微软雅黑" panose="020B0503020204020204" pitchFamily="34" charset="-122"/>
              </a:rPr>
              <a:t>&lt;</a:t>
            </a:r>
            <a:r>
              <a:rPr lang="zh-CN" altLang="en-US" dirty="0">
                <a:latin typeface="Consolas" panose="020B0609020204030204" pitchFamily="49" charset="0"/>
                <a:ea typeface="微软雅黑" panose="020B0503020204020204" pitchFamily="34" charset="-122"/>
              </a:rPr>
              <a:t>模板字符串</a:t>
            </a:r>
            <a:r>
              <a:rPr lang="en-US" altLang="zh-CN" dirty="0">
                <a:latin typeface="Consolas" panose="020B0609020204030204" pitchFamily="49" charset="0"/>
                <a:ea typeface="微软雅黑" panose="020B0503020204020204" pitchFamily="34" charset="-122"/>
              </a:rPr>
              <a:t>&gt;.format(&lt;</a:t>
            </a:r>
            <a:r>
              <a:rPr lang="zh-CN" altLang="en-US" dirty="0">
                <a:latin typeface="Consolas" panose="020B0609020204030204" pitchFamily="49" charset="0"/>
                <a:ea typeface="微软雅黑" panose="020B0503020204020204" pitchFamily="34" charset="-122"/>
              </a:rPr>
              <a:t>逗号分隔的参数</a:t>
            </a:r>
            <a:r>
              <a:rPr lang="en-US" altLang="zh-CN" dirty="0">
                <a:latin typeface="Consolas" panose="020B0609020204030204" pitchFamily="49" charset="0"/>
                <a:ea typeface="微软雅黑" panose="020B0503020204020204" pitchFamily="34" charset="-122"/>
              </a:rPr>
              <a:t>&gt;)</a:t>
            </a:r>
          </a:p>
        </p:txBody>
      </p:sp>
      <p:pic>
        <p:nvPicPr>
          <p:cNvPr id="4" name="图片 3">
            <a:extLst>
              <a:ext uri="{FF2B5EF4-FFF2-40B4-BE49-F238E27FC236}">
                <a16:creationId xmlns:a16="http://schemas.microsoft.com/office/drawing/2014/main" id="{34E95CDA-9016-4592-BB75-37AC256C3501}"/>
              </a:ext>
            </a:extLst>
          </p:cNvPr>
          <p:cNvPicPr>
            <a:picLocks noChangeAspect="1"/>
          </p:cNvPicPr>
          <p:nvPr/>
        </p:nvPicPr>
        <p:blipFill>
          <a:blip r:embed="rId3"/>
          <a:stretch>
            <a:fillRect/>
          </a:stretch>
        </p:blipFill>
        <p:spPr>
          <a:xfrm>
            <a:off x="173628" y="2632385"/>
            <a:ext cx="5389548" cy="776460"/>
          </a:xfrm>
          <a:prstGeom prst="rect">
            <a:avLst/>
          </a:prstGeom>
        </p:spPr>
      </p:pic>
      <p:sp>
        <p:nvSpPr>
          <p:cNvPr id="8" name="文本框 7">
            <a:extLst>
              <a:ext uri="{FF2B5EF4-FFF2-40B4-BE49-F238E27FC236}">
                <a16:creationId xmlns:a16="http://schemas.microsoft.com/office/drawing/2014/main" id="{D1A6611B-7D8D-4790-A80A-C2FBC28F53E2}"/>
              </a:ext>
            </a:extLst>
          </p:cNvPr>
          <p:cNvSpPr txBox="1"/>
          <p:nvPr/>
        </p:nvSpPr>
        <p:spPr>
          <a:xfrm>
            <a:off x="173628" y="3620514"/>
            <a:ext cx="6307176" cy="618952"/>
          </a:xfrm>
          <a:prstGeom prst="rect">
            <a:avLst/>
          </a:prstGeom>
          <a:noFill/>
        </p:spPr>
        <p:txBody>
          <a:bodyPr wrap="none" rtlCol="0">
            <a:spAutoFit/>
          </a:bodyPr>
          <a:lstStyle/>
          <a:p>
            <a:pPr marL="342900" indent="-342900">
              <a:lnSpc>
                <a:spcPct val="200000"/>
              </a:lnSpc>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format()</a:t>
            </a:r>
            <a:r>
              <a:rPr lang="zh-CN" altLang="en-US" sz="2000" b="1" dirty="0">
                <a:latin typeface="微软雅黑" panose="020B0503020204020204" pitchFamily="34" charset="-122"/>
                <a:ea typeface="微软雅黑" panose="020B0503020204020204" pitchFamily="34" charset="-122"/>
              </a:rPr>
              <a:t>方法其实就是字符串众多常用方法的一种</a:t>
            </a:r>
            <a:r>
              <a:rPr lang="en-US" altLang="zh-CN" sz="2000" b="1" dirty="0">
                <a:latin typeface="微软雅黑" panose="020B0503020204020204" pitchFamily="34" charset="-122"/>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p:txBody>
      </p:sp>
      <p:pic>
        <p:nvPicPr>
          <p:cNvPr id="9" name="图片 8">
            <a:extLst>
              <a:ext uri="{FF2B5EF4-FFF2-40B4-BE49-F238E27FC236}">
                <a16:creationId xmlns:a16="http://schemas.microsoft.com/office/drawing/2014/main" id="{C6B230AB-1009-4B85-AB87-52361A7646D5}"/>
              </a:ext>
            </a:extLst>
          </p:cNvPr>
          <p:cNvPicPr>
            <a:picLocks noChangeAspect="1"/>
          </p:cNvPicPr>
          <p:nvPr/>
        </p:nvPicPr>
        <p:blipFill>
          <a:blip r:embed="rId4"/>
          <a:stretch>
            <a:fillRect/>
          </a:stretch>
        </p:blipFill>
        <p:spPr>
          <a:xfrm>
            <a:off x="173628" y="4383088"/>
            <a:ext cx="4256438" cy="975043"/>
          </a:xfrm>
          <a:prstGeom prst="rect">
            <a:avLst/>
          </a:prstGeom>
        </p:spPr>
      </p:pic>
    </p:spTree>
    <p:extLst>
      <p:ext uri="{BB962C8B-B14F-4D97-AF65-F5344CB8AC3E}">
        <p14:creationId xmlns:p14="http://schemas.microsoft.com/office/powerpoint/2010/main" val="309705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字符串的格式化：</a:t>
            </a:r>
            <a:r>
              <a:rPr lang="en-US" altLang="zh-CN" sz="3600" b="1" dirty="0">
                <a:latin typeface="微软雅黑" panose="020B0503020204020204" pitchFamily="34" charset="-122"/>
                <a:ea typeface="微软雅黑" panose="020B0503020204020204" pitchFamily="34" charset="-122"/>
              </a:rPr>
              <a:t>format()</a:t>
            </a:r>
            <a:r>
              <a:rPr lang="zh-CN" altLang="en-US" sz="3600" b="1" dirty="0">
                <a:latin typeface="微软雅黑" panose="020B0503020204020204" pitchFamily="34" charset="-122"/>
                <a:ea typeface="微软雅黑" panose="020B0503020204020204" pitchFamily="34" charset="-122"/>
              </a:rPr>
              <a:t>的三种填充方法</a:t>
            </a:r>
          </a:p>
        </p:txBody>
      </p:sp>
      <p:sp>
        <p:nvSpPr>
          <p:cNvPr id="2" name="文本框 1">
            <a:extLst>
              <a:ext uri="{FF2B5EF4-FFF2-40B4-BE49-F238E27FC236}">
                <a16:creationId xmlns:a16="http://schemas.microsoft.com/office/drawing/2014/main" id="{3733E0A3-7045-4863-96D7-88B3665790D4}"/>
              </a:ext>
            </a:extLst>
          </p:cNvPr>
          <p:cNvSpPr txBox="1"/>
          <p:nvPr/>
        </p:nvSpPr>
        <p:spPr>
          <a:xfrm>
            <a:off x="0" y="1106003"/>
            <a:ext cx="7770076" cy="461665"/>
          </a:xfrm>
          <a:prstGeom prst="rect">
            <a:avLst/>
          </a:prstGeom>
          <a:noFill/>
        </p:spPr>
        <p:txBody>
          <a:bodyPr wrap="none" rtlCol="0">
            <a:spAutoFit/>
          </a:bodyPr>
          <a:lstStyle/>
          <a:p>
            <a:pPr marL="342900" indent="-342900">
              <a:buFont typeface="Wingdings" panose="05000000000000000000" pitchFamily="2" charset="2"/>
              <a:buChar char="n"/>
            </a:pPr>
            <a:r>
              <a:rPr lang="zh-CN" altLang="en-US" sz="2400" dirty="0">
                <a:latin typeface="Consolas" panose="020B0609020204030204" pitchFamily="49" charset="0"/>
                <a:ea typeface="微软雅黑" panose="020B0503020204020204" pitchFamily="34" charset="-122"/>
              </a:rPr>
              <a:t>默认填充</a:t>
            </a:r>
            <a:r>
              <a:rPr lang="en-US" altLang="zh-CN" sz="2400" dirty="0">
                <a:latin typeface="Consolas" panose="020B0609020204030204" pitchFamily="49" charset="0"/>
                <a:ea typeface="微软雅黑" panose="020B0503020204020204" pitchFamily="34" charset="-122"/>
              </a:rPr>
              <a:t>: format</a:t>
            </a:r>
            <a:r>
              <a:rPr lang="zh-CN" altLang="en-US" sz="2400" dirty="0">
                <a:latin typeface="Consolas" panose="020B0609020204030204" pitchFamily="49" charset="0"/>
                <a:ea typeface="微软雅黑" panose="020B0503020204020204" pitchFamily="34" charset="-122"/>
              </a:rPr>
              <a:t>的参数按顺序填充到字符串的</a:t>
            </a:r>
            <a:r>
              <a:rPr lang="en-US" altLang="zh-CN" sz="2400"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中</a:t>
            </a:r>
            <a:endParaRPr lang="en-US" altLang="zh-CN" sz="24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34E95CDA-9016-4592-BB75-37AC256C3501}"/>
              </a:ext>
            </a:extLst>
          </p:cNvPr>
          <p:cNvPicPr>
            <a:picLocks noChangeAspect="1"/>
          </p:cNvPicPr>
          <p:nvPr/>
        </p:nvPicPr>
        <p:blipFill>
          <a:blip r:embed="rId3"/>
          <a:stretch>
            <a:fillRect/>
          </a:stretch>
        </p:blipFill>
        <p:spPr>
          <a:xfrm>
            <a:off x="42333" y="1643948"/>
            <a:ext cx="6157041" cy="887031"/>
          </a:xfrm>
          <a:prstGeom prst="rect">
            <a:avLst/>
          </a:prstGeom>
        </p:spPr>
      </p:pic>
      <p:sp>
        <p:nvSpPr>
          <p:cNvPr id="8" name="文本框 7">
            <a:extLst>
              <a:ext uri="{FF2B5EF4-FFF2-40B4-BE49-F238E27FC236}">
                <a16:creationId xmlns:a16="http://schemas.microsoft.com/office/drawing/2014/main" id="{D1A6611B-7D8D-4790-A80A-C2FBC28F53E2}"/>
              </a:ext>
            </a:extLst>
          </p:cNvPr>
          <p:cNvSpPr txBox="1"/>
          <p:nvPr/>
        </p:nvSpPr>
        <p:spPr>
          <a:xfrm>
            <a:off x="0" y="3196974"/>
            <a:ext cx="7843814" cy="461665"/>
          </a:xfrm>
          <a:prstGeom prst="rect">
            <a:avLst/>
          </a:prstGeom>
          <a:noFill/>
        </p:spPr>
        <p:txBody>
          <a:bodyPr wrap="none" rtlCol="0">
            <a:spAutoFit/>
          </a:bodyPr>
          <a:lstStyle/>
          <a:p>
            <a:pPr marL="342900" indent="-342900">
              <a:buFont typeface="Wingdings" panose="05000000000000000000" pitchFamily="2" charset="2"/>
              <a:buChar char="n"/>
            </a:pPr>
            <a:r>
              <a:rPr lang="zh-CN" altLang="en-US" sz="2400" dirty="0">
                <a:latin typeface="Consolas" panose="020B0609020204030204" pitchFamily="49" charset="0"/>
                <a:ea typeface="微软雅黑" panose="020B0503020204020204" pitchFamily="34" charset="-122"/>
              </a:rPr>
              <a:t>位置填充</a:t>
            </a:r>
            <a:r>
              <a:rPr lang="en-US" altLang="zh-CN" sz="2400"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填入参数的位置</a:t>
            </a:r>
            <a:r>
              <a:rPr lang="en-US" altLang="zh-CN" sz="2400"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参数的位置从</a:t>
            </a:r>
            <a:r>
              <a:rPr lang="en-US" altLang="zh-CN" sz="2400" dirty="0">
                <a:latin typeface="Consolas" panose="020B0609020204030204" pitchFamily="49" charset="0"/>
                <a:ea typeface="微软雅黑" panose="020B0503020204020204" pitchFamily="34" charset="-122"/>
              </a:rPr>
              <a:t>0</a:t>
            </a:r>
            <a:r>
              <a:rPr lang="zh-CN" altLang="en-US" sz="2400" dirty="0">
                <a:latin typeface="Consolas" panose="020B0609020204030204" pitchFamily="49" charset="0"/>
                <a:ea typeface="微软雅黑" panose="020B0503020204020204" pitchFamily="34" charset="-122"/>
              </a:rPr>
              <a:t>开始计数</a:t>
            </a:r>
            <a:endParaRPr lang="en-US" altLang="zh-CN" sz="24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3C365A1-B492-4175-A87C-E9F5FFFACE5E}"/>
              </a:ext>
            </a:extLst>
          </p:cNvPr>
          <p:cNvPicPr>
            <a:picLocks noChangeAspect="1"/>
          </p:cNvPicPr>
          <p:nvPr/>
        </p:nvPicPr>
        <p:blipFill>
          <a:blip r:embed="rId4"/>
          <a:stretch>
            <a:fillRect/>
          </a:stretch>
        </p:blipFill>
        <p:spPr>
          <a:xfrm>
            <a:off x="42333" y="3661026"/>
            <a:ext cx="8626373" cy="823501"/>
          </a:xfrm>
          <a:prstGeom prst="rect">
            <a:avLst/>
          </a:prstGeom>
        </p:spPr>
      </p:pic>
      <p:sp>
        <p:nvSpPr>
          <p:cNvPr id="10" name="文本框 9">
            <a:extLst>
              <a:ext uri="{FF2B5EF4-FFF2-40B4-BE49-F238E27FC236}">
                <a16:creationId xmlns:a16="http://schemas.microsoft.com/office/drawing/2014/main" id="{A08F695B-EC76-4422-AE55-20E97296FCCA}"/>
              </a:ext>
            </a:extLst>
          </p:cNvPr>
          <p:cNvSpPr txBox="1"/>
          <p:nvPr/>
        </p:nvSpPr>
        <p:spPr>
          <a:xfrm>
            <a:off x="0" y="5095019"/>
            <a:ext cx="7866256" cy="461665"/>
          </a:xfrm>
          <a:prstGeom prst="rect">
            <a:avLst/>
          </a:prstGeom>
          <a:noFill/>
        </p:spPr>
        <p:txBody>
          <a:bodyPr wrap="none" rtlCol="0">
            <a:spAutoFit/>
          </a:bodyPr>
          <a:lstStyle/>
          <a:p>
            <a:pPr marL="342900" indent="-342900">
              <a:buFont typeface="Wingdings" panose="05000000000000000000" pitchFamily="2" charset="2"/>
              <a:buChar char="n"/>
            </a:pPr>
            <a:r>
              <a:rPr lang="zh-CN" altLang="en-US" sz="2400" dirty="0">
                <a:latin typeface="Consolas" panose="020B0609020204030204" pitchFamily="49" charset="0"/>
                <a:ea typeface="微软雅黑" panose="020B0503020204020204" pitchFamily="34" charset="-122"/>
              </a:rPr>
              <a:t>关键字填充</a:t>
            </a:r>
            <a:r>
              <a:rPr lang="en-US" altLang="zh-CN" sz="2400"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填入</a:t>
            </a:r>
            <a:r>
              <a:rPr lang="en-US" altLang="zh-CN" sz="2400" dirty="0">
                <a:latin typeface="Consolas" panose="020B0609020204030204" pitchFamily="49" charset="0"/>
                <a:ea typeface="微软雅黑" panose="020B0503020204020204" pitchFamily="34" charset="-122"/>
              </a:rPr>
              <a:t>key,</a:t>
            </a:r>
            <a:r>
              <a:rPr lang="zh-CN" altLang="en-US" sz="2400" dirty="0">
                <a:latin typeface="Consolas" panose="020B0609020204030204" pitchFamily="49" charset="0"/>
                <a:ea typeface="微软雅黑" panose="020B0503020204020204" pitchFamily="34" charset="-122"/>
              </a:rPr>
              <a:t>利用</a:t>
            </a:r>
            <a:r>
              <a:rPr lang="en-US" altLang="zh-CN" sz="2400" dirty="0">
                <a:latin typeface="Consolas" panose="020B0609020204030204" pitchFamily="49" charset="0"/>
                <a:ea typeface="微软雅黑" panose="020B0503020204020204" pitchFamily="34" charset="-122"/>
              </a:rPr>
              <a:t>key=value</a:t>
            </a:r>
            <a:r>
              <a:rPr lang="zh-CN" altLang="en-US" sz="2400" dirty="0">
                <a:latin typeface="Consolas" panose="020B0609020204030204" pitchFamily="49" charset="0"/>
                <a:ea typeface="微软雅黑" panose="020B0503020204020204" pitchFamily="34" charset="-122"/>
              </a:rPr>
              <a:t>进行赋值替换</a:t>
            </a:r>
            <a:endParaRPr lang="en-US" altLang="zh-CN" sz="2400" dirty="0">
              <a:latin typeface="Consolas" panose="020B0609020204030204" pitchFamily="49" charset="0"/>
              <a:ea typeface="微软雅黑" panose="020B0503020204020204" pitchFamily="34" charset="-122"/>
            </a:endParaRPr>
          </a:p>
        </p:txBody>
      </p:sp>
      <p:pic>
        <p:nvPicPr>
          <p:cNvPr id="13" name="图片 12">
            <a:extLst>
              <a:ext uri="{FF2B5EF4-FFF2-40B4-BE49-F238E27FC236}">
                <a16:creationId xmlns:a16="http://schemas.microsoft.com/office/drawing/2014/main" id="{4A2539BB-D856-4F8B-8A10-044819481D79}"/>
              </a:ext>
            </a:extLst>
          </p:cNvPr>
          <p:cNvPicPr>
            <a:picLocks noChangeAspect="1"/>
          </p:cNvPicPr>
          <p:nvPr/>
        </p:nvPicPr>
        <p:blipFill>
          <a:blip r:embed="rId5"/>
          <a:stretch>
            <a:fillRect/>
          </a:stretch>
        </p:blipFill>
        <p:spPr>
          <a:xfrm>
            <a:off x="42333" y="5567595"/>
            <a:ext cx="12107333" cy="848493"/>
          </a:xfrm>
          <a:prstGeom prst="rect">
            <a:avLst/>
          </a:prstGeom>
        </p:spPr>
      </p:pic>
    </p:spTree>
    <p:extLst>
      <p:ext uri="{BB962C8B-B14F-4D97-AF65-F5344CB8AC3E}">
        <p14:creationId xmlns:p14="http://schemas.microsoft.com/office/powerpoint/2010/main" val="3975126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74FFF275-B719-418D-9CF2-C55E6550CFF4}"/>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字符串的格式化：</a:t>
            </a:r>
            <a:r>
              <a:rPr lang="en-US" altLang="zh-CN" sz="3600" b="1" dirty="0">
                <a:latin typeface="微软雅黑" panose="020B0503020204020204" pitchFamily="34" charset="-122"/>
                <a:ea typeface="微软雅黑" panose="020B0503020204020204" pitchFamily="34" charset="-122"/>
              </a:rPr>
              <a:t>format()</a:t>
            </a:r>
            <a:r>
              <a:rPr lang="zh-CN" altLang="en-US" sz="3600" b="1" dirty="0">
                <a:latin typeface="微软雅黑" panose="020B0503020204020204" pitchFamily="34" charset="-122"/>
                <a:ea typeface="微软雅黑" panose="020B0503020204020204" pitchFamily="34" charset="-122"/>
              </a:rPr>
              <a:t>的填充方法</a:t>
            </a:r>
          </a:p>
        </p:txBody>
      </p:sp>
      <p:sp>
        <p:nvSpPr>
          <p:cNvPr id="14" name="文本框 13">
            <a:extLst>
              <a:ext uri="{FF2B5EF4-FFF2-40B4-BE49-F238E27FC236}">
                <a16:creationId xmlns:a16="http://schemas.microsoft.com/office/drawing/2014/main" id="{B800F5A6-E854-415C-8D08-1D0B84A35BB0}"/>
              </a:ext>
            </a:extLst>
          </p:cNvPr>
          <p:cNvSpPr txBox="1"/>
          <p:nvPr/>
        </p:nvSpPr>
        <p:spPr>
          <a:xfrm>
            <a:off x="173628" y="1105441"/>
            <a:ext cx="12086963" cy="2031325"/>
          </a:xfrm>
          <a:prstGeom prst="rect">
            <a:avLst/>
          </a:prstGeom>
          <a:noFill/>
        </p:spPr>
        <p:txBody>
          <a:bodyPr wrap="non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特别的，当数据存放在序列</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元组和列表</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或 字典 时，可通过参数“解包”的方式填充：</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序列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元组、列表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解包，等同于位置填充</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字典用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解包，等同于关键字填充</a:t>
            </a:r>
          </a:p>
          <a:p>
            <a:endParaRPr lang="zh-CN" altLang="en-US" b="1"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B5587AEB-E031-46FE-AA5E-59994AE108D3}"/>
              </a:ext>
            </a:extLst>
          </p:cNvPr>
          <p:cNvPicPr>
            <a:picLocks noChangeAspect="1"/>
          </p:cNvPicPr>
          <p:nvPr/>
        </p:nvPicPr>
        <p:blipFill>
          <a:blip r:embed="rId3"/>
          <a:stretch>
            <a:fillRect/>
          </a:stretch>
        </p:blipFill>
        <p:spPr>
          <a:xfrm>
            <a:off x="327554" y="3429000"/>
            <a:ext cx="11716864" cy="2780632"/>
          </a:xfrm>
          <a:prstGeom prst="rect">
            <a:avLst/>
          </a:prstGeom>
        </p:spPr>
      </p:pic>
    </p:spTree>
    <p:extLst>
      <p:ext uri="{BB962C8B-B14F-4D97-AF65-F5344CB8AC3E}">
        <p14:creationId xmlns:p14="http://schemas.microsoft.com/office/powerpoint/2010/main" val="888561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76BE8B3-7F7F-4E09-8F61-B9A3F4C50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a:extLst>
              <a:ext uri="{FF2B5EF4-FFF2-40B4-BE49-F238E27FC236}">
                <a16:creationId xmlns:a16="http://schemas.microsoft.com/office/drawing/2014/main" id="{4B9FFC6F-3A92-481C-A864-DFE547612B8D}"/>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字符串的格式化：</a:t>
            </a:r>
            <a:r>
              <a:rPr lang="en-US" altLang="zh-CN" sz="3600" b="1" dirty="0">
                <a:latin typeface="微软雅黑" panose="020B0503020204020204" pitchFamily="34" charset="-122"/>
                <a:ea typeface="微软雅黑" panose="020B0503020204020204" pitchFamily="34" charset="-122"/>
              </a:rPr>
              <a:t>format()</a:t>
            </a:r>
            <a:r>
              <a:rPr lang="zh-CN" altLang="en-US" sz="3600" b="1" dirty="0">
                <a:latin typeface="微软雅黑" panose="020B0503020204020204" pitchFamily="34" charset="-122"/>
                <a:ea typeface="微软雅黑" panose="020B0503020204020204" pitchFamily="34" charset="-122"/>
              </a:rPr>
              <a:t>的格式控制</a:t>
            </a:r>
          </a:p>
        </p:txBody>
      </p:sp>
      <p:sp>
        <p:nvSpPr>
          <p:cNvPr id="8" name="文本框 7">
            <a:extLst>
              <a:ext uri="{FF2B5EF4-FFF2-40B4-BE49-F238E27FC236}">
                <a16:creationId xmlns:a16="http://schemas.microsoft.com/office/drawing/2014/main" id="{6989ECB3-5007-4C73-8091-0E0C3CE35761}"/>
              </a:ext>
            </a:extLst>
          </p:cNvPr>
          <p:cNvSpPr txBox="1"/>
          <p:nvPr/>
        </p:nvSpPr>
        <p:spPr>
          <a:xfrm>
            <a:off x="220822" y="1019209"/>
            <a:ext cx="8415833" cy="127727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format()方法中模板字符串的槽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除了包括参数标记，还可以包括格式控制信息。此时，槽的内部样式如下：</a:t>
            </a:r>
            <a:endParaRPr lang="en-US" altLang="zh-CN" dirty="0">
              <a:latin typeface="微软雅黑" panose="020B0503020204020204" pitchFamily="34" charset="-122"/>
              <a:ea typeface="微软雅黑" panose="020B0503020204020204" pitchFamily="34" charset="-122"/>
            </a:endParaRPr>
          </a:p>
          <a:p>
            <a:pPr algn="ctr">
              <a:spcBef>
                <a:spcPts val="600"/>
              </a:spcBef>
            </a:pPr>
            <a:r>
              <a:rPr lang="zh-CN" altLang="en-US" dirty="0">
                <a:latin typeface="微软雅黑" panose="020B0503020204020204" pitchFamily="34" charset="-122"/>
                <a:ea typeface="微软雅黑" panose="020B0503020204020204" pitchFamily="34" charset="-122"/>
              </a:rPr>
              <a:t>{&lt;参数标记&gt;: &lt;格式控制标记&gt;}</a:t>
            </a:r>
          </a:p>
        </p:txBody>
      </p:sp>
      <p:sp>
        <p:nvSpPr>
          <p:cNvPr id="9" name="文本框 8">
            <a:extLst>
              <a:ext uri="{FF2B5EF4-FFF2-40B4-BE49-F238E27FC236}">
                <a16:creationId xmlns:a16="http://schemas.microsoft.com/office/drawing/2014/main" id="{F3E93C67-8F26-444C-A8A6-5E3A6DCFD144}"/>
              </a:ext>
            </a:extLst>
          </p:cNvPr>
          <p:cNvSpPr txBox="1"/>
          <p:nvPr/>
        </p:nvSpPr>
        <p:spPr>
          <a:xfrm>
            <a:off x="297022" y="2682116"/>
            <a:ext cx="5424862" cy="1439240"/>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参数标记：前两张幻灯片已详细介绍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空，表示默认填充</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数字：表示位置填充</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关键字：表示关键字填充</a:t>
            </a:r>
            <a:endParaRPr lang="en-US" altLang="zh-CN"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2632CED-FD00-45C5-99D3-FDA9D48E91D7}"/>
              </a:ext>
            </a:extLst>
          </p:cNvPr>
          <p:cNvSpPr txBox="1"/>
          <p:nvPr/>
        </p:nvSpPr>
        <p:spPr>
          <a:xfrm>
            <a:off x="350116" y="4180552"/>
            <a:ext cx="5424862" cy="458908"/>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格式控制信息</a:t>
            </a:r>
            <a:endParaRPr lang="en-US" altLang="zh-CN"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7AD3FDFA-E550-4424-AE4B-F80EFA0F6BBA}"/>
              </a:ext>
            </a:extLst>
          </p:cNvPr>
          <p:cNvPicPr>
            <a:picLocks noChangeAspect="1"/>
          </p:cNvPicPr>
          <p:nvPr/>
        </p:nvPicPr>
        <p:blipFill>
          <a:blip r:embed="rId3"/>
          <a:stretch>
            <a:fillRect/>
          </a:stretch>
        </p:blipFill>
        <p:spPr>
          <a:xfrm>
            <a:off x="476447" y="4760595"/>
            <a:ext cx="5932162" cy="1370608"/>
          </a:xfrm>
          <a:prstGeom prst="rect">
            <a:avLst/>
          </a:prstGeom>
        </p:spPr>
      </p:pic>
    </p:spTree>
    <p:extLst>
      <p:ext uri="{BB962C8B-B14F-4D97-AF65-F5344CB8AC3E}">
        <p14:creationId xmlns:p14="http://schemas.microsoft.com/office/powerpoint/2010/main" val="261346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76BE8B3-7F7F-4E09-8F61-B9A3F4C50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a:extLst>
              <a:ext uri="{FF2B5EF4-FFF2-40B4-BE49-F238E27FC236}">
                <a16:creationId xmlns:a16="http://schemas.microsoft.com/office/drawing/2014/main" id="{4B9FFC6F-3A92-481C-A864-DFE547612B8D}"/>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字符串的格式化：</a:t>
            </a:r>
            <a:r>
              <a:rPr lang="en-US" altLang="zh-CN" sz="3600" b="1" dirty="0">
                <a:latin typeface="微软雅黑" panose="020B0503020204020204" pitchFamily="34" charset="-122"/>
                <a:ea typeface="微软雅黑" panose="020B0503020204020204" pitchFamily="34" charset="-122"/>
              </a:rPr>
              <a:t>format()</a:t>
            </a:r>
            <a:r>
              <a:rPr lang="zh-CN" altLang="en-US" sz="3600" b="1" dirty="0">
                <a:latin typeface="微软雅黑" panose="020B0503020204020204" pitchFamily="34" charset="-122"/>
                <a:ea typeface="微软雅黑" panose="020B0503020204020204" pitchFamily="34" charset="-122"/>
              </a:rPr>
              <a:t>的格式控制</a:t>
            </a:r>
          </a:p>
        </p:txBody>
      </p:sp>
      <p:sp>
        <p:nvSpPr>
          <p:cNvPr id="12" name="文本框 11">
            <a:extLst>
              <a:ext uri="{FF2B5EF4-FFF2-40B4-BE49-F238E27FC236}">
                <a16:creationId xmlns:a16="http://schemas.microsoft.com/office/drawing/2014/main" id="{FAB8E0E7-6E00-4CF8-8141-794BA689F80E}"/>
              </a:ext>
            </a:extLst>
          </p:cNvPr>
          <p:cNvSpPr txBox="1"/>
          <p:nvPr/>
        </p:nvSpPr>
        <p:spPr>
          <a:xfrm>
            <a:off x="526000" y="3682773"/>
            <a:ext cx="4937570" cy="1249188"/>
          </a:xfrm>
          <a:prstGeom prst="rect">
            <a:avLst/>
          </a:prstGeom>
          <a:noFill/>
        </p:spPr>
        <p:txBody>
          <a:bodyPr wrap="non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{:.2f}</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前面是参数标记，在这里为空表示是默认填充</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.2f</a:t>
            </a:r>
            <a:r>
              <a:rPr lang="zh-CN" altLang="en-US" sz="1600" dirty="0">
                <a:latin typeface="微软雅黑" panose="020B0503020204020204" pitchFamily="34" charset="-122"/>
                <a:ea typeface="微软雅黑" panose="020B0503020204020204" pitchFamily="34" charset="-122"/>
              </a:rPr>
              <a:t>表示精度信息，此处表示浮点数且</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位小数精度</a:t>
            </a:r>
          </a:p>
        </p:txBody>
      </p:sp>
      <p:sp>
        <p:nvSpPr>
          <p:cNvPr id="13" name="文本框 12">
            <a:extLst>
              <a:ext uri="{FF2B5EF4-FFF2-40B4-BE49-F238E27FC236}">
                <a16:creationId xmlns:a16="http://schemas.microsoft.com/office/drawing/2014/main" id="{2E756B50-80F2-4734-AA45-3CE165D8527E}"/>
              </a:ext>
            </a:extLst>
          </p:cNvPr>
          <p:cNvSpPr txBox="1"/>
          <p:nvPr/>
        </p:nvSpPr>
        <p:spPr>
          <a:xfrm>
            <a:off x="6457271" y="3682773"/>
            <a:ext cx="5480385" cy="1249188"/>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{0:*^30}</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前面是参数标记，在这里为数字表示是位置填充</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表示填充的符号，</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表示居中对齐，</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表示字符串宽度</a:t>
            </a:r>
          </a:p>
        </p:txBody>
      </p:sp>
      <p:pic>
        <p:nvPicPr>
          <p:cNvPr id="15" name="图片 14">
            <a:extLst>
              <a:ext uri="{FF2B5EF4-FFF2-40B4-BE49-F238E27FC236}">
                <a16:creationId xmlns:a16="http://schemas.microsoft.com/office/drawing/2014/main" id="{D9F7D52A-AD3F-4E28-A7BF-E450730EAB54}"/>
              </a:ext>
            </a:extLst>
          </p:cNvPr>
          <p:cNvPicPr>
            <a:picLocks noChangeAspect="1"/>
          </p:cNvPicPr>
          <p:nvPr/>
        </p:nvPicPr>
        <p:blipFill rotWithShape="1">
          <a:blip r:embed="rId3"/>
          <a:srcRect b="54718"/>
          <a:stretch/>
        </p:blipFill>
        <p:spPr>
          <a:xfrm>
            <a:off x="526000" y="5089015"/>
            <a:ext cx="4810796" cy="927442"/>
          </a:xfrm>
          <a:prstGeom prst="rect">
            <a:avLst/>
          </a:prstGeom>
        </p:spPr>
      </p:pic>
      <p:pic>
        <p:nvPicPr>
          <p:cNvPr id="16" name="图片 15">
            <a:extLst>
              <a:ext uri="{FF2B5EF4-FFF2-40B4-BE49-F238E27FC236}">
                <a16:creationId xmlns:a16="http://schemas.microsoft.com/office/drawing/2014/main" id="{711E2192-02E5-406D-82BB-B61F052E7985}"/>
              </a:ext>
            </a:extLst>
          </p:cNvPr>
          <p:cNvPicPr>
            <a:picLocks noChangeAspect="1"/>
          </p:cNvPicPr>
          <p:nvPr/>
        </p:nvPicPr>
        <p:blipFill rotWithShape="1">
          <a:blip r:embed="rId3"/>
          <a:srcRect t="49765"/>
          <a:stretch/>
        </p:blipFill>
        <p:spPr>
          <a:xfrm>
            <a:off x="6457271" y="5024927"/>
            <a:ext cx="4810796" cy="1028887"/>
          </a:xfrm>
          <a:prstGeom prst="rect">
            <a:avLst/>
          </a:prstGeom>
        </p:spPr>
      </p:pic>
      <p:pic>
        <p:nvPicPr>
          <p:cNvPr id="6" name="图片 5">
            <a:extLst>
              <a:ext uri="{FF2B5EF4-FFF2-40B4-BE49-F238E27FC236}">
                <a16:creationId xmlns:a16="http://schemas.microsoft.com/office/drawing/2014/main" id="{5FDB73FC-7AA0-42BB-966B-B282B7BC73B8}"/>
              </a:ext>
            </a:extLst>
          </p:cNvPr>
          <p:cNvPicPr>
            <a:picLocks noChangeAspect="1"/>
          </p:cNvPicPr>
          <p:nvPr/>
        </p:nvPicPr>
        <p:blipFill>
          <a:blip r:embed="rId4"/>
          <a:stretch>
            <a:fillRect/>
          </a:stretch>
        </p:blipFill>
        <p:spPr>
          <a:xfrm>
            <a:off x="752716" y="1308530"/>
            <a:ext cx="10515351" cy="2099571"/>
          </a:xfrm>
          <a:prstGeom prst="rect">
            <a:avLst/>
          </a:prstGeom>
        </p:spPr>
      </p:pic>
    </p:spTree>
    <p:extLst>
      <p:ext uri="{BB962C8B-B14F-4D97-AF65-F5344CB8AC3E}">
        <p14:creationId xmlns:p14="http://schemas.microsoft.com/office/powerpoint/2010/main" val="3845139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27135F-B54F-477F-85CC-04ED3BF224A3}"/>
              </a:ext>
            </a:extLst>
          </p:cNvPr>
          <p:cNvSpPr txBox="1"/>
          <p:nvPr/>
        </p:nvSpPr>
        <p:spPr>
          <a:xfrm>
            <a:off x="838200" y="2847903"/>
            <a:ext cx="8954932" cy="1336071"/>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f-string</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python3.6</a:t>
            </a:r>
            <a:r>
              <a:rPr lang="zh-CN" altLang="en-US" sz="2000" dirty="0">
                <a:latin typeface="微软雅黑" panose="020B0503020204020204" pitchFamily="34" charset="-122"/>
                <a:ea typeface="微软雅黑" panose="020B0503020204020204" pitchFamily="34" charset="-122"/>
              </a:rPr>
              <a:t>之后的版本新引入的格式化字符串的方法</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在形式上是以 </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修饰的字符串</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f'x</a:t>
            </a:r>
            <a:r>
              <a:rPr lang="en-US" altLang="zh-CN" dirty="0">
                <a:latin typeface="微软雅黑" panose="020B0503020204020204" pitchFamily="34" charset="-122"/>
                <a:ea typeface="微软雅黑" panose="020B0503020204020204" pitchFamily="34" charset="-122"/>
              </a:rPr>
              <a:t>{}xx' </a:t>
            </a:r>
            <a:r>
              <a:rPr lang="zh-CN" altLang="en-US" dirty="0">
                <a:latin typeface="微软雅黑" panose="020B0503020204020204" pitchFamily="34" charset="-122"/>
                <a:ea typeface="微软雅黑" panose="020B0503020204020204" pitchFamily="34" charset="-122"/>
              </a:rPr>
              <a:t>或 </a:t>
            </a:r>
            <a:r>
              <a:rPr lang="en-US" altLang="zh-CN" dirty="0" err="1">
                <a:latin typeface="微软雅黑" panose="020B0503020204020204" pitchFamily="34" charset="-122"/>
                <a:ea typeface="微软雅黑" panose="020B0503020204020204" pitchFamily="34" charset="-122"/>
              </a:rPr>
              <a:t>F'xx</a:t>
            </a:r>
            <a:r>
              <a:rPr lang="en-US" altLang="zh-CN" dirty="0">
                <a:latin typeface="微软雅黑" panose="020B0503020204020204" pitchFamily="34" charset="-122"/>
                <a:ea typeface="微软雅黑" panose="020B0503020204020204" pitchFamily="34" charset="-122"/>
              </a:rPr>
              <a:t>{}x'</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在本质上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里的内容是一个表达式</a:t>
            </a:r>
          </a:p>
        </p:txBody>
      </p:sp>
      <p:pic>
        <p:nvPicPr>
          <p:cNvPr id="9" name="图片 8">
            <a:extLst>
              <a:ext uri="{FF2B5EF4-FFF2-40B4-BE49-F238E27FC236}">
                <a16:creationId xmlns:a16="http://schemas.microsoft.com/office/drawing/2014/main" id="{E1E43629-9FFD-498C-A19C-8AA9AB10B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10" name="文本框 9">
            <a:extLst>
              <a:ext uri="{FF2B5EF4-FFF2-40B4-BE49-F238E27FC236}">
                <a16:creationId xmlns:a16="http://schemas.microsoft.com/office/drawing/2014/main" id="{14D8BE6B-6F13-4060-A692-F9E54344115A}"/>
              </a:ext>
            </a:extLst>
          </p:cNvPr>
          <p:cNvSpPr txBox="1"/>
          <p:nvPr/>
        </p:nvSpPr>
        <p:spPr>
          <a:xfrm>
            <a:off x="173628" y="153036"/>
            <a:ext cx="10090335"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字符串的格式化：</a:t>
            </a:r>
            <a:r>
              <a:rPr lang="en-US" altLang="zh-CN" sz="3600" b="1" dirty="0">
                <a:latin typeface="微软雅黑" panose="020B0503020204020204" pitchFamily="34" charset="-122"/>
                <a:ea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rPr>
              <a:t>和 </a:t>
            </a:r>
            <a:r>
              <a:rPr lang="en-US" altLang="zh-CN" sz="3600" b="1" dirty="0">
                <a:latin typeface="微软雅黑" panose="020B0503020204020204" pitchFamily="34" charset="-122"/>
                <a:ea typeface="微软雅黑" panose="020B0503020204020204" pitchFamily="34" charset="-122"/>
              </a:rPr>
              <a:t>f-string</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C288F20-5D64-4639-A4AF-E5714572BC70}"/>
              </a:ext>
            </a:extLst>
          </p:cNvPr>
          <p:cNvSpPr txBox="1"/>
          <p:nvPr/>
        </p:nvSpPr>
        <p:spPr>
          <a:xfrm>
            <a:off x="838200" y="1065347"/>
            <a:ext cx="9742714" cy="499624"/>
          </a:xfrm>
          <a:prstGeom prst="rect">
            <a:avLst/>
          </a:prstGeom>
          <a:noFill/>
        </p:spPr>
        <p:txBody>
          <a:bodyPr wrap="square">
            <a:spAutoFit/>
          </a:bodyPr>
          <a:lstStyle/>
          <a:p>
            <a:pPr marL="285750" indent="-285750">
              <a:lnSpc>
                <a:spcPct val="150000"/>
              </a:lnSpc>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是最初的格式化字符串的方法，可读性和表达力不及</a:t>
            </a:r>
            <a:r>
              <a:rPr lang="en-US" altLang="zh-CN" sz="2000" dirty="0">
                <a:latin typeface="微软雅黑" panose="020B0503020204020204" pitchFamily="34" charset="-122"/>
                <a:ea typeface="微软雅黑" panose="020B0503020204020204" pitchFamily="34" charset="-122"/>
              </a:rPr>
              <a:t>format</a:t>
            </a:r>
            <a:r>
              <a:rPr lang="zh-CN" altLang="en-US" sz="2000" dirty="0">
                <a:latin typeface="微软雅黑" panose="020B0503020204020204" pitchFamily="34" charset="-122"/>
                <a:ea typeface="微软雅黑" panose="020B0503020204020204" pitchFamily="34" charset="-122"/>
              </a:rPr>
              <a:t>，现已不推荐使用</a:t>
            </a:r>
            <a:endParaRPr lang="en-US" altLang="zh-CN" sz="200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29620DFE-010E-41CF-9622-A10E76B90CAF}"/>
              </a:ext>
            </a:extLst>
          </p:cNvPr>
          <p:cNvPicPr>
            <a:picLocks noChangeAspect="1"/>
          </p:cNvPicPr>
          <p:nvPr/>
        </p:nvPicPr>
        <p:blipFill>
          <a:blip r:embed="rId3"/>
          <a:stretch>
            <a:fillRect/>
          </a:stretch>
        </p:blipFill>
        <p:spPr>
          <a:xfrm>
            <a:off x="982918" y="1830951"/>
            <a:ext cx="9343614" cy="775162"/>
          </a:xfrm>
          <a:prstGeom prst="rect">
            <a:avLst/>
          </a:prstGeom>
        </p:spPr>
      </p:pic>
      <p:pic>
        <p:nvPicPr>
          <p:cNvPr id="15" name="图片 14">
            <a:extLst>
              <a:ext uri="{FF2B5EF4-FFF2-40B4-BE49-F238E27FC236}">
                <a16:creationId xmlns:a16="http://schemas.microsoft.com/office/drawing/2014/main" id="{B64A6D0A-FED0-4F39-AF23-944DF3126416}"/>
              </a:ext>
            </a:extLst>
          </p:cNvPr>
          <p:cNvPicPr>
            <a:picLocks noChangeAspect="1"/>
          </p:cNvPicPr>
          <p:nvPr/>
        </p:nvPicPr>
        <p:blipFill>
          <a:blip r:embed="rId4"/>
          <a:stretch>
            <a:fillRect/>
          </a:stretch>
        </p:blipFill>
        <p:spPr>
          <a:xfrm>
            <a:off x="1083747" y="4425764"/>
            <a:ext cx="7832764" cy="2225487"/>
          </a:xfrm>
          <a:prstGeom prst="rect">
            <a:avLst/>
          </a:prstGeom>
        </p:spPr>
      </p:pic>
    </p:spTree>
    <p:extLst>
      <p:ext uri="{BB962C8B-B14F-4D97-AF65-F5344CB8AC3E}">
        <p14:creationId xmlns:p14="http://schemas.microsoft.com/office/powerpoint/2010/main" val="3492907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70AD813E-872A-4BA3-A5D8-0361EDFA8C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307" y="0"/>
            <a:ext cx="11817385" cy="6858000"/>
          </a:xfrm>
          <a:prstGeom prst="rect">
            <a:avLst/>
          </a:prstGeom>
        </p:spPr>
      </p:pic>
    </p:spTree>
    <p:extLst>
      <p:ext uri="{BB962C8B-B14F-4D97-AF65-F5344CB8AC3E}">
        <p14:creationId xmlns:p14="http://schemas.microsoft.com/office/powerpoint/2010/main" val="15794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DBDE84E-0B66-4116-BE87-E1A968C245A9}"/>
              </a:ext>
            </a:extLst>
          </p:cNvPr>
          <p:cNvSpPr>
            <a:spLocks noGrp="1"/>
          </p:cNvSpPr>
          <p:nvPr>
            <p:ph type="title"/>
          </p:nvPr>
        </p:nvSpPr>
        <p:spPr/>
        <p:txBody>
          <a:bodyPr/>
          <a:lstStyle/>
          <a:p>
            <a:endParaRPr lang="zh-CN" altLang="en-US"/>
          </a:p>
        </p:txBody>
      </p:sp>
      <p:sp>
        <p:nvSpPr>
          <p:cNvPr id="7" name="内容占位符 6">
            <a:extLst>
              <a:ext uri="{FF2B5EF4-FFF2-40B4-BE49-F238E27FC236}">
                <a16:creationId xmlns:a16="http://schemas.microsoft.com/office/drawing/2014/main" id="{EE77D41D-E63F-4DBD-BF42-029521781C0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8521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C75CCBB-0EA9-4929-8565-7DC54A845290}"/>
              </a:ext>
            </a:extLst>
          </p:cNvPr>
          <p:cNvSpPr txBox="1"/>
          <p:nvPr/>
        </p:nvSpPr>
        <p:spPr>
          <a:xfrm>
            <a:off x="7348569" y="4525263"/>
            <a:ext cx="3697941" cy="1895519"/>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 b</a:t>
            </a:r>
            <a:r>
              <a:rPr lang="zh-CN" altLang="en-US" sz="1600" dirty="0">
                <a:latin typeface="微软雅黑" panose="020B0503020204020204" pitchFamily="34" charset="-122"/>
                <a:ea typeface="微软雅黑" panose="020B0503020204020204" pitchFamily="34" charset="-122"/>
              </a:rPr>
              <a:t>求解步骤：</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由</a:t>
            </a:r>
            <a:r>
              <a:rPr lang="en-US" altLang="zh-CN" sz="1600" dirty="0">
                <a:latin typeface="微软雅黑" panose="020B0503020204020204" pitchFamily="34" charset="-122"/>
                <a:ea typeface="微软雅黑" panose="020B0503020204020204" pitchFamily="34" charset="-122"/>
              </a:rPr>
              <a:t>a = b * c + r</a:t>
            </a:r>
            <a:r>
              <a:rPr lang="zh-CN" altLang="en-US" sz="1600" dirty="0">
                <a:latin typeface="微软雅黑" panose="020B0503020204020204" pitchFamily="34" charset="-122"/>
                <a:ea typeface="微软雅黑" panose="020B0503020204020204" pitchFamily="34" charset="-122"/>
              </a:rPr>
              <a:t>， 得</a:t>
            </a:r>
            <a:r>
              <a:rPr lang="en-US" altLang="zh-CN" sz="1600" dirty="0">
                <a:latin typeface="微软雅黑" panose="020B0503020204020204" pitchFamily="34" charset="-122"/>
                <a:ea typeface="微软雅黑" panose="020B0503020204020204" pitchFamily="34" charset="-122"/>
              </a:rPr>
              <a:t>:</a:t>
            </a:r>
          </a:p>
          <a:p>
            <a:pPr algn="ctr">
              <a:lnSpc>
                <a:spcPct val="150000"/>
              </a:lnSpc>
            </a:pPr>
            <a:r>
              <a:rPr lang="en-US" altLang="zh-CN" sz="1600" dirty="0">
                <a:latin typeface="微软雅黑" panose="020B0503020204020204" pitchFamily="34" charset="-122"/>
                <a:ea typeface="微软雅黑" panose="020B0503020204020204" pitchFamily="34" charset="-122"/>
              </a:rPr>
              <a:t>r = a – b * c</a:t>
            </a:r>
          </a:p>
          <a:p>
            <a:pPr>
              <a:lnSpc>
                <a:spcPct val="150000"/>
              </a:lnSpc>
            </a:pPr>
            <a:r>
              <a:rPr lang="en-US" altLang="zh-CN" sz="1600" dirty="0">
                <a:latin typeface="微软雅黑" panose="020B0503020204020204" pitchFamily="34" charset="-122"/>
                <a:ea typeface="微软雅黑" panose="020B0503020204020204" pitchFamily="34" charset="-122"/>
              </a:rPr>
              <a:t>c = </a:t>
            </a:r>
            <a:r>
              <a:rPr lang="en-US" altLang="zh-CN" sz="1600" dirty="0" err="1">
                <a:latin typeface="微软雅黑" panose="020B0503020204020204" pitchFamily="34" charset="-122"/>
                <a:ea typeface="微软雅黑" panose="020B0503020204020204" pitchFamily="34" charset="-122"/>
              </a:rPr>
              <a:t>math.floor</a:t>
            </a:r>
            <a:r>
              <a:rPr lang="en-US" altLang="zh-CN" sz="1600" dirty="0">
                <a:latin typeface="微软雅黑" panose="020B0503020204020204" pitchFamily="34" charset="-122"/>
                <a:ea typeface="微软雅黑" panose="020B0503020204020204" pitchFamily="34" charset="-122"/>
              </a:rPr>
              <a:t>(a / b)</a:t>
            </a:r>
          </a:p>
          <a:p>
            <a:pPr>
              <a:lnSpc>
                <a:spcPct val="150000"/>
              </a:lnSpc>
            </a:pPr>
            <a:r>
              <a:rPr lang="zh-CN" altLang="en-US" sz="1600" dirty="0">
                <a:latin typeface="微软雅黑" panose="020B0503020204020204" pitchFamily="34" charset="-122"/>
                <a:ea typeface="微软雅黑" panose="020B0503020204020204" pitchFamily="34" charset="-122"/>
              </a:rPr>
              <a:t>求</a:t>
            </a:r>
            <a:r>
              <a:rPr lang="en-US" altLang="zh-CN" sz="1600" dirty="0">
                <a:latin typeface="微软雅黑" panose="020B0503020204020204" pitchFamily="34" charset="-122"/>
                <a:ea typeface="微软雅黑" panose="020B0503020204020204" pitchFamily="34" charset="-122"/>
              </a:rPr>
              <a:t>r</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8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8DEDAC0-6B4E-4A4C-B30D-E5F1CB7B4CDE}"/>
              </a:ext>
            </a:extLst>
          </p:cNvPr>
          <p:cNvPicPr>
            <a:picLocks noChangeAspect="1"/>
          </p:cNvPicPr>
          <p:nvPr/>
        </p:nvPicPr>
        <p:blipFill>
          <a:blip r:embed="rId2"/>
          <a:stretch>
            <a:fillRect/>
          </a:stretch>
        </p:blipFill>
        <p:spPr>
          <a:xfrm>
            <a:off x="1100030" y="1822367"/>
            <a:ext cx="9755892" cy="4612556"/>
          </a:xfrm>
          <a:prstGeom prst="rect">
            <a:avLst/>
          </a:prstGeom>
        </p:spPr>
      </p:pic>
      <p:pic>
        <p:nvPicPr>
          <p:cNvPr id="6" name="图片 5">
            <a:extLst>
              <a:ext uri="{FF2B5EF4-FFF2-40B4-BE49-F238E27FC236}">
                <a16:creationId xmlns:a16="http://schemas.microsoft.com/office/drawing/2014/main" id="{F1751CB1-9440-4F81-A9BC-602419D1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a:extLst>
              <a:ext uri="{FF2B5EF4-FFF2-40B4-BE49-F238E27FC236}">
                <a16:creationId xmlns:a16="http://schemas.microsoft.com/office/drawing/2014/main" id="{98A16DA6-8639-47D4-9087-48E332E93284}"/>
              </a:ext>
            </a:extLst>
          </p:cNvPr>
          <p:cNvSpPr txBox="1"/>
          <p:nvPr/>
        </p:nvSpPr>
        <p:spPr>
          <a:xfrm>
            <a:off x="108738" y="153036"/>
            <a:ext cx="8712128"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本节课的学习框架：字符串类型</a:t>
            </a:r>
            <a:r>
              <a:rPr lang="en-US" altLang="zh-CN" sz="3600" b="1" dirty="0">
                <a:latin typeface="微软雅黑" panose="020B0503020204020204" pitchFamily="34" charset="-122"/>
                <a:ea typeface="微软雅黑" panose="020B0503020204020204" pitchFamily="34" charset="-122"/>
              </a:rPr>
              <a:t>(str)</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990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90AA97D-E74E-4BD0-AA27-CA14F1340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a:extLst>
              <a:ext uri="{FF2B5EF4-FFF2-40B4-BE49-F238E27FC236}">
                <a16:creationId xmlns:a16="http://schemas.microsoft.com/office/drawing/2014/main" id="{E49D2BE6-5F28-496C-ABB1-9D47471CDD5B}"/>
              </a:ext>
            </a:extLst>
          </p:cNvPr>
          <p:cNvSpPr txBox="1"/>
          <p:nvPr/>
        </p:nvSpPr>
        <p:spPr>
          <a:xfrm>
            <a:off x="228943" y="1486281"/>
            <a:ext cx="7240898" cy="5324535"/>
          </a:xfrm>
          <a:prstGeom prst="rect">
            <a:avLst/>
          </a:prstGeom>
          <a:noFill/>
        </p:spPr>
        <p:txBody>
          <a:bodyPr wrap="square">
            <a:spAutoFit/>
          </a:bodyPr>
          <a:lstStyle/>
          <a:p>
            <a:pPr marL="342900" indent="-342900">
              <a:lnSpc>
                <a:spcPct val="150000"/>
              </a:lnSpc>
              <a:spcBef>
                <a:spcPts val="600"/>
              </a:spcBef>
              <a:spcAft>
                <a:spcPts val="600"/>
              </a:spcAft>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字符串是字符的序列化表示，字符串是不可变</a:t>
            </a:r>
            <a:r>
              <a:rPr lang="en-US" altLang="zh-CN" dirty="0">
                <a:latin typeface="微软雅黑" panose="020B0503020204020204" pitchFamily="34" charset="-122"/>
                <a:ea typeface="微软雅黑" panose="020B0503020204020204" pitchFamily="34" charset="-122"/>
              </a:rPr>
              <a:t>(immutable)</a:t>
            </a:r>
            <a:r>
              <a:rPr lang="zh-CN" altLang="en-US" dirty="0">
                <a:latin typeface="微软雅黑" panose="020B0503020204020204" pitchFamily="34" charset="-122"/>
                <a:ea typeface="微软雅黑" panose="020B0503020204020204" pitchFamily="34" charset="-122"/>
              </a:rPr>
              <a:t>序列</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Unicode</a:t>
            </a:r>
            <a:r>
              <a:rPr lang="zh-CN" altLang="en-US" dirty="0">
                <a:latin typeface="微软雅黑" panose="020B0503020204020204" pitchFamily="34" charset="-122"/>
                <a:ea typeface="微软雅黑" panose="020B0503020204020204" pitchFamily="34" charset="-122"/>
              </a:rPr>
              <a:t>编码，中文和英文字符占用内存一样大小</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表示方法：由一对单引号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、双引号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、三引号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构成</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单引号和双引号都可以表示单行字符串，两者作用相同。</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三引号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既可以表示单行，也可以表示多行字符串，建议只用于多行字符串</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三引号经常用于文档注释，即</a:t>
            </a:r>
            <a:r>
              <a:rPr lang="en-US" altLang="zh-CN" dirty="0">
                <a:latin typeface="微软雅黑" panose="020B0503020204020204" pitchFamily="34" charset="-122"/>
                <a:ea typeface="微软雅黑" panose="020B0503020204020204" pitchFamily="34" charset="-122"/>
              </a:rPr>
              <a:t>help()</a:t>
            </a:r>
            <a:r>
              <a:rPr lang="zh-CN" altLang="en-US" dirty="0">
                <a:latin typeface="微软雅黑" panose="020B0503020204020204" pitchFamily="34" charset="-122"/>
                <a:ea typeface="微软雅黑" panose="020B0503020204020204" pitchFamily="34" charset="-122"/>
              </a:rPr>
              <a:t>抓取的函数帮助信息。</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表示长度为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的空字符，</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没有单独的字符数据类型，字符就是长度为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的字符串</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FFF275-B719-418D-9CF2-C55E6550CFF4}"/>
              </a:ext>
            </a:extLst>
          </p:cNvPr>
          <p:cNvSpPr txBox="1"/>
          <p:nvPr/>
        </p:nvSpPr>
        <p:spPr>
          <a:xfrm>
            <a:off x="108738" y="153036"/>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字符串类型</a:t>
            </a:r>
            <a:r>
              <a:rPr lang="en-US" altLang="zh-CN" sz="3600" b="1" dirty="0">
                <a:latin typeface="微软雅黑" panose="020B0503020204020204" pitchFamily="34" charset="-122"/>
                <a:ea typeface="微软雅黑" panose="020B0503020204020204" pitchFamily="34" charset="-122"/>
              </a:rPr>
              <a:t>(str)</a:t>
            </a:r>
            <a:endParaRPr lang="zh-CN" altLang="en-US" sz="36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C49CE75-7E2B-4092-BE18-E3459199054D}"/>
              </a:ext>
            </a:extLst>
          </p:cNvPr>
          <p:cNvPicPr>
            <a:picLocks noChangeAspect="1"/>
          </p:cNvPicPr>
          <p:nvPr/>
        </p:nvPicPr>
        <p:blipFill>
          <a:blip r:embed="rId4"/>
          <a:stretch>
            <a:fillRect/>
          </a:stretch>
        </p:blipFill>
        <p:spPr>
          <a:xfrm>
            <a:off x="7843251" y="1263333"/>
            <a:ext cx="3962136" cy="5119769"/>
          </a:xfrm>
          <a:prstGeom prst="rect">
            <a:avLst/>
          </a:prstGeom>
        </p:spPr>
      </p:pic>
    </p:spTree>
    <p:extLst>
      <p:ext uri="{BB962C8B-B14F-4D97-AF65-F5344CB8AC3E}">
        <p14:creationId xmlns:p14="http://schemas.microsoft.com/office/powerpoint/2010/main" val="104396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EAB7F10-DF7C-4A4F-B33F-A357DD6D8A10}"/>
              </a:ext>
            </a:extLst>
          </p:cNvPr>
          <p:cNvPicPr>
            <a:picLocks noChangeAspect="1"/>
          </p:cNvPicPr>
          <p:nvPr/>
        </p:nvPicPr>
        <p:blipFill rotWithShape="1">
          <a:blip r:embed="rId3"/>
          <a:srcRect t="32394" b="26948"/>
          <a:stretch/>
        </p:blipFill>
        <p:spPr>
          <a:xfrm>
            <a:off x="1201416" y="3375850"/>
            <a:ext cx="5532538" cy="1983875"/>
          </a:xfrm>
          <a:prstGeom prst="rect">
            <a:avLst/>
          </a:prstGeom>
        </p:spPr>
      </p:pic>
      <p:pic>
        <p:nvPicPr>
          <p:cNvPr id="11" name="图片 10">
            <a:extLst>
              <a:ext uri="{FF2B5EF4-FFF2-40B4-BE49-F238E27FC236}">
                <a16:creationId xmlns:a16="http://schemas.microsoft.com/office/drawing/2014/main" id="{A732A206-4DB8-4290-9DD4-3BA18B131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pic>
        <p:nvPicPr>
          <p:cNvPr id="5" name="图片 4">
            <a:extLst>
              <a:ext uri="{FF2B5EF4-FFF2-40B4-BE49-F238E27FC236}">
                <a16:creationId xmlns:a16="http://schemas.microsoft.com/office/drawing/2014/main" id="{95DD9CB1-CDC4-4F92-802D-4F1CB2700091}"/>
              </a:ext>
            </a:extLst>
          </p:cNvPr>
          <p:cNvPicPr>
            <a:picLocks noChangeAspect="1"/>
          </p:cNvPicPr>
          <p:nvPr/>
        </p:nvPicPr>
        <p:blipFill rotWithShape="1">
          <a:blip r:embed="rId3"/>
          <a:srcRect b="68805"/>
          <a:stretch/>
        </p:blipFill>
        <p:spPr>
          <a:xfrm>
            <a:off x="1201416" y="1795273"/>
            <a:ext cx="5532538" cy="1522098"/>
          </a:xfrm>
          <a:prstGeom prst="rect">
            <a:avLst/>
          </a:prstGeom>
        </p:spPr>
      </p:pic>
      <p:pic>
        <p:nvPicPr>
          <p:cNvPr id="6" name="图片 5">
            <a:extLst>
              <a:ext uri="{FF2B5EF4-FFF2-40B4-BE49-F238E27FC236}">
                <a16:creationId xmlns:a16="http://schemas.microsoft.com/office/drawing/2014/main" id="{7BAA7F7D-C0DC-4A76-9DDB-3B8A78EF570F}"/>
              </a:ext>
            </a:extLst>
          </p:cNvPr>
          <p:cNvPicPr>
            <a:picLocks noChangeAspect="1"/>
          </p:cNvPicPr>
          <p:nvPr/>
        </p:nvPicPr>
        <p:blipFill rotWithShape="1">
          <a:blip r:embed="rId3"/>
          <a:srcRect t="73052"/>
          <a:stretch/>
        </p:blipFill>
        <p:spPr>
          <a:xfrm>
            <a:off x="1201416" y="5359725"/>
            <a:ext cx="5532538" cy="1314893"/>
          </a:xfrm>
          <a:prstGeom prst="rect">
            <a:avLst/>
          </a:prstGeom>
        </p:spPr>
      </p:pic>
      <p:sp>
        <p:nvSpPr>
          <p:cNvPr id="7" name="文本框 6">
            <a:extLst>
              <a:ext uri="{FF2B5EF4-FFF2-40B4-BE49-F238E27FC236}">
                <a16:creationId xmlns:a16="http://schemas.microsoft.com/office/drawing/2014/main" id="{C9AEBA5E-E462-4453-8FBD-D2E23BE88D08}"/>
              </a:ext>
            </a:extLst>
          </p:cNvPr>
          <p:cNvSpPr txBox="1"/>
          <p:nvPr/>
        </p:nvSpPr>
        <p:spPr>
          <a:xfrm>
            <a:off x="324031" y="128790"/>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字符串类型</a:t>
            </a:r>
            <a:r>
              <a:rPr lang="en-US" altLang="zh-CN" sz="3600" b="1" dirty="0">
                <a:latin typeface="微软雅黑" panose="020B0503020204020204" pitchFamily="34" charset="-122"/>
                <a:ea typeface="微软雅黑" panose="020B0503020204020204" pitchFamily="34" charset="-122"/>
              </a:rPr>
              <a:t>(str)</a:t>
            </a:r>
            <a:endParaRPr lang="zh-CN" altLang="en-US" sz="3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F9B0E69-5EA2-4404-8CC1-17832D4FFDF1}"/>
              </a:ext>
            </a:extLst>
          </p:cNvPr>
          <p:cNvSpPr txBox="1"/>
          <p:nvPr/>
        </p:nvSpPr>
        <p:spPr>
          <a:xfrm>
            <a:off x="98367" y="1144385"/>
            <a:ext cx="11231879" cy="458908"/>
          </a:xfrm>
          <a:prstGeom prst="rect">
            <a:avLst/>
          </a:prstGeom>
          <a:noFill/>
        </p:spPr>
        <p:txBody>
          <a:bodyPr wrap="square">
            <a:spAutoFit/>
          </a:bodyPr>
          <a:lstStyle/>
          <a:p>
            <a:pPr lvl="1">
              <a:lnSpc>
                <a:spcPct val="150000"/>
              </a:lnSpc>
            </a:pPr>
            <a:r>
              <a:rPr lang="zh-CN" altLang="en-US" dirty="0">
                <a:latin typeface="微软雅黑" panose="020B0503020204020204" pitchFamily="34" charset="-122"/>
                <a:ea typeface="微软雅黑" panose="020B0503020204020204" pitchFamily="34" charset="-122"/>
              </a:rPr>
              <a:t>使用单引号时，双引号可以是字符串的一部分；使用双引号时，单引号可以是字符串的一部分</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0A672F0-4A0F-4929-8D04-740F2CC1FD3C}"/>
              </a:ext>
            </a:extLst>
          </p:cNvPr>
          <p:cNvSpPr txBox="1"/>
          <p:nvPr/>
        </p:nvSpPr>
        <p:spPr>
          <a:xfrm>
            <a:off x="3749685" y="4572270"/>
            <a:ext cx="2984269" cy="418191"/>
          </a:xfrm>
          <a:prstGeom prst="rect">
            <a:avLst/>
          </a:prstGeom>
          <a:noFill/>
        </p:spPr>
        <p:txBody>
          <a:bodyPr wrap="square">
            <a:spAutoFit/>
          </a:bodyPr>
          <a:lstStyle/>
          <a:p>
            <a:pPr lvl="1">
              <a:lnSpc>
                <a:spcPct val="150000"/>
              </a:lnSpc>
            </a:pPr>
            <a:r>
              <a:rPr lang="zh-CN" altLang="en-US" sz="1600" dirty="0">
                <a:latin typeface="微软雅黑" panose="020B0503020204020204" pitchFamily="34" charset="-122"/>
                <a:ea typeface="微软雅黑" panose="020B0503020204020204" pitchFamily="34" charset="-122"/>
              </a:rPr>
              <a:t>这段话一共有多少个换行</a:t>
            </a:r>
            <a:r>
              <a:rPr lang="en-US" altLang="zh-CN" sz="1600" dirty="0">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711F8F3A-247E-4041-A1B4-EE6B2708188E}"/>
              </a:ext>
            </a:extLst>
          </p:cNvPr>
          <p:cNvPicPr>
            <a:picLocks noChangeAspect="1"/>
          </p:cNvPicPr>
          <p:nvPr/>
        </p:nvPicPr>
        <p:blipFill rotWithShape="1">
          <a:blip r:embed="rId5"/>
          <a:srcRect b="43352"/>
          <a:stretch/>
        </p:blipFill>
        <p:spPr>
          <a:xfrm>
            <a:off x="7095732" y="1896534"/>
            <a:ext cx="4933567" cy="598573"/>
          </a:xfrm>
          <a:prstGeom prst="rect">
            <a:avLst/>
          </a:prstGeom>
        </p:spPr>
      </p:pic>
      <p:pic>
        <p:nvPicPr>
          <p:cNvPr id="12" name="图片 11">
            <a:extLst>
              <a:ext uri="{FF2B5EF4-FFF2-40B4-BE49-F238E27FC236}">
                <a16:creationId xmlns:a16="http://schemas.microsoft.com/office/drawing/2014/main" id="{949D2202-510B-4992-BCC7-A5B48B5E3BC5}"/>
              </a:ext>
            </a:extLst>
          </p:cNvPr>
          <p:cNvPicPr>
            <a:picLocks noChangeAspect="1"/>
          </p:cNvPicPr>
          <p:nvPr/>
        </p:nvPicPr>
        <p:blipFill rotWithShape="1">
          <a:blip r:embed="rId5"/>
          <a:srcRect t="59331"/>
          <a:stretch/>
        </p:blipFill>
        <p:spPr>
          <a:xfrm>
            <a:off x="7095731" y="2615759"/>
            <a:ext cx="4933567" cy="429723"/>
          </a:xfrm>
          <a:prstGeom prst="rect">
            <a:avLst/>
          </a:prstGeom>
        </p:spPr>
      </p:pic>
    </p:spTree>
    <p:extLst>
      <p:ext uri="{BB962C8B-B14F-4D97-AF65-F5344CB8AC3E}">
        <p14:creationId xmlns:p14="http://schemas.microsoft.com/office/powerpoint/2010/main" val="189423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F2EEA9-9354-4CC9-979F-435F446A2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a:extLst>
              <a:ext uri="{FF2B5EF4-FFF2-40B4-BE49-F238E27FC236}">
                <a16:creationId xmlns:a16="http://schemas.microsoft.com/office/drawing/2014/main" id="{E49D2BE6-5F28-496C-ABB1-9D47471CDD5B}"/>
              </a:ext>
            </a:extLst>
          </p:cNvPr>
          <p:cNvSpPr txBox="1"/>
          <p:nvPr/>
        </p:nvSpPr>
        <p:spPr>
          <a:xfrm>
            <a:off x="694649" y="1464745"/>
            <a:ext cx="5401352" cy="2536400"/>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语言转义符： </a:t>
            </a:r>
            <a:r>
              <a:rPr lang="en-US" altLang="zh-CN" dirty="0">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转义字符可以用来：</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续行</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输出单引号和双引号： </a:t>
            </a:r>
            <a:r>
              <a:rPr lang="en-US" altLang="zh-CN" b="0" dirty="0">
                <a:solidFill>
                  <a:srgbClr val="2AA198"/>
                </a:solidFill>
                <a:effectLst/>
                <a:latin typeface="微软雅黑" panose="020B0503020204020204" pitchFamily="34" charset="-122"/>
                <a:ea typeface="微软雅黑" panose="020B0503020204020204" pitchFamily="34" charset="-122"/>
              </a:rPr>
              <a:t>\', \"</a:t>
            </a:r>
            <a:endParaRPr lang="zh-CN" altLang="en-US" b="0" dirty="0">
              <a:solidFill>
                <a:srgbClr val="2AA198"/>
              </a:solidFill>
              <a:effectLst/>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输出自身：</a:t>
            </a:r>
            <a:r>
              <a:rPr lang="en-US" altLang="zh-CN" dirty="0">
                <a:latin typeface="微软雅黑" panose="020B0503020204020204" pitchFamily="34" charset="-122"/>
                <a:ea typeface="微软雅黑" panose="020B0503020204020204" pitchFamily="34" charset="-122"/>
              </a:rPr>
              <a:t>\\</a:t>
            </a:r>
          </a:p>
          <a:p>
            <a:pPr marL="800100" lvl="1"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特殊的格式化控制</a:t>
            </a:r>
            <a:endParaRPr lang="en-US" altLang="zh-CN"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FFF275-B719-418D-9CF2-C55E6550CFF4}"/>
              </a:ext>
            </a:extLst>
          </p:cNvPr>
          <p:cNvSpPr txBox="1"/>
          <p:nvPr/>
        </p:nvSpPr>
        <p:spPr>
          <a:xfrm>
            <a:off x="173629" y="153036"/>
            <a:ext cx="6096982" cy="646331"/>
          </a:xfrm>
          <a:prstGeom prst="rect">
            <a:avLst/>
          </a:prstGeom>
          <a:noFill/>
        </p:spPr>
        <p:txBody>
          <a:bodyPr wrap="square">
            <a:spAutoFit/>
          </a:bodyPr>
          <a:lstStyle/>
          <a:p>
            <a:r>
              <a:rPr lang="zh-CN" altLang="en-US" sz="3600" b="1" dirty="0">
                <a:latin typeface="微软雅黑" panose="020B0503020204020204" pitchFamily="34" charset="-122"/>
                <a:ea typeface="微软雅黑" panose="020B0503020204020204" pitchFamily="34" charset="-122"/>
              </a:rPr>
              <a:t>字符串类型</a:t>
            </a:r>
            <a:r>
              <a:rPr lang="en-US" altLang="zh-CN" sz="3600" b="1" dirty="0">
                <a:latin typeface="微软雅黑" panose="020B0503020204020204" pitchFamily="34" charset="-122"/>
                <a:ea typeface="微软雅黑" panose="020B0503020204020204" pitchFamily="34" charset="-122"/>
              </a:rPr>
              <a:t>(str)</a:t>
            </a:r>
            <a:r>
              <a:rPr lang="zh-CN" altLang="en-US" sz="3600" b="1" dirty="0">
                <a:latin typeface="微软雅黑" panose="020B0503020204020204" pitchFamily="34" charset="-122"/>
                <a:ea typeface="微软雅黑" panose="020B0503020204020204" pitchFamily="34" charset="-122"/>
              </a:rPr>
              <a:t>：转义字符</a:t>
            </a:r>
          </a:p>
        </p:txBody>
      </p:sp>
      <p:graphicFrame>
        <p:nvGraphicFramePr>
          <p:cNvPr id="4" name="表格 3">
            <a:extLst>
              <a:ext uri="{FF2B5EF4-FFF2-40B4-BE49-F238E27FC236}">
                <a16:creationId xmlns:a16="http://schemas.microsoft.com/office/drawing/2014/main" id="{0EF236B9-58D6-4CE8-A8A3-A16DF496F723}"/>
              </a:ext>
            </a:extLst>
          </p:cNvPr>
          <p:cNvGraphicFramePr>
            <a:graphicFrameLocks noGrp="1"/>
          </p:cNvGraphicFramePr>
          <p:nvPr>
            <p:extLst>
              <p:ext uri="{D42A27DB-BD31-4B8C-83A1-F6EECF244321}">
                <p14:modId xmlns:p14="http://schemas.microsoft.com/office/powerpoint/2010/main" val="1622463807"/>
              </p:ext>
            </p:extLst>
          </p:nvPr>
        </p:nvGraphicFramePr>
        <p:xfrm>
          <a:off x="1193411" y="4275326"/>
          <a:ext cx="3784600" cy="2112010"/>
        </p:xfrm>
        <a:graphic>
          <a:graphicData uri="http://schemas.openxmlformats.org/drawingml/2006/table">
            <a:tbl>
              <a:tblPr/>
              <a:tblGrid>
                <a:gridCol w="1536700">
                  <a:extLst>
                    <a:ext uri="{9D8B030D-6E8A-4147-A177-3AD203B41FA5}">
                      <a16:colId xmlns:a16="http://schemas.microsoft.com/office/drawing/2014/main" val="3340063440"/>
                    </a:ext>
                  </a:extLst>
                </a:gridCol>
                <a:gridCol w="2247900">
                  <a:extLst>
                    <a:ext uri="{9D8B030D-6E8A-4147-A177-3AD203B41FA5}">
                      <a16:colId xmlns:a16="http://schemas.microsoft.com/office/drawing/2014/main" val="4215047952"/>
                    </a:ext>
                  </a:extLst>
                </a:gridCol>
              </a:tblGrid>
              <a:tr h="588010">
                <a:tc>
                  <a:txBody>
                    <a:bodyPr/>
                    <a:lstStyle/>
                    <a:p>
                      <a:pPr algn="l" fontAlgn="ctr"/>
                      <a:r>
                        <a:rPr lang="zh-CN" altLang="en-US" sz="1600" b="1" i="0" u="none" strike="noStrike">
                          <a:solidFill>
                            <a:srgbClr val="222222"/>
                          </a:solidFill>
                          <a:effectLst/>
                          <a:latin typeface="微软雅黑" panose="020B0503020204020204" pitchFamily="34" charset="-122"/>
                          <a:ea typeface="微软雅黑" panose="020B0503020204020204" pitchFamily="34" charset="-122"/>
                        </a:rPr>
                        <a:t>转义字符</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E8EA"/>
                    </a:solidFill>
                  </a:tcPr>
                </a:tc>
                <a:tc>
                  <a:txBody>
                    <a:bodyPr/>
                    <a:lstStyle/>
                    <a:p>
                      <a:pPr algn="l" fontAlgn="ctr"/>
                      <a:r>
                        <a:rPr lang="zh-CN" altLang="en-US" sz="1600" b="1" i="0" u="none" strike="noStrike" dirty="0">
                          <a:solidFill>
                            <a:srgbClr val="222222"/>
                          </a:solidFill>
                          <a:effectLst/>
                          <a:latin typeface="微软雅黑" panose="020B0503020204020204" pitchFamily="34" charset="-122"/>
                          <a:ea typeface="微软雅黑" panose="020B0503020204020204" pitchFamily="34" charset="-122"/>
                        </a:rPr>
                        <a:t>描述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E8EA"/>
                    </a:solidFill>
                  </a:tcPr>
                </a:tc>
                <a:extLst>
                  <a:ext uri="{0D108BD9-81ED-4DB2-BD59-A6C34878D82A}">
                    <a16:rowId xmlns:a16="http://schemas.microsoft.com/office/drawing/2014/main" val="29214574"/>
                  </a:ext>
                </a:extLst>
              </a:tr>
              <a:tr h="381000">
                <a:tc>
                  <a:txBody>
                    <a:bodyPr/>
                    <a:lstStyle/>
                    <a:p>
                      <a:pPr algn="l" fontAlgn="t"/>
                      <a:r>
                        <a:rPr lang="en-US" sz="1600" b="0" i="0" u="none" strike="noStrike">
                          <a:solidFill>
                            <a:srgbClr val="333333"/>
                          </a:solidFill>
                          <a:effectLst/>
                          <a:latin typeface="微软雅黑" panose="020B0503020204020204" pitchFamily="34" charset="-122"/>
                          <a:ea typeface="微软雅黑" panose="020B0503020204020204" pitchFamily="34" charset="-122"/>
                        </a:rPr>
                        <a:t>\n</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600" b="0" i="0" u="none" strike="noStrike">
                          <a:solidFill>
                            <a:srgbClr val="333333"/>
                          </a:solidFill>
                          <a:effectLst/>
                          <a:latin typeface="微软雅黑" panose="020B0503020204020204" pitchFamily="34" charset="-122"/>
                          <a:ea typeface="微软雅黑" panose="020B0503020204020204" pitchFamily="34" charset="-122"/>
                        </a:rPr>
                        <a:t>换行</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29610"/>
                  </a:ext>
                </a:extLst>
              </a:tr>
              <a:tr h="381000">
                <a:tc>
                  <a:txBody>
                    <a:bodyPr/>
                    <a:lstStyle/>
                    <a:p>
                      <a:pPr algn="l" fontAlgn="t"/>
                      <a:r>
                        <a:rPr lang="en-US" sz="1600" b="0" i="0" u="none" strike="noStrike">
                          <a:solidFill>
                            <a:srgbClr val="333333"/>
                          </a:solidFill>
                          <a:effectLst/>
                          <a:latin typeface="微软雅黑" panose="020B0503020204020204" pitchFamily="34" charset="-122"/>
                          <a:ea typeface="微软雅黑" panose="020B0503020204020204" pitchFamily="34" charset="-122"/>
                        </a:rPr>
                        <a:t>\t</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600" b="0" i="0" u="none" strike="noStrike">
                          <a:solidFill>
                            <a:srgbClr val="333333"/>
                          </a:solidFill>
                          <a:effectLst/>
                          <a:latin typeface="微软雅黑" panose="020B0503020204020204" pitchFamily="34" charset="-122"/>
                          <a:ea typeface="微软雅黑" panose="020B0503020204020204" pitchFamily="34" charset="-122"/>
                        </a:rPr>
                        <a:t>横向制表符</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026288"/>
                  </a:ext>
                </a:extLst>
              </a:tr>
              <a:tr h="381000">
                <a:tc>
                  <a:txBody>
                    <a:bodyPr/>
                    <a:lstStyle/>
                    <a:p>
                      <a:pPr algn="l" fontAlgn="t"/>
                      <a:r>
                        <a:rPr lang="en-US" sz="1600" b="0" i="0" u="none" strike="noStrike">
                          <a:solidFill>
                            <a:srgbClr val="333333"/>
                          </a:solidFill>
                          <a:effectLst/>
                          <a:latin typeface="微软雅黑" panose="020B0503020204020204" pitchFamily="34" charset="-122"/>
                          <a:ea typeface="微软雅黑" panose="020B0503020204020204" pitchFamily="34" charset="-122"/>
                        </a:rPr>
                        <a:t>\r</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600" b="0" i="0" u="none" strike="noStrike">
                          <a:solidFill>
                            <a:srgbClr val="333333"/>
                          </a:solidFill>
                          <a:effectLst/>
                          <a:latin typeface="微软雅黑" panose="020B0503020204020204" pitchFamily="34" charset="-122"/>
                          <a:ea typeface="微软雅黑" panose="020B0503020204020204" pitchFamily="34" charset="-122"/>
                        </a:rPr>
                        <a:t>回车</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25330"/>
                  </a:ext>
                </a:extLst>
              </a:tr>
              <a:tr h="381000">
                <a:tc>
                  <a:txBody>
                    <a:bodyPr/>
                    <a:lstStyle/>
                    <a:p>
                      <a:pPr algn="l" fontAlgn="t"/>
                      <a:r>
                        <a:rPr lang="en-US" sz="1600" b="0" i="0" u="none" strike="noStrike">
                          <a:solidFill>
                            <a:srgbClr val="333333"/>
                          </a:solidFill>
                          <a:effectLst/>
                          <a:latin typeface="微软雅黑" panose="020B0503020204020204" pitchFamily="34" charset="-122"/>
                          <a:ea typeface="微软雅黑" panose="020B0503020204020204" pitchFamily="34" charset="-122"/>
                        </a:rPr>
                        <a:t>\b</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1600" b="0" i="0" u="none" strike="noStrike" dirty="0">
                          <a:solidFill>
                            <a:srgbClr val="333333"/>
                          </a:solidFill>
                          <a:effectLst/>
                          <a:latin typeface="微软雅黑" panose="020B0503020204020204" pitchFamily="34" charset="-122"/>
                          <a:ea typeface="微软雅黑" panose="020B0503020204020204" pitchFamily="34" charset="-122"/>
                        </a:rPr>
                        <a:t>退格</a:t>
                      </a:r>
                      <a:r>
                        <a:rPr lang="en-US" altLang="zh-CN" sz="1600" b="0" i="0" u="none" strike="noStrike" dirty="0">
                          <a:solidFill>
                            <a:srgbClr val="333333"/>
                          </a:solidFill>
                          <a:effectLst/>
                          <a:latin typeface="微软雅黑" panose="020B0503020204020204" pitchFamily="34" charset="-122"/>
                          <a:ea typeface="微软雅黑" panose="020B0503020204020204" pitchFamily="34" charset="-122"/>
                        </a:rPr>
                        <a:t>(</a:t>
                      </a:r>
                      <a:r>
                        <a:rPr lang="en-US" sz="1600" b="0" i="0" u="none" strike="noStrike" dirty="0">
                          <a:solidFill>
                            <a:srgbClr val="333333"/>
                          </a:solidFill>
                          <a:effectLst/>
                          <a:latin typeface="微软雅黑" panose="020B0503020204020204" pitchFamily="34" charset="-122"/>
                          <a:ea typeface="微软雅黑" panose="020B0503020204020204" pitchFamily="34" charset="-122"/>
                        </a:rPr>
                        <a:t>Backspace)</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974635"/>
                  </a:ext>
                </a:extLst>
              </a:tr>
            </a:tbl>
          </a:graphicData>
        </a:graphic>
      </p:graphicFrame>
      <p:pic>
        <p:nvPicPr>
          <p:cNvPr id="9" name="图片 8">
            <a:extLst>
              <a:ext uri="{FF2B5EF4-FFF2-40B4-BE49-F238E27FC236}">
                <a16:creationId xmlns:a16="http://schemas.microsoft.com/office/drawing/2014/main" id="{2D98018D-D67B-408F-9363-92E90DB70560}"/>
              </a:ext>
            </a:extLst>
          </p:cNvPr>
          <p:cNvPicPr>
            <a:picLocks noChangeAspect="1"/>
          </p:cNvPicPr>
          <p:nvPr/>
        </p:nvPicPr>
        <p:blipFill>
          <a:blip r:embed="rId4"/>
          <a:stretch>
            <a:fillRect/>
          </a:stretch>
        </p:blipFill>
        <p:spPr>
          <a:xfrm>
            <a:off x="5597691" y="952403"/>
            <a:ext cx="6522716" cy="5905597"/>
          </a:xfrm>
          <a:prstGeom prst="rect">
            <a:avLst/>
          </a:prstGeom>
        </p:spPr>
      </p:pic>
    </p:spTree>
    <p:extLst>
      <p:ext uri="{BB962C8B-B14F-4D97-AF65-F5344CB8AC3E}">
        <p14:creationId xmlns:p14="http://schemas.microsoft.com/office/powerpoint/2010/main" val="5952676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4673</TotalTime>
  <Words>2784</Words>
  <Application>Microsoft Office PowerPoint</Application>
  <PresentationFormat>宽屏</PresentationFormat>
  <Paragraphs>246</Paragraphs>
  <Slides>38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微软雅黑</vt:lpstr>
      <vt:lpstr>Arial</vt:lpstr>
      <vt:lpstr>Calibri</vt:lpstr>
      <vt:lpstr>Calibri Light</vt:lpstr>
      <vt:lpstr>Consolas</vt:lpstr>
      <vt:lpstr>Wingdings</vt:lpstr>
      <vt:lpstr>Office 主题</vt:lpstr>
      <vt:lpstr>基本数据类型(二): 字符串类型及其操作</vt:lpstr>
      <vt:lpstr>1). 下面那个选项表示的是整数</vt:lpstr>
      <vt:lpstr>5 / 2 和9 / 3的结果分别是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amosine</dc:creator>
  <cp:lastModifiedBy>LIAO Y.Q.</cp:lastModifiedBy>
  <cp:revision>135</cp:revision>
  <dcterms:created xsi:type="dcterms:W3CDTF">2021-08-19T08:05:36Z</dcterms:created>
  <dcterms:modified xsi:type="dcterms:W3CDTF">2021-09-28T03:27:16Z</dcterms:modified>
</cp:coreProperties>
</file>