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37" r:id="rId3"/>
    <p:sldId id="345" r:id="rId4"/>
    <p:sldId id="346" r:id="rId5"/>
    <p:sldId id="342" r:id="rId6"/>
    <p:sldId id="343" r:id="rId7"/>
    <p:sldId id="341" r:id="rId8"/>
    <p:sldId id="301" r:id="rId9"/>
    <p:sldId id="347" r:id="rId10"/>
    <p:sldId id="351" r:id="rId11"/>
    <p:sldId id="352" r:id="rId12"/>
    <p:sldId id="348" r:id="rId13"/>
    <p:sldId id="349" r:id="rId14"/>
    <p:sldId id="350" r:id="rId15"/>
    <p:sldId id="615" r:id="rId16"/>
    <p:sldId id="616" r:id="rId17"/>
    <p:sldId id="617" r:id="rId18"/>
    <p:sldId id="618" r:id="rId19"/>
    <p:sldId id="636" r:id="rId20"/>
    <p:sldId id="637" r:id="rId21"/>
    <p:sldId id="620" r:id="rId22"/>
    <p:sldId id="607" r:id="rId23"/>
    <p:sldId id="606" r:id="rId24"/>
    <p:sldId id="609" r:id="rId25"/>
    <p:sldId id="600" r:id="rId26"/>
    <p:sldId id="619" r:id="rId27"/>
    <p:sldId id="633" r:id="rId28"/>
    <p:sldId id="632" r:id="rId29"/>
    <p:sldId id="634" r:id="rId30"/>
    <p:sldId id="635" r:id="rId31"/>
    <p:sldId id="353" r:id="rId32"/>
    <p:sldId id="622" r:id="rId33"/>
    <p:sldId id="623" r:id="rId34"/>
    <p:sldId id="626" r:id="rId35"/>
    <p:sldId id="624" r:id="rId36"/>
    <p:sldId id="627" r:id="rId37"/>
    <p:sldId id="628" r:id="rId38"/>
    <p:sldId id="629" r:id="rId39"/>
    <p:sldId id="631" r:id="rId40"/>
    <p:sldId id="630" r:id="rId41"/>
    <p:sldId id="625"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2AA1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96" autoAdjust="0"/>
  </p:normalViewPr>
  <p:slideViewPr>
    <p:cSldViewPr snapToGrid="0">
      <p:cViewPr varScale="1">
        <p:scale>
          <a:sx n="101" d="100"/>
          <a:sy n="101" d="100"/>
        </p:scale>
        <p:origin x="39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6D1F3-A6B5-4619-AC09-0C1EF400D83E}" type="datetimeFigureOut">
              <a:rPr lang="zh-CN" altLang="en-US" smtClean="0"/>
              <a:t>2021/9/27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1575E-350A-4128-8621-EA5F670EE296}" type="slidenum">
              <a:rPr lang="zh-CN" altLang="en-US" smtClean="0"/>
              <a:t>‹#›</a:t>
            </a:fld>
            <a:endParaRPr lang="zh-CN" altLang="en-US"/>
          </a:p>
        </p:txBody>
      </p:sp>
    </p:spTree>
    <p:extLst>
      <p:ext uri="{BB962C8B-B14F-4D97-AF65-F5344CB8AC3E}">
        <p14:creationId xmlns:p14="http://schemas.microsoft.com/office/powerpoint/2010/main" val="3145372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E1575E-350A-4128-8621-EA5F670EE296}" type="slidenum">
              <a:rPr lang="zh-CN" altLang="en-US" smtClean="0"/>
              <a:t>5</a:t>
            </a:fld>
            <a:endParaRPr lang="zh-CN" altLang="en-US"/>
          </a:p>
        </p:txBody>
      </p:sp>
    </p:spTree>
    <p:extLst>
      <p:ext uri="{BB962C8B-B14F-4D97-AF65-F5344CB8AC3E}">
        <p14:creationId xmlns:p14="http://schemas.microsoft.com/office/powerpoint/2010/main" val="1800037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19</a:t>
            </a:fld>
            <a:endParaRPr lang="zh-CN" altLang="en-US"/>
          </a:p>
        </p:txBody>
      </p:sp>
    </p:spTree>
    <p:extLst>
      <p:ext uri="{BB962C8B-B14F-4D97-AF65-F5344CB8AC3E}">
        <p14:creationId xmlns:p14="http://schemas.microsoft.com/office/powerpoint/2010/main" val="79566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E1575E-350A-4128-8621-EA5F670EE296}" type="slidenum">
              <a:rPr lang="zh-CN" altLang="en-US" smtClean="0"/>
              <a:t>21</a:t>
            </a:fld>
            <a:endParaRPr lang="zh-CN" altLang="en-US"/>
          </a:p>
        </p:txBody>
      </p:sp>
    </p:spTree>
    <p:extLst>
      <p:ext uri="{BB962C8B-B14F-4D97-AF65-F5344CB8AC3E}">
        <p14:creationId xmlns:p14="http://schemas.microsoft.com/office/powerpoint/2010/main" val="3011802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For</a:t>
            </a:r>
            <a:r>
              <a:rPr lang="zh-CN" altLang="en-US" dirty="0"/>
              <a:t>循环的另一个常用场景是列表的遍历。语法结构还是我们刚才学到的。只不过在这里</a:t>
            </a:r>
            <a:r>
              <a:rPr lang="en-US" altLang="zh-CN" sz="1200" dirty="0">
                <a:latin typeface="+mn-ea"/>
              </a:rPr>
              <a:t>&lt;</a:t>
            </a:r>
            <a:r>
              <a:rPr lang="zh-CN" altLang="en-US" sz="1200" dirty="0">
                <a:latin typeface="+mn-ea"/>
              </a:rPr>
              <a:t>数据集</a:t>
            </a:r>
            <a:r>
              <a:rPr lang="en-US" altLang="zh-CN" sz="1200" dirty="0">
                <a:latin typeface="+mn-ea"/>
              </a:rPr>
              <a:t>&gt;</a:t>
            </a:r>
            <a:r>
              <a:rPr lang="zh-CN" altLang="en-US" sz="1200" dirty="0">
                <a:latin typeface="+mn-ea"/>
              </a:rPr>
              <a:t>是列表，遍历列表的每个元素，赋值给</a:t>
            </a:r>
            <a:r>
              <a:rPr lang="en-US" altLang="zh-CN" sz="1200" dirty="0">
                <a:latin typeface="+mn-ea"/>
              </a:rPr>
              <a:t>&lt;</a:t>
            </a:r>
            <a:r>
              <a:rPr lang="zh-CN" altLang="en-US" sz="1200" dirty="0">
                <a:latin typeface="+mn-ea"/>
              </a:rPr>
              <a:t>循环变量</a:t>
            </a:r>
            <a:r>
              <a:rPr lang="en-US" altLang="zh-CN" sz="1200" dirty="0">
                <a:latin typeface="+mn-ea"/>
              </a:rPr>
              <a:t>&gt;</a:t>
            </a:r>
            <a:r>
              <a:rPr lang="zh-CN" altLang="en-US" sz="1200" dirty="0">
                <a:latin typeface="+mn-ea"/>
              </a:rPr>
              <a:t>，然后执行一次</a:t>
            </a:r>
            <a:r>
              <a:rPr lang="en-US" altLang="zh-CN" sz="1200" dirty="0">
                <a:latin typeface="+mn-ea"/>
              </a:rPr>
              <a:t>&lt;</a:t>
            </a:r>
            <a:r>
              <a:rPr lang="zh-CN" altLang="en-US" sz="1200" dirty="0">
                <a:latin typeface="+mn-ea"/>
              </a:rPr>
              <a:t>语句块</a:t>
            </a:r>
            <a:r>
              <a:rPr lang="en-US" altLang="zh-CN" sz="1200" dirty="0">
                <a:latin typeface="+mn-ea"/>
              </a:rPr>
              <a:t>&gt;</a:t>
            </a:r>
            <a:r>
              <a:rPr lang="zh-CN" altLang="en-US" sz="1200" dirty="0">
                <a:latin typeface="+mn-ea"/>
              </a:rPr>
              <a:t>，一直循环，直到每一个元素都访问完毕。我们来看几个小例子。第</a:t>
            </a:r>
            <a:r>
              <a:rPr lang="en-US" altLang="zh-CN" sz="1200" dirty="0">
                <a:latin typeface="+mn-ea"/>
              </a:rPr>
              <a:t>1</a:t>
            </a:r>
            <a:r>
              <a:rPr lang="zh-CN" altLang="en-US" sz="1200" dirty="0">
                <a:latin typeface="+mn-ea"/>
              </a:rPr>
              <a:t>个例子，这段代码表示遍历</a:t>
            </a:r>
            <a:r>
              <a:rPr lang="en-US" altLang="zh-CN" sz="1200" dirty="0">
                <a:latin typeface="+mn-ea"/>
              </a:rPr>
              <a:t>[1,2,3,4,5]</a:t>
            </a:r>
            <a:r>
              <a:rPr lang="zh-CN" altLang="en-US" sz="1200" dirty="0">
                <a:latin typeface="+mn-ea"/>
              </a:rPr>
              <a:t>这个列表的每个元素。然后将其打印。输出结果很简单，就是</a:t>
            </a:r>
            <a:r>
              <a:rPr lang="en-US" altLang="zh-CN" sz="1200" dirty="0">
                <a:latin typeface="+mn-ea"/>
              </a:rPr>
              <a:t>1</a:t>
            </a:r>
            <a:r>
              <a:rPr lang="zh-CN" altLang="en-US" sz="1200" dirty="0">
                <a:latin typeface="+mn-ea"/>
              </a:rPr>
              <a:t>，</a:t>
            </a:r>
            <a:r>
              <a:rPr lang="en-US" altLang="zh-CN" sz="1200" dirty="0">
                <a:latin typeface="+mn-ea"/>
              </a:rPr>
              <a:t>2</a:t>
            </a:r>
            <a:r>
              <a:rPr lang="zh-CN" altLang="en-US" sz="1200" dirty="0">
                <a:latin typeface="+mn-ea"/>
              </a:rPr>
              <a:t>，</a:t>
            </a:r>
            <a:r>
              <a:rPr lang="en-US" altLang="zh-CN" sz="1200" dirty="0">
                <a:latin typeface="+mn-ea"/>
              </a:rPr>
              <a:t>3</a:t>
            </a:r>
            <a:r>
              <a:rPr lang="zh-CN" altLang="en-US" sz="1200" dirty="0">
                <a:latin typeface="+mn-ea"/>
              </a:rPr>
              <a:t>，</a:t>
            </a:r>
            <a:r>
              <a:rPr lang="en-US" altLang="zh-CN" sz="1200" dirty="0">
                <a:latin typeface="+mn-ea"/>
              </a:rPr>
              <a:t>4</a:t>
            </a:r>
            <a:r>
              <a:rPr lang="zh-CN" altLang="en-US" sz="1200" dirty="0">
                <a:latin typeface="+mn-ea"/>
              </a:rPr>
              <a:t>，</a:t>
            </a:r>
            <a:r>
              <a:rPr lang="en-US" altLang="zh-CN" sz="1200" dirty="0">
                <a:latin typeface="+mn-ea"/>
              </a:rPr>
              <a:t>5</a:t>
            </a:r>
            <a:r>
              <a:rPr lang="zh-CN" altLang="en-US" sz="1200" dirty="0">
                <a:latin typeface="+mn-ea"/>
              </a:rPr>
              <a:t>。下一个例子是打印这个列表的每个元素。这个列表，大家注意一下，含有多少个元素？对，</a:t>
            </a:r>
            <a:r>
              <a:rPr lang="en-US" altLang="zh-CN" sz="1200" dirty="0">
                <a:latin typeface="+mn-ea"/>
              </a:rPr>
              <a:t>4</a:t>
            </a:r>
            <a:r>
              <a:rPr lang="zh-CN" altLang="en-US" sz="1200" dirty="0">
                <a:latin typeface="+mn-ea"/>
              </a:rPr>
              <a:t>个元素。最后一个元素不是</a:t>
            </a:r>
            <a:r>
              <a:rPr lang="en-US" altLang="zh-CN" sz="1200" dirty="0">
                <a:latin typeface="+mn-ea"/>
              </a:rPr>
              <a:t>5</a:t>
            </a:r>
            <a:r>
              <a:rPr lang="zh-CN" altLang="en-US" sz="1200" dirty="0">
                <a:latin typeface="+mn-ea"/>
              </a:rPr>
              <a:t>，而是</a:t>
            </a:r>
            <a:r>
              <a:rPr lang="en-US" altLang="zh-CN" sz="1200" dirty="0">
                <a:latin typeface="+mn-ea"/>
              </a:rPr>
              <a:t>4</a:t>
            </a:r>
            <a:r>
              <a:rPr lang="zh-CN" altLang="en-US" sz="1200" dirty="0">
                <a:latin typeface="+mn-ea"/>
              </a:rPr>
              <a:t>和</a:t>
            </a:r>
            <a:r>
              <a:rPr lang="en-US" altLang="zh-CN" sz="1200" dirty="0">
                <a:latin typeface="+mn-ea"/>
              </a:rPr>
              <a:t>5</a:t>
            </a:r>
            <a:r>
              <a:rPr lang="zh-CN" altLang="en-US" sz="1200" dirty="0">
                <a:latin typeface="+mn-ea"/>
              </a:rPr>
              <a:t>组成的一个元组。所以他们是作为一个整体打印出来。</a:t>
            </a:r>
            <a:endParaRPr lang="zh-CN" altLang="en-US" dirty="0"/>
          </a:p>
        </p:txBody>
      </p:sp>
      <p:sp>
        <p:nvSpPr>
          <p:cNvPr id="4" name="灯片编号占位符 3"/>
          <p:cNvSpPr>
            <a:spLocks noGrp="1"/>
          </p:cNvSpPr>
          <p:nvPr>
            <p:ph type="sldNum" sz="quarter" idx="5"/>
          </p:nvPr>
        </p:nvSpPr>
        <p:spPr/>
        <p:txBody>
          <a:bodyPr/>
          <a:lstStyle/>
          <a:p>
            <a:fld id="{FDD8CD06-2F07-4459-967C-3A70E28323F2}" type="slidenum">
              <a:rPr lang="zh-CN" altLang="en-US" smtClean="0"/>
              <a:t>22</a:t>
            </a:fld>
            <a:endParaRPr lang="zh-CN" altLang="en-US"/>
          </a:p>
        </p:txBody>
      </p:sp>
    </p:spTree>
    <p:extLst>
      <p:ext uri="{BB962C8B-B14F-4D97-AF65-F5344CB8AC3E}">
        <p14:creationId xmlns:p14="http://schemas.microsoft.com/office/powerpoint/2010/main" val="2715687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a:t>
            </a:r>
            <a:r>
              <a:rPr lang="zh-CN" altLang="en-US" dirty="0"/>
              <a:t>循环的第一个很常见的应用场景是计数循环。所谓计数循环就是重复执行一段代码</a:t>
            </a:r>
            <a:r>
              <a:rPr lang="en-US" altLang="zh-CN" dirty="0"/>
              <a:t>N</a:t>
            </a:r>
            <a:r>
              <a:rPr lang="zh-CN" altLang="en-US" dirty="0"/>
              <a:t>次。</a:t>
            </a:r>
            <a:r>
              <a:rPr lang="zh-CN" altLang="en-US" sz="1200" dirty="0">
                <a:solidFill>
                  <a:srgbClr val="000000"/>
                </a:solidFill>
                <a:latin typeface="+mn-ea"/>
              </a:rPr>
              <a:t>常用到</a:t>
            </a:r>
            <a:r>
              <a:rPr lang="en-US" altLang="zh-CN" dirty="0"/>
              <a:t>Python</a:t>
            </a:r>
            <a:r>
              <a:rPr lang="zh-CN" altLang="en-US" dirty="0"/>
              <a:t>的内置函数</a:t>
            </a:r>
            <a:r>
              <a:rPr lang="en-US" altLang="zh-CN" dirty="0"/>
              <a:t>r</a:t>
            </a:r>
            <a:r>
              <a:rPr lang="en-US" altLang="zh-CN" sz="1200" dirty="0">
                <a:solidFill>
                  <a:srgbClr val="000000"/>
                </a:solidFill>
                <a:latin typeface="+mn-ea"/>
              </a:rPr>
              <a:t>ange</a:t>
            </a:r>
            <a:r>
              <a:rPr lang="zh-CN" altLang="en-US" sz="1200" dirty="0">
                <a:solidFill>
                  <a:srgbClr val="000000"/>
                </a:solidFill>
                <a:latin typeface="+mn-ea"/>
              </a:rPr>
              <a:t>函数</a:t>
            </a:r>
            <a:r>
              <a:rPr lang="zh-CN" altLang="en-US" dirty="0"/>
              <a:t>。</a:t>
            </a:r>
            <a:r>
              <a:rPr lang="en-US" altLang="zh-CN" dirty="0"/>
              <a:t>Range</a:t>
            </a:r>
            <a:r>
              <a:rPr lang="zh-CN" altLang="en-US" dirty="0"/>
              <a:t>函数</a:t>
            </a:r>
            <a:r>
              <a:rPr lang="zh-CN" altLang="en-US" sz="1200" dirty="0">
                <a:solidFill>
                  <a:srgbClr val="000000"/>
                </a:solidFill>
                <a:latin typeface="+mn-ea"/>
              </a:rPr>
              <a:t>用于生成一系列连续的整数。</a:t>
            </a:r>
            <a:r>
              <a:rPr lang="en-US" altLang="zh-CN" sz="1200" dirty="0">
                <a:solidFill>
                  <a:srgbClr val="000000"/>
                </a:solidFill>
                <a:latin typeface="+mn-ea"/>
              </a:rPr>
              <a:t>Range</a:t>
            </a:r>
            <a:r>
              <a:rPr lang="zh-CN" altLang="en-US" sz="1200" dirty="0">
                <a:solidFill>
                  <a:srgbClr val="000000"/>
                </a:solidFill>
                <a:latin typeface="+mn-ea"/>
              </a:rPr>
              <a:t>函数有三个参数，</a:t>
            </a:r>
            <a:r>
              <a:rPr lang="en-US" altLang="zh-CN" sz="1200" dirty="0">
                <a:solidFill>
                  <a:srgbClr val="000000"/>
                </a:solidFill>
                <a:latin typeface="+mn-ea"/>
              </a:rPr>
              <a:t>start</a:t>
            </a:r>
            <a:r>
              <a:rPr lang="zh-CN" altLang="en-US" sz="1200" dirty="0">
                <a:solidFill>
                  <a:srgbClr val="000000"/>
                </a:solidFill>
                <a:latin typeface="+mn-ea"/>
              </a:rPr>
              <a:t>参数表示计数从</a:t>
            </a:r>
            <a:r>
              <a:rPr lang="en-US" altLang="zh-CN" sz="1200" dirty="0">
                <a:solidFill>
                  <a:srgbClr val="000000"/>
                </a:solidFill>
                <a:latin typeface="+mn-ea"/>
              </a:rPr>
              <a:t>start</a:t>
            </a:r>
            <a:r>
              <a:rPr lang="zh-CN" altLang="en-US" sz="1200" dirty="0">
                <a:solidFill>
                  <a:srgbClr val="000000"/>
                </a:solidFill>
                <a:latin typeface="+mn-ea"/>
              </a:rPr>
              <a:t>开始，默认值是</a:t>
            </a:r>
            <a:r>
              <a:rPr lang="en-US" altLang="zh-CN" sz="1200" dirty="0">
                <a:solidFill>
                  <a:srgbClr val="000000"/>
                </a:solidFill>
                <a:latin typeface="+mn-ea"/>
              </a:rPr>
              <a:t>0</a:t>
            </a:r>
            <a:r>
              <a:rPr lang="zh-CN" altLang="en-US" sz="1200" dirty="0">
                <a:solidFill>
                  <a:srgbClr val="000000"/>
                </a:solidFill>
                <a:latin typeface="+mn-ea"/>
              </a:rPr>
              <a:t>。</a:t>
            </a:r>
            <a:r>
              <a:rPr lang="en-US" altLang="zh-CN" sz="1200" dirty="0">
                <a:solidFill>
                  <a:srgbClr val="000000"/>
                </a:solidFill>
                <a:latin typeface="+mn-ea"/>
              </a:rPr>
              <a:t>Stop</a:t>
            </a:r>
            <a:r>
              <a:rPr lang="zh-CN" altLang="en-US" sz="1200" dirty="0">
                <a:solidFill>
                  <a:srgbClr val="000000"/>
                </a:solidFill>
                <a:latin typeface="+mn-ea"/>
              </a:rPr>
              <a:t>表示计数到</a:t>
            </a:r>
            <a:r>
              <a:rPr lang="en-US" altLang="zh-CN" sz="1200" dirty="0">
                <a:solidFill>
                  <a:srgbClr val="000000"/>
                </a:solidFill>
                <a:latin typeface="+mn-ea"/>
              </a:rPr>
              <a:t>stop</a:t>
            </a:r>
            <a:r>
              <a:rPr lang="zh-CN" altLang="en-US" sz="1200" dirty="0">
                <a:solidFill>
                  <a:srgbClr val="000000"/>
                </a:solidFill>
                <a:latin typeface="+mn-ea"/>
              </a:rPr>
              <a:t>结束，但不包含</a:t>
            </a:r>
            <a:r>
              <a:rPr lang="en-US" altLang="zh-CN" sz="1200" dirty="0">
                <a:solidFill>
                  <a:srgbClr val="000000"/>
                </a:solidFill>
                <a:latin typeface="+mn-ea"/>
              </a:rPr>
              <a:t>stop</a:t>
            </a:r>
            <a:r>
              <a:rPr lang="zh-CN" altLang="en-US" sz="1200" dirty="0">
                <a:solidFill>
                  <a:srgbClr val="000000"/>
                </a:solidFill>
                <a:latin typeface="+mn-ea"/>
              </a:rPr>
              <a:t>这个值。</a:t>
            </a:r>
            <a:r>
              <a:rPr lang="en-US" altLang="zh-CN" sz="1200" dirty="0">
                <a:solidFill>
                  <a:srgbClr val="000000"/>
                </a:solidFill>
                <a:latin typeface="+mn-ea"/>
              </a:rPr>
              <a:t>Step</a:t>
            </a:r>
            <a:r>
              <a:rPr lang="zh-CN" altLang="en-US" sz="1200" dirty="0">
                <a:solidFill>
                  <a:srgbClr val="000000"/>
                </a:solidFill>
                <a:latin typeface="+mn-ea"/>
              </a:rPr>
              <a:t>参数表示的是步长，默认值是</a:t>
            </a:r>
            <a:r>
              <a:rPr lang="en-US" altLang="zh-CN" sz="1200" dirty="0">
                <a:solidFill>
                  <a:srgbClr val="000000"/>
                </a:solidFill>
                <a:latin typeface="+mn-ea"/>
              </a:rPr>
              <a:t>1</a:t>
            </a:r>
            <a:r>
              <a:rPr lang="zh-CN" altLang="en-US" sz="1200" dirty="0">
                <a:solidFill>
                  <a:srgbClr val="000000"/>
                </a:solidFill>
                <a:latin typeface="+mn-ea"/>
              </a:rPr>
              <a:t>。接下来我们来看几个小例子。</a:t>
            </a:r>
            <a:r>
              <a:rPr lang="en-US" altLang="zh-CN" sz="1200" dirty="0">
                <a:solidFill>
                  <a:srgbClr val="000000"/>
                </a:solidFill>
                <a:latin typeface="+mn-ea"/>
              </a:rPr>
              <a:t>For </a:t>
            </a:r>
            <a:r>
              <a:rPr lang="en-US" altLang="zh-CN" sz="1200" dirty="0" err="1">
                <a:solidFill>
                  <a:srgbClr val="000000"/>
                </a:solidFill>
                <a:latin typeface="+mn-ea"/>
              </a:rPr>
              <a:t>i</a:t>
            </a:r>
            <a:r>
              <a:rPr lang="en-US" altLang="zh-CN" sz="1200" dirty="0">
                <a:solidFill>
                  <a:srgbClr val="000000"/>
                </a:solidFill>
                <a:latin typeface="+mn-ea"/>
              </a:rPr>
              <a:t> in range(5): print(</a:t>
            </a:r>
            <a:r>
              <a:rPr lang="en-US" altLang="zh-CN" sz="1200" dirty="0" err="1">
                <a:solidFill>
                  <a:srgbClr val="000000"/>
                </a:solidFill>
                <a:latin typeface="+mn-ea"/>
              </a:rPr>
              <a:t>i</a:t>
            </a:r>
            <a:r>
              <a:rPr lang="en-US" altLang="zh-CN" sz="1200" dirty="0">
                <a:solidFill>
                  <a:srgbClr val="000000"/>
                </a:solidFill>
                <a:latin typeface="+mn-ea"/>
              </a:rPr>
              <a:t>). </a:t>
            </a:r>
            <a:r>
              <a:rPr lang="zh-CN" altLang="en-US" sz="1200" dirty="0">
                <a:solidFill>
                  <a:srgbClr val="000000"/>
                </a:solidFill>
                <a:latin typeface="+mn-ea"/>
              </a:rPr>
              <a:t>它实现的效果是打印</a:t>
            </a:r>
            <a:r>
              <a:rPr lang="en-US" altLang="zh-CN" sz="1200" dirty="0">
                <a:solidFill>
                  <a:srgbClr val="000000"/>
                </a:solidFill>
                <a:latin typeface="+mn-ea"/>
              </a:rPr>
              <a:t>range(5)</a:t>
            </a:r>
            <a:r>
              <a:rPr lang="zh-CN" altLang="en-US" sz="1200" dirty="0">
                <a:solidFill>
                  <a:srgbClr val="000000"/>
                </a:solidFill>
                <a:latin typeface="+mn-ea"/>
              </a:rPr>
              <a:t>的每一个元素。</a:t>
            </a:r>
            <a:r>
              <a:rPr lang="en-US" altLang="zh-CN" sz="1200" dirty="0">
                <a:solidFill>
                  <a:srgbClr val="000000"/>
                </a:solidFill>
                <a:latin typeface="+mn-ea"/>
              </a:rPr>
              <a:t>Range(5)</a:t>
            </a:r>
            <a:r>
              <a:rPr lang="zh-CN" altLang="en-US" sz="1200" dirty="0">
                <a:solidFill>
                  <a:srgbClr val="000000"/>
                </a:solidFill>
                <a:latin typeface="+mn-ea"/>
              </a:rPr>
              <a:t>只有一个参数</a:t>
            </a:r>
            <a:r>
              <a:rPr lang="en-US" altLang="zh-CN" sz="1200" dirty="0">
                <a:solidFill>
                  <a:srgbClr val="000000"/>
                </a:solidFill>
                <a:latin typeface="+mn-ea"/>
              </a:rPr>
              <a:t>5</a:t>
            </a:r>
            <a:r>
              <a:rPr lang="zh-CN" altLang="en-US" sz="1200" dirty="0">
                <a:solidFill>
                  <a:srgbClr val="000000"/>
                </a:solidFill>
                <a:latin typeface="+mn-ea"/>
              </a:rPr>
              <a:t>，我们知道</a:t>
            </a:r>
            <a:r>
              <a:rPr lang="en-US" altLang="zh-CN" sz="1200" dirty="0">
                <a:solidFill>
                  <a:srgbClr val="000000"/>
                </a:solidFill>
                <a:latin typeface="+mn-ea"/>
              </a:rPr>
              <a:t>range</a:t>
            </a:r>
            <a:r>
              <a:rPr lang="zh-CN" altLang="en-US" sz="1200" dirty="0">
                <a:solidFill>
                  <a:srgbClr val="000000"/>
                </a:solidFill>
                <a:latin typeface="+mn-ea"/>
              </a:rPr>
              <a:t>函数</a:t>
            </a:r>
            <a:r>
              <a:rPr lang="en-US" altLang="zh-CN" sz="1200" dirty="0">
                <a:solidFill>
                  <a:srgbClr val="000000"/>
                </a:solidFill>
                <a:latin typeface="+mn-ea"/>
              </a:rPr>
              <a:t>start</a:t>
            </a:r>
            <a:r>
              <a:rPr lang="zh-CN" altLang="en-US" sz="1200" dirty="0">
                <a:solidFill>
                  <a:srgbClr val="000000"/>
                </a:solidFill>
                <a:latin typeface="+mn-ea"/>
              </a:rPr>
              <a:t>和</a:t>
            </a:r>
            <a:r>
              <a:rPr lang="en-US" altLang="zh-CN" sz="1200" dirty="0">
                <a:solidFill>
                  <a:srgbClr val="000000"/>
                </a:solidFill>
                <a:latin typeface="+mn-ea"/>
              </a:rPr>
              <a:t>step</a:t>
            </a:r>
            <a:r>
              <a:rPr lang="zh-CN" altLang="en-US" sz="1200" dirty="0">
                <a:solidFill>
                  <a:srgbClr val="000000"/>
                </a:solidFill>
                <a:latin typeface="+mn-ea"/>
              </a:rPr>
              <a:t>都有默认值，只有</a:t>
            </a:r>
            <a:r>
              <a:rPr lang="en-US" altLang="zh-CN" sz="1200" dirty="0">
                <a:solidFill>
                  <a:srgbClr val="000000"/>
                </a:solidFill>
                <a:latin typeface="+mn-ea"/>
              </a:rPr>
              <a:t>stop</a:t>
            </a:r>
            <a:r>
              <a:rPr lang="zh-CN" altLang="en-US" sz="1200" dirty="0">
                <a:solidFill>
                  <a:srgbClr val="000000"/>
                </a:solidFill>
                <a:latin typeface="+mn-ea"/>
              </a:rPr>
              <a:t>的值必须指定。所以这个</a:t>
            </a:r>
            <a:r>
              <a:rPr lang="en-US" altLang="zh-CN" sz="1200" dirty="0">
                <a:solidFill>
                  <a:srgbClr val="000000"/>
                </a:solidFill>
                <a:latin typeface="+mn-ea"/>
              </a:rPr>
              <a:t>5</a:t>
            </a:r>
            <a:r>
              <a:rPr lang="zh-CN" altLang="en-US" sz="1200" dirty="0">
                <a:solidFill>
                  <a:srgbClr val="000000"/>
                </a:solidFill>
                <a:latin typeface="+mn-ea"/>
              </a:rPr>
              <a:t>是</a:t>
            </a:r>
            <a:r>
              <a:rPr lang="en-US" altLang="zh-CN" sz="1200" dirty="0">
                <a:solidFill>
                  <a:srgbClr val="000000"/>
                </a:solidFill>
                <a:latin typeface="+mn-ea"/>
              </a:rPr>
              <a:t>stop</a:t>
            </a:r>
            <a:r>
              <a:rPr lang="zh-CN" altLang="en-US" sz="1200" dirty="0">
                <a:solidFill>
                  <a:srgbClr val="000000"/>
                </a:solidFill>
                <a:latin typeface="+mn-ea"/>
              </a:rPr>
              <a:t>的值，</a:t>
            </a:r>
            <a:r>
              <a:rPr lang="en-US" altLang="zh-CN" sz="1200" dirty="0">
                <a:solidFill>
                  <a:srgbClr val="000000"/>
                </a:solidFill>
                <a:latin typeface="+mn-ea"/>
              </a:rPr>
              <a:t>range(5)</a:t>
            </a:r>
            <a:r>
              <a:rPr lang="zh-CN" altLang="en-US" sz="1200" dirty="0">
                <a:solidFill>
                  <a:srgbClr val="000000"/>
                </a:solidFill>
                <a:latin typeface="+mn-ea"/>
              </a:rPr>
              <a:t>就是相当于</a:t>
            </a:r>
            <a:r>
              <a:rPr lang="en-US" altLang="zh-CN" sz="1200" dirty="0">
                <a:solidFill>
                  <a:srgbClr val="000000"/>
                </a:solidFill>
                <a:latin typeface="+mn-ea"/>
              </a:rPr>
              <a:t>range(0,5,1).</a:t>
            </a:r>
            <a:r>
              <a:rPr lang="zh-CN" altLang="en-US" sz="1200" dirty="0">
                <a:solidFill>
                  <a:srgbClr val="000000"/>
                </a:solidFill>
                <a:latin typeface="+mn-ea"/>
              </a:rPr>
              <a:t>它产生的是</a:t>
            </a:r>
            <a:r>
              <a:rPr lang="en-US" altLang="zh-CN" sz="1200" dirty="0">
                <a:solidFill>
                  <a:srgbClr val="000000"/>
                </a:solidFill>
                <a:latin typeface="+mn-ea"/>
              </a:rPr>
              <a:t>0</a:t>
            </a:r>
            <a:r>
              <a:rPr lang="zh-CN" altLang="en-US" sz="1200" dirty="0">
                <a:solidFill>
                  <a:srgbClr val="000000"/>
                </a:solidFill>
                <a:latin typeface="+mn-ea"/>
              </a:rPr>
              <a:t>到</a:t>
            </a:r>
            <a:r>
              <a:rPr lang="en-US" altLang="zh-CN" sz="1200" dirty="0">
                <a:solidFill>
                  <a:srgbClr val="000000"/>
                </a:solidFill>
                <a:latin typeface="+mn-ea"/>
              </a:rPr>
              <a:t>5</a:t>
            </a:r>
            <a:r>
              <a:rPr lang="zh-CN" altLang="en-US" sz="1200" dirty="0">
                <a:solidFill>
                  <a:srgbClr val="000000"/>
                </a:solidFill>
                <a:latin typeface="+mn-ea"/>
              </a:rPr>
              <a:t>的整数，但不包括</a:t>
            </a:r>
            <a:r>
              <a:rPr lang="en-US" altLang="zh-CN" sz="1200" dirty="0">
                <a:solidFill>
                  <a:srgbClr val="000000"/>
                </a:solidFill>
                <a:latin typeface="+mn-ea"/>
              </a:rPr>
              <a:t>5</a:t>
            </a:r>
            <a:r>
              <a:rPr lang="zh-CN" altLang="en-US" sz="1200" dirty="0">
                <a:solidFill>
                  <a:srgbClr val="000000"/>
                </a:solidFill>
                <a:latin typeface="+mn-ea"/>
              </a:rPr>
              <a:t>，也就是</a:t>
            </a:r>
            <a:r>
              <a:rPr lang="en-US" altLang="zh-CN" sz="1200" dirty="0">
                <a:solidFill>
                  <a:srgbClr val="000000"/>
                </a:solidFill>
                <a:latin typeface="+mn-ea"/>
              </a:rPr>
              <a:t>01234</a:t>
            </a:r>
            <a:r>
              <a:rPr lang="zh-CN" altLang="en-US" sz="1200" dirty="0">
                <a:solidFill>
                  <a:srgbClr val="000000"/>
                </a:solidFill>
                <a:latin typeface="+mn-ea"/>
              </a:rPr>
              <a:t>，我们看一下程序输出。第二个例子</a:t>
            </a:r>
            <a:r>
              <a:rPr lang="en-US" altLang="zh-CN" sz="1200" dirty="0">
                <a:solidFill>
                  <a:srgbClr val="000000"/>
                </a:solidFill>
                <a:latin typeface="+mn-ea"/>
              </a:rPr>
              <a:t>for </a:t>
            </a:r>
            <a:r>
              <a:rPr lang="en-US" altLang="zh-CN" sz="1200" dirty="0" err="1">
                <a:solidFill>
                  <a:srgbClr val="000000"/>
                </a:solidFill>
                <a:latin typeface="+mn-ea"/>
              </a:rPr>
              <a:t>i</a:t>
            </a:r>
            <a:r>
              <a:rPr lang="en-US" altLang="zh-CN" sz="1200" dirty="0">
                <a:solidFill>
                  <a:srgbClr val="000000"/>
                </a:solidFill>
                <a:latin typeface="+mn-ea"/>
              </a:rPr>
              <a:t> in range(10, 1, -3):print(</a:t>
            </a:r>
            <a:r>
              <a:rPr lang="en-US" altLang="zh-CN" sz="1200" dirty="0" err="1">
                <a:solidFill>
                  <a:srgbClr val="000000"/>
                </a:solidFill>
                <a:latin typeface="+mn-ea"/>
              </a:rPr>
              <a:t>i</a:t>
            </a:r>
            <a:r>
              <a:rPr lang="en-US" altLang="zh-CN" sz="1200" dirty="0">
                <a:solidFill>
                  <a:srgbClr val="000000"/>
                </a:solidFill>
                <a:latin typeface="+mn-ea"/>
              </a:rPr>
              <a:t>)</a:t>
            </a:r>
            <a:r>
              <a:rPr lang="zh-CN" altLang="en-US" sz="1200" dirty="0">
                <a:solidFill>
                  <a:srgbClr val="000000"/>
                </a:solidFill>
                <a:latin typeface="+mn-ea"/>
              </a:rPr>
              <a:t>。这段代码是输出</a:t>
            </a:r>
            <a:r>
              <a:rPr lang="en-US" altLang="zh-CN" sz="1200" dirty="0">
                <a:solidFill>
                  <a:srgbClr val="000000"/>
                </a:solidFill>
                <a:latin typeface="+mn-ea"/>
              </a:rPr>
              <a:t>range(10, 1, -3)</a:t>
            </a:r>
            <a:r>
              <a:rPr lang="zh-CN" altLang="en-US" sz="1200" dirty="0">
                <a:solidFill>
                  <a:srgbClr val="000000"/>
                </a:solidFill>
                <a:latin typeface="+mn-ea"/>
              </a:rPr>
              <a:t>的每一个元素。</a:t>
            </a:r>
            <a:r>
              <a:rPr lang="en-US" altLang="zh-CN" sz="1200" dirty="0">
                <a:solidFill>
                  <a:srgbClr val="000000"/>
                </a:solidFill>
                <a:latin typeface="+mn-ea"/>
              </a:rPr>
              <a:t>Range(10, 1, -3)</a:t>
            </a:r>
            <a:r>
              <a:rPr lang="zh-CN" altLang="en-US" sz="1200" dirty="0">
                <a:solidFill>
                  <a:srgbClr val="000000"/>
                </a:solidFill>
                <a:latin typeface="+mn-ea"/>
              </a:rPr>
              <a:t>产生的是从</a:t>
            </a:r>
            <a:r>
              <a:rPr lang="en-US" altLang="zh-CN" sz="1200" dirty="0">
                <a:solidFill>
                  <a:srgbClr val="000000"/>
                </a:solidFill>
                <a:latin typeface="+mn-ea"/>
              </a:rPr>
              <a:t>10</a:t>
            </a:r>
            <a:r>
              <a:rPr lang="zh-CN" altLang="en-US" sz="1200" dirty="0">
                <a:solidFill>
                  <a:srgbClr val="000000"/>
                </a:solidFill>
                <a:latin typeface="+mn-ea"/>
              </a:rPr>
              <a:t>到</a:t>
            </a:r>
            <a:r>
              <a:rPr lang="en-US" altLang="zh-CN" sz="1200" dirty="0">
                <a:solidFill>
                  <a:srgbClr val="000000"/>
                </a:solidFill>
                <a:latin typeface="+mn-ea"/>
              </a:rPr>
              <a:t>1</a:t>
            </a:r>
            <a:r>
              <a:rPr lang="zh-CN" altLang="en-US" sz="1200" dirty="0">
                <a:solidFill>
                  <a:srgbClr val="000000"/>
                </a:solidFill>
                <a:latin typeface="+mn-ea"/>
              </a:rPr>
              <a:t>，步长为</a:t>
            </a:r>
            <a:r>
              <a:rPr lang="en-US" altLang="zh-CN" sz="1200" dirty="0">
                <a:solidFill>
                  <a:srgbClr val="000000"/>
                </a:solidFill>
                <a:latin typeface="+mn-ea"/>
              </a:rPr>
              <a:t>-3</a:t>
            </a:r>
            <a:r>
              <a:rPr lang="zh-CN" altLang="en-US" sz="1200" dirty="0">
                <a:solidFill>
                  <a:srgbClr val="000000"/>
                </a:solidFill>
                <a:latin typeface="+mn-ea"/>
              </a:rPr>
              <a:t>的整数序列</a:t>
            </a:r>
            <a:r>
              <a:rPr lang="en-US" altLang="zh-CN" sz="1200" dirty="0">
                <a:solidFill>
                  <a:srgbClr val="000000"/>
                </a:solidFill>
                <a:latin typeface="+mn-ea"/>
              </a:rPr>
              <a:t>.</a:t>
            </a:r>
            <a:r>
              <a:rPr lang="zh-CN" altLang="en-US" sz="1200" dirty="0">
                <a:solidFill>
                  <a:srgbClr val="000000"/>
                </a:solidFill>
                <a:latin typeface="+mn-ea"/>
              </a:rPr>
              <a:t>第一个值是</a:t>
            </a:r>
            <a:r>
              <a:rPr lang="en-US" altLang="zh-CN" sz="1200" dirty="0">
                <a:solidFill>
                  <a:srgbClr val="000000"/>
                </a:solidFill>
                <a:latin typeface="+mn-ea"/>
              </a:rPr>
              <a:t>10</a:t>
            </a:r>
            <a:r>
              <a:rPr lang="zh-CN" altLang="en-US" sz="1200" dirty="0">
                <a:solidFill>
                  <a:srgbClr val="000000"/>
                </a:solidFill>
                <a:latin typeface="+mn-ea"/>
              </a:rPr>
              <a:t>，第二个值是</a:t>
            </a:r>
            <a:r>
              <a:rPr lang="en-US" altLang="zh-CN" sz="1200" dirty="0">
                <a:solidFill>
                  <a:srgbClr val="000000"/>
                </a:solidFill>
                <a:latin typeface="+mn-ea"/>
              </a:rPr>
              <a:t>10-3=7</a:t>
            </a:r>
            <a:r>
              <a:rPr lang="zh-CN" altLang="en-US" sz="1200" dirty="0">
                <a:solidFill>
                  <a:srgbClr val="000000"/>
                </a:solidFill>
                <a:latin typeface="+mn-ea"/>
              </a:rPr>
              <a:t>，接下来呢</a:t>
            </a:r>
            <a:r>
              <a:rPr lang="en-US" altLang="zh-CN" sz="1200" dirty="0">
                <a:solidFill>
                  <a:srgbClr val="000000"/>
                </a:solidFill>
                <a:latin typeface="+mn-ea"/>
              </a:rPr>
              <a:t>7-3</a:t>
            </a:r>
            <a:r>
              <a:rPr lang="zh-CN" altLang="en-US" sz="1200" dirty="0">
                <a:solidFill>
                  <a:srgbClr val="000000"/>
                </a:solidFill>
                <a:latin typeface="+mn-ea"/>
              </a:rPr>
              <a:t>就是</a:t>
            </a:r>
            <a:r>
              <a:rPr lang="en-US" altLang="zh-CN" sz="1200" dirty="0">
                <a:solidFill>
                  <a:srgbClr val="000000"/>
                </a:solidFill>
                <a:latin typeface="+mn-ea"/>
              </a:rPr>
              <a:t>4</a:t>
            </a:r>
            <a:r>
              <a:rPr lang="zh-CN" altLang="en-US" sz="1200" dirty="0">
                <a:solidFill>
                  <a:srgbClr val="000000"/>
                </a:solidFill>
                <a:latin typeface="+mn-ea"/>
              </a:rPr>
              <a:t>，再接下来是</a:t>
            </a:r>
            <a:r>
              <a:rPr lang="en-US" altLang="zh-CN" sz="1200" dirty="0">
                <a:solidFill>
                  <a:srgbClr val="000000"/>
                </a:solidFill>
                <a:latin typeface="+mn-ea"/>
              </a:rPr>
              <a:t>4-3=1</a:t>
            </a:r>
            <a:r>
              <a:rPr lang="zh-CN" altLang="en-US" sz="1200" dirty="0">
                <a:solidFill>
                  <a:srgbClr val="000000"/>
                </a:solidFill>
                <a:latin typeface="+mn-ea"/>
              </a:rPr>
              <a:t>，因为</a:t>
            </a:r>
            <a:r>
              <a:rPr lang="en-US" altLang="zh-CN" sz="1200" dirty="0">
                <a:solidFill>
                  <a:srgbClr val="000000"/>
                </a:solidFill>
                <a:latin typeface="+mn-ea"/>
              </a:rPr>
              <a:t>1</a:t>
            </a:r>
            <a:r>
              <a:rPr lang="zh-CN" altLang="en-US" sz="1200" dirty="0">
                <a:solidFill>
                  <a:srgbClr val="000000"/>
                </a:solidFill>
                <a:latin typeface="+mn-ea"/>
              </a:rPr>
              <a:t>是</a:t>
            </a:r>
            <a:r>
              <a:rPr lang="en-US" altLang="zh-CN" sz="1200" dirty="0">
                <a:solidFill>
                  <a:srgbClr val="000000"/>
                </a:solidFill>
                <a:latin typeface="+mn-ea"/>
              </a:rPr>
              <a:t>stop</a:t>
            </a:r>
            <a:r>
              <a:rPr lang="zh-CN" altLang="en-US" sz="1200" dirty="0">
                <a:solidFill>
                  <a:srgbClr val="000000"/>
                </a:solidFill>
                <a:latin typeface="+mn-ea"/>
              </a:rPr>
              <a:t>的值，不包含</a:t>
            </a:r>
            <a:r>
              <a:rPr lang="en-US" altLang="zh-CN" sz="1200" dirty="0">
                <a:solidFill>
                  <a:srgbClr val="000000"/>
                </a:solidFill>
                <a:latin typeface="+mn-ea"/>
              </a:rPr>
              <a:t>stop</a:t>
            </a:r>
            <a:r>
              <a:rPr lang="zh-CN" altLang="en-US" sz="1200" dirty="0">
                <a:solidFill>
                  <a:srgbClr val="000000"/>
                </a:solidFill>
                <a:latin typeface="+mn-ea"/>
              </a:rPr>
              <a:t>值。所以结果是</a:t>
            </a:r>
            <a:r>
              <a:rPr lang="en-US" altLang="zh-CN" sz="1200" dirty="0">
                <a:solidFill>
                  <a:srgbClr val="000000"/>
                </a:solidFill>
                <a:latin typeface="+mn-ea"/>
              </a:rPr>
              <a:t>10</a:t>
            </a:r>
            <a:r>
              <a:rPr lang="zh-CN" altLang="en-US" sz="1200" dirty="0">
                <a:solidFill>
                  <a:srgbClr val="000000"/>
                </a:solidFill>
                <a:latin typeface="+mn-ea"/>
              </a:rPr>
              <a:t>、</a:t>
            </a:r>
            <a:r>
              <a:rPr lang="en-US" altLang="zh-CN" sz="1200" dirty="0">
                <a:solidFill>
                  <a:srgbClr val="000000"/>
                </a:solidFill>
                <a:latin typeface="+mn-ea"/>
              </a:rPr>
              <a:t>7</a:t>
            </a:r>
            <a:r>
              <a:rPr lang="zh-CN" altLang="en-US" sz="1200" dirty="0">
                <a:solidFill>
                  <a:srgbClr val="000000"/>
                </a:solidFill>
                <a:latin typeface="+mn-ea"/>
              </a:rPr>
              <a:t>、</a:t>
            </a:r>
            <a:r>
              <a:rPr lang="en-US" altLang="zh-CN" sz="1200" dirty="0">
                <a:solidFill>
                  <a:srgbClr val="000000"/>
                </a:solidFill>
                <a:latin typeface="+mn-ea"/>
              </a:rPr>
              <a:t>4</a:t>
            </a:r>
            <a:r>
              <a:rPr lang="zh-CN" altLang="en-US" sz="1200" dirty="0">
                <a:solidFill>
                  <a:srgbClr val="000000"/>
                </a:solidFill>
                <a:latin typeface="+mn-ea"/>
              </a:rPr>
              <a:t>。我们来做一个小练习，输出</a:t>
            </a:r>
            <a:r>
              <a:rPr lang="en-US" altLang="zh-CN" sz="1200" dirty="0">
                <a:solidFill>
                  <a:srgbClr val="000000"/>
                </a:solidFill>
                <a:latin typeface="+mn-ea"/>
              </a:rPr>
              <a:t>0.1/0.3/0.5/0.7/0.9.</a:t>
            </a:r>
            <a:r>
              <a:rPr lang="zh-CN" altLang="en-US" sz="1200" dirty="0">
                <a:solidFill>
                  <a:srgbClr val="000000"/>
                </a:solidFill>
                <a:latin typeface="+mn-ea"/>
              </a:rPr>
              <a:t>很显然步长是</a:t>
            </a:r>
            <a:r>
              <a:rPr lang="en-US" altLang="zh-CN" sz="1200" dirty="0">
                <a:solidFill>
                  <a:srgbClr val="000000"/>
                </a:solidFill>
                <a:latin typeface="+mn-ea"/>
              </a:rPr>
              <a:t>0.2,</a:t>
            </a:r>
            <a:r>
              <a:rPr lang="zh-CN" altLang="en-US" sz="1200" dirty="0">
                <a:solidFill>
                  <a:srgbClr val="000000"/>
                </a:solidFill>
                <a:latin typeface="+mn-ea"/>
              </a:rPr>
              <a:t>那我们能不能写出</a:t>
            </a:r>
            <a:r>
              <a:rPr lang="en-US" altLang="zh-CN" sz="1200" dirty="0">
                <a:solidFill>
                  <a:srgbClr val="000000"/>
                </a:solidFill>
                <a:latin typeface="+mn-ea"/>
              </a:rPr>
              <a:t>range(0.1, 1, 0.2)</a:t>
            </a:r>
            <a:r>
              <a:rPr lang="zh-CN" altLang="en-US" sz="1200" dirty="0">
                <a:solidFill>
                  <a:srgbClr val="000000"/>
                </a:solidFill>
                <a:latin typeface="+mn-ea"/>
              </a:rPr>
              <a:t>呢，大家注意啊这个写法是错的，为什么呢，因为</a:t>
            </a:r>
            <a:r>
              <a:rPr lang="en-US" altLang="zh-CN" sz="1200" dirty="0">
                <a:solidFill>
                  <a:srgbClr val="000000"/>
                </a:solidFill>
                <a:latin typeface="+mn-ea"/>
              </a:rPr>
              <a:t>range</a:t>
            </a:r>
            <a:r>
              <a:rPr lang="zh-CN" altLang="en-US" sz="1200" dirty="0">
                <a:solidFill>
                  <a:srgbClr val="000000"/>
                </a:solidFill>
                <a:latin typeface="+mn-ea"/>
              </a:rPr>
              <a:t>函数是生成整数序列，它的参数都必须是整数。那我们怎么来实现呢，在这个例子，我们把所有值放大</a:t>
            </a:r>
            <a:r>
              <a:rPr lang="en-US" altLang="zh-CN" sz="1200" dirty="0">
                <a:solidFill>
                  <a:srgbClr val="000000"/>
                </a:solidFill>
                <a:latin typeface="+mn-ea"/>
              </a:rPr>
              <a:t>10</a:t>
            </a:r>
            <a:r>
              <a:rPr lang="zh-CN" altLang="en-US" sz="1200" dirty="0">
                <a:solidFill>
                  <a:srgbClr val="000000"/>
                </a:solidFill>
                <a:latin typeface="+mn-ea"/>
              </a:rPr>
              <a:t>倍就可以了，我们来看一下正确写法。我们先生成</a:t>
            </a:r>
            <a:r>
              <a:rPr lang="en-US" altLang="zh-CN" sz="1200" dirty="0">
                <a:solidFill>
                  <a:srgbClr val="000000"/>
                </a:solidFill>
                <a:latin typeface="+mn-ea"/>
              </a:rPr>
              <a:t>13579</a:t>
            </a:r>
            <a:r>
              <a:rPr lang="zh-CN" altLang="en-US" sz="1200" dirty="0">
                <a:solidFill>
                  <a:srgbClr val="000000"/>
                </a:solidFill>
                <a:latin typeface="+mn-ea"/>
              </a:rPr>
              <a:t>的序列，打印的时候除以</a:t>
            </a:r>
            <a:r>
              <a:rPr lang="en-US" altLang="zh-CN" sz="1200" dirty="0">
                <a:solidFill>
                  <a:srgbClr val="000000"/>
                </a:solidFill>
                <a:latin typeface="+mn-ea"/>
              </a:rPr>
              <a:t>10</a:t>
            </a:r>
            <a:r>
              <a:rPr lang="zh-CN" altLang="en-US" sz="1200" dirty="0">
                <a:solidFill>
                  <a:srgbClr val="000000"/>
                </a:solidFill>
                <a:latin typeface="+mn-ea"/>
              </a:rPr>
              <a:t>就可以了。</a:t>
            </a:r>
            <a:endParaRPr lang="zh-CN" altLang="en-US" dirty="0"/>
          </a:p>
        </p:txBody>
      </p:sp>
      <p:sp>
        <p:nvSpPr>
          <p:cNvPr id="4" name="灯片编号占位符 3"/>
          <p:cNvSpPr>
            <a:spLocks noGrp="1"/>
          </p:cNvSpPr>
          <p:nvPr>
            <p:ph type="sldNum" sz="quarter" idx="5"/>
          </p:nvPr>
        </p:nvSpPr>
        <p:spPr/>
        <p:txBody>
          <a:bodyPr/>
          <a:lstStyle/>
          <a:p>
            <a:fld id="{FDD8CD06-2F07-4459-967C-3A70E28323F2}" type="slidenum">
              <a:rPr lang="zh-CN" altLang="en-US" smtClean="0"/>
              <a:t>23</a:t>
            </a:fld>
            <a:endParaRPr lang="zh-CN" altLang="en-US"/>
          </a:p>
        </p:txBody>
      </p:sp>
    </p:spTree>
    <p:extLst>
      <p:ext uri="{BB962C8B-B14F-4D97-AF65-F5344CB8AC3E}">
        <p14:creationId xmlns:p14="http://schemas.microsoft.com/office/powerpoint/2010/main" val="3607774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t>经过刚才这些例子的学习，同学们对</a:t>
            </a:r>
            <a:r>
              <a:rPr lang="en-US" altLang="zh-CN" dirty="0"/>
              <a:t>for</a:t>
            </a:r>
            <a:r>
              <a:rPr lang="zh-CN" altLang="en-US" dirty="0"/>
              <a:t>循环的写法和应用有了一定的认识。下面我们讲</a:t>
            </a:r>
            <a:r>
              <a:rPr lang="en-US" altLang="zh-CN" dirty="0"/>
              <a:t>for</a:t>
            </a:r>
            <a:r>
              <a:rPr lang="zh-CN" altLang="en-US" dirty="0"/>
              <a:t>循环的控制。</a:t>
            </a:r>
            <a:r>
              <a:rPr lang="en-US" altLang="zh-CN" dirty="0"/>
              <a:t>For</a:t>
            </a:r>
            <a:r>
              <a:rPr lang="zh-CN" altLang="en-US" dirty="0"/>
              <a:t>循环的控制，和之前我们学的</a:t>
            </a:r>
            <a:r>
              <a:rPr lang="en-US" altLang="zh-CN" dirty="0"/>
              <a:t>while</a:t>
            </a:r>
            <a:r>
              <a:rPr lang="zh-CN" altLang="en-US" dirty="0"/>
              <a:t>循环的控制是一样的，是由</a:t>
            </a:r>
            <a:r>
              <a:rPr lang="en-US" altLang="zh-CN" dirty="0"/>
              <a:t>break</a:t>
            </a:r>
            <a:r>
              <a:rPr lang="zh-CN" altLang="en-US" dirty="0"/>
              <a:t>和</a:t>
            </a:r>
            <a:r>
              <a:rPr lang="en-US" altLang="zh-CN" dirty="0"/>
              <a:t>continue</a:t>
            </a:r>
            <a:r>
              <a:rPr lang="zh-CN" altLang="en-US" dirty="0"/>
              <a:t>来实现。</a:t>
            </a:r>
            <a:r>
              <a:rPr lang="en-US" altLang="zh-CN" dirty="0">
                <a:latin typeface="Inconsolata" pitchFamily="1" charset="0"/>
                <a:ea typeface="Inconsolata" pitchFamily="1" charset="0"/>
              </a:rPr>
              <a:t>break</a:t>
            </a:r>
            <a:r>
              <a:rPr lang="zh-CN" altLang="en-US" dirty="0">
                <a:latin typeface="Inconsolata" pitchFamily="1" charset="0"/>
              </a:rPr>
              <a:t>跳出并结束当前</a:t>
            </a:r>
            <a:r>
              <a:rPr lang="zh-CN" altLang="en-US" dirty="0">
                <a:solidFill>
                  <a:srgbClr val="FF0000"/>
                </a:solidFill>
                <a:latin typeface="Inconsolata" pitchFamily="1" charset="0"/>
              </a:rPr>
              <a:t>整个</a:t>
            </a:r>
            <a:r>
              <a:rPr lang="zh-CN" altLang="en-US" dirty="0">
                <a:latin typeface="Inconsolata" pitchFamily="1" charset="0"/>
              </a:rPr>
              <a:t>循环，执行循环后的语句。</a:t>
            </a:r>
            <a:r>
              <a:rPr lang="en-US" altLang="zh-CN" dirty="0">
                <a:latin typeface="Inconsolata" pitchFamily="1" charset="0"/>
                <a:ea typeface="Inconsolata" pitchFamily="1" charset="0"/>
              </a:rPr>
              <a:t>continue</a:t>
            </a:r>
            <a:r>
              <a:rPr lang="zh-CN" altLang="en-US" dirty="0">
                <a:latin typeface="Inconsolata" pitchFamily="1" charset="0"/>
              </a:rPr>
              <a:t>结束</a:t>
            </a:r>
            <a:r>
              <a:rPr lang="zh-CN" altLang="en-US" dirty="0">
                <a:solidFill>
                  <a:srgbClr val="FF0000"/>
                </a:solidFill>
                <a:latin typeface="Inconsolata" pitchFamily="1" charset="0"/>
              </a:rPr>
              <a:t>当次</a:t>
            </a:r>
            <a:r>
              <a:rPr lang="zh-CN" altLang="en-US" dirty="0">
                <a:latin typeface="Inconsolata" pitchFamily="1" charset="0"/>
              </a:rPr>
              <a:t>循环，继续执行后续次数循环。我们稍微改动一下前面的两个例子。第一个例子。遍历‘</a:t>
            </a:r>
            <a:r>
              <a:rPr lang="en-US" altLang="zh-CN" dirty="0">
                <a:latin typeface="Inconsolata" pitchFamily="1" charset="0"/>
              </a:rPr>
              <a:t>python’</a:t>
            </a:r>
            <a:r>
              <a:rPr lang="zh-CN" altLang="en-US" dirty="0">
                <a:latin typeface="Inconsolata" pitchFamily="1" charset="0"/>
              </a:rPr>
              <a:t>这个字符串的每个字符，并将它打印出来，遍历到</a:t>
            </a:r>
            <a:r>
              <a:rPr lang="en-US" altLang="zh-CN" dirty="0">
                <a:latin typeface="Inconsolata" pitchFamily="1" charset="0"/>
              </a:rPr>
              <a:t>t</a:t>
            </a:r>
            <a:r>
              <a:rPr lang="zh-CN" altLang="en-US" dirty="0">
                <a:latin typeface="Inconsolata" pitchFamily="1" charset="0"/>
              </a:rPr>
              <a:t>的时候就跳出了整个循环，因此</a:t>
            </a:r>
            <a:r>
              <a:rPr lang="en-US" altLang="zh-CN" dirty="0">
                <a:latin typeface="Inconsolata" pitchFamily="1" charset="0"/>
              </a:rPr>
              <a:t>thon</a:t>
            </a:r>
            <a:r>
              <a:rPr lang="zh-CN" altLang="en-US" dirty="0">
                <a:latin typeface="Inconsolata" pitchFamily="1" charset="0"/>
              </a:rPr>
              <a:t>都没有打印出来。打印结果是</a:t>
            </a:r>
            <a:r>
              <a:rPr lang="en-US" altLang="zh-CN" dirty="0">
                <a:latin typeface="Inconsolata" pitchFamily="1" charset="0"/>
              </a:rPr>
              <a:t>P</a:t>
            </a:r>
            <a:r>
              <a:rPr lang="zh-CN" altLang="en-US" dirty="0">
                <a:latin typeface="Inconsolata" pitchFamily="1" charset="0"/>
              </a:rPr>
              <a:t>和</a:t>
            </a:r>
            <a:r>
              <a:rPr lang="en-US" altLang="zh-CN" dirty="0">
                <a:latin typeface="Inconsolata" pitchFamily="1" charset="0"/>
              </a:rPr>
              <a:t>y</a:t>
            </a:r>
            <a:r>
              <a:rPr lang="zh-CN" altLang="en-US" dirty="0">
                <a:latin typeface="Inconsolata" pitchFamily="1" charset="0"/>
              </a:rPr>
              <a:t>。第二个例子，遍历‘</a:t>
            </a:r>
            <a:r>
              <a:rPr lang="en-US" altLang="zh-CN" dirty="0">
                <a:latin typeface="Inconsolata" pitchFamily="1" charset="0"/>
              </a:rPr>
              <a:t>python’</a:t>
            </a:r>
            <a:r>
              <a:rPr lang="zh-CN" altLang="en-US" dirty="0">
                <a:latin typeface="Inconsolata" pitchFamily="1" charset="0"/>
              </a:rPr>
              <a:t>这个字符串的每个字符，如果字符等于</a:t>
            </a:r>
            <a:r>
              <a:rPr lang="en-US" altLang="zh-CN" dirty="0">
                <a:latin typeface="Inconsolata" pitchFamily="1" charset="0"/>
              </a:rPr>
              <a:t>t</a:t>
            </a:r>
            <a:r>
              <a:rPr lang="zh-CN" altLang="en-US" dirty="0">
                <a:latin typeface="Inconsolata" pitchFamily="1" charset="0"/>
              </a:rPr>
              <a:t>，则跳过本次循环。后面继续遍历和打印其他字符，打印结果是</a:t>
            </a:r>
            <a:r>
              <a:rPr lang="en-US" altLang="zh-CN" dirty="0" err="1">
                <a:latin typeface="Inconsolata" pitchFamily="1" charset="0"/>
              </a:rPr>
              <a:t>Pyhon</a:t>
            </a:r>
            <a:r>
              <a:rPr lang="zh-CN" altLang="en-US" dirty="0">
                <a:latin typeface="Inconsolata" pitchFamily="1" charset="0"/>
              </a:rPr>
              <a:t>。</a:t>
            </a:r>
            <a:endParaRPr lang="en-US" altLang="zh-CN" dirty="0">
              <a:latin typeface="Inconsolata" pitchFamily="1" charset="0"/>
              <a:ea typeface="Inconsolata" pitchFamily="1" charset="0"/>
            </a:endParaRPr>
          </a:p>
          <a:p>
            <a:endParaRPr lang="zh-CN" altLang="en-US" dirty="0"/>
          </a:p>
        </p:txBody>
      </p:sp>
      <p:sp>
        <p:nvSpPr>
          <p:cNvPr id="4" name="灯片编号占位符 3"/>
          <p:cNvSpPr>
            <a:spLocks noGrp="1"/>
          </p:cNvSpPr>
          <p:nvPr>
            <p:ph type="sldNum" sz="quarter" idx="5"/>
          </p:nvPr>
        </p:nvSpPr>
        <p:spPr/>
        <p:txBody>
          <a:bodyPr/>
          <a:lstStyle/>
          <a:p>
            <a:fld id="{FDD8CD06-2F07-4459-967C-3A70E28323F2}" type="slidenum">
              <a:rPr lang="zh-CN" altLang="en-US" smtClean="0"/>
              <a:t>24</a:t>
            </a:fld>
            <a:endParaRPr lang="zh-CN" altLang="en-US"/>
          </a:p>
        </p:txBody>
      </p:sp>
    </p:spTree>
    <p:extLst>
      <p:ext uri="{BB962C8B-B14F-4D97-AF65-F5344CB8AC3E}">
        <p14:creationId xmlns:p14="http://schemas.microsoft.com/office/powerpoint/2010/main" val="3100327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auto" latinLnBrk="0" hangingPunct="1">
              <a:lnSpc>
                <a:spcPct val="200000"/>
              </a:lnSpc>
              <a:spcBef>
                <a:spcPts val="0"/>
              </a:spcBef>
              <a:spcAft>
                <a:spcPts val="0"/>
              </a:spcAft>
              <a:buClrTx/>
              <a:buSzTx/>
              <a:buFont typeface="Arial" panose="020B0604020202020204" pitchFamily="34" charset="0"/>
              <a:buChar char="•"/>
              <a:defRPr/>
            </a:pPr>
            <a:r>
              <a:rPr lang="zh-CN" altLang="en-US" dirty="0"/>
              <a:t>刚才我们学习了</a:t>
            </a:r>
            <a:r>
              <a:rPr lang="en-US" altLang="zh-CN" dirty="0"/>
              <a:t>for</a:t>
            </a:r>
            <a:r>
              <a:rPr lang="zh-CN" altLang="en-US" dirty="0"/>
              <a:t>循环的基本用法。接下来我们来学习</a:t>
            </a:r>
            <a:r>
              <a:rPr lang="en-US" altLang="zh-CN" sz="1200" b="1" dirty="0">
                <a:latin typeface="yaheiInconsolata" panose="020B0509020204020204" pitchFamily="49" charset="-122"/>
                <a:ea typeface="yaheiInconsolata" panose="020B0509020204020204" pitchFamily="49" charset="-122"/>
              </a:rPr>
              <a:t>for</a:t>
            </a:r>
            <a:r>
              <a:rPr lang="zh-CN" altLang="en-US" sz="1200" dirty="0">
                <a:solidFill>
                  <a:srgbClr val="000000"/>
                </a:solidFill>
                <a:latin typeface="yaheiInconsolata" panose="020B0509020204020204" pitchFamily="49" charset="-122"/>
                <a:ea typeface="yaheiInconsolata" panose="020B0509020204020204" pitchFamily="49" charset="-122"/>
              </a:rPr>
              <a:t>循环的一些高级用法。我们来看这样一个初看起来有点奇怪的结构。上半部分是前面介绍</a:t>
            </a:r>
            <a:r>
              <a:rPr lang="en-US" altLang="zh-CN" sz="1200" dirty="0">
                <a:solidFill>
                  <a:srgbClr val="000000"/>
                </a:solidFill>
                <a:latin typeface="yaheiInconsolata" panose="020B0509020204020204" pitchFamily="49" charset="-122"/>
                <a:ea typeface="yaheiInconsolata" panose="020B0509020204020204" pitchFamily="49" charset="-122"/>
              </a:rPr>
              <a:t>for</a:t>
            </a:r>
            <a:r>
              <a:rPr lang="zh-CN" altLang="en-US" sz="1200" dirty="0">
                <a:solidFill>
                  <a:srgbClr val="000000"/>
                </a:solidFill>
                <a:latin typeface="yaheiInconsolata" panose="020B0509020204020204" pitchFamily="49" charset="-122"/>
                <a:ea typeface="yaheiInconsolata" panose="020B0509020204020204" pitchFamily="49" charset="-122"/>
              </a:rPr>
              <a:t>循环结构，下半部分多了一个条件语句</a:t>
            </a:r>
            <a:r>
              <a:rPr lang="en-US" altLang="zh-CN" sz="1200" dirty="0">
                <a:solidFill>
                  <a:srgbClr val="000000"/>
                </a:solidFill>
                <a:latin typeface="yaheiInconsolata" panose="020B0509020204020204" pitchFamily="49" charset="-122"/>
                <a:ea typeface="yaheiInconsolata" panose="020B0509020204020204" pitchFamily="49" charset="-122"/>
              </a:rPr>
              <a:t>else</a:t>
            </a:r>
            <a:r>
              <a:rPr lang="zh-CN" altLang="en-US" sz="1200" dirty="0">
                <a:solidFill>
                  <a:srgbClr val="000000"/>
                </a:solidFill>
                <a:latin typeface="yaheiInconsolata" panose="020B0509020204020204" pitchFamily="49" charset="-122"/>
                <a:ea typeface="yaheiInconsolata" panose="020B0509020204020204" pitchFamily="49" charset="-122"/>
              </a:rPr>
              <a:t>语句块。这个结构表示什么意思呢？它表示如果</a:t>
            </a:r>
            <a:r>
              <a:rPr lang="zh-CN" altLang="en-US" sz="1200" dirty="0">
                <a:latin typeface="+mn-ea"/>
              </a:rPr>
              <a:t>循环正常结束，执行</a:t>
            </a:r>
            <a:r>
              <a:rPr lang="en-US" altLang="zh-CN" sz="1200" dirty="0">
                <a:latin typeface="+mn-ea"/>
              </a:rPr>
              <a:t>else</a:t>
            </a:r>
            <a:r>
              <a:rPr lang="zh-CN" altLang="en-US" sz="1200" dirty="0">
                <a:latin typeface="+mn-ea"/>
              </a:rPr>
              <a:t>语句块。如果循环被</a:t>
            </a:r>
            <a:r>
              <a:rPr lang="en-US" altLang="zh-CN" sz="1200" dirty="0">
                <a:latin typeface="+mn-ea"/>
              </a:rPr>
              <a:t>break</a:t>
            </a:r>
            <a:r>
              <a:rPr lang="zh-CN" altLang="en-US" sz="1200" dirty="0">
                <a:latin typeface="+mn-ea"/>
              </a:rPr>
              <a:t>中断，则不执行</a:t>
            </a:r>
            <a:r>
              <a:rPr lang="en-US" altLang="zh-CN" sz="1200" dirty="0">
                <a:latin typeface="+mn-ea"/>
              </a:rPr>
              <a:t>else</a:t>
            </a:r>
            <a:r>
              <a:rPr lang="zh-CN" altLang="en-US" sz="1200" dirty="0">
                <a:latin typeface="+mn-ea"/>
              </a:rPr>
              <a:t>语句块。我们来对比两个例子。还是刚才的两个列子，打印“</a:t>
            </a:r>
            <a:r>
              <a:rPr lang="en-US" altLang="zh-CN" sz="1200" dirty="0">
                <a:latin typeface="+mn-ea"/>
              </a:rPr>
              <a:t>Python</a:t>
            </a:r>
            <a:r>
              <a:rPr lang="zh-CN" altLang="en-US" sz="1200" dirty="0">
                <a:latin typeface="+mn-ea"/>
              </a:rPr>
              <a:t>”的字符。左边的代码没有</a:t>
            </a:r>
            <a:r>
              <a:rPr lang="en-US" altLang="zh-CN" sz="1200" dirty="0">
                <a:latin typeface="+mn-ea"/>
              </a:rPr>
              <a:t>break</a:t>
            </a:r>
            <a:r>
              <a:rPr lang="zh-CN" altLang="en-US" sz="1200" dirty="0">
                <a:latin typeface="+mn-ea"/>
              </a:rPr>
              <a:t>，没有被</a:t>
            </a:r>
            <a:r>
              <a:rPr lang="en-US" altLang="zh-CN" sz="1200" dirty="0">
                <a:latin typeface="+mn-ea"/>
              </a:rPr>
              <a:t>break</a:t>
            </a:r>
            <a:r>
              <a:rPr lang="zh-CN" altLang="en-US" sz="1200" dirty="0">
                <a:latin typeface="+mn-ea"/>
              </a:rPr>
              <a:t>中断，因此打印了</a:t>
            </a:r>
            <a:r>
              <a:rPr lang="en-US" altLang="zh-CN" sz="1200" dirty="0">
                <a:latin typeface="+mn-ea"/>
              </a:rPr>
              <a:t>else</a:t>
            </a:r>
            <a:r>
              <a:rPr lang="zh-CN" altLang="en-US" sz="1200" dirty="0">
                <a:latin typeface="+mn-ea"/>
              </a:rPr>
              <a:t>语句下面的这段文字。右边的代码，循环被</a:t>
            </a:r>
            <a:r>
              <a:rPr lang="en-US" altLang="zh-CN" sz="1200" dirty="0">
                <a:latin typeface="+mn-ea"/>
              </a:rPr>
              <a:t>break</a:t>
            </a:r>
            <a:r>
              <a:rPr lang="zh-CN" altLang="en-US" sz="1200" dirty="0">
                <a:latin typeface="+mn-ea"/>
              </a:rPr>
              <a:t>中断，因此这段中文语句没有打印出来。所以通过</a:t>
            </a:r>
            <a:r>
              <a:rPr lang="en-US" altLang="zh-CN" sz="1200" dirty="0">
                <a:latin typeface="+mn-ea"/>
              </a:rPr>
              <a:t>else</a:t>
            </a:r>
            <a:r>
              <a:rPr lang="zh-CN" altLang="en-US" sz="1200" dirty="0">
                <a:latin typeface="+mn-ea"/>
              </a:rPr>
              <a:t>语句块是否执行，我们可以知道循环是否被</a:t>
            </a:r>
            <a:r>
              <a:rPr lang="en-US" altLang="zh-CN" sz="1200" dirty="0">
                <a:latin typeface="+mn-ea"/>
              </a:rPr>
              <a:t>break</a:t>
            </a:r>
            <a:r>
              <a:rPr lang="zh-CN" altLang="en-US" sz="1200" dirty="0">
                <a:latin typeface="+mn-ea"/>
              </a:rPr>
              <a:t>中断，这为我们的程序设计提供了一些便捷。</a:t>
            </a:r>
          </a:p>
          <a:p>
            <a:pPr marL="342900" indent="-342900">
              <a:lnSpc>
                <a:spcPct val="200000"/>
              </a:lnSpc>
              <a:buFont typeface="Arial" panose="020B0604020202020204" pitchFamily="34" charset="0"/>
              <a:buChar char="•"/>
            </a:pPr>
            <a:endParaRPr lang="zh-CN" altLang="en-US" sz="1200" dirty="0">
              <a:latin typeface="+mn-ea"/>
            </a:endParaRPr>
          </a:p>
          <a:p>
            <a:endParaRPr lang="zh-CN" altLang="en-US" dirty="0"/>
          </a:p>
        </p:txBody>
      </p:sp>
      <p:sp>
        <p:nvSpPr>
          <p:cNvPr id="4" name="灯片编号占位符 3"/>
          <p:cNvSpPr>
            <a:spLocks noGrp="1"/>
          </p:cNvSpPr>
          <p:nvPr>
            <p:ph type="sldNum" sz="quarter" idx="5"/>
          </p:nvPr>
        </p:nvSpPr>
        <p:spPr/>
        <p:txBody>
          <a:bodyPr/>
          <a:lstStyle/>
          <a:p>
            <a:fld id="{FDD8CD06-2F07-4459-967C-3A70E28323F2}" type="slidenum">
              <a:rPr lang="zh-CN" altLang="en-US" smtClean="0"/>
              <a:t>25</a:t>
            </a:fld>
            <a:endParaRPr lang="zh-CN" altLang="en-US"/>
          </a:p>
        </p:txBody>
      </p:sp>
    </p:spTree>
    <p:extLst>
      <p:ext uri="{BB962C8B-B14F-4D97-AF65-F5344CB8AC3E}">
        <p14:creationId xmlns:p14="http://schemas.microsoft.com/office/powerpoint/2010/main" val="1662456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26</a:t>
            </a:fld>
            <a:endParaRPr lang="zh-CN" altLang="en-US"/>
          </a:p>
        </p:txBody>
      </p:sp>
    </p:spTree>
    <p:extLst>
      <p:ext uri="{BB962C8B-B14F-4D97-AF65-F5344CB8AC3E}">
        <p14:creationId xmlns:p14="http://schemas.microsoft.com/office/powerpoint/2010/main" val="3333057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27</a:t>
            </a:fld>
            <a:endParaRPr lang="zh-CN" altLang="en-US"/>
          </a:p>
        </p:txBody>
      </p:sp>
    </p:spTree>
    <p:extLst>
      <p:ext uri="{BB962C8B-B14F-4D97-AF65-F5344CB8AC3E}">
        <p14:creationId xmlns:p14="http://schemas.microsoft.com/office/powerpoint/2010/main" val="2744495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28</a:t>
            </a:fld>
            <a:endParaRPr lang="zh-CN" altLang="en-US"/>
          </a:p>
        </p:txBody>
      </p:sp>
    </p:spTree>
    <p:extLst>
      <p:ext uri="{BB962C8B-B14F-4D97-AF65-F5344CB8AC3E}">
        <p14:creationId xmlns:p14="http://schemas.microsoft.com/office/powerpoint/2010/main" val="225439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29</a:t>
            </a:fld>
            <a:endParaRPr lang="zh-CN" altLang="en-US"/>
          </a:p>
        </p:txBody>
      </p:sp>
    </p:spTree>
    <p:extLst>
      <p:ext uri="{BB962C8B-B14F-4D97-AF65-F5344CB8AC3E}">
        <p14:creationId xmlns:p14="http://schemas.microsoft.com/office/powerpoint/2010/main" val="319981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8</a:t>
            </a:fld>
            <a:endParaRPr lang="zh-CN" altLang="en-US"/>
          </a:p>
        </p:txBody>
      </p:sp>
    </p:spTree>
    <p:extLst>
      <p:ext uri="{BB962C8B-B14F-4D97-AF65-F5344CB8AC3E}">
        <p14:creationId xmlns:p14="http://schemas.microsoft.com/office/powerpoint/2010/main" val="245190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D8CD06-2F07-4459-967C-3A70E28323F2}" type="slidenum">
              <a:rPr lang="zh-CN" altLang="en-US" smtClean="0"/>
              <a:t>32</a:t>
            </a:fld>
            <a:endParaRPr lang="zh-CN" altLang="en-US"/>
          </a:p>
        </p:txBody>
      </p:sp>
    </p:spTree>
    <p:extLst>
      <p:ext uri="{BB962C8B-B14F-4D97-AF65-F5344CB8AC3E}">
        <p14:creationId xmlns:p14="http://schemas.microsoft.com/office/powerpoint/2010/main" val="3713091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D8CD06-2F07-4459-967C-3A70E28323F2}" type="slidenum">
              <a:rPr lang="zh-CN" altLang="en-US" smtClean="0"/>
              <a:t>33</a:t>
            </a:fld>
            <a:endParaRPr lang="zh-CN" altLang="en-US"/>
          </a:p>
        </p:txBody>
      </p:sp>
    </p:spTree>
    <p:extLst>
      <p:ext uri="{BB962C8B-B14F-4D97-AF65-F5344CB8AC3E}">
        <p14:creationId xmlns:p14="http://schemas.microsoft.com/office/powerpoint/2010/main" val="3112495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D8CD06-2F07-4459-967C-3A70E28323F2}" type="slidenum">
              <a:rPr lang="zh-CN" altLang="en-US" smtClean="0"/>
              <a:t>34</a:t>
            </a:fld>
            <a:endParaRPr lang="zh-CN" altLang="en-US"/>
          </a:p>
        </p:txBody>
      </p:sp>
    </p:spTree>
    <p:extLst>
      <p:ext uri="{BB962C8B-B14F-4D97-AF65-F5344CB8AC3E}">
        <p14:creationId xmlns:p14="http://schemas.microsoft.com/office/powerpoint/2010/main" val="2576793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D8CD06-2F07-4459-967C-3A70E28323F2}" type="slidenum">
              <a:rPr lang="zh-CN" altLang="en-US" smtClean="0"/>
              <a:t>35</a:t>
            </a:fld>
            <a:endParaRPr lang="zh-CN" altLang="en-US"/>
          </a:p>
        </p:txBody>
      </p:sp>
    </p:spTree>
    <p:extLst>
      <p:ext uri="{BB962C8B-B14F-4D97-AF65-F5344CB8AC3E}">
        <p14:creationId xmlns:p14="http://schemas.microsoft.com/office/powerpoint/2010/main" val="2553063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D8CD06-2F07-4459-967C-3A70E28323F2}" type="slidenum">
              <a:rPr lang="zh-CN" altLang="en-US" smtClean="0"/>
              <a:t>36</a:t>
            </a:fld>
            <a:endParaRPr lang="zh-CN" altLang="en-US"/>
          </a:p>
        </p:txBody>
      </p:sp>
    </p:spTree>
    <p:extLst>
      <p:ext uri="{BB962C8B-B14F-4D97-AF65-F5344CB8AC3E}">
        <p14:creationId xmlns:p14="http://schemas.microsoft.com/office/powerpoint/2010/main" val="2006917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D8CD06-2F07-4459-967C-3A70E28323F2}" type="slidenum">
              <a:rPr lang="zh-CN" altLang="en-US" smtClean="0"/>
              <a:t>37</a:t>
            </a:fld>
            <a:endParaRPr lang="zh-CN" altLang="en-US"/>
          </a:p>
        </p:txBody>
      </p:sp>
    </p:spTree>
    <p:extLst>
      <p:ext uri="{BB962C8B-B14F-4D97-AF65-F5344CB8AC3E}">
        <p14:creationId xmlns:p14="http://schemas.microsoft.com/office/powerpoint/2010/main" val="232856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D8CD06-2F07-4459-967C-3A70E28323F2}" type="slidenum">
              <a:rPr lang="zh-CN" altLang="en-US" smtClean="0"/>
              <a:t>38</a:t>
            </a:fld>
            <a:endParaRPr lang="zh-CN" altLang="en-US"/>
          </a:p>
        </p:txBody>
      </p:sp>
    </p:spTree>
    <p:extLst>
      <p:ext uri="{BB962C8B-B14F-4D97-AF65-F5344CB8AC3E}">
        <p14:creationId xmlns:p14="http://schemas.microsoft.com/office/powerpoint/2010/main" val="3385653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D8CD06-2F07-4459-967C-3A70E28323F2}" type="slidenum">
              <a:rPr lang="zh-CN" altLang="en-US" smtClean="0"/>
              <a:t>39</a:t>
            </a:fld>
            <a:endParaRPr lang="zh-CN" altLang="en-US"/>
          </a:p>
        </p:txBody>
      </p:sp>
    </p:spTree>
    <p:extLst>
      <p:ext uri="{BB962C8B-B14F-4D97-AF65-F5344CB8AC3E}">
        <p14:creationId xmlns:p14="http://schemas.microsoft.com/office/powerpoint/2010/main" val="4028591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9</a:t>
            </a:fld>
            <a:endParaRPr lang="zh-CN" altLang="en-US"/>
          </a:p>
        </p:txBody>
      </p:sp>
    </p:spTree>
    <p:extLst>
      <p:ext uri="{BB962C8B-B14F-4D97-AF65-F5344CB8AC3E}">
        <p14:creationId xmlns:p14="http://schemas.microsoft.com/office/powerpoint/2010/main" val="411282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10</a:t>
            </a:fld>
            <a:endParaRPr lang="zh-CN" altLang="en-US"/>
          </a:p>
        </p:txBody>
      </p:sp>
    </p:spTree>
    <p:extLst>
      <p:ext uri="{BB962C8B-B14F-4D97-AF65-F5344CB8AC3E}">
        <p14:creationId xmlns:p14="http://schemas.microsoft.com/office/powerpoint/2010/main" val="1110200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11</a:t>
            </a:fld>
            <a:endParaRPr lang="zh-CN" altLang="en-US"/>
          </a:p>
        </p:txBody>
      </p:sp>
    </p:spTree>
    <p:extLst>
      <p:ext uri="{BB962C8B-B14F-4D97-AF65-F5344CB8AC3E}">
        <p14:creationId xmlns:p14="http://schemas.microsoft.com/office/powerpoint/2010/main" val="573373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12</a:t>
            </a:fld>
            <a:endParaRPr lang="zh-CN" altLang="en-US"/>
          </a:p>
        </p:txBody>
      </p:sp>
    </p:spTree>
    <p:extLst>
      <p:ext uri="{BB962C8B-B14F-4D97-AF65-F5344CB8AC3E}">
        <p14:creationId xmlns:p14="http://schemas.microsoft.com/office/powerpoint/2010/main" val="2844661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13</a:t>
            </a:fld>
            <a:endParaRPr lang="zh-CN" altLang="en-US"/>
          </a:p>
        </p:txBody>
      </p:sp>
    </p:spTree>
    <p:extLst>
      <p:ext uri="{BB962C8B-B14F-4D97-AF65-F5344CB8AC3E}">
        <p14:creationId xmlns:p14="http://schemas.microsoft.com/office/powerpoint/2010/main" val="2055537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14</a:t>
            </a:fld>
            <a:endParaRPr lang="zh-CN" altLang="en-US"/>
          </a:p>
        </p:txBody>
      </p:sp>
    </p:spTree>
    <p:extLst>
      <p:ext uri="{BB962C8B-B14F-4D97-AF65-F5344CB8AC3E}">
        <p14:creationId xmlns:p14="http://schemas.microsoft.com/office/powerpoint/2010/main" val="50733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15</a:t>
            </a:fld>
            <a:endParaRPr lang="zh-CN" altLang="en-US"/>
          </a:p>
        </p:txBody>
      </p:sp>
    </p:spTree>
    <p:extLst>
      <p:ext uri="{BB962C8B-B14F-4D97-AF65-F5344CB8AC3E}">
        <p14:creationId xmlns:p14="http://schemas.microsoft.com/office/powerpoint/2010/main" val="1407337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F52DEE-4A98-491F-8758-CF52861AA12F}"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368701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4F52DEE-4A98-491F-8758-CF52861AA12F}"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23461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4F52DEE-4A98-491F-8758-CF52861AA12F}"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1442011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4F52DEE-4A98-491F-8758-CF52861AA12F}"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107634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F52DEE-4A98-491F-8758-CF52861AA12F}"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217525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4F52DEE-4A98-491F-8758-CF52861AA12F}"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2733461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4F52DEE-4A98-491F-8758-CF52861AA12F}" type="datetimeFigureOut">
              <a:rPr lang="zh-CN" altLang="en-US" smtClean="0"/>
              <a:t>2021/9/27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92783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F52DEE-4A98-491F-8758-CF52861AA12F}" type="datetimeFigureOut">
              <a:rPr lang="zh-CN" altLang="en-US" smtClean="0"/>
              <a:t>2021/9/27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1230361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F52DEE-4A98-491F-8758-CF52861AA12F}" type="datetimeFigureOut">
              <a:rPr lang="zh-CN" altLang="en-US" smtClean="0"/>
              <a:t>2021/9/27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282500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F52DEE-4A98-491F-8758-CF52861AA12F}"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328962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F52DEE-4A98-491F-8758-CF52861AA12F}"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142586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52DEE-4A98-491F-8758-CF52861AA12F}" type="datetimeFigureOut">
              <a:rPr lang="zh-CN" altLang="en-US" smtClean="0"/>
              <a:t>2021/9/27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3683274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png"/><Relationship Id="rId7"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单角的矩形 3"/>
          <p:cNvSpPr/>
          <p:nvPr/>
        </p:nvSpPr>
        <p:spPr>
          <a:xfrm flipH="1">
            <a:off x="0" y="0"/>
            <a:ext cx="12192000" cy="6857999"/>
          </a:xfrm>
          <a:prstGeom prst="snip1Rect">
            <a:avLst>
              <a:gd name="adj" fmla="val 19334"/>
            </a:avLst>
          </a:prstGeom>
          <a:gradFill flip="none" rotWithShape="1">
            <a:gsLst>
              <a:gs pos="0">
                <a:schemeClr val="accent5">
                  <a:lumMod val="0"/>
                  <a:lumOff val="100000"/>
                </a:schemeClr>
              </a:gs>
              <a:gs pos="49000">
                <a:schemeClr val="accent5">
                  <a:lumMod val="0"/>
                  <a:lumOff val="100000"/>
                </a:schemeClr>
              </a:gs>
              <a:gs pos="100000">
                <a:srgbClr val="00B0F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3187748" y="2149255"/>
            <a:ext cx="5816505" cy="1100685"/>
          </a:xfrm>
        </p:spPr>
        <p:txBody>
          <a:bodyPr>
            <a:noAutofit/>
          </a:bodyPr>
          <a:lstStyle/>
          <a:p>
            <a:pPr>
              <a:lnSpc>
                <a:spcPct val="150000"/>
              </a:lnSpc>
            </a:pPr>
            <a:r>
              <a:rPr lang="zh-CN" altLang="en-US" b="1" dirty="0">
                <a:latin typeface="微软雅黑" panose="020B0503020204020204" pitchFamily="34" charset="-122"/>
                <a:ea typeface="微软雅黑" panose="020B0503020204020204" pitchFamily="34" charset="-122"/>
              </a:rPr>
              <a:t>程序的控制结构</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1524000" y="4096060"/>
            <a:ext cx="9144000" cy="1655762"/>
          </a:xfrm>
        </p:spPr>
        <p:txBody>
          <a:bodyPr>
            <a:normAutofit/>
          </a:bodyPr>
          <a:lstStyle/>
          <a:p>
            <a:r>
              <a:rPr lang="zh-CN" altLang="en-US" sz="3600" dirty="0">
                <a:latin typeface="微软雅黑" panose="020B0503020204020204" pitchFamily="34" charset="-122"/>
                <a:ea typeface="微软雅黑" panose="020B0503020204020204" pitchFamily="34" charset="-122"/>
              </a:rPr>
              <a:t>廖友琦</a:t>
            </a:r>
            <a:endParaRPr lang="en-US" altLang="zh-CN" sz="3600" dirty="0">
              <a:latin typeface="微软雅黑" panose="020B0503020204020204" pitchFamily="34" charset="-122"/>
              <a:ea typeface="微软雅黑" panose="020B0503020204020204" pitchFamily="34" charset="-122"/>
            </a:endParaRPr>
          </a:p>
          <a:p>
            <a:r>
              <a:rPr lang="en-US" altLang="zh-CN" sz="3600" dirty="0">
                <a:latin typeface="微软雅黑" panose="020B0503020204020204" pitchFamily="34" charset="-122"/>
                <a:ea typeface="微软雅黑" panose="020B0503020204020204" pitchFamily="34" charset="-122"/>
              </a:rPr>
              <a:t>2021-09-27</a:t>
            </a:r>
          </a:p>
          <a:p>
            <a:endParaRPr lang="zh-CN" altLang="en-US" sz="3600" dirty="0">
              <a:latin typeface="微软雅黑" panose="020B0503020204020204" pitchFamily="34" charset="-122"/>
              <a:ea typeface="微软雅黑" panose="020B0503020204020204" pitchFamily="34" charset="-122"/>
            </a:endParaRPr>
          </a:p>
        </p:txBody>
      </p:sp>
      <p:sp>
        <p:nvSpPr>
          <p:cNvPr id="6" name="直角三角形 5">
            <a:extLst>
              <a:ext uri="{FF2B5EF4-FFF2-40B4-BE49-F238E27FC236}">
                <a16:creationId xmlns:a16="http://schemas.microsoft.com/office/drawing/2014/main" id="{4511F5DD-2B8C-4070-947A-B537E11FB915}"/>
              </a:ext>
            </a:extLst>
          </p:cNvPr>
          <p:cNvSpPr/>
          <p:nvPr/>
        </p:nvSpPr>
        <p:spPr>
          <a:xfrm rot="5400000">
            <a:off x="0" y="0"/>
            <a:ext cx="1325525" cy="1325528"/>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梯形 6"/>
          <p:cNvSpPr/>
          <p:nvPr/>
        </p:nvSpPr>
        <p:spPr>
          <a:xfrm rot="18900000">
            <a:off x="-419466" y="315546"/>
            <a:ext cx="1874580" cy="387892"/>
          </a:xfrm>
          <a:prstGeom prst="trapezoid">
            <a:avLst>
              <a:gd name="adj" fmla="val 100963"/>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5832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90AA97D-E74E-4BD0-AA27-CA14F1340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08738" y="153036"/>
            <a:ext cx="6096982"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分支结构</a:t>
            </a:r>
            <a:r>
              <a:rPr lang="en-US" altLang="zh-CN" sz="3600" b="1" dirty="0">
                <a:latin typeface="微软雅黑" panose="020B0503020204020204" pitchFamily="34" charset="-122"/>
                <a:ea typeface="微软雅黑" panose="020B0503020204020204" pitchFamily="34" charset="-122"/>
              </a:rPr>
              <a:t>: </a:t>
            </a:r>
            <a:r>
              <a:rPr lang="zh-CN" altLang="en-US" sz="3600" b="1" dirty="0">
                <a:latin typeface="微软雅黑" panose="020B0503020204020204" pitchFamily="34" charset="-122"/>
                <a:ea typeface="微软雅黑" panose="020B0503020204020204" pitchFamily="34" charset="-122"/>
              </a:rPr>
              <a:t>判断条件</a:t>
            </a:r>
          </a:p>
        </p:txBody>
      </p:sp>
      <p:sp>
        <p:nvSpPr>
          <p:cNvPr id="2" name="文本框 1">
            <a:extLst>
              <a:ext uri="{FF2B5EF4-FFF2-40B4-BE49-F238E27FC236}">
                <a16:creationId xmlns:a16="http://schemas.microsoft.com/office/drawing/2014/main" id="{06426585-61F1-48F4-A564-2BDC4482DE10}"/>
              </a:ext>
            </a:extLst>
          </p:cNvPr>
          <p:cNvSpPr txBox="1"/>
          <p:nvPr/>
        </p:nvSpPr>
        <p:spPr>
          <a:xfrm>
            <a:off x="407800" y="1450427"/>
            <a:ext cx="7260548" cy="4115999"/>
          </a:xfrm>
          <a:prstGeom prst="rect">
            <a:avLst/>
          </a:prstGeom>
          <a:noFill/>
        </p:spPr>
        <p:txBody>
          <a:bodyPr wrap="square" rtlCol="0">
            <a:spAutoFit/>
          </a:bodyPr>
          <a:lstStyle/>
          <a:p>
            <a:pPr marL="342900" indent="-342900">
              <a:lnSpc>
                <a:spcPct val="150000"/>
              </a:lnSpc>
              <a:spcAft>
                <a:spcPts val="600"/>
              </a:spcAft>
              <a:buFont typeface="Wingdings" panose="05000000000000000000" pitchFamily="2" charset="2"/>
              <a:buChar char="n"/>
            </a:pPr>
            <a:r>
              <a:rPr lang="en-US" altLang="zh-CN" sz="2000" dirty="0">
                <a:latin typeface="微软雅黑" panose="020B0503020204020204" pitchFamily="34" charset="-122"/>
                <a:ea typeface="微软雅黑" panose="020B0503020204020204" pitchFamily="34" charset="-122"/>
              </a:rPr>
              <a:t>if </a:t>
            </a:r>
            <a:r>
              <a:rPr lang="zh-CN" altLang="en-US" sz="2000" dirty="0">
                <a:latin typeface="微软雅黑" panose="020B0503020204020204" pitchFamily="34" charset="-122"/>
                <a:ea typeface="微软雅黑" panose="020B0503020204020204" pitchFamily="34" charset="-122"/>
              </a:rPr>
              <a:t>后的</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None</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False, </a:t>
            </a:r>
            <a:r>
              <a:rPr lang="zh-CN" altLang="en-US" sz="2000" dirty="0">
                <a:latin typeface="微软雅黑" panose="020B0503020204020204" pitchFamily="34" charset="-122"/>
                <a:ea typeface="微软雅黑" panose="020B0503020204020204" pitchFamily="34" charset="-122"/>
              </a:rPr>
              <a:t>任何非</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和非</a:t>
            </a:r>
            <a:r>
              <a:rPr lang="en-US" altLang="zh-CN" sz="2000" dirty="0">
                <a:latin typeface="微软雅黑" panose="020B0503020204020204" pitchFamily="34" charset="-122"/>
                <a:ea typeface="微软雅黑" panose="020B0503020204020204" pitchFamily="34" charset="-122"/>
              </a:rPr>
              <a:t>None</a:t>
            </a:r>
            <a:r>
              <a:rPr lang="zh-CN" altLang="en-US" sz="2000" dirty="0">
                <a:latin typeface="微软雅黑" panose="020B0503020204020204" pitchFamily="34" charset="-122"/>
                <a:ea typeface="微软雅黑" panose="020B0503020204020204" pitchFamily="34" charset="-122"/>
              </a:rPr>
              <a:t>的值都为</a:t>
            </a:r>
            <a:r>
              <a:rPr lang="en-US" altLang="zh-CN" sz="2000" dirty="0">
                <a:latin typeface="微软雅黑" panose="020B0503020204020204" pitchFamily="34" charset="-122"/>
                <a:ea typeface="微软雅黑" panose="020B0503020204020204" pitchFamily="34" charset="-122"/>
              </a:rPr>
              <a:t>True</a:t>
            </a:r>
          </a:p>
          <a:p>
            <a:pPr marL="342900" indent="-342900">
              <a:lnSpc>
                <a:spcPct val="150000"/>
              </a:lnSpc>
              <a:spcAft>
                <a:spcPts val="600"/>
              </a:spcAft>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对于能用</a:t>
            </a:r>
            <a:r>
              <a:rPr lang="en-US" altLang="zh-CN" sz="2000" dirty="0" err="1">
                <a:latin typeface="微软雅黑" panose="020B0503020204020204" pitchFamily="34" charset="-122"/>
                <a:ea typeface="微软雅黑" panose="020B0503020204020204" pitchFamily="34" charset="-122"/>
              </a:rPr>
              <a:t>len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计算长度的数据类型，长度为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结果是</a:t>
            </a:r>
            <a:r>
              <a:rPr lang="en-US" altLang="zh-CN" sz="2000" dirty="0">
                <a:latin typeface="微软雅黑" panose="020B0503020204020204" pitchFamily="34" charset="-122"/>
                <a:ea typeface="微软雅黑" panose="020B0503020204020204" pitchFamily="34" charset="-122"/>
              </a:rPr>
              <a:t>False</a:t>
            </a:r>
            <a:r>
              <a:rPr lang="zh-CN" altLang="en-US" sz="2000" dirty="0">
                <a:latin typeface="微软雅黑" panose="020B0503020204020204" pitchFamily="34" charset="-122"/>
                <a:ea typeface="微软雅黑" panose="020B0503020204020204" pitchFamily="34" charset="-122"/>
              </a:rPr>
              <a:t>，长度不为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结果是</a:t>
            </a:r>
            <a:r>
              <a:rPr lang="en-US" altLang="zh-CN" sz="2000" dirty="0">
                <a:latin typeface="微软雅黑" panose="020B0503020204020204" pitchFamily="34" charset="-122"/>
                <a:ea typeface="微软雅黑" panose="020B0503020204020204" pitchFamily="34" charset="-122"/>
              </a:rPr>
              <a:t>True</a:t>
            </a:r>
          </a:p>
          <a:p>
            <a:pPr marL="342900" indent="-342900">
              <a:lnSpc>
                <a:spcPct val="150000"/>
              </a:lnSpc>
              <a:spcAft>
                <a:spcPts val="600"/>
              </a:spcAft>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很多数据类型都能判断为</a:t>
            </a:r>
            <a:r>
              <a:rPr lang="en-US" altLang="zh-CN" sz="2000" dirty="0">
                <a:latin typeface="微软雅黑" panose="020B0503020204020204" pitchFamily="34" charset="-122"/>
                <a:ea typeface="微软雅黑" panose="020B0503020204020204" pitchFamily="34" charset="-122"/>
              </a:rPr>
              <a:t>True</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False, </a:t>
            </a:r>
            <a:r>
              <a:rPr lang="zh-CN" altLang="en-US" sz="2000" dirty="0">
                <a:latin typeface="微软雅黑" panose="020B0503020204020204" pitchFamily="34" charset="-122"/>
                <a:ea typeface="微软雅黑" panose="020B0503020204020204" pitchFamily="34" charset="-122"/>
              </a:rPr>
              <a:t>但</a:t>
            </a:r>
            <a:r>
              <a:rPr lang="en-US" altLang="zh-CN" sz="2000" dirty="0">
                <a:latin typeface="微软雅黑" panose="020B0503020204020204" pitchFamily="34" charset="-122"/>
                <a:ea typeface="微软雅黑" panose="020B0503020204020204" pitchFamily="34" charset="-122"/>
              </a:rPr>
              <a:t>True</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False</a:t>
            </a:r>
            <a:r>
              <a:rPr lang="zh-CN" altLang="en-US" sz="2000" dirty="0">
                <a:latin typeface="微软雅黑" panose="020B0503020204020204" pitchFamily="34" charset="-122"/>
                <a:ea typeface="微软雅黑" panose="020B0503020204020204" pitchFamily="34" charset="-122"/>
              </a:rPr>
              <a:t>取值本身有严格的规定，</a:t>
            </a:r>
            <a:r>
              <a:rPr lang="en-US" altLang="zh-CN" sz="2000" dirty="0">
                <a:latin typeface="微软雅黑" panose="020B0503020204020204" pitchFamily="34" charset="-122"/>
                <a:ea typeface="微软雅黑" panose="020B0503020204020204" pitchFamily="34" charset="-122"/>
              </a:rPr>
              <a:t>True</a:t>
            </a:r>
            <a:r>
              <a:rPr lang="zh-CN" altLang="en-US" sz="2000" dirty="0">
                <a:latin typeface="微软雅黑" panose="020B0503020204020204" pitchFamily="34" charset="-122"/>
                <a:ea typeface="微软雅黑" panose="020B0503020204020204" pitchFamily="34" charset="-122"/>
              </a:rPr>
              <a:t>等价于</a:t>
            </a:r>
            <a:r>
              <a:rPr lang="en-US" altLang="zh-CN" sz="2000" dirty="0">
                <a:latin typeface="微软雅黑" panose="020B0503020204020204" pitchFamily="34" charset="-122"/>
                <a:ea typeface="微软雅黑" panose="020B0503020204020204" pitchFamily="34" charset="-122"/>
              </a:rPr>
              <a:t>1, False</a:t>
            </a:r>
            <a:r>
              <a:rPr lang="zh-CN" altLang="en-US" sz="2000" dirty="0">
                <a:latin typeface="微软雅黑" panose="020B0503020204020204" pitchFamily="34" charset="-122"/>
                <a:ea typeface="微软雅黑" panose="020B0503020204020204" pitchFamily="34" charset="-122"/>
              </a:rPr>
              <a:t>等价于</a:t>
            </a:r>
            <a:r>
              <a:rPr lang="en-US" altLang="zh-CN" sz="2000" dirty="0">
                <a:latin typeface="微软雅黑" panose="020B0503020204020204" pitchFamily="34" charset="-122"/>
                <a:ea typeface="微软雅黑" panose="020B0503020204020204" pitchFamily="34" charset="-122"/>
              </a:rPr>
              <a:t>0</a:t>
            </a:r>
          </a:p>
          <a:p>
            <a:pPr marL="342900" indent="-342900">
              <a:lnSpc>
                <a:spcPct val="150000"/>
              </a:lnSpc>
              <a:spcAft>
                <a:spcPts val="600"/>
              </a:spcAft>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逻辑操作符</a:t>
            </a:r>
            <a:r>
              <a:rPr lang="en-US" altLang="zh-CN" sz="2000" dirty="0">
                <a:latin typeface="微软雅黑" panose="020B0503020204020204" pitchFamily="34" charset="-122"/>
                <a:ea typeface="微软雅黑" panose="020B0503020204020204" pitchFamily="34" charset="-122"/>
              </a:rPr>
              <a:t>: and, or, not</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spcAft>
                <a:spcPts val="600"/>
              </a:spcAft>
              <a:buFont typeface="Wingdings" panose="05000000000000000000" pitchFamily="2" charset="2"/>
              <a:buChar char="n"/>
            </a:pP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中没有 </a:t>
            </a:r>
            <a:r>
              <a:rPr lang="en-US" altLang="zh-CN" sz="2000" dirty="0">
                <a:latin typeface="微软雅黑" panose="020B0503020204020204" pitchFamily="34" charset="-122"/>
                <a:ea typeface="微软雅黑" panose="020B0503020204020204" pitchFamily="34" charset="-122"/>
              </a:rPr>
              <a:t>&amp;&amp;, ||, ! </a:t>
            </a:r>
            <a:r>
              <a:rPr lang="zh-CN" altLang="en-US" sz="2000" dirty="0">
                <a:latin typeface="微软雅黑" panose="020B0503020204020204" pitchFamily="34" charset="-122"/>
                <a:ea typeface="微软雅黑" panose="020B0503020204020204" pitchFamily="34" charset="-122"/>
              </a:rPr>
              <a:t>这些逻辑运算符</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spcAft>
                <a:spcPts val="600"/>
              </a:spcAft>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位运算符：</a:t>
            </a:r>
            <a:r>
              <a:rPr lang="en-US" altLang="zh-CN" sz="2000" dirty="0">
                <a:latin typeface="微软雅黑" panose="020B0503020204020204" pitchFamily="34" charset="-122"/>
                <a:ea typeface="微软雅黑" panose="020B0503020204020204" pitchFamily="34" charset="-122"/>
              </a:rPr>
              <a:t>&amp;, |, ~</a:t>
            </a:r>
          </a:p>
        </p:txBody>
      </p:sp>
      <p:pic>
        <p:nvPicPr>
          <p:cNvPr id="9" name="图片 8">
            <a:extLst>
              <a:ext uri="{FF2B5EF4-FFF2-40B4-BE49-F238E27FC236}">
                <a16:creationId xmlns:a16="http://schemas.microsoft.com/office/drawing/2014/main" id="{845295A7-A0EF-42B9-8173-A527006ACD00}"/>
              </a:ext>
            </a:extLst>
          </p:cNvPr>
          <p:cNvPicPr>
            <a:picLocks noChangeAspect="1"/>
          </p:cNvPicPr>
          <p:nvPr/>
        </p:nvPicPr>
        <p:blipFill rotWithShape="1">
          <a:blip r:embed="rId4"/>
          <a:srcRect t="927"/>
          <a:stretch/>
        </p:blipFill>
        <p:spPr>
          <a:xfrm>
            <a:off x="8657559" y="952405"/>
            <a:ext cx="2533831" cy="5831918"/>
          </a:xfrm>
          <a:prstGeom prst="rect">
            <a:avLst/>
          </a:prstGeom>
        </p:spPr>
      </p:pic>
      <p:sp>
        <p:nvSpPr>
          <p:cNvPr id="3" name="矩形 2">
            <a:extLst>
              <a:ext uri="{FF2B5EF4-FFF2-40B4-BE49-F238E27FC236}">
                <a16:creationId xmlns:a16="http://schemas.microsoft.com/office/drawing/2014/main" id="{75712E68-AEF7-4153-9DC1-61C9194991E9}"/>
              </a:ext>
            </a:extLst>
          </p:cNvPr>
          <p:cNvSpPr/>
          <p:nvPr/>
        </p:nvSpPr>
        <p:spPr>
          <a:xfrm>
            <a:off x="9254067" y="1828800"/>
            <a:ext cx="1937323" cy="270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F08BB939-7568-4E52-AD77-F4A29E08630E}"/>
              </a:ext>
            </a:extLst>
          </p:cNvPr>
          <p:cNvSpPr/>
          <p:nvPr/>
        </p:nvSpPr>
        <p:spPr>
          <a:xfrm>
            <a:off x="9254067" y="3052138"/>
            <a:ext cx="1937323" cy="270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93FB5CC-DF3D-4CB3-A811-95F3B8BC55E8}"/>
              </a:ext>
            </a:extLst>
          </p:cNvPr>
          <p:cNvSpPr/>
          <p:nvPr/>
        </p:nvSpPr>
        <p:spPr>
          <a:xfrm>
            <a:off x="9160934" y="4487335"/>
            <a:ext cx="1937323" cy="270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2531F62-0FDF-41A0-A362-5A980C77FFEF}"/>
              </a:ext>
            </a:extLst>
          </p:cNvPr>
          <p:cNvSpPr/>
          <p:nvPr/>
        </p:nvSpPr>
        <p:spPr>
          <a:xfrm>
            <a:off x="9254067" y="5854797"/>
            <a:ext cx="1937323" cy="270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747B200-9E11-4139-8759-D565BB7C9E47}"/>
              </a:ext>
            </a:extLst>
          </p:cNvPr>
          <p:cNvSpPr/>
          <p:nvPr/>
        </p:nvSpPr>
        <p:spPr>
          <a:xfrm>
            <a:off x="9330267" y="6543120"/>
            <a:ext cx="1937323" cy="270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2097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4" presetClass="exit" presetSubtype="10" fill="hold" grpId="0" nodeType="withEffect">
                                  <p:stCondLst>
                                    <p:cond delay="0"/>
                                  </p:stCondLst>
                                  <p:childTnLst>
                                    <p:animEffect transition="out" filter="randombar(horizontal)">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0" nodeType="clickEffect">
                                  <p:stCondLst>
                                    <p:cond delay="0"/>
                                  </p:stCondLst>
                                  <p:childTnLst>
                                    <p:animEffect transition="out" filter="randombar(horizontal)">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4" presetClass="exit" presetSubtype="10" fill="hold" grpId="0" nodeType="withEffect">
                                  <p:stCondLst>
                                    <p:cond delay="0"/>
                                  </p:stCondLst>
                                  <p:childTnLst>
                                    <p:animEffect transition="out" filter="randombar(horizontal)">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grpId="0" nodeType="clickEffect">
                                  <p:stCondLst>
                                    <p:cond delay="0"/>
                                  </p:stCondLst>
                                  <p:childTnLst>
                                    <p:animEffect transition="out" filter="randombar(horizontal)">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90AA97D-E74E-4BD0-AA27-CA14F1340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08738" y="153036"/>
            <a:ext cx="7193850"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分支结构</a:t>
            </a:r>
            <a:r>
              <a:rPr lang="en-US" altLang="zh-CN" sz="3600" b="1" dirty="0">
                <a:latin typeface="微软雅黑" panose="020B0503020204020204" pitchFamily="34" charset="-122"/>
                <a:ea typeface="微软雅黑" panose="020B0503020204020204" pitchFamily="34" charset="-122"/>
              </a:rPr>
              <a:t>: </a:t>
            </a:r>
            <a:r>
              <a:rPr lang="zh-CN" altLang="en-US" sz="3600" b="1" dirty="0">
                <a:latin typeface="微软雅黑" panose="020B0503020204020204" pitchFamily="34" charset="-122"/>
                <a:ea typeface="微软雅黑" panose="020B0503020204020204" pitchFamily="34" charset="-122"/>
              </a:rPr>
              <a:t>判断条件</a:t>
            </a:r>
          </a:p>
        </p:txBody>
      </p:sp>
      <p:sp>
        <p:nvSpPr>
          <p:cNvPr id="2" name="文本框 1">
            <a:extLst>
              <a:ext uri="{FF2B5EF4-FFF2-40B4-BE49-F238E27FC236}">
                <a16:creationId xmlns:a16="http://schemas.microsoft.com/office/drawing/2014/main" id="{06426585-61F1-48F4-A564-2BDC4482DE10}"/>
              </a:ext>
            </a:extLst>
          </p:cNvPr>
          <p:cNvSpPr txBox="1"/>
          <p:nvPr/>
        </p:nvSpPr>
        <p:spPr>
          <a:xfrm>
            <a:off x="108738" y="1654187"/>
            <a:ext cx="5097520" cy="3423501"/>
          </a:xfrm>
          <a:prstGeom prst="rect">
            <a:avLst/>
          </a:prstGeom>
          <a:noFill/>
        </p:spPr>
        <p:txBody>
          <a:bodyPr wrap="square" rtlCol="0">
            <a:spAutoFit/>
          </a:bodyPr>
          <a:lstStyle/>
          <a:p>
            <a:pPr marL="342900" indent="-342900">
              <a:lnSpc>
                <a:spcPct val="150000"/>
              </a:lnSpc>
              <a:spcBef>
                <a:spcPts val="600"/>
              </a:spcBef>
              <a:spcAft>
                <a:spcPts val="600"/>
              </a:spcAft>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当位运算符（</a:t>
            </a:r>
            <a:r>
              <a:rPr lang="en-US" altLang="zh-CN" sz="2000" dirty="0">
                <a:latin typeface="微软雅黑" panose="020B0503020204020204" pitchFamily="34" charset="-122"/>
                <a:ea typeface="微软雅黑" panose="020B0503020204020204" pitchFamily="34" charset="-122"/>
              </a:rPr>
              <a:t>&amp;, |, ~</a:t>
            </a:r>
            <a:r>
              <a:rPr lang="zh-CN" altLang="en-US" sz="2000" dirty="0">
                <a:latin typeface="微软雅黑" panose="020B0503020204020204" pitchFamily="34" charset="-122"/>
                <a:ea typeface="微软雅黑" panose="020B0503020204020204" pitchFamily="34" charset="-122"/>
              </a:rPr>
              <a:t>）两边都是布尔值时</a:t>
            </a:r>
            <a:r>
              <a:rPr lang="en-US" altLang="zh-CN" sz="2000" dirty="0">
                <a:latin typeface="微软雅黑" panose="020B0503020204020204" pitchFamily="34" charset="-122"/>
                <a:ea typeface="微软雅黑" panose="020B0503020204020204" pitchFamily="34" charset="-122"/>
              </a:rPr>
              <a:t>:</a:t>
            </a:r>
          </a:p>
          <a:p>
            <a:pPr marL="800100" lvl="1" indent="-342900">
              <a:lnSpc>
                <a:spcPct val="150000"/>
              </a:lnSpc>
              <a:spcBef>
                <a:spcPts val="600"/>
              </a:spcBef>
              <a:spcAft>
                <a:spcPts val="600"/>
              </a:spcAft>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&amp;</a:t>
            </a:r>
            <a:r>
              <a:rPr lang="zh-CN" altLang="en-US" sz="2000" dirty="0">
                <a:latin typeface="微软雅黑" panose="020B0503020204020204" pitchFamily="34" charset="-122"/>
                <a:ea typeface="微软雅黑" panose="020B0503020204020204" pitchFamily="34" charset="-122"/>
              </a:rPr>
              <a:t>等价于</a:t>
            </a:r>
            <a:r>
              <a:rPr lang="en-US" altLang="zh-CN" sz="2000" dirty="0">
                <a:latin typeface="微软雅黑" panose="020B0503020204020204" pitchFamily="34" charset="-122"/>
                <a:ea typeface="微软雅黑" panose="020B0503020204020204" pitchFamily="34" charset="-122"/>
              </a:rPr>
              <a:t>and</a:t>
            </a:r>
          </a:p>
          <a:p>
            <a:pPr marL="800100" lvl="1" indent="-342900">
              <a:lnSpc>
                <a:spcPct val="150000"/>
              </a:lnSpc>
              <a:spcBef>
                <a:spcPts val="600"/>
              </a:spcBef>
              <a:spcAft>
                <a:spcPts val="600"/>
              </a:spcAft>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等价于</a:t>
            </a:r>
            <a:r>
              <a:rPr lang="en-US" altLang="zh-CN" sz="2000" dirty="0">
                <a:latin typeface="微软雅黑" panose="020B0503020204020204" pitchFamily="34" charset="-122"/>
                <a:ea typeface="微软雅黑" panose="020B0503020204020204" pitchFamily="34" charset="-122"/>
              </a:rPr>
              <a:t>or</a:t>
            </a:r>
          </a:p>
          <a:p>
            <a:pPr marL="800100" lvl="1" indent="-342900">
              <a:lnSpc>
                <a:spcPct val="150000"/>
              </a:lnSpc>
              <a:spcBef>
                <a:spcPts val="600"/>
              </a:spcBef>
              <a:spcAft>
                <a:spcPts val="600"/>
              </a:spcAft>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等价于</a:t>
            </a:r>
            <a:r>
              <a:rPr lang="en-US" altLang="zh-CN" sz="2000" dirty="0">
                <a:latin typeface="微软雅黑" panose="020B0503020204020204" pitchFamily="34" charset="-122"/>
                <a:ea typeface="微软雅黑" panose="020B0503020204020204" pitchFamily="34" charset="-122"/>
              </a:rPr>
              <a:t>not</a:t>
            </a:r>
          </a:p>
          <a:p>
            <a:pPr marL="342900" indent="-342900">
              <a:lnSpc>
                <a:spcPct val="150000"/>
              </a:lnSpc>
              <a:spcBef>
                <a:spcPts val="600"/>
              </a:spcBef>
              <a:spcAft>
                <a:spcPts val="600"/>
              </a:spcAft>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没有特别的理由，推荐尽量使用</a:t>
            </a:r>
            <a:r>
              <a:rPr lang="en-US" altLang="zh-CN" sz="2000" dirty="0">
                <a:latin typeface="微软雅黑" panose="020B0503020204020204" pitchFamily="34" charset="-122"/>
                <a:ea typeface="微软雅黑" panose="020B0503020204020204" pitchFamily="34" charset="-122"/>
              </a:rPr>
              <a:t>and, or, not</a:t>
            </a:r>
            <a:r>
              <a:rPr lang="zh-CN" altLang="en-US" sz="2000" dirty="0">
                <a:latin typeface="微软雅黑" panose="020B0503020204020204" pitchFamily="34" charset="-122"/>
                <a:ea typeface="微软雅黑" panose="020B0503020204020204" pitchFamily="34" charset="-122"/>
              </a:rPr>
              <a:t>，不使用位运算符</a:t>
            </a:r>
            <a:endParaRPr lang="en-US" altLang="zh-CN"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84F70EE9-AB6F-4C36-A4DC-D9575792CA13}"/>
              </a:ext>
            </a:extLst>
          </p:cNvPr>
          <p:cNvPicPr>
            <a:picLocks noChangeAspect="1"/>
          </p:cNvPicPr>
          <p:nvPr/>
        </p:nvPicPr>
        <p:blipFill rotWithShape="1">
          <a:blip r:embed="rId4"/>
          <a:srcRect b="25051"/>
          <a:stretch/>
        </p:blipFill>
        <p:spPr>
          <a:xfrm>
            <a:off x="5723934" y="1541940"/>
            <a:ext cx="2872289" cy="3952788"/>
          </a:xfrm>
          <a:prstGeom prst="rect">
            <a:avLst/>
          </a:prstGeom>
        </p:spPr>
      </p:pic>
      <p:pic>
        <p:nvPicPr>
          <p:cNvPr id="8" name="图片 7">
            <a:extLst>
              <a:ext uri="{FF2B5EF4-FFF2-40B4-BE49-F238E27FC236}">
                <a16:creationId xmlns:a16="http://schemas.microsoft.com/office/drawing/2014/main" id="{91E6A1B4-E18D-4394-8632-B1CB999945CD}"/>
              </a:ext>
            </a:extLst>
          </p:cNvPr>
          <p:cNvPicPr>
            <a:picLocks noChangeAspect="1"/>
          </p:cNvPicPr>
          <p:nvPr/>
        </p:nvPicPr>
        <p:blipFill rotWithShape="1">
          <a:blip r:embed="rId5"/>
          <a:srcRect l="4154" r="25628"/>
          <a:stretch/>
        </p:blipFill>
        <p:spPr>
          <a:xfrm>
            <a:off x="8885445" y="1990053"/>
            <a:ext cx="3209860" cy="2751770"/>
          </a:xfrm>
          <a:prstGeom prst="rect">
            <a:avLst/>
          </a:prstGeom>
        </p:spPr>
      </p:pic>
    </p:spTree>
    <p:extLst>
      <p:ext uri="{BB962C8B-B14F-4D97-AF65-F5344CB8AC3E}">
        <p14:creationId xmlns:p14="http://schemas.microsoft.com/office/powerpoint/2010/main" val="408055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90AA97D-E74E-4BD0-AA27-CA14F1340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08738" y="153036"/>
            <a:ext cx="6096982"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分支结构：单分支结构</a:t>
            </a:r>
          </a:p>
        </p:txBody>
      </p:sp>
      <p:sp>
        <p:nvSpPr>
          <p:cNvPr id="2" name="文本框 1">
            <a:extLst>
              <a:ext uri="{FF2B5EF4-FFF2-40B4-BE49-F238E27FC236}">
                <a16:creationId xmlns:a16="http://schemas.microsoft.com/office/drawing/2014/main" id="{06426585-61F1-48F4-A564-2BDC4482DE10}"/>
              </a:ext>
            </a:extLst>
          </p:cNvPr>
          <p:cNvSpPr txBox="1"/>
          <p:nvPr/>
        </p:nvSpPr>
        <p:spPr>
          <a:xfrm>
            <a:off x="-1" y="952403"/>
            <a:ext cx="8210681" cy="2473882"/>
          </a:xfrm>
          <a:prstGeom prst="rect">
            <a:avLst/>
          </a:prstGeom>
          <a:noFill/>
        </p:spPr>
        <p:txBody>
          <a:bodyPr wrap="square" rtlCol="0">
            <a:spAutoFit/>
          </a:bodyPr>
          <a:lstStyle/>
          <a:p>
            <a:pPr marL="342900" indent="-342900">
              <a:lnSpc>
                <a:spcPct val="150000"/>
              </a:lnSpc>
              <a:spcAft>
                <a:spcPts val="600"/>
              </a:spcAft>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单分支结构的语法格式</a:t>
            </a:r>
          </a:p>
          <a:p>
            <a:pPr marL="342900" indent="-342900">
              <a:lnSpc>
                <a:spcPct val="150000"/>
              </a:lnSpc>
              <a:spcAft>
                <a:spcPts val="600"/>
              </a:spcAft>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a:lnSpc>
                <a:spcPct val="150000"/>
              </a:lnSpc>
              <a:spcAft>
                <a:spcPts val="600"/>
              </a:spcAft>
            </a:pPr>
            <a:endParaRPr lang="zh-CN" altLang="en-US" sz="2400" dirty="0">
              <a:latin typeface="微软雅黑" panose="020B0503020204020204" pitchFamily="34" charset="-122"/>
              <a:ea typeface="微软雅黑" panose="020B0503020204020204" pitchFamily="34" charset="-122"/>
            </a:endParaRPr>
          </a:p>
          <a:p>
            <a:pPr marL="342900" indent="-342900">
              <a:lnSpc>
                <a:spcPct val="150000"/>
              </a:lnSpc>
              <a:spcAft>
                <a:spcPts val="600"/>
              </a:spcAft>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如果单分支语句的代码块只有一条语句，可以写在一行</a:t>
            </a:r>
          </a:p>
        </p:txBody>
      </p:sp>
      <p:pic>
        <p:nvPicPr>
          <p:cNvPr id="5" name="图片 4">
            <a:extLst>
              <a:ext uri="{FF2B5EF4-FFF2-40B4-BE49-F238E27FC236}">
                <a16:creationId xmlns:a16="http://schemas.microsoft.com/office/drawing/2014/main" id="{E6F7FAFF-53C0-49EF-BB45-B5F73CD8A864}"/>
              </a:ext>
            </a:extLst>
          </p:cNvPr>
          <p:cNvPicPr>
            <a:picLocks noChangeAspect="1"/>
          </p:cNvPicPr>
          <p:nvPr/>
        </p:nvPicPr>
        <p:blipFill rotWithShape="1">
          <a:blip r:embed="rId4"/>
          <a:srcRect t="3251"/>
          <a:stretch/>
        </p:blipFill>
        <p:spPr>
          <a:xfrm>
            <a:off x="2025345" y="1751771"/>
            <a:ext cx="2885195" cy="928208"/>
          </a:xfrm>
          <a:prstGeom prst="rect">
            <a:avLst/>
          </a:prstGeom>
        </p:spPr>
      </p:pic>
      <p:pic>
        <p:nvPicPr>
          <p:cNvPr id="9" name="图片 8">
            <a:extLst>
              <a:ext uri="{FF2B5EF4-FFF2-40B4-BE49-F238E27FC236}">
                <a16:creationId xmlns:a16="http://schemas.microsoft.com/office/drawing/2014/main" id="{BC749313-A7A2-4D6F-8366-F088AA0C5784}"/>
              </a:ext>
            </a:extLst>
          </p:cNvPr>
          <p:cNvPicPr>
            <a:picLocks noChangeAspect="1"/>
          </p:cNvPicPr>
          <p:nvPr/>
        </p:nvPicPr>
        <p:blipFill>
          <a:blip r:embed="rId5"/>
          <a:stretch>
            <a:fillRect/>
          </a:stretch>
        </p:blipFill>
        <p:spPr>
          <a:xfrm>
            <a:off x="2025345" y="3510235"/>
            <a:ext cx="4299781" cy="539223"/>
          </a:xfrm>
          <a:prstGeom prst="rect">
            <a:avLst/>
          </a:prstGeom>
        </p:spPr>
      </p:pic>
      <p:pic>
        <p:nvPicPr>
          <p:cNvPr id="11" name="图片 10">
            <a:extLst>
              <a:ext uri="{FF2B5EF4-FFF2-40B4-BE49-F238E27FC236}">
                <a16:creationId xmlns:a16="http://schemas.microsoft.com/office/drawing/2014/main" id="{112EBA92-C8AA-4838-BE69-4CB5B8851E04}"/>
              </a:ext>
            </a:extLst>
          </p:cNvPr>
          <p:cNvPicPr>
            <a:picLocks noChangeAspect="1"/>
          </p:cNvPicPr>
          <p:nvPr/>
        </p:nvPicPr>
        <p:blipFill>
          <a:blip r:embed="rId6"/>
          <a:stretch>
            <a:fillRect/>
          </a:stretch>
        </p:blipFill>
        <p:spPr>
          <a:xfrm>
            <a:off x="47092" y="4447224"/>
            <a:ext cx="5287113" cy="2257740"/>
          </a:xfrm>
          <a:prstGeom prst="rect">
            <a:avLst/>
          </a:prstGeom>
        </p:spPr>
      </p:pic>
    </p:spTree>
    <p:extLst>
      <p:ext uri="{BB962C8B-B14F-4D97-AF65-F5344CB8AC3E}">
        <p14:creationId xmlns:p14="http://schemas.microsoft.com/office/powerpoint/2010/main" val="1075388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90AA97D-E74E-4BD0-AA27-CA14F1340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08738" y="153036"/>
            <a:ext cx="7458710"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分支结构：双分支和多分支结构</a:t>
            </a:r>
          </a:p>
        </p:txBody>
      </p:sp>
      <p:sp>
        <p:nvSpPr>
          <p:cNvPr id="2" name="文本框 1">
            <a:extLst>
              <a:ext uri="{FF2B5EF4-FFF2-40B4-BE49-F238E27FC236}">
                <a16:creationId xmlns:a16="http://schemas.microsoft.com/office/drawing/2014/main" id="{06426585-61F1-48F4-A564-2BDC4482DE10}"/>
              </a:ext>
            </a:extLst>
          </p:cNvPr>
          <p:cNvSpPr txBox="1"/>
          <p:nvPr/>
        </p:nvSpPr>
        <p:spPr>
          <a:xfrm>
            <a:off x="-1" y="952403"/>
            <a:ext cx="8210681" cy="2473882"/>
          </a:xfrm>
          <a:prstGeom prst="rect">
            <a:avLst/>
          </a:prstGeom>
          <a:noFill/>
        </p:spPr>
        <p:txBody>
          <a:bodyPr wrap="square" rtlCol="0">
            <a:spAutoFit/>
          </a:bodyPr>
          <a:lstStyle/>
          <a:p>
            <a:pPr marL="342900" indent="-342900">
              <a:lnSpc>
                <a:spcPct val="150000"/>
              </a:lnSpc>
              <a:spcAft>
                <a:spcPts val="600"/>
              </a:spcAft>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双分支结构</a:t>
            </a:r>
            <a:r>
              <a:rPr lang="en-US" altLang="zh-CN" sz="2400" dirty="0">
                <a:latin typeface="微软雅黑" panose="020B0503020204020204" pitchFamily="34" charset="-122"/>
                <a:ea typeface="微软雅黑" panose="020B0503020204020204" pitchFamily="34" charset="-122"/>
              </a:rPr>
              <a:t>if…else</a:t>
            </a:r>
            <a:r>
              <a:rPr lang="zh-CN" altLang="en-US" sz="2400" dirty="0">
                <a:latin typeface="微软雅黑" panose="020B0503020204020204" pitchFamily="34" charset="-122"/>
                <a:ea typeface="微软雅黑" panose="020B0503020204020204" pitchFamily="34" charset="-122"/>
              </a:rPr>
              <a:t>的语法格式</a:t>
            </a:r>
          </a:p>
          <a:p>
            <a:pPr marL="342900" indent="-342900">
              <a:lnSpc>
                <a:spcPct val="150000"/>
              </a:lnSpc>
              <a:spcAft>
                <a:spcPts val="600"/>
              </a:spcAft>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a:lnSpc>
                <a:spcPct val="150000"/>
              </a:lnSpc>
              <a:spcAft>
                <a:spcPts val="600"/>
              </a:spcAft>
            </a:pPr>
            <a:endParaRPr lang="zh-CN" altLang="en-US" sz="2400" dirty="0">
              <a:latin typeface="微软雅黑" panose="020B0503020204020204" pitchFamily="34" charset="-122"/>
              <a:ea typeface="微软雅黑" panose="020B0503020204020204" pitchFamily="34" charset="-122"/>
            </a:endParaRPr>
          </a:p>
          <a:p>
            <a:pPr marL="342900" indent="-342900">
              <a:lnSpc>
                <a:spcPct val="150000"/>
              </a:lnSpc>
              <a:spcAft>
                <a:spcPts val="600"/>
              </a:spcAft>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多分支结构</a:t>
            </a:r>
            <a:r>
              <a:rPr lang="en-US" altLang="zh-CN" sz="2400" dirty="0">
                <a:latin typeface="微软雅黑" panose="020B0503020204020204" pitchFamily="34" charset="-122"/>
                <a:ea typeface="微软雅黑" panose="020B0503020204020204" pitchFamily="34" charset="-122"/>
              </a:rPr>
              <a:t>if…</a:t>
            </a:r>
            <a:r>
              <a:rPr lang="en-US" altLang="zh-CN" sz="2400" dirty="0" err="1">
                <a:latin typeface="微软雅黑" panose="020B0503020204020204" pitchFamily="34" charset="-122"/>
                <a:ea typeface="微软雅黑" panose="020B0503020204020204" pitchFamily="34" charset="-122"/>
              </a:rPr>
              <a:t>elif</a:t>
            </a:r>
            <a:r>
              <a:rPr lang="en-US" altLang="zh-CN" sz="2400" dirty="0">
                <a:latin typeface="微软雅黑" panose="020B0503020204020204" pitchFamily="34" charset="-122"/>
                <a:ea typeface="微软雅黑" panose="020B0503020204020204" pitchFamily="34" charset="-122"/>
              </a:rPr>
              <a:t>…else</a:t>
            </a:r>
            <a:r>
              <a:rPr lang="zh-CN" altLang="en-US" sz="2400" dirty="0">
                <a:latin typeface="微软雅黑" panose="020B0503020204020204" pitchFamily="34" charset="-122"/>
                <a:ea typeface="微软雅黑" panose="020B0503020204020204" pitchFamily="34" charset="-122"/>
              </a:rPr>
              <a:t>的语法格式</a:t>
            </a:r>
          </a:p>
        </p:txBody>
      </p:sp>
      <p:pic>
        <p:nvPicPr>
          <p:cNvPr id="4" name="图片 3">
            <a:extLst>
              <a:ext uri="{FF2B5EF4-FFF2-40B4-BE49-F238E27FC236}">
                <a16:creationId xmlns:a16="http://schemas.microsoft.com/office/drawing/2014/main" id="{A20D60F1-D218-4499-B656-D39548333AA0}"/>
              </a:ext>
            </a:extLst>
          </p:cNvPr>
          <p:cNvPicPr>
            <a:picLocks noChangeAspect="1"/>
          </p:cNvPicPr>
          <p:nvPr/>
        </p:nvPicPr>
        <p:blipFill rotWithShape="1">
          <a:blip r:embed="rId4"/>
          <a:srcRect t="46954"/>
          <a:stretch/>
        </p:blipFill>
        <p:spPr>
          <a:xfrm>
            <a:off x="3063496" y="3553604"/>
            <a:ext cx="2397239" cy="1927960"/>
          </a:xfrm>
          <a:prstGeom prst="rect">
            <a:avLst/>
          </a:prstGeom>
        </p:spPr>
      </p:pic>
      <p:pic>
        <p:nvPicPr>
          <p:cNvPr id="10" name="图片 9">
            <a:extLst>
              <a:ext uri="{FF2B5EF4-FFF2-40B4-BE49-F238E27FC236}">
                <a16:creationId xmlns:a16="http://schemas.microsoft.com/office/drawing/2014/main" id="{EF869FFA-6653-408A-83F1-4D3A61DE28AF}"/>
              </a:ext>
            </a:extLst>
          </p:cNvPr>
          <p:cNvPicPr>
            <a:picLocks noChangeAspect="1"/>
          </p:cNvPicPr>
          <p:nvPr/>
        </p:nvPicPr>
        <p:blipFill rotWithShape="1">
          <a:blip r:embed="rId4"/>
          <a:srcRect b="65261"/>
          <a:stretch/>
        </p:blipFill>
        <p:spPr>
          <a:xfrm>
            <a:off x="3063496" y="1625646"/>
            <a:ext cx="2397239" cy="1262597"/>
          </a:xfrm>
          <a:prstGeom prst="rect">
            <a:avLst/>
          </a:prstGeom>
        </p:spPr>
      </p:pic>
      <p:pic>
        <p:nvPicPr>
          <p:cNvPr id="12" name="图片 11">
            <a:extLst>
              <a:ext uri="{FF2B5EF4-FFF2-40B4-BE49-F238E27FC236}">
                <a16:creationId xmlns:a16="http://schemas.microsoft.com/office/drawing/2014/main" id="{FA2226FB-DAA1-4141-AF5E-709C5FE97266}"/>
              </a:ext>
            </a:extLst>
          </p:cNvPr>
          <p:cNvPicPr>
            <a:picLocks noChangeAspect="1"/>
          </p:cNvPicPr>
          <p:nvPr/>
        </p:nvPicPr>
        <p:blipFill>
          <a:blip r:embed="rId5"/>
          <a:stretch>
            <a:fillRect/>
          </a:stretch>
        </p:blipFill>
        <p:spPr>
          <a:xfrm>
            <a:off x="8784375" y="1789280"/>
            <a:ext cx="2833930" cy="3692284"/>
          </a:xfrm>
          <a:prstGeom prst="rect">
            <a:avLst/>
          </a:prstGeom>
        </p:spPr>
      </p:pic>
    </p:spTree>
    <p:extLst>
      <p:ext uri="{BB962C8B-B14F-4D97-AF65-F5344CB8AC3E}">
        <p14:creationId xmlns:p14="http://schemas.microsoft.com/office/powerpoint/2010/main" val="3763767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90AA97D-E74E-4BD0-AA27-CA14F1340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08738" y="153036"/>
            <a:ext cx="7458710"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三元表达式</a:t>
            </a:r>
          </a:p>
        </p:txBody>
      </p:sp>
      <p:sp>
        <p:nvSpPr>
          <p:cNvPr id="2" name="文本框 1">
            <a:extLst>
              <a:ext uri="{FF2B5EF4-FFF2-40B4-BE49-F238E27FC236}">
                <a16:creationId xmlns:a16="http://schemas.microsoft.com/office/drawing/2014/main" id="{06426585-61F1-48F4-A564-2BDC4482DE10}"/>
              </a:ext>
            </a:extLst>
          </p:cNvPr>
          <p:cNvSpPr txBox="1"/>
          <p:nvPr/>
        </p:nvSpPr>
        <p:spPr>
          <a:xfrm>
            <a:off x="0" y="1073495"/>
            <a:ext cx="8349419" cy="1765996"/>
          </a:xfrm>
          <a:prstGeom prst="rect">
            <a:avLst/>
          </a:prstGeom>
          <a:noFill/>
        </p:spPr>
        <p:txBody>
          <a:bodyPr wrap="square" rtlCol="0">
            <a:spAutoFit/>
          </a:bodyPr>
          <a:lstStyle/>
          <a:p>
            <a:pPr marL="342900" indent="-342900">
              <a:lnSpc>
                <a:spcPct val="150000"/>
              </a:lnSpc>
              <a:spcAft>
                <a:spcPts val="600"/>
              </a:spcAft>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三元表达式：根据判断条件，选择执行表达式</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或表达式</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，判断结果为真时执行表达式</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，为假时执行表达式</a:t>
            </a:r>
            <a:r>
              <a:rPr lang="en-US" altLang="zh-CN" sz="2400" dirty="0">
                <a:latin typeface="微软雅黑" panose="020B0503020204020204" pitchFamily="34" charset="-122"/>
                <a:ea typeface="微软雅黑" panose="020B0503020204020204" pitchFamily="34" charset="-122"/>
              </a:rPr>
              <a:t>2</a:t>
            </a:r>
            <a:endParaRPr lang="zh-CN" altLang="en-US" sz="2400" dirty="0">
              <a:latin typeface="微软雅黑" panose="020B0503020204020204" pitchFamily="34" charset="-122"/>
              <a:ea typeface="微软雅黑" panose="020B0503020204020204" pitchFamily="34" charset="-122"/>
            </a:endParaRPr>
          </a:p>
          <a:p>
            <a:pPr>
              <a:lnSpc>
                <a:spcPct val="150000"/>
              </a:lnSpc>
              <a:spcAft>
                <a:spcPts val="600"/>
              </a:spcAft>
            </a:pPr>
            <a:endParaRPr lang="zh-CN" altLang="en-US" sz="2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2FCBC8DE-396B-4A8B-9F39-DE96AF11512F}"/>
              </a:ext>
            </a:extLst>
          </p:cNvPr>
          <p:cNvPicPr>
            <a:picLocks noChangeAspect="1"/>
          </p:cNvPicPr>
          <p:nvPr/>
        </p:nvPicPr>
        <p:blipFill>
          <a:blip r:embed="rId4"/>
          <a:stretch>
            <a:fillRect/>
          </a:stretch>
        </p:blipFill>
        <p:spPr>
          <a:xfrm>
            <a:off x="1602817" y="2371075"/>
            <a:ext cx="5434909" cy="468416"/>
          </a:xfrm>
          <a:prstGeom prst="rect">
            <a:avLst/>
          </a:prstGeom>
        </p:spPr>
      </p:pic>
      <p:pic>
        <p:nvPicPr>
          <p:cNvPr id="13" name="图片 12">
            <a:extLst>
              <a:ext uri="{FF2B5EF4-FFF2-40B4-BE49-F238E27FC236}">
                <a16:creationId xmlns:a16="http://schemas.microsoft.com/office/drawing/2014/main" id="{21523B3E-3AAB-40DE-B4AB-7B7D03D24211}"/>
              </a:ext>
            </a:extLst>
          </p:cNvPr>
          <p:cNvPicPr>
            <a:picLocks noChangeAspect="1"/>
          </p:cNvPicPr>
          <p:nvPr/>
        </p:nvPicPr>
        <p:blipFill>
          <a:blip r:embed="rId5"/>
          <a:stretch>
            <a:fillRect/>
          </a:stretch>
        </p:blipFill>
        <p:spPr>
          <a:xfrm>
            <a:off x="216100" y="3377484"/>
            <a:ext cx="6223337" cy="2564161"/>
          </a:xfrm>
          <a:prstGeom prst="rect">
            <a:avLst/>
          </a:prstGeom>
        </p:spPr>
      </p:pic>
      <p:sp>
        <p:nvSpPr>
          <p:cNvPr id="14" name="文本框 13">
            <a:extLst>
              <a:ext uri="{FF2B5EF4-FFF2-40B4-BE49-F238E27FC236}">
                <a16:creationId xmlns:a16="http://schemas.microsoft.com/office/drawing/2014/main" id="{1D2E6C6D-94CC-48D9-B0EB-C662F1342CBC}"/>
              </a:ext>
            </a:extLst>
          </p:cNvPr>
          <p:cNvSpPr txBox="1"/>
          <p:nvPr/>
        </p:nvSpPr>
        <p:spPr>
          <a:xfrm>
            <a:off x="7631885" y="2960581"/>
            <a:ext cx="4216677"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输入一个</a:t>
            </a:r>
            <a:r>
              <a:rPr lang="en-US" altLang="zh-CN" dirty="0">
                <a:latin typeface="微软雅黑" panose="020B0503020204020204" pitchFamily="34" charset="-122"/>
                <a:ea typeface="微软雅黑" panose="020B0503020204020204" pitchFamily="34" charset="-122"/>
              </a:rPr>
              <a:t>x, </a:t>
            </a:r>
            <a:r>
              <a:rPr lang="zh-CN" altLang="en-US"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为奇数，</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等于</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的平方，如果</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为偶数，</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等于</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的立方，打印</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a:t>
            </a:r>
          </a:p>
        </p:txBody>
      </p:sp>
      <p:pic>
        <p:nvPicPr>
          <p:cNvPr id="16" name="图片 15">
            <a:extLst>
              <a:ext uri="{FF2B5EF4-FFF2-40B4-BE49-F238E27FC236}">
                <a16:creationId xmlns:a16="http://schemas.microsoft.com/office/drawing/2014/main" id="{84A634F2-E0AE-4775-85A3-04F7D37D3779}"/>
              </a:ext>
            </a:extLst>
          </p:cNvPr>
          <p:cNvPicPr>
            <a:picLocks noChangeAspect="1"/>
          </p:cNvPicPr>
          <p:nvPr/>
        </p:nvPicPr>
        <p:blipFill>
          <a:blip r:embed="rId6"/>
          <a:stretch>
            <a:fillRect/>
          </a:stretch>
        </p:blipFill>
        <p:spPr>
          <a:xfrm>
            <a:off x="7567448" y="3728002"/>
            <a:ext cx="4534100" cy="1446010"/>
          </a:xfrm>
          <a:prstGeom prst="rect">
            <a:avLst/>
          </a:prstGeom>
        </p:spPr>
      </p:pic>
    </p:spTree>
    <p:extLst>
      <p:ext uri="{BB962C8B-B14F-4D97-AF65-F5344CB8AC3E}">
        <p14:creationId xmlns:p14="http://schemas.microsoft.com/office/powerpoint/2010/main" val="5773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90AA97D-E74E-4BD0-AA27-CA14F1340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08738" y="153036"/>
            <a:ext cx="7458710"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循环：</a:t>
            </a:r>
            <a:r>
              <a:rPr lang="en-US" altLang="zh-CN" sz="3600" b="1" dirty="0">
                <a:latin typeface="微软雅黑" panose="020B0503020204020204" pitchFamily="34" charset="-122"/>
                <a:ea typeface="微软雅黑" panose="020B0503020204020204" pitchFamily="34" charset="-122"/>
              </a:rPr>
              <a:t>while</a:t>
            </a:r>
            <a:r>
              <a:rPr lang="zh-CN" altLang="en-US" sz="3600" b="1" dirty="0">
                <a:latin typeface="微软雅黑" panose="020B0503020204020204" pitchFamily="34" charset="-122"/>
                <a:ea typeface="微软雅黑" panose="020B0503020204020204" pitchFamily="34" charset="-122"/>
              </a:rPr>
              <a:t>循环 和 </a:t>
            </a:r>
            <a:r>
              <a:rPr lang="en-US" altLang="zh-CN" sz="3600" b="1" dirty="0">
                <a:latin typeface="微软雅黑" panose="020B0503020204020204" pitchFamily="34" charset="-122"/>
                <a:ea typeface="微软雅黑" panose="020B0503020204020204" pitchFamily="34" charset="-122"/>
              </a:rPr>
              <a:t>for</a:t>
            </a:r>
            <a:r>
              <a:rPr lang="zh-CN" altLang="en-US" sz="3600" b="1" dirty="0">
                <a:latin typeface="微软雅黑" panose="020B0503020204020204" pitchFamily="34" charset="-122"/>
                <a:ea typeface="微软雅黑" panose="020B0503020204020204" pitchFamily="34" charset="-122"/>
              </a:rPr>
              <a:t>循环</a:t>
            </a:r>
          </a:p>
        </p:txBody>
      </p:sp>
      <p:sp>
        <p:nvSpPr>
          <p:cNvPr id="2" name="文本框 1">
            <a:extLst>
              <a:ext uri="{FF2B5EF4-FFF2-40B4-BE49-F238E27FC236}">
                <a16:creationId xmlns:a16="http://schemas.microsoft.com/office/drawing/2014/main" id="{06426585-61F1-48F4-A564-2BDC4482DE10}"/>
              </a:ext>
            </a:extLst>
          </p:cNvPr>
          <p:cNvSpPr txBox="1"/>
          <p:nvPr/>
        </p:nvSpPr>
        <p:spPr>
          <a:xfrm>
            <a:off x="0" y="1073495"/>
            <a:ext cx="10707939" cy="4212820"/>
          </a:xfrm>
          <a:prstGeom prst="rect">
            <a:avLst/>
          </a:prstGeom>
          <a:noFill/>
        </p:spPr>
        <p:txBody>
          <a:bodyPr wrap="square" rtlCol="0">
            <a:spAutoFit/>
          </a:bodyPr>
          <a:lstStyle/>
          <a:p>
            <a:pPr marL="342900" indent="-342900">
              <a:lnSpc>
                <a:spcPct val="150000"/>
              </a:lnSpc>
              <a:spcBef>
                <a:spcPts val="600"/>
              </a:spcBef>
              <a:spcAft>
                <a:spcPts val="600"/>
              </a:spcAft>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while</a:t>
            </a:r>
            <a:r>
              <a:rPr lang="zh-CN" altLang="en-US" sz="2400" dirty="0">
                <a:latin typeface="微软雅黑" panose="020B0503020204020204" pitchFamily="34" charset="-122"/>
                <a:ea typeface="微软雅黑" panose="020B0503020204020204" pitchFamily="34" charset="-122"/>
              </a:rPr>
              <a:t>循环：一直保持循环操作直到循环条件不被满足才结束，不需要提前知道确定循环次数。也叫条件循环。</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for</a:t>
            </a:r>
            <a:r>
              <a:rPr lang="zh-CN" altLang="en-US" sz="2400" dirty="0">
                <a:latin typeface="微软雅黑" panose="020B0503020204020204" pitchFamily="34" charset="-122"/>
                <a:ea typeface="微软雅黑" panose="020B0503020204020204" pitchFamily="34" charset="-122"/>
              </a:rPr>
              <a:t>循环：指遍历某个数据集</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容器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形成的循环运行方式，是一种确定次数的循环，也叫遍历循环。</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中</a:t>
            </a:r>
            <a:r>
              <a:rPr lang="en-US" altLang="zh-CN" sz="2400" dirty="0">
                <a:latin typeface="微软雅黑" panose="020B0503020204020204" pitchFamily="34" charset="-122"/>
                <a:ea typeface="微软雅黑" panose="020B0503020204020204" pitchFamily="34" charset="-122"/>
              </a:rPr>
              <a:t>for</a:t>
            </a:r>
            <a:r>
              <a:rPr lang="zh-CN" altLang="en-US" sz="2400" dirty="0">
                <a:latin typeface="微软雅黑" panose="020B0503020204020204" pitchFamily="34" charset="-122"/>
                <a:ea typeface="微软雅黑" panose="020B0503020204020204" pitchFamily="34" charset="-122"/>
              </a:rPr>
              <a:t>循环使用频率远高于</a:t>
            </a:r>
            <a:r>
              <a:rPr lang="en-US" altLang="zh-CN" sz="2400" dirty="0">
                <a:latin typeface="微软雅黑" panose="020B0503020204020204" pitchFamily="34" charset="-122"/>
                <a:ea typeface="微软雅黑" panose="020B0503020204020204" pitchFamily="34" charset="-122"/>
              </a:rPr>
              <a:t>while</a:t>
            </a:r>
            <a:r>
              <a:rPr lang="zh-CN" altLang="en-US" sz="2400" dirty="0">
                <a:latin typeface="微软雅黑" panose="020B0503020204020204" pitchFamily="34" charset="-122"/>
                <a:ea typeface="微软雅黑" panose="020B0503020204020204" pitchFamily="34" charset="-122"/>
              </a:rPr>
              <a:t>循环，因为</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中容器类数据类型</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字符串、元组、列表、字典、集合，第三方库中的</a:t>
            </a:r>
            <a:r>
              <a:rPr lang="en-US" altLang="zh-CN" sz="2400" dirty="0" err="1">
                <a:latin typeface="微软雅黑" panose="020B0503020204020204" pitchFamily="34" charset="-122"/>
                <a:ea typeface="微软雅黑" panose="020B0503020204020204" pitchFamily="34" charset="-122"/>
              </a:rPr>
              <a:t>numpy.array</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pandas.DataFrame</a:t>
            </a:r>
            <a:r>
              <a:rPr lang="zh-CN" altLang="en-US" sz="2400" dirty="0">
                <a:latin typeface="微软雅黑" panose="020B0503020204020204" pitchFamily="34" charset="-122"/>
                <a:ea typeface="微软雅黑" panose="020B0503020204020204" pitchFamily="34" charset="-122"/>
              </a:rPr>
              <a:t>等等</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的频繁使用。</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8125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D83CC46-C723-4A50-8FDC-A30ED1047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FC0103FC-D45E-4DDC-BC69-30162E6DCDD3}"/>
              </a:ext>
            </a:extLst>
          </p:cNvPr>
          <p:cNvSpPr txBox="1"/>
          <p:nvPr/>
        </p:nvSpPr>
        <p:spPr>
          <a:xfrm>
            <a:off x="108738" y="153036"/>
            <a:ext cx="7458710" cy="646331"/>
          </a:xfrm>
          <a:prstGeom prst="rect">
            <a:avLst/>
          </a:prstGeom>
          <a:noFill/>
        </p:spPr>
        <p:txBody>
          <a:bodyPr wrap="square">
            <a:spAutoFit/>
          </a:bodyPr>
          <a:lstStyle/>
          <a:p>
            <a:r>
              <a:rPr lang="en-US" altLang="zh-CN" sz="3600" b="1" dirty="0">
                <a:latin typeface="微软雅黑" panose="020B0503020204020204" pitchFamily="34" charset="-122"/>
                <a:ea typeface="微软雅黑" panose="020B0503020204020204" pitchFamily="34" charset="-122"/>
              </a:rPr>
              <a:t>while</a:t>
            </a:r>
            <a:r>
              <a:rPr lang="zh-CN" altLang="en-US" sz="3600" b="1" dirty="0">
                <a:latin typeface="微软雅黑" panose="020B0503020204020204" pitchFamily="34" charset="-122"/>
                <a:ea typeface="微软雅黑" panose="020B0503020204020204" pitchFamily="34" charset="-122"/>
              </a:rPr>
              <a:t>循环</a:t>
            </a:r>
          </a:p>
        </p:txBody>
      </p:sp>
      <p:sp>
        <p:nvSpPr>
          <p:cNvPr id="8" name="文本框 7">
            <a:extLst>
              <a:ext uri="{FF2B5EF4-FFF2-40B4-BE49-F238E27FC236}">
                <a16:creationId xmlns:a16="http://schemas.microsoft.com/office/drawing/2014/main" id="{C5862C16-2C19-431C-9E73-6BB7ED87F48D}"/>
              </a:ext>
            </a:extLst>
          </p:cNvPr>
          <p:cNvSpPr txBox="1"/>
          <p:nvPr/>
        </p:nvSpPr>
        <p:spPr>
          <a:xfrm>
            <a:off x="386211" y="1749182"/>
            <a:ext cx="3845659" cy="461665"/>
          </a:xfrm>
          <a:prstGeom prst="rect">
            <a:avLst/>
          </a:prstGeom>
          <a:noFill/>
        </p:spPr>
        <p:txBody>
          <a:bodyPr wrap="square" rtlCol="0">
            <a:spAutoFit/>
          </a:bodyPr>
          <a:lstStyle/>
          <a:p>
            <a:pPr marL="342900" indent="-342900">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while</a:t>
            </a:r>
            <a:r>
              <a:rPr lang="zh-CN" altLang="en-US" sz="2400" dirty="0">
                <a:latin typeface="微软雅黑" panose="020B0503020204020204" pitchFamily="34" charset="-122"/>
                <a:ea typeface="微软雅黑" panose="020B0503020204020204" pitchFamily="34" charset="-122"/>
              </a:rPr>
              <a:t>循环的语法格式</a:t>
            </a:r>
          </a:p>
        </p:txBody>
      </p:sp>
      <p:sp>
        <p:nvSpPr>
          <p:cNvPr id="10" name="文本框 9">
            <a:extLst>
              <a:ext uri="{FF2B5EF4-FFF2-40B4-BE49-F238E27FC236}">
                <a16:creationId xmlns:a16="http://schemas.microsoft.com/office/drawing/2014/main" id="{EC9D9EEA-48C2-4EBF-831D-30607B0682FD}"/>
              </a:ext>
            </a:extLst>
          </p:cNvPr>
          <p:cNvSpPr txBox="1"/>
          <p:nvPr/>
        </p:nvSpPr>
        <p:spPr>
          <a:xfrm>
            <a:off x="388767" y="3657952"/>
            <a:ext cx="3843103" cy="87440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当判断条件为</a:t>
            </a:r>
            <a:r>
              <a:rPr lang="en-US" altLang="zh-CN" dirty="0">
                <a:latin typeface="微软雅黑" panose="020B0503020204020204" pitchFamily="34" charset="-122"/>
                <a:ea typeface="微软雅黑" panose="020B0503020204020204" pitchFamily="34" charset="-122"/>
              </a:rPr>
              <a:t>True</a:t>
            </a:r>
            <a:r>
              <a:rPr lang="zh-CN" altLang="en-US" dirty="0">
                <a:latin typeface="微软雅黑" panose="020B0503020204020204" pitchFamily="34" charset="-122"/>
                <a:ea typeface="微软雅黑" panose="020B0503020204020204" pitchFamily="34" charset="-122"/>
              </a:rPr>
              <a:t>，执行语句块</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当判断条件为</a:t>
            </a:r>
            <a:r>
              <a:rPr lang="en-US" altLang="zh-CN" dirty="0">
                <a:latin typeface="微软雅黑" panose="020B0503020204020204" pitchFamily="34" charset="-122"/>
                <a:ea typeface="微软雅黑" panose="020B0503020204020204" pitchFamily="34" charset="-122"/>
              </a:rPr>
              <a:t>False</a:t>
            </a:r>
            <a:r>
              <a:rPr lang="zh-CN" altLang="en-US" dirty="0">
                <a:latin typeface="微软雅黑" panose="020B0503020204020204" pitchFamily="34" charset="-122"/>
                <a:ea typeface="微软雅黑" panose="020B0503020204020204" pitchFamily="34" charset="-122"/>
              </a:rPr>
              <a:t>，退出循环</a:t>
            </a:r>
          </a:p>
        </p:txBody>
      </p:sp>
      <p:pic>
        <p:nvPicPr>
          <p:cNvPr id="12" name="图片 11">
            <a:extLst>
              <a:ext uri="{FF2B5EF4-FFF2-40B4-BE49-F238E27FC236}">
                <a16:creationId xmlns:a16="http://schemas.microsoft.com/office/drawing/2014/main" id="{EE97F673-7FCF-4CEC-8E1C-6282E886343C}"/>
              </a:ext>
            </a:extLst>
          </p:cNvPr>
          <p:cNvPicPr>
            <a:picLocks noChangeAspect="1"/>
          </p:cNvPicPr>
          <p:nvPr/>
        </p:nvPicPr>
        <p:blipFill>
          <a:blip r:embed="rId3"/>
          <a:stretch>
            <a:fillRect/>
          </a:stretch>
        </p:blipFill>
        <p:spPr>
          <a:xfrm>
            <a:off x="1084311" y="2461895"/>
            <a:ext cx="2890060" cy="738154"/>
          </a:xfrm>
          <a:prstGeom prst="rect">
            <a:avLst/>
          </a:prstGeom>
        </p:spPr>
      </p:pic>
      <p:pic>
        <p:nvPicPr>
          <p:cNvPr id="31" name="图片 30">
            <a:extLst>
              <a:ext uri="{FF2B5EF4-FFF2-40B4-BE49-F238E27FC236}">
                <a16:creationId xmlns:a16="http://schemas.microsoft.com/office/drawing/2014/main" id="{BE4ECEE4-6058-4789-A5E5-D0B7B3AD69B0}"/>
              </a:ext>
            </a:extLst>
          </p:cNvPr>
          <p:cNvPicPr>
            <a:picLocks noChangeAspect="1"/>
          </p:cNvPicPr>
          <p:nvPr/>
        </p:nvPicPr>
        <p:blipFill>
          <a:blip r:embed="rId4"/>
          <a:stretch>
            <a:fillRect/>
          </a:stretch>
        </p:blipFill>
        <p:spPr>
          <a:xfrm>
            <a:off x="6014811" y="3855780"/>
            <a:ext cx="4211014" cy="1870496"/>
          </a:xfrm>
          <a:prstGeom prst="rect">
            <a:avLst/>
          </a:prstGeom>
        </p:spPr>
      </p:pic>
      <p:pic>
        <p:nvPicPr>
          <p:cNvPr id="33" name="图片 32">
            <a:extLst>
              <a:ext uri="{FF2B5EF4-FFF2-40B4-BE49-F238E27FC236}">
                <a16:creationId xmlns:a16="http://schemas.microsoft.com/office/drawing/2014/main" id="{736AF0E8-9BCC-427C-8919-9F01032CB509}"/>
              </a:ext>
            </a:extLst>
          </p:cNvPr>
          <p:cNvPicPr>
            <a:picLocks noChangeAspect="1"/>
          </p:cNvPicPr>
          <p:nvPr/>
        </p:nvPicPr>
        <p:blipFill>
          <a:blip r:embed="rId5"/>
          <a:stretch>
            <a:fillRect/>
          </a:stretch>
        </p:blipFill>
        <p:spPr>
          <a:xfrm>
            <a:off x="6023961" y="1325379"/>
            <a:ext cx="4220164" cy="1609950"/>
          </a:xfrm>
          <a:prstGeom prst="rect">
            <a:avLst/>
          </a:prstGeom>
        </p:spPr>
      </p:pic>
    </p:spTree>
    <p:extLst>
      <p:ext uri="{BB962C8B-B14F-4D97-AF65-F5344CB8AC3E}">
        <p14:creationId xmlns:p14="http://schemas.microsoft.com/office/powerpoint/2010/main" val="1230830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D83CC46-C723-4A50-8FDC-A30ED1047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FC0103FC-D45E-4DDC-BC69-30162E6DCDD3}"/>
              </a:ext>
            </a:extLst>
          </p:cNvPr>
          <p:cNvSpPr txBox="1"/>
          <p:nvPr/>
        </p:nvSpPr>
        <p:spPr>
          <a:xfrm>
            <a:off x="108738" y="153036"/>
            <a:ext cx="9388410" cy="646331"/>
          </a:xfrm>
          <a:prstGeom prst="rect">
            <a:avLst/>
          </a:prstGeom>
          <a:noFill/>
        </p:spPr>
        <p:txBody>
          <a:bodyPr wrap="square">
            <a:spAutoFit/>
          </a:bodyPr>
          <a:lstStyle/>
          <a:p>
            <a:r>
              <a:rPr lang="en-US" altLang="zh-CN" sz="3600" b="1" dirty="0">
                <a:latin typeface="微软雅黑" panose="020B0503020204020204" pitchFamily="34" charset="-122"/>
                <a:ea typeface="微软雅黑" panose="020B0503020204020204" pitchFamily="34" charset="-122"/>
              </a:rPr>
              <a:t>while</a:t>
            </a:r>
            <a:r>
              <a:rPr lang="zh-CN" altLang="en-US" sz="3600" b="1" dirty="0">
                <a:latin typeface="微软雅黑" panose="020B0503020204020204" pitchFamily="34" charset="-122"/>
                <a:ea typeface="微软雅黑" panose="020B0503020204020204" pitchFamily="34" charset="-122"/>
              </a:rPr>
              <a:t>循环的控制：</a:t>
            </a:r>
            <a:r>
              <a:rPr lang="en-US" altLang="zh-CN" sz="3600" b="1" dirty="0">
                <a:latin typeface="微软雅黑" panose="020B0503020204020204" pitchFamily="34" charset="-122"/>
                <a:ea typeface="微软雅黑" panose="020B0503020204020204" pitchFamily="34" charset="-122"/>
              </a:rPr>
              <a:t>continue </a:t>
            </a:r>
            <a:r>
              <a:rPr lang="zh-CN" altLang="en-US" sz="3600" b="1" dirty="0">
                <a:latin typeface="微软雅黑" panose="020B0503020204020204" pitchFamily="34" charset="-122"/>
                <a:ea typeface="微软雅黑" panose="020B0503020204020204" pitchFamily="34" charset="-122"/>
              </a:rPr>
              <a:t>和 </a:t>
            </a:r>
            <a:r>
              <a:rPr lang="en-US" altLang="zh-CN" sz="3600" b="1" dirty="0">
                <a:latin typeface="微软雅黑" panose="020B0503020204020204" pitchFamily="34" charset="-122"/>
                <a:ea typeface="微软雅黑" panose="020B0503020204020204" pitchFamily="34" charset="-122"/>
              </a:rPr>
              <a:t>break</a:t>
            </a:r>
            <a:endParaRPr lang="zh-CN" altLang="en-US" sz="36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5862C16-2C19-431C-9E73-6BB7ED87F48D}"/>
              </a:ext>
            </a:extLst>
          </p:cNvPr>
          <p:cNvSpPr txBox="1"/>
          <p:nvPr/>
        </p:nvSpPr>
        <p:spPr>
          <a:xfrm>
            <a:off x="253781" y="1200541"/>
            <a:ext cx="10454159" cy="1135054"/>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break</a:t>
            </a:r>
            <a:r>
              <a:rPr lang="zh-CN" altLang="en-US" sz="2400" dirty="0">
                <a:latin typeface="微软雅黑" panose="020B0503020204020204" pitchFamily="34" charset="-122"/>
                <a:ea typeface="微软雅黑" panose="020B0503020204020204" pitchFamily="34" charset="-122"/>
              </a:rPr>
              <a:t>跳出并结束当前</a:t>
            </a:r>
            <a:r>
              <a:rPr lang="zh-CN" altLang="en-US" sz="2400" dirty="0">
                <a:solidFill>
                  <a:srgbClr val="FF0000"/>
                </a:solidFill>
                <a:latin typeface="微软雅黑" panose="020B0503020204020204" pitchFamily="34" charset="-122"/>
                <a:ea typeface="微软雅黑" panose="020B0503020204020204" pitchFamily="34" charset="-122"/>
              </a:rPr>
              <a:t>整个</a:t>
            </a:r>
            <a:r>
              <a:rPr lang="zh-CN" altLang="en-US" sz="2400" dirty="0">
                <a:latin typeface="微软雅黑" panose="020B0503020204020204" pitchFamily="34" charset="-122"/>
                <a:ea typeface="微软雅黑" panose="020B0503020204020204" pitchFamily="34" charset="-122"/>
              </a:rPr>
              <a:t>循环</a:t>
            </a:r>
          </a:p>
          <a:p>
            <a:pPr marL="342900" indent="-342900">
              <a:lnSpc>
                <a:spcPct val="150000"/>
              </a:lnSpc>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continue</a:t>
            </a:r>
            <a:r>
              <a:rPr lang="zh-CN" altLang="en-US" sz="2400" dirty="0">
                <a:latin typeface="微软雅黑" panose="020B0503020204020204" pitchFamily="34" charset="-122"/>
                <a:ea typeface="微软雅黑" panose="020B0503020204020204" pitchFamily="34" charset="-122"/>
              </a:rPr>
              <a:t>结束</a:t>
            </a:r>
            <a:r>
              <a:rPr lang="zh-CN" altLang="en-US" sz="2400" dirty="0">
                <a:solidFill>
                  <a:srgbClr val="FF0000"/>
                </a:solidFill>
                <a:latin typeface="微软雅黑" panose="020B0503020204020204" pitchFamily="34" charset="-122"/>
                <a:ea typeface="微软雅黑" panose="020B0503020204020204" pitchFamily="34" charset="-122"/>
              </a:rPr>
              <a:t>当次</a:t>
            </a:r>
            <a:r>
              <a:rPr lang="zh-CN" altLang="en-US" sz="2400" dirty="0">
                <a:latin typeface="微软雅黑" panose="020B0503020204020204" pitchFamily="34" charset="-122"/>
                <a:ea typeface="微软雅黑" panose="020B0503020204020204" pitchFamily="34" charset="-122"/>
              </a:rPr>
              <a:t>循环，继续执行后续次数循环</a:t>
            </a:r>
          </a:p>
        </p:txBody>
      </p:sp>
      <p:pic>
        <p:nvPicPr>
          <p:cNvPr id="3" name="图片 2">
            <a:extLst>
              <a:ext uri="{FF2B5EF4-FFF2-40B4-BE49-F238E27FC236}">
                <a16:creationId xmlns:a16="http://schemas.microsoft.com/office/drawing/2014/main" id="{0F0AABA3-F2EF-4B3D-98A9-DBF2368D434B}"/>
              </a:ext>
            </a:extLst>
          </p:cNvPr>
          <p:cNvPicPr>
            <a:picLocks noChangeAspect="1"/>
          </p:cNvPicPr>
          <p:nvPr/>
        </p:nvPicPr>
        <p:blipFill>
          <a:blip r:embed="rId3"/>
          <a:stretch>
            <a:fillRect/>
          </a:stretch>
        </p:blipFill>
        <p:spPr>
          <a:xfrm>
            <a:off x="5941446" y="3341749"/>
            <a:ext cx="4496427" cy="2181529"/>
          </a:xfrm>
          <a:prstGeom prst="rect">
            <a:avLst/>
          </a:prstGeom>
        </p:spPr>
      </p:pic>
      <p:pic>
        <p:nvPicPr>
          <p:cNvPr id="15" name="图片 14">
            <a:extLst>
              <a:ext uri="{FF2B5EF4-FFF2-40B4-BE49-F238E27FC236}">
                <a16:creationId xmlns:a16="http://schemas.microsoft.com/office/drawing/2014/main" id="{4A525EB3-47D4-4436-99A8-B53B563F5761}"/>
              </a:ext>
            </a:extLst>
          </p:cNvPr>
          <p:cNvPicPr>
            <a:picLocks noChangeAspect="1"/>
          </p:cNvPicPr>
          <p:nvPr/>
        </p:nvPicPr>
        <p:blipFill>
          <a:blip r:embed="rId4"/>
          <a:stretch>
            <a:fillRect/>
          </a:stretch>
        </p:blipFill>
        <p:spPr>
          <a:xfrm>
            <a:off x="692938" y="3254498"/>
            <a:ext cx="3972914" cy="2356030"/>
          </a:xfrm>
          <a:prstGeom prst="rect">
            <a:avLst/>
          </a:prstGeom>
        </p:spPr>
      </p:pic>
    </p:spTree>
    <p:extLst>
      <p:ext uri="{BB962C8B-B14F-4D97-AF65-F5344CB8AC3E}">
        <p14:creationId xmlns:p14="http://schemas.microsoft.com/office/powerpoint/2010/main" val="3253651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D83CC46-C723-4A50-8FDC-A30ED1047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FC0103FC-D45E-4DDC-BC69-30162E6DCDD3}"/>
              </a:ext>
            </a:extLst>
          </p:cNvPr>
          <p:cNvSpPr txBox="1"/>
          <p:nvPr/>
        </p:nvSpPr>
        <p:spPr>
          <a:xfrm>
            <a:off x="108738" y="153036"/>
            <a:ext cx="7458710" cy="646331"/>
          </a:xfrm>
          <a:prstGeom prst="rect">
            <a:avLst/>
          </a:prstGeom>
          <a:noFill/>
        </p:spPr>
        <p:txBody>
          <a:bodyPr wrap="square">
            <a:spAutoFit/>
          </a:bodyPr>
          <a:lstStyle/>
          <a:p>
            <a:r>
              <a:rPr lang="en-US" altLang="zh-CN" sz="3600" b="1" dirty="0">
                <a:latin typeface="微软雅黑" panose="020B0503020204020204" pitchFamily="34" charset="-122"/>
                <a:ea typeface="微软雅黑" panose="020B0503020204020204" pitchFamily="34" charset="-122"/>
              </a:rPr>
              <a:t>while…else</a:t>
            </a:r>
            <a:endParaRPr lang="zh-CN" altLang="en-US" sz="3600" b="1"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F501B2BC-47B5-4A72-8D1B-064582621777}"/>
              </a:ext>
            </a:extLst>
          </p:cNvPr>
          <p:cNvSpPr txBox="1"/>
          <p:nvPr/>
        </p:nvSpPr>
        <p:spPr>
          <a:xfrm>
            <a:off x="512335" y="1332971"/>
            <a:ext cx="3845659" cy="461665"/>
          </a:xfrm>
          <a:prstGeom prst="rect">
            <a:avLst/>
          </a:prstGeom>
          <a:noFill/>
        </p:spPr>
        <p:txBody>
          <a:bodyPr wrap="square" rtlCol="0">
            <a:spAutoFit/>
          </a:bodyPr>
          <a:lstStyle/>
          <a:p>
            <a:pPr marL="342900" indent="-342900">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while</a:t>
            </a:r>
            <a:r>
              <a:rPr lang="zh-CN" altLang="en-US" sz="2400" dirty="0">
                <a:latin typeface="微软雅黑" panose="020B0503020204020204" pitchFamily="34" charset="-122"/>
                <a:ea typeface="微软雅黑" panose="020B0503020204020204" pitchFamily="34" charset="-122"/>
              </a:rPr>
              <a:t>循环的扩展格式</a:t>
            </a:r>
          </a:p>
        </p:txBody>
      </p:sp>
      <p:sp>
        <p:nvSpPr>
          <p:cNvPr id="20" name="文本框 19">
            <a:extLst>
              <a:ext uri="{FF2B5EF4-FFF2-40B4-BE49-F238E27FC236}">
                <a16:creationId xmlns:a16="http://schemas.microsoft.com/office/drawing/2014/main" id="{0FEDADA5-3024-4B0E-9B8C-EC3D10DE3BE7}"/>
              </a:ext>
            </a:extLst>
          </p:cNvPr>
          <p:cNvSpPr txBox="1"/>
          <p:nvPr/>
        </p:nvSpPr>
        <p:spPr>
          <a:xfrm>
            <a:off x="438003" y="3045333"/>
            <a:ext cx="5672712"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循环正常结束，没有被</a:t>
            </a:r>
            <a:r>
              <a:rPr lang="en-US" altLang="zh-CN" dirty="0">
                <a:latin typeface="微软雅黑" panose="020B0503020204020204" pitchFamily="34" charset="-122"/>
                <a:ea typeface="微软雅黑" panose="020B0503020204020204" pitchFamily="34" charset="-122"/>
              </a:rPr>
              <a:t>break</a:t>
            </a:r>
            <a:r>
              <a:rPr lang="zh-CN" altLang="en-US" dirty="0">
                <a:latin typeface="微软雅黑" panose="020B0503020204020204" pitchFamily="34" charset="-122"/>
                <a:ea typeface="微软雅黑" panose="020B0503020204020204" pitchFamily="34" charset="-122"/>
              </a:rPr>
              <a:t>中断，执行</a:t>
            </a:r>
            <a:r>
              <a:rPr lang="en-US" altLang="zh-CN" dirty="0">
                <a:latin typeface="微软雅黑" panose="020B0503020204020204" pitchFamily="34" charset="-122"/>
                <a:ea typeface="微软雅黑" panose="020B0503020204020204" pitchFamily="34" charset="-122"/>
              </a:rPr>
              <a:t>else</a:t>
            </a:r>
            <a:r>
              <a:rPr lang="zh-CN" altLang="en-US" dirty="0">
                <a:latin typeface="微软雅黑" panose="020B0503020204020204" pitchFamily="34" charset="-122"/>
                <a:ea typeface="微软雅黑" panose="020B0503020204020204" pitchFamily="34" charset="-122"/>
              </a:rPr>
              <a:t>语句块</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循环被</a:t>
            </a:r>
            <a:r>
              <a:rPr lang="en-US" altLang="zh-CN" dirty="0">
                <a:latin typeface="微软雅黑" panose="020B0503020204020204" pitchFamily="34" charset="-122"/>
                <a:ea typeface="微软雅黑" panose="020B0503020204020204" pitchFamily="34" charset="-122"/>
              </a:rPr>
              <a:t>break</a:t>
            </a:r>
            <a:r>
              <a:rPr lang="zh-CN" altLang="en-US" dirty="0">
                <a:latin typeface="微软雅黑" panose="020B0503020204020204" pitchFamily="34" charset="-122"/>
                <a:ea typeface="微软雅黑" panose="020B0503020204020204" pitchFamily="34" charset="-122"/>
              </a:rPr>
              <a:t>中断，不执行</a:t>
            </a:r>
            <a:r>
              <a:rPr lang="en-US" altLang="zh-CN" dirty="0">
                <a:latin typeface="微软雅黑" panose="020B0503020204020204" pitchFamily="34" charset="-122"/>
                <a:ea typeface="微软雅黑" panose="020B0503020204020204" pitchFamily="34" charset="-122"/>
              </a:rPr>
              <a:t>else</a:t>
            </a:r>
            <a:r>
              <a:rPr lang="zh-CN" altLang="en-US" dirty="0">
                <a:latin typeface="微软雅黑" panose="020B0503020204020204" pitchFamily="34" charset="-122"/>
                <a:ea typeface="微软雅黑" panose="020B0503020204020204" pitchFamily="34" charset="-122"/>
              </a:rPr>
              <a:t>语句块</a:t>
            </a:r>
          </a:p>
        </p:txBody>
      </p:sp>
      <p:pic>
        <p:nvPicPr>
          <p:cNvPr id="24" name="图片 23">
            <a:extLst>
              <a:ext uri="{FF2B5EF4-FFF2-40B4-BE49-F238E27FC236}">
                <a16:creationId xmlns:a16="http://schemas.microsoft.com/office/drawing/2014/main" id="{E65810E6-148D-444D-B1FE-9E48D336DD97}"/>
              </a:ext>
            </a:extLst>
          </p:cNvPr>
          <p:cNvPicPr>
            <a:picLocks noChangeAspect="1"/>
          </p:cNvPicPr>
          <p:nvPr/>
        </p:nvPicPr>
        <p:blipFill>
          <a:blip r:embed="rId3"/>
          <a:stretch>
            <a:fillRect/>
          </a:stretch>
        </p:blipFill>
        <p:spPr>
          <a:xfrm>
            <a:off x="1740514" y="1844218"/>
            <a:ext cx="2271673" cy="1201115"/>
          </a:xfrm>
          <a:prstGeom prst="rect">
            <a:avLst/>
          </a:prstGeom>
        </p:spPr>
      </p:pic>
      <p:pic>
        <p:nvPicPr>
          <p:cNvPr id="26" name="图片 25">
            <a:extLst>
              <a:ext uri="{FF2B5EF4-FFF2-40B4-BE49-F238E27FC236}">
                <a16:creationId xmlns:a16="http://schemas.microsoft.com/office/drawing/2014/main" id="{45E5E4DD-DD99-4B56-BBFD-7C3EB9525765}"/>
              </a:ext>
            </a:extLst>
          </p:cNvPr>
          <p:cNvPicPr>
            <a:picLocks noChangeAspect="1"/>
          </p:cNvPicPr>
          <p:nvPr/>
        </p:nvPicPr>
        <p:blipFill>
          <a:blip r:embed="rId4"/>
          <a:stretch>
            <a:fillRect/>
          </a:stretch>
        </p:blipFill>
        <p:spPr>
          <a:xfrm>
            <a:off x="6468066" y="4088374"/>
            <a:ext cx="2758943" cy="2432533"/>
          </a:xfrm>
          <a:prstGeom prst="rect">
            <a:avLst/>
          </a:prstGeom>
        </p:spPr>
      </p:pic>
      <p:pic>
        <p:nvPicPr>
          <p:cNvPr id="28" name="图片 27">
            <a:extLst>
              <a:ext uri="{FF2B5EF4-FFF2-40B4-BE49-F238E27FC236}">
                <a16:creationId xmlns:a16="http://schemas.microsoft.com/office/drawing/2014/main" id="{E07084AB-8198-48F8-A9EB-6CB03E679340}"/>
              </a:ext>
            </a:extLst>
          </p:cNvPr>
          <p:cNvPicPr>
            <a:picLocks noChangeAspect="1"/>
          </p:cNvPicPr>
          <p:nvPr/>
        </p:nvPicPr>
        <p:blipFill>
          <a:blip r:embed="rId5"/>
          <a:stretch>
            <a:fillRect/>
          </a:stretch>
        </p:blipFill>
        <p:spPr>
          <a:xfrm>
            <a:off x="2106274" y="4296030"/>
            <a:ext cx="2763753" cy="2017222"/>
          </a:xfrm>
          <a:prstGeom prst="rect">
            <a:avLst/>
          </a:prstGeom>
        </p:spPr>
      </p:pic>
    </p:spTree>
    <p:extLst>
      <p:ext uri="{BB962C8B-B14F-4D97-AF65-F5344CB8AC3E}">
        <p14:creationId xmlns:p14="http://schemas.microsoft.com/office/powerpoint/2010/main" val="2504507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90AA97D-E74E-4BD0-AA27-CA14F1340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08738" y="153036"/>
            <a:ext cx="7458710"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微实例：判断丑数</a:t>
            </a:r>
            <a:r>
              <a:rPr lang="en-US" altLang="zh-CN" sz="3600" b="1" dirty="0">
                <a:latin typeface="微软雅黑" panose="020B0503020204020204" pitchFamily="34" charset="-122"/>
                <a:ea typeface="微软雅黑" panose="020B0503020204020204" pitchFamily="34" charset="-122"/>
              </a:rPr>
              <a:t>(Ugly number)</a:t>
            </a:r>
            <a:endParaRPr lang="zh-CN" altLang="en-US" sz="3600" b="1"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06426585-61F1-48F4-A564-2BDC4482DE10}"/>
              </a:ext>
            </a:extLst>
          </p:cNvPr>
          <p:cNvSpPr txBox="1"/>
          <p:nvPr/>
        </p:nvSpPr>
        <p:spPr>
          <a:xfrm>
            <a:off x="1" y="902025"/>
            <a:ext cx="10693400" cy="1135054"/>
          </a:xfrm>
          <a:prstGeom prst="rect">
            <a:avLst/>
          </a:prstGeom>
          <a:noFill/>
        </p:spPr>
        <p:txBody>
          <a:bodyPr wrap="square" rtlCol="0">
            <a:spAutoFit/>
          </a:bodyPr>
          <a:lstStyle/>
          <a:p>
            <a:pPr marL="342900" indent="-342900">
              <a:lnSpc>
                <a:spcPct val="150000"/>
              </a:lnSpc>
              <a:spcBef>
                <a:spcPts val="600"/>
              </a:spcBef>
              <a:spcAft>
                <a:spcPts val="600"/>
              </a:spcAft>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给定一个整数</a:t>
            </a:r>
            <a:r>
              <a:rPr lang="en-US" altLang="zh-CN" sz="2400" dirty="0">
                <a:latin typeface="微软雅黑" panose="020B0503020204020204" pitchFamily="34" charset="-122"/>
                <a:ea typeface="微软雅黑" panose="020B0503020204020204" pitchFamily="34" charset="-122"/>
              </a:rPr>
              <a:t>n = 20736000</a:t>
            </a:r>
            <a:r>
              <a:rPr lang="zh-CN" altLang="en-US" sz="2400" dirty="0">
                <a:latin typeface="微软雅黑" panose="020B0503020204020204" pitchFamily="34" charset="-122"/>
                <a:ea typeface="微软雅黑" panose="020B0503020204020204" pitchFamily="34" charset="-122"/>
              </a:rPr>
              <a:t>，打印输出它是否为丑数。 丑数 就是只包含质因数 </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或 </a:t>
            </a:r>
            <a:r>
              <a:rPr lang="en-US" altLang="zh-CN" sz="2400" dirty="0">
                <a:latin typeface="微软雅黑" panose="020B0503020204020204" pitchFamily="34" charset="-122"/>
                <a:ea typeface="微软雅黑" panose="020B0503020204020204" pitchFamily="34" charset="-122"/>
              </a:rPr>
              <a:t>5 </a:t>
            </a:r>
            <a:r>
              <a:rPr lang="zh-CN" altLang="en-US" sz="2400" dirty="0">
                <a:latin typeface="微软雅黑" panose="020B0503020204020204" pitchFamily="34" charset="-122"/>
                <a:ea typeface="微软雅黑" panose="020B0503020204020204" pitchFamily="34" charset="-122"/>
              </a:rPr>
              <a:t>的正整数。</a:t>
            </a:r>
            <a:endParaRPr lang="en-US" altLang="zh-CN" sz="24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34C7BE22-8AF2-4965-9955-7037B6C4E0AA}"/>
              </a:ext>
            </a:extLst>
          </p:cNvPr>
          <p:cNvSpPr txBox="1"/>
          <p:nvPr/>
        </p:nvSpPr>
        <p:spPr>
          <a:xfrm>
            <a:off x="338667" y="2939104"/>
            <a:ext cx="11226800" cy="1576842"/>
          </a:xfrm>
          <a:prstGeom prst="rect">
            <a:avLst/>
          </a:prstGeom>
          <a:noFill/>
        </p:spPr>
        <p:txBody>
          <a:bodyPr wrap="square" rtlCol="0">
            <a:spAutoFit/>
          </a:bodyPr>
          <a:lstStyle/>
          <a:p>
            <a:pPr marL="342900" indent="-342900">
              <a:lnSpc>
                <a:spcPct val="150000"/>
              </a:lnSpc>
              <a:spcBef>
                <a:spcPts val="600"/>
              </a:spcBef>
              <a:spcAft>
                <a:spcPts val="600"/>
              </a:spcAft>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根据定义，丑数可以表示为</a:t>
            </a:r>
            <a:r>
              <a:rPr lang="en-US" altLang="zh-CN" sz="2000" dirty="0">
                <a:latin typeface="微软雅黑" panose="020B0503020204020204" pitchFamily="34" charset="-122"/>
                <a:ea typeface="微软雅黑" panose="020B0503020204020204" pitchFamily="34" charset="-122"/>
              </a:rPr>
              <a:t>a * (2</a:t>
            </a:r>
            <a:r>
              <a:rPr lang="en-US" altLang="zh-CN" sz="2000" baseline="30000" dirty="0">
                <a:latin typeface="微软雅黑" panose="020B0503020204020204" pitchFamily="34" charset="-122"/>
                <a:ea typeface="微软雅黑" panose="020B0503020204020204" pitchFamily="34" charset="-122"/>
              </a:rPr>
              <a:t>x</a:t>
            </a:r>
            <a:r>
              <a:rPr lang="en-US" altLang="zh-CN" sz="2000" dirty="0">
                <a:latin typeface="微软雅黑" panose="020B0503020204020204" pitchFamily="34" charset="-122"/>
                <a:ea typeface="微软雅黑" panose="020B0503020204020204" pitchFamily="34" charset="-122"/>
              </a:rPr>
              <a:t>) * (3</a:t>
            </a:r>
            <a:r>
              <a:rPr lang="en-US" altLang="zh-CN" sz="2000" baseline="30000" dirty="0">
                <a:latin typeface="微软雅黑" panose="020B0503020204020204" pitchFamily="34" charset="-122"/>
                <a:ea typeface="微软雅黑" panose="020B0503020204020204" pitchFamily="34" charset="-122"/>
              </a:rPr>
              <a:t>y</a:t>
            </a:r>
            <a:r>
              <a:rPr lang="en-US" altLang="zh-CN" sz="2000" dirty="0">
                <a:latin typeface="微软雅黑" panose="020B0503020204020204" pitchFamily="34" charset="-122"/>
                <a:ea typeface="微软雅黑" panose="020B0503020204020204" pitchFamily="34" charset="-122"/>
              </a:rPr>
              <a:t>) * (5</a:t>
            </a:r>
            <a:r>
              <a:rPr lang="en-US" altLang="zh-CN" sz="2000" baseline="30000" dirty="0">
                <a:latin typeface="微软雅黑" panose="020B0503020204020204" pitchFamily="34" charset="-122"/>
                <a:ea typeface="微软雅黑" panose="020B0503020204020204" pitchFamily="34" charset="-122"/>
              </a:rPr>
              <a:t>z</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a=1, </a:t>
            </a:r>
            <a:r>
              <a:rPr lang="en-US" altLang="zh-CN" sz="2000" dirty="0" err="1">
                <a:latin typeface="微软雅黑" panose="020B0503020204020204" pitchFamily="34" charset="-122"/>
                <a:ea typeface="微软雅黑" panose="020B0503020204020204" pitchFamily="34" charset="-122"/>
              </a:rPr>
              <a:t>x,y,z</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到</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∞的整数</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因此，我们可以不断地用</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去除</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，如果最后剩下的</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，表明</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为丑数；如果</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不等于</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则</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不是丑数</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971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68148" y="1299208"/>
            <a:ext cx="5619107" cy="566057"/>
          </a:xfrm>
        </p:spPr>
        <p:txBody>
          <a:bodyPr>
            <a:noAutofit/>
          </a:bodyPr>
          <a:lstStyle/>
          <a:p>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下面哪个选项打印的不是单行字符串？</a:t>
            </a:r>
          </a:p>
        </p:txBody>
      </p:sp>
      <p:sp>
        <p:nvSpPr>
          <p:cNvPr id="3" name="内容占位符 2"/>
          <p:cNvSpPr>
            <a:spLocks noGrp="1"/>
          </p:cNvSpPr>
          <p:nvPr>
            <p:ph idx="1"/>
          </p:nvPr>
        </p:nvSpPr>
        <p:spPr>
          <a:xfrm>
            <a:off x="2547118" y="2212068"/>
            <a:ext cx="2540000" cy="2704138"/>
          </a:xfrm>
        </p:spPr>
        <p:txBody>
          <a:bodyPr>
            <a:noAutofit/>
          </a:bodyPr>
          <a:lstStyle/>
          <a:p>
            <a:pPr>
              <a:lnSpc>
                <a:spcPct val="250000"/>
              </a:lnSpc>
            </a:pPr>
            <a:r>
              <a:rPr lang="en-US" altLang="zh-CN" sz="1600" dirty="0">
                <a:latin typeface="Consolas" panose="020B0609020204030204" pitchFamily="49" charset="0"/>
              </a:rPr>
              <a:t>A </a:t>
            </a:r>
          </a:p>
          <a:p>
            <a:pPr>
              <a:lnSpc>
                <a:spcPct val="250000"/>
              </a:lnSpc>
            </a:pPr>
            <a:r>
              <a:rPr lang="en-US" altLang="zh-CN" sz="1600" dirty="0">
                <a:latin typeface="Consolas" panose="020B0609020204030204" pitchFamily="49" charset="0"/>
              </a:rPr>
              <a:t>B </a:t>
            </a:r>
          </a:p>
          <a:p>
            <a:pPr>
              <a:lnSpc>
                <a:spcPct val="250000"/>
              </a:lnSpc>
            </a:pPr>
            <a:r>
              <a:rPr lang="en-US" altLang="zh-CN" sz="1600" dirty="0">
                <a:latin typeface="Consolas" panose="020B0609020204030204" pitchFamily="49" charset="0"/>
              </a:rPr>
              <a:t>C </a:t>
            </a:r>
          </a:p>
          <a:p>
            <a:pPr>
              <a:lnSpc>
                <a:spcPct val="250000"/>
              </a:lnSpc>
            </a:pPr>
            <a:r>
              <a:rPr lang="en-US" altLang="zh-CN" sz="1600" dirty="0">
                <a:latin typeface="Consolas" panose="020B0609020204030204" pitchFamily="49" charset="0"/>
              </a:rPr>
              <a:t>D </a:t>
            </a:r>
            <a:endParaRPr lang="zh-CN" altLang="en-US" sz="1600" dirty="0">
              <a:latin typeface="Consolas" panose="020B0609020204030204" pitchFamily="49" charset="0"/>
            </a:endParaRPr>
          </a:p>
        </p:txBody>
      </p:sp>
      <p:pic>
        <p:nvPicPr>
          <p:cNvPr id="15" name="图片 14">
            <a:extLst>
              <a:ext uri="{FF2B5EF4-FFF2-40B4-BE49-F238E27FC236}">
                <a16:creationId xmlns:a16="http://schemas.microsoft.com/office/drawing/2014/main" id="{CD5C1E9E-70DD-4B00-A8A1-BE1633195A5E}"/>
              </a:ext>
            </a:extLst>
          </p:cNvPr>
          <p:cNvPicPr>
            <a:picLocks noChangeAspect="1"/>
          </p:cNvPicPr>
          <p:nvPr/>
        </p:nvPicPr>
        <p:blipFill>
          <a:blip r:embed="rId2"/>
          <a:stretch>
            <a:fillRect/>
          </a:stretch>
        </p:blipFill>
        <p:spPr>
          <a:xfrm>
            <a:off x="3020647" y="2342193"/>
            <a:ext cx="6934201" cy="2741429"/>
          </a:xfrm>
          <a:prstGeom prst="rect">
            <a:avLst/>
          </a:prstGeom>
        </p:spPr>
      </p:pic>
      <p:pic>
        <p:nvPicPr>
          <p:cNvPr id="5" name="图片 4">
            <a:extLst>
              <a:ext uri="{FF2B5EF4-FFF2-40B4-BE49-F238E27FC236}">
                <a16:creationId xmlns:a16="http://schemas.microsoft.com/office/drawing/2014/main" id="{37E5E5CF-92B4-4617-80BC-D5634F50C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6" name="文本框 5">
            <a:extLst>
              <a:ext uri="{FF2B5EF4-FFF2-40B4-BE49-F238E27FC236}">
                <a16:creationId xmlns:a16="http://schemas.microsoft.com/office/drawing/2014/main" id="{3F2CF2C1-19A5-477C-B4C1-BBC981D76094}"/>
              </a:ext>
            </a:extLst>
          </p:cNvPr>
          <p:cNvSpPr txBox="1"/>
          <p:nvPr/>
        </p:nvSpPr>
        <p:spPr>
          <a:xfrm>
            <a:off x="113511" y="183814"/>
            <a:ext cx="2236510"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字符串练习</a:t>
            </a:r>
          </a:p>
        </p:txBody>
      </p:sp>
    </p:spTree>
    <p:extLst>
      <p:ext uri="{BB962C8B-B14F-4D97-AF65-F5344CB8AC3E}">
        <p14:creationId xmlns:p14="http://schemas.microsoft.com/office/powerpoint/2010/main" val="138699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B4B4420-7043-43F8-8E8C-C776A24C4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19C9B781-9AC5-4C9F-BBC3-DBCC6FCDD47C}"/>
              </a:ext>
            </a:extLst>
          </p:cNvPr>
          <p:cNvSpPr txBox="1"/>
          <p:nvPr/>
        </p:nvSpPr>
        <p:spPr>
          <a:xfrm>
            <a:off x="108738" y="153036"/>
            <a:ext cx="7458710"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微实例：判断丑数</a:t>
            </a:r>
            <a:r>
              <a:rPr lang="en-US" altLang="zh-CN" sz="3600" b="1" dirty="0">
                <a:latin typeface="微软雅黑" panose="020B0503020204020204" pitchFamily="34" charset="-122"/>
                <a:ea typeface="微软雅黑" panose="020B0503020204020204" pitchFamily="34" charset="-122"/>
              </a:rPr>
              <a:t>(Ugly number)</a:t>
            </a:r>
            <a:endParaRPr lang="zh-CN" altLang="en-US" sz="3600" b="1"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2DD05A7F-225E-4ED4-867B-B4A755CB880E}"/>
              </a:ext>
            </a:extLst>
          </p:cNvPr>
          <p:cNvPicPr>
            <a:picLocks noChangeAspect="1"/>
          </p:cNvPicPr>
          <p:nvPr/>
        </p:nvPicPr>
        <p:blipFill>
          <a:blip r:embed="rId3"/>
          <a:stretch>
            <a:fillRect/>
          </a:stretch>
        </p:blipFill>
        <p:spPr>
          <a:xfrm>
            <a:off x="3105679" y="2074862"/>
            <a:ext cx="5286375" cy="3267075"/>
          </a:xfrm>
          <a:prstGeom prst="rect">
            <a:avLst/>
          </a:prstGeom>
        </p:spPr>
      </p:pic>
    </p:spTree>
    <p:extLst>
      <p:ext uri="{BB962C8B-B14F-4D97-AF65-F5344CB8AC3E}">
        <p14:creationId xmlns:p14="http://schemas.microsoft.com/office/powerpoint/2010/main" val="3436695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D83CC46-C723-4A50-8FDC-A30ED1047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FC0103FC-D45E-4DDC-BC69-30162E6DCDD3}"/>
              </a:ext>
            </a:extLst>
          </p:cNvPr>
          <p:cNvSpPr txBox="1"/>
          <p:nvPr/>
        </p:nvSpPr>
        <p:spPr>
          <a:xfrm>
            <a:off x="108738" y="153036"/>
            <a:ext cx="7458710" cy="646331"/>
          </a:xfrm>
          <a:prstGeom prst="rect">
            <a:avLst/>
          </a:prstGeom>
          <a:noFill/>
        </p:spPr>
        <p:txBody>
          <a:bodyPr wrap="square">
            <a:spAutoFit/>
          </a:bodyPr>
          <a:lstStyle/>
          <a:p>
            <a:r>
              <a:rPr lang="en-US" altLang="zh-CN" sz="3600" b="1" dirty="0">
                <a:latin typeface="微软雅黑" panose="020B0503020204020204" pitchFamily="34" charset="-122"/>
                <a:ea typeface="微软雅黑" panose="020B0503020204020204" pitchFamily="34" charset="-122"/>
              </a:rPr>
              <a:t>for</a:t>
            </a:r>
            <a:r>
              <a:rPr lang="zh-CN" altLang="en-US" sz="3600" b="1" dirty="0">
                <a:latin typeface="微软雅黑" panose="020B0503020204020204" pitchFamily="34" charset="-122"/>
                <a:ea typeface="微软雅黑" panose="020B0503020204020204" pitchFamily="34" charset="-122"/>
              </a:rPr>
              <a:t>循环</a:t>
            </a:r>
          </a:p>
        </p:txBody>
      </p:sp>
      <p:sp>
        <p:nvSpPr>
          <p:cNvPr id="8" name="文本框 7">
            <a:extLst>
              <a:ext uri="{FF2B5EF4-FFF2-40B4-BE49-F238E27FC236}">
                <a16:creationId xmlns:a16="http://schemas.microsoft.com/office/drawing/2014/main" id="{C5862C16-2C19-431C-9E73-6BB7ED87F48D}"/>
              </a:ext>
            </a:extLst>
          </p:cNvPr>
          <p:cNvSpPr txBox="1"/>
          <p:nvPr/>
        </p:nvSpPr>
        <p:spPr>
          <a:xfrm>
            <a:off x="386211" y="1749182"/>
            <a:ext cx="3845659" cy="461665"/>
          </a:xfrm>
          <a:prstGeom prst="rect">
            <a:avLst/>
          </a:prstGeom>
          <a:noFill/>
        </p:spPr>
        <p:txBody>
          <a:bodyPr wrap="square" rtlCol="0">
            <a:spAutoFit/>
          </a:bodyPr>
          <a:lstStyle/>
          <a:p>
            <a:pPr marL="342900" indent="-342900">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for</a:t>
            </a:r>
            <a:r>
              <a:rPr lang="zh-CN" altLang="en-US" sz="2400" dirty="0">
                <a:latin typeface="微软雅黑" panose="020B0503020204020204" pitchFamily="34" charset="-122"/>
                <a:ea typeface="微软雅黑" panose="020B0503020204020204" pitchFamily="34" charset="-122"/>
              </a:rPr>
              <a:t>循环的语法格式</a:t>
            </a:r>
          </a:p>
        </p:txBody>
      </p:sp>
      <p:sp>
        <p:nvSpPr>
          <p:cNvPr id="10" name="文本框 9">
            <a:extLst>
              <a:ext uri="{FF2B5EF4-FFF2-40B4-BE49-F238E27FC236}">
                <a16:creationId xmlns:a16="http://schemas.microsoft.com/office/drawing/2014/main" id="{EC9D9EEA-48C2-4EBF-831D-30607B0682FD}"/>
              </a:ext>
            </a:extLst>
          </p:cNvPr>
          <p:cNvSpPr txBox="1"/>
          <p:nvPr/>
        </p:nvSpPr>
        <p:spPr>
          <a:xfrm>
            <a:off x="386211" y="3221337"/>
            <a:ext cx="9106132" cy="1443793"/>
          </a:xfrm>
          <a:prstGeom prst="rect">
            <a:avLst/>
          </a:prstGeom>
          <a:noFill/>
        </p:spPr>
        <p:txBody>
          <a:bodyPr wrap="square" rtlCol="0">
            <a:spAutoFit/>
          </a:bodyPr>
          <a:lstStyle/>
          <a:p>
            <a:pPr marL="342900" indent="-342900">
              <a:lnSpc>
                <a:spcPct val="150000"/>
              </a:lnSpc>
              <a:spcBef>
                <a:spcPts val="600"/>
              </a:spcBef>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sym typeface="Arial" panose="020B0604020202020204" pitchFamily="34" charset="0"/>
              </a:rPr>
              <a:t>循环对象：</a:t>
            </a:r>
            <a:r>
              <a:rPr lang="zh-CN" altLang="en-US" sz="1800" dirty="0">
                <a:latin typeface="微软雅黑" panose="020B0503020204020204" pitchFamily="34" charset="-122"/>
                <a:ea typeface="微软雅黑" panose="020B0503020204020204" pitchFamily="34" charset="-122"/>
              </a:rPr>
              <a:t>包含很多数据元素的容器类数据类型</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sym typeface="Arial" panose="020B0604020202020204" pitchFamily="34" charset="0"/>
              </a:rPr>
              <a:t>列表</a:t>
            </a:r>
            <a:r>
              <a:rPr lang="en-US" altLang="zh-CN" sz="18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800" dirty="0">
                <a:latin typeface="微软雅黑" panose="020B0503020204020204" pitchFamily="34" charset="-122"/>
                <a:ea typeface="微软雅黑" panose="020B0503020204020204" pitchFamily="34" charset="-122"/>
                <a:sym typeface="Arial" panose="020B0604020202020204" pitchFamily="34" charset="0"/>
              </a:rPr>
              <a:t>元组</a:t>
            </a:r>
            <a:r>
              <a:rPr lang="en-US" altLang="zh-CN" sz="18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800" dirty="0">
                <a:latin typeface="微软雅黑" panose="020B0503020204020204" pitchFamily="34" charset="-122"/>
                <a:ea typeface="微软雅黑" panose="020B0503020204020204" pitchFamily="34" charset="-122"/>
                <a:sym typeface="Arial" panose="020B0604020202020204" pitchFamily="34" charset="0"/>
              </a:rPr>
              <a:t>字符串</a:t>
            </a:r>
            <a:r>
              <a:rPr lang="en-US" altLang="zh-CN" sz="18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800" dirty="0">
                <a:latin typeface="微软雅黑" panose="020B0503020204020204" pitchFamily="34" charset="-122"/>
                <a:ea typeface="微软雅黑" panose="020B0503020204020204" pitchFamily="34" charset="-122"/>
                <a:sym typeface="Arial" panose="020B0604020202020204" pitchFamily="34" charset="0"/>
              </a:rPr>
              <a:t>字典</a:t>
            </a:r>
            <a:r>
              <a:rPr lang="en-US" altLang="zh-CN" sz="18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800" dirty="0">
                <a:latin typeface="微软雅黑" panose="020B0503020204020204" pitchFamily="34" charset="-122"/>
                <a:ea typeface="微软雅黑" panose="020B0503020204020204" pitchFamily="34" charset="-122"/>
                <a:sym typeface="Arial" panose="020B0604020202020204" pitchFamily="34" charset="0"/>
              </a:rPr>
              <a:t>集合等等</a:t>
            </a:r>
            <a:r>
              <a:rPr lang="en-US" altLang="zh-CN" sz="1800" dirty="0">
                <a:latin typeface="微软雅黑" panose="020B0503020204020204" pitchFamily="34" charset="-122"/>
                <a:ea typeface="微软雅黑" panose="020B0503020204020204" pitchFamily="34" charset="-122"/>
                <a:sym typeface="Arial" panose="020B0604020202020204" pitchFamily="34" charset="0"/>
              </a:rPr>
              <a:t>)</a:t>
            </a:r>
          </a:p>
          <a:p>
            <a:pPr marL="342900" indent="-342900">
              <a:lnSpc>
                <a:spcPct val="150000"/>
              </a:lnSpc>
              <a:spcBef>
                <a:spcPts val="600"/>
              </a:spcBef>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循环过程：依次访问容器中的每一个元素，并执行一次语句块</a:t>
            </a:r>
            <a:endParaRPr lang="en-US" altLang="zh-CN" sz="1800" dirty="0">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循环条件：是否还有元素没有访问？</a:t>
            </a:r>
            <a:endParaRPr lang="en-US" altLang="zh-CN" sz="1800" dirty="0">
              <a:latin typeface="微软雅黑" panose="020B0503020204020204" pitchFamily="34" charset="-122"/>
              <a:ea typeface="微软雅黑" panose="020B0503020204020204" pitchFamily="34" charset="-122"/>
              <a:sym typeface="Arial" panose="020B0604020202020204" pitchFamily="34" charset="0"/>
            </a:endParaRPr>
          </a:p>
        </p:txBody>
      </p:sp>
      <p:pic>
        <p:nvPicPr>
          <p:cNvPr id="5" name="图片 4">
            <a:extLst>
              <a:ext uri="{FF2B5EF4-FFF2-40B4-BE49-F238E27FC236}">
                <a16:creationId xmlns:a16="http://schemas.microsoft.com/office/drawing/2014/main" id="{5ABE1171-4DBE-4DAF-BDB1-5983A4763073}"/>
              </a:ext>
            </a:extLst>
          </p:cNvPr>
          <p:cNvPicPr>
            <a:picLocks noChangeAspect="1"/>
          </p:cNvPicPr>
          <p:nvPr/>
        </p:nvPicPr>
        <p:blipFill>
          <a:blip r:embed="rId4"/>
          <a:stretch>
            <a:fillRect/>
          </a:stretch>
        </p:blipFill>
        <p:spPr>
          <a:xfrm>
            <a:off x="804574" y="2469869"/>
            <a:ext cx="3752913" cy="704111"/>
          </a:xfrm>
          <a:prstGeom prst="rect">
            <a:avLst/>
          </a:prstGeom>
        </p:spPr>
      </p:pic>
    </p:spTree>
    <p:extLst>
      <p:ext uri="{BB962C8B-B14F-4D97-AF65-F5344CB8AC3E}">
        <p14:creationId xmlns:p14="http://schemas.microsoft.com/office/powerpoint/2010/main" val="1877346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952405"/>
          </a:xfrm>
          <a:prstGeom prst="rect">
            <a:avLst/>
          </a:prstGeom>
        </p:spPr>
      </p:pic>
      <p:sp>
        <p:nvSpPr>
          <p:cNvPr id="16" name="文本框 15"/>
          <p:cNvSpPr txBox="1"/>
          <p:nvPr/>
        </p:nvSpPr>
        <p:spPr>
          <a:xfrm>
            <a:off x="0" y="183370"/>
            <a:ext cx="6950942"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for</a:t>
            </a:r>
            <a:r>
              <a:rPr lang="zh-CN" altLang="en-US" sz="3200" b="1" dirty="0">
                <a:latin typeface="微软雅黑" panose="020B0503020204020204" pitchFamily="34" charset="-122"/>
                <a:ea typeface="微软雅黑" panose="020B0503020204020204" pitchFamily="34" charset="-122"/>
              </a:rPr>
              <a:t>循环应用场景：遍历字符串、列表</a:t>
            </a:r>
          </a:p>
        </p:txBody>
      </p:sp>
      <p:pic>
        <p:nvPicPr>
          <p:cNvPr id="10" name="图片 9"/>
          <p:cNvPicPr>
            <a:picLocks noChangeAspect="1"/>
          </p:cNvPicPr>
          <p:nvPr/>
        </p:nvPicPr>
        <p:blipFill>
          <a:blip r:embed="rId4"/>
          <a:stretch>
            <a:fillRect/>
          </a:stretch>
        </p:blipFill>
        <p:spPr>
          <a:xfrm>
            <a:off x="7190312" y="2861442"/>
            <a:ext cx="3487280" cy="635460"/>
          </a:xfrm>
          <a:prstGeom prst="rect">
            <a:avLst/>
          </a:prstGeom>
        </p:spPr>
      </p:pic>
      <p:pic>
        <p:nvPicPr>
          <p:cNvPr id="13" name="图片 12"/>
          <p:cNvPicPr>
            <a:picLocks noChangeAspect="1"/>
          </p:cNvPicPr>
          <p:nvPr/>
        </p:nvPicPr>
        <p:blipFill>
          <a:blip r:embed="rId5"/>
          <a:stretch>
            <a:fillRect/>
          </a:stretch>
        </p:blipFill>
        <p:spPr>
          <a:xfrm>
            <a:off x="7669283" y="3888838"/>
            <a:ext cx="1162050" cy="1781175"/>
          </a:xfrm>
          <a:prstGeom prst="rect">
            <a:avLst/>
          </a:prstGeom>
        </p:spPr>
      </p:pic>
      <p:sp>
        <p:nvSpPr>
          <p:cNvPr id="11" name="文本框 10"/>
          <p:cNvSpPr txBox="1"/>
          <p:nvPr/>
        </p:nvSpPr>
        <p:spPr>
          <a:xfrm>
            <a:off x="400180" y="1131702"/>
            <a:ext cx="4617550" cy="984885"/>
          </a:xfrm>
          <a:prstGeom prst="rect">
            <a:avLst/>
          </a:prstGeom>
          <a:noFill/>
          <a:ln>
            <a:solidFill>
              <a:schemeClr val="tx1">
                <a:lumMod val="50000"/>
                <a:lumOff val="50000"/>
              </a:schemeClr>
            </a:solidFill>
          </a:ln>
        </p:spPr>
        <p:txBody>
          <a:bodyPr wrap="square" rtlCol="0">
            <a:spAutoFit/>
          </a:bodyPr>
          <a:lstStyle/>
          <a:p>
            <a:r>
              <a:rPr lang="en-US" altLang="zh-CN" sz="2400" b="1" dirty="0">
                <a:latin typeface="yaheiInconsolata" panose="020B0509020204020204" pitchFamily="49" charset="-122"/>
                <a:ea typeface="yaheiInconsolata" panose="020B0509020204020204" pitchFamily="49" charset="-122"/>
              </a:rPr>
              <a:t>for</a:t>
            </a:r>
            <a:r>
              <a:rPr lang="en-US" altLang="zh-CN" sz="2400" dirty="0">
                <a:latin typeface="yaheiInconsolata" panose="020B0509020204020204" pitchFamily="49" charset="-122"/>
                <a:ea typeface="yaheiInconsolata" panose="020B0509020204020204" pitchFamily="49" charset="-122"/>
              </a:rPr>
              <a:t> &lt;</a:t>
            </a:r>
            <a:r>
              <a:rPr lang="zh-CN" altLang="en-US" sz="2400" dirty="0">
                <a:latin typeface="yaheiInconsolata" panose="020B0509020204020204" pitchFamily="49" charset="-122"/>
                <a:ea typeface="yaheiInconsolata" panose="020B0509020204020204" pitchFamily="49" charset="-122"/>
              </a:rPr>
              <a:t>循环变量</a:t>
            </a:r>
            <a:r>
              <a:rPr lang="en-US" altLang="zh-CN" sz="2400" dirty="0">
                <a:latin typeface="yaheiInconsolata" panose="020B0509020204020204" pitchFamily="49" charset="-122"/>
                <a:ea typeface="yaheiInconsolata" panose="020B0509020204020204" pitchFamily="49" charset="-122"/>
              </a:rPr>
              <a:t>&gt; </a:t>
            </a:r>
            <a:r>
              <a:rPr lang="en-US" altLang="zh-CN" sz="2400" b="1" dirty="0">
                <a:latin typeface="yaheiInconsolata" panose="020B0509020204020204" pitchFamily="49" charset="-122"/>
                <a:ea typeface="yaheiInconsolata" panose="020B0509020204020204" pitchFamily="49" charset="-122"/>
              </a:rPr>
              <a:t>in</a:t>
            </a:r>
            <a:r>
              <a:rPr lang="en-US" altLang="zh-CN" sz="2400" dirty="0">
                <a:latin typeface="yaheiInconsolata" panose="020B0509020204020204" pitchFamily="49" charset="-122"/>
                <a:ea typeface="yaheiInconsolata" panose="020B0509020204020204" pitchFamily="49" charset="-122"/>
              </a:rPr>
              <a:t> &lt;</a:t>
            </a:r>
            <a:r>
              <a:rPr lang="zh-CN" altLang="en-US" sz="2400" dirty="0">
                <a:latin typeface="yaheiInconsolata" panose="020B0509020204020204" pitchFamily="49" charset="-122"/>
                <a:ea typeface="yaheiInconsolata" panose="020B0509020204020204" pitchFamily="49" charset="-122"/>
              </a:rPr>
              <a:t>数据集</a:t>
            </a:r>
            <a:r>
              <a:rPr lang="en-US" altLang="zh-CN" sz="2400" dirty="0">
                <a:latin typeface="yaheiInconsolata" panose="020B0509020204020204" pitchFamily="49" charset="-122"/>
                <a:ea typeface="yaheiInconsolata" panose="020B0509020204020204" pitchFamily="49" charset="-122"/>
              </a:rPr>
              <a:t>&gt;:</a:t>
            </a:r>
          </a:p>
          <a:p>
            <a:pPr>
              <a:spcBef>
                <a:spcPts val="1200"/>
              </a:spcBef>
            </a:pPr>
            <a:r>
              <a:rPr lang="zh-CN" altLang="en-US" sz="2400" dirty="0">
                <a:latin typeface="yaheiInconsolata" panose="020B0509020204020204" pitchFamily="49" charset="-122"/>
                <a:ea typeface="yaheiInconsolata" panose="020B0509020204020204" pitchFamily="49" charset="-122"/>
              </a:rPr>
              <a:t>    </a:t>
            </a:r>
            <a:r>
              <a:rPr lang="en-US" altLang="zh-CN" sz="2400" dirty="0">
                <a:latin typeface="yaheiInconsolata" panose="020B0509020204020204" pitchFamily="49" charset="-122"/>
                <a:ea typeface="yaheiInconsolata" panose="020B0509020204020204" pitchFamily="49" charset="-122"/>
              </a:rPr>
              <a:t>&lt;</a:t>
            </a:r>
            <a:r>
              <a:rPr lang="zh-CN" altLang="en-US" sz="2400" dirty="0">
                <a:latin typeface="yaheiInconsolata" panose="020B0509020204020204" pitchFamily="49" charset="-122"/>
                <a:ea typeface="yaheiInconsolata" panose="020B0509020204020204" pitchFamily="49" charset="-122"/>
              </a:rPr>
              <a:t>语句块</a:t>
            </a:r>
            <a:r>
              <a:rPr lang="en-US" altLang="zh-CN" sz="2400" dirty="0">
                <a:latin typeface="yaheiInconsolata" panose="020B0509020204020204" pitchFamily="49" charset="-122"/>
                <a:ea typeface="yaheiInconsolata" panose="020B0509020204020204" pitchFamily="49" charset="-122"/>
              </a:rPr>
              <a:t>&gt;</a:t>
            </a:r>
          </a:p>
        </p:txBody>
      </p:sp>
      <p:pic>
        <p:nvPicPr>
          <p:cNvPr id="12" name="图片 11">
            <a:extLst>
              <a:ext uri="{FF2B5EF4-FFF2-40B4-BE49-F238E27FC236}">
                <a16:creationId xmlns:a16="http://schemas.microsoft.com/office/drawing/2014/main" id="{5497E3B7-0CD6-407C-8CD4-5CE8DE7B374A}"/>
              </a:ext>
            </a:extLst>
          </p:cNvPr>
          <p:cNvPicPr>
            <a:picLocks noChangeAspect="1"/>
          </p:cNvPicPr>
          <p:nvPr/>
        </p:nvPicPr>
        <p:blipFill>
          <a:blip r:embed="rId6"/>
          <a:stretch>
            <a:fillRect/>
          </a:stretch>
        </p:blipFill>
        <p:spPr>
          <a:xfrm>
            <a:off x="1440389" y="2919257"/>
            <a:ext cx="3409950" cy="781050"/>
          </a:xfrm>
          <a:prstGeom prst="rect">
            <a:avLst/>
          </a:prstGeom>
        </p:spPr>
      </p:pic>
      <p:pic>
        <p:nvPicPr>
          <p:cNvPr id="14" name="图片 13">
            <a:extLst>
              <a:ext uri="{FF2B5EF4-FFF2-40B4-BE49-F238E27FC236}">
                <a16:creationId xmlns:a16="http://schemas.microsoft.com/office/drawing/2014/main" id="{3C0D8104-AAD9-4C92-A77B-E0A2D29C10DD}"/>
              </a:ext>
            </a:extLst>
          </p:cNvPr>
          <p:cNvPicPr>
            <a:picLocks noChangeAspect="1"/>
          </p:cNvPicPr>
          <p:nvPr/>
        </p:nvPicPr>
        <p:blipFill>
          <a:blip r:embed="rId7"/>
          <a:stretch>
            <a:fillRect/>
          </a:stretch>
        </p:blipFill>
        <p:spPr>
          <a:xfrm>
            <a:off x="1440389" y="3638416"/>
            <a:ext cx="400050" cy="2428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952405"/>
          </a:xfrm>
          <a:prstGeom prst="rect">
            <a:avLst/>
          </a:prstGeom>
        </p:spPr>
      </p:pic>
      <p:sp>
        <p:nvSpPr>
          <p:cNvPr id="16" name="文本框 15"/>
          <p:cNvSpPr txBox="1"/>
          <p:nvPr/>
        </p:nvSpPr>
        <p:spPr>
          <a:xfrm>
            <a:off x="60965" y="191949"/>
            <a:ext cx="7712368"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for</a:t>
            </a:r>
            <a:r>
              <a:rPr lang="zh-CN" altLang="en-US" sz="3200" b="1" dirty="0">
                <a:latin typeface="微软雅黑" panose="020B0503020204020204" pitchFamily="34" charset="-122"/>
                <a:ea typeface="微软雅黑" panose="020B0503020204020204" pitchFamily="34" charset="-122"/>
              </a:rPr>
              <a:t>循环应用场景：计数循环和</a:t>
            </a:r>
            <a:r>
              <a:rPr lang="en-US" altLang="zh-CN" sz="3200" b="1" dirty="0">
                <a:latin typeface="微软雅黑" panose="020B0503020204020204" pitchFamily="34" charset="-122"/>
                <a:ea typeface="微软雅黑" panose="020B0503020204020204" pitchFamily="34" charset="-122"/>
              </a:rPr>
              <a:t>range</a:t>
            </a:r>
            <a:r>
              <a:rPr lang="zh-CN" altLang="en-US" sz="3200" b="1" dirty="0">
                <a:latin typeface="微软雅黑" panose="020B0503020204020204" pitchFamily="34" charset="-122"/>
                <a:ea typeface="微软雅黑" panose="020B0503020204020204" pitchFamily="34" charset="-122"/>
              </a:rPr>
              <a:t>函数</a:t>
            </a:r>
          </a:p>
        </p:txBody>
      </p:sp>
      <p:sp>
        <p:nvSpPr>
          <p:cNvPr id="11" name="文本框 10"/>
          <p:cNvSpPr txBox="1"/>
          <p:nvPr/>
        </p:nvSpPr>
        <p:spPr>
          <a:xfrm>
            <a:off x="82905" y="1896122"/>
            <a:ext cx="8405753" cy="2076787"/>
          </a:xfrm>
          <a:prstGeom prst="rect">
            <a:avLst/>
          </a:prstGeom>
          <a:noFill/>
        </p:spPr>
        <p:txBody>
          <a:bodyPr wrap="square" rtlCol="0">
            <a:spAutoFit/>
          </a:bodyPr>
          <a:lstStyle/>
          <a:p>
            <a:pPr>
              <a:lnSpc>
                <a:spcPct val="150000"/>
              </a:lnSpc>
            </a:pPr>
            <a:r>
              <a:rPr lang="en-US" altLang="zh-CN" sz="2800" dirty="0">
                <a:latin typeface="微软雅黑" panose="020B0503020204020204" pitchFamily="34" charset="-122"/>
                <a:ea typeface="微软雅黑" panose="020B0503020204020204" pitchFamily="34" charset="-122"/>
                <a:cs typeface="Arial" panose="020B0604020202020204" pitchFamily="34" charset="0"/>
              </a:rPr>
              <a:t>range(start, stop, step)</a:t>
            </a:r>
            <a:r>
              <a:rPr lang="zh-CN" altLang="en-US" sz="2800" dirty="0">
                <a:latin typeface="微软雅黑" panose="020B0503020204020204" pitchFamily="34" charset="-122"/>
                <a:ea typeface="微软雅黑" panose="020B0503020204020204" pitchFamily="34" charset="-122"/>
                <a:cs typeface="Arial" panose="020B0604020202020204" pitchFamily="34" charset="0"/>
              </a:rPr>
              <a:t>：</a:t>
            </a:r>
            <a:endParaRPr lang="zh-CN" altLang="en-US" sz="28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latinLnBrk="1">
              <a:lnSpc>
                <a:spcPct val="150000"/>
              </a:lnSpc>
              <a:buFont typeface="Arial" panose="020B0604020202020204" pitchFamily="34" charset="0"/>
              <a:buChar char="•"/>
            </a:pPr>
            <a:r>
              <a:rPr lang="en-US" altLang="zh-CN" sz="2000" dirty="0">
                <a:solidFill>
                  <a:srgbClr val="333333"/>
                </a:solidFill>
                <a:latin typeface="微软雅黑" panose="020B0503020204020204" pitchFamily="34" charset="-122"/>
                <a:ea typeface="微软雅黑" panose="020B0503020204020204" pitchFamily="34" charset="-122"/>
              </a:rPr>
              <a:t>start</a:t>
            </a:r>
            <a:r>
              <a:rPr lang="zh-CN" altLang="en-US" sz="2000" dirty="0">
                <a:solidFill>
                  <a:srgbClr val="333333"/>
                </a:solidFill>
                <a:latin typeface="微软雅黑" panose="020B0503020204020204" pitchFamily="34" charset="-122"/>
                <a:ea typeface="微软雅黑" panose="020B0503020204020204" pitchFamily="34" charset="-122"/>
              </a:rPr>
              <a:t>：计数从</a:t>
            </a:r>
            <a:r>
              <a:rPr lang="en-US" altLang="zh-CN" sz="2000" dirty="0">
                <a:solidFill>
                  <a:srgbClr val="333333"/>
                </a:solidFill>
                <a:latin typeface="微软雅黑" panose="020B0503020204020204" pitchFamily="34" charset="-122"/>
                <a:ea typeface="微软雅黑" panose="020B0503020204020204" pitchFamily="34" charset="-122"/>
              </a:rPr>
              <a:t>start</a:t>
            </a:r>
            <a:r>
              <a:rPr lang="zh-CN" altLang="en-US" sz="2000" dirty="0">
                <a:solidFill>
                  <a:srgbClr val="333333"/>
                </a:solidFill>
                <a:latin typeface="微软雅黑" panose="020B0503020204020204" pitchFamily="34" charset="-122"/>
                <a:ea typeface="微软雅黑" panose="020B0503020204020204" pitchFamily="34" charset="-122"/>
              </a:rPr>
              <a:t>开始，默认值为</a:t>
            </a:r>
            <a:r>
              <a:rPr lang="en-US" altLang="zh-CN" sz="2000" dirty="0">
                <a:solidFill>
                  <a:srgbClr val="333333"/>
                </a:solidFill>
                <a:latin typeface="微软雅黑" panose="020B0503020204020204" pitchFamily="34" charset="-122"/>
                <a:ea typeface="微软雅黑" panose="020B0503020204020204" pitchFamily="34" charset="-122"/>
              </a:rPr>
              <a:t>0</a:t>
            </a:r>
          </a:p>
          <a:p>
            <a:pPr marL="342900" indent="-342900" latinLnBrk="1">
              <a:lnSpc>
                <a:spcPct val="150000"/>
              </a:lnSpc>
              <a:buFont typeface="Arial" panose="020B0604020202020204" pitchFamily="34" charset="0"/>
              <a:buChar char="•"/>
            </a:pPr>
            <a:r>
              <a:rPr lang="en-US" altLang="zh-CN" sz="2000" dirty="0">
                <a:solidFill>
                  <a:srgbClr val="333333"/>
                </a:solidFill>
                <a:latin typeface="微软雅黑" panose="020B0503020204020204" pitchFamily="34" charset="-122"/>
                <a:ea typeface="微软雅黑" panose="020B0503020204020204" pitchFamily="34" charset="-122"/>
              </a:rPr>
              <a:t>stop</a:t>
            </a:r>
            <a:r>
              <a:rPr lang="zh-CN" altLang="en-US" sz="2000" dirty="0">
                <a:solidFill>
                  <a:srgbClr val="333333"/>
                </a:solidFill>
                <a:latin typeface="微软雅黑" panose="020B0503020204020204" pitchFamily="34" charset="-122"/>
                <a:ea typeface="微软雅黑" panose="020B0503020204020204" pitchFamily="34" charset="-122"/>
              </a:rPr>
              <a:t>：计数到</a:t>
            </a:r>
            <a:r>
              <a:rPr lang="en-US" altLang="zh-CN" sz="2000" dirty="0">
                <a:solidFill>
                  <a:srgbClr val="333333"/>
                </a:solidFill>
                <a:latin typeface="微软雅黑" panose="020B0503020204020204" pitchFamily="34" charset="-122"/>
                <a:ea typeface="微软雅黑" panose="020B0503020204020204" pitchFamily="34" charset="-122"/>
              </a:rPr>
              <a:t>stop</a:t>
            </a:r>
            <a:r>
              <a:rPr lang="zh-CN" altLang="en-US" sz="2000" dirty="0">
                <a:solidFill>
                  <a:srgbClr val="333333"/>
                </a:solidFill>
                <a:latin typeface="微软雅黑" panose="020B0503020204020204" pitchFamily="34" charset="-122"/>
                <a:ea typeface="微软雅黑" panose="020B0503020204020204" pitchFamily="34" charset="-122"/>
              </a:rPr>
              <a:t>结束，但不包括</a:t>
            </a:r>
            <a:r>
              <a:rPr lang="en-US" altLang="zh-CN" sz="2000" dirty="0">
                <a:solidFill>
                  <a:srgbClr val="333333"/>
                </a:solidFill>
                <a:latin typeface="微软雅黑" panose="020B0503020204020204" pitchFamily="34" charset="-122"/>
                <a:ea typeface="微软雅黑" panose="020B0503020204020204" pitchFamily="34" charset="-122"/>
              </a:rPr>
              <a:t>stop</a:t>
            </a:r>
          </a:p>
          <a:p>
            <a:pPr marL="342900" indent="-342900" latinLnBrk="1">
              <a:lnSpc>
                <a:spcPct val="150000"/>
              </a:lnSpc>
              <a:buFont typeface="Arial" panose="020B0604020202020204" pitchFamily="34" charset="0"/>
              <a:buChar char="•"/>
            </a:pPr>
            <a:r>
              <a:rPr lang="en-US" altLang="zh-CN" sz="2000" dirty="0">
                <a:solidFill>
                  <a:srgbClr val="333333"/>
                </a:solidFill>
                <a:latin typeface="微软雅黑" panose="020B0503020204020204" pitchFamily="34" charset="-122"/>
                <a:ea typeface="微软雅黑" panose="020B0503020204020204" pitchFamily="34" charset="-122"/>
              </a:rPr>
              <a:t>step</a:t>
            </a:r>
            <a:r>
              <a:rPr lang="zh-CN" altLang="en-US" sz="2000" dirty="0">
                <a:solidFill>
                  <a:srgbClr val="333333"/>
                </a:solidFill>
                <a:latin typeface="微软雅黑" panose="020B0503020204020204" pitchFamily="34" charset="-122"/>
                <a:ea typeface="微软雅黑" panose="020B0503020204020204" pitchFamily="34" charset="-122"/>
              </a:rPr>
              <a:t>：步长，默认值为</a:t>
            </a:r>
            <a:r>
              <a:rPr lang="en-US" altLang="zh-CN" sz="2000" dirty="0">
                <a:solidFill>
                  <a:srgbClr val="333333"/>
                </a:solidFill>
                <a:latin typeface="微软雅黑" panose="020B0503020204020204" pitchFamily="34" charset="-122"/>
                <a:ea typeface="微软雅黑" panose="020B0503020204020204" pitchFamily="34" charset="-122"/>
              </a:rPr>
              <a:t>1</a:t>
            </a:r>
          </a:p>
        </p:txBody>
      </p:sp>
      <p:sp>
        <p:nvSpPr>
          <p:cNvPr id="10" name="文本框 9"/>
          <p:cNvSpPr txBox="1"/>
          <p:nvPr/>
        </p:nvSpPr>
        <p:spPr>
          <a:xfrm>
            <a:off x="82905" y="1071443"/>
            <a:ext cx="8577943" cy="830997"/>
          </a:xfrm>
          <a:prstGeom prst="rect">
            <a:avLst/>
          </a:prstGeom>
          <a:noFill/>
        </p:spPr>
        <p:txBody>
          <a:bodyPr wrap="square">
            <a:spAutoFit/>
          </a:bodyPr>
          <a:lstStyle/>
          <a:p>
            <a:r>
              <a:rPr lang="zh-CN" altLang="en-US" sz="2400" dirty="0">
                <a:solidFill>
                  <a:srgbClr val="000000"/>
                </a:solidFill>
                <a:latin typeface="微软雅黑" panose="020B0503020204020204" pitchFamily="34" charset="-122"/>
                <a:ea typeface="微软雅黑" panose="020B0503020204020204" pitchFamily="34" charset="-122"/>
              </a:rPr>
              <a:t>计数循环：重复执行一段代码</a:t>
            </a:r>
            <a:r>
              <a:rPr lang="en-US" altLang="zh-CN" sz="2400" dirty="0">
                <a:solidFill>
                  <a:srgbClr val="000000"/>
                </a:solidFill>
                <a:latin typeface="微软雅黑" panose="020B0503020204020204" pitchFamily="34" charset="-122"/>
                <a:ea typeface="微软雅黑" panose="020B0503020204020204" pitchFamily="34" charset="-122"/>
              </a:rPr>
              <a:t>N</a:t>
            </a:r>
            <a:r>
              <a:rPr lang="zh-CN" altLang="en-US" sz="2400" dirty="0">
                <a:solidFill>
                  <a:srgbClr val="000000"/>
                </a:solidFill>
                <a:latin typeface="微软雅黑" panose="020B0503020204020204" pitchFamily="34" charset="-122"/>
                <a:ea typeface="微软雅黑" panose="020B0503020204020204" pitchFamily="34" charset="-122"/>
              </a:rPr>
              <a:t>次，常用到</a:t>
            </a:r>
            <a:r>
              <a:rPr lang="en-US" altLang="zh-CN" sz="2400" dirty="0">
                <a:solidFill>
                  <a:srgbClr val="000000"/>
                </a:solidFill>
                <a:latin typeface="微软雅黑" panose="020B0503020204020204" pitchFamily="34" charset="-122"/>
                <a:ea typeface="微软雅黑" panose="020B0503020204020204" pitchFamily="34" charset="-122"/>
              </a:rPr>
              <a:t>range</a:t>
            </a:r>
            <a:r>
              <a:rPr lang="zh-CN" altLang="en-US" sz="2400" dirty="0">
                <a:solidFill>
                  <a:srgbClr val="000000"/>
                </a:solidFill>
                <a:latin typeface="微软雅黑" panose="020B0503020204020204" pitchFamily="34" charset="-122"/>
                <a:ea typeface="微软雅黑" panose="020B0503020204020204" pitchFamily="34" charset="-122"/>
              </a:rPr>
              <a:t>函数，用于生成一系列连续的整数。</a:t>
            </a:r>
            <a:endParaRPr lang="en-US" altLang="zh-CN" sz="2400" dirty="0">
              <a:solidFill>
                <a:srgbClr val="00000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7696200" y="5381816"/>
            <a:ext cx="578644" cy="1335881"/>
          </a:xfrm>
          <a:prstGeom prst="rect">
            <a:avLst/>
          </a:prstGeom>
        </p:spPr>
      </p:pic>
      <p:pic>
        <p:nvPicPr>
          <p:cNvPr id="13" name="图片 12"/>
          <p:cNvPicPr>
            <a:picLocks noChangeAspect="1"/>
          </p:cNvPicPr>
          <p:nvPr/>
        </p:nvPicPr>
        <p:blipFill>
          <a:blip r:embed="rId5"/>
          <a:stretch>
            <a:fillRect/>
          </a:stretch>
        </p:blipFill>
        <p:spPr>
          <a:xfrm>
            <a:off x="3280560" y="4376602"/>
            <a:ext cx="3257550" cy="550069"/>
          </a:xfrm>
          <a:prstGeom prst="rect">
            <a:avLst/>
          </a:prstGeom>
        </p:spPr>
      </p:pic>
      <p:pic>
        <p:nvPicPr>
          <p:cNvPr id="17" name="图片 16"/>
          <p:cNvPicPr>
            <a:picLocks noChangeAspect="1"/>
          </p:cNvPicPr>
          <p:nvPr/>
        </p:nvPicPr>
        <p:blipFill>
          <a:blip r:embed="rId6"/>
          <a:stretch>
            <a:fillRect/>
          </a:stretch>
        </p:blipFill>
        <p:spPr>
          <a:xfrm>
            <a:off x="3280560" y="5004442"/>
            <a:ext cx="357188" cy="800100"/>
          </a:xfrm>
          <a:prstGeom prst="rect">
            <a:avLst/>
          </a:prstGeom>
        </p:spPr>
      </p:pic>
      <p:pic>
        <p:nvPicPr>
          <p:cNvPr id="21" name="图片 20"/>
          <p:cNvPicPr>
            <a:picLocks noChangeAspect="1"/>
          </p:cNvPicPr>
          <p:nvPr/>
        </p:nvPicPr>
        <p:blipFill>
          <a:blip r:embed="rId7"/>
          <a:stretch>
            <a:fillRect/>
          </a:stretch>
        </p:blipFill>
        <p:spPr>
          <a:xfrm>
            <a:off x="679604" y="4426608"/>
            <a:ext cx="2436019" cy="500063"/>
          </a:xfrm>
          <a:prstGeom prst="rect">
            <a:avLst/>
          </a:prstGeom>
        </p:spPr>
      </p:pic>
      <p:pic>
        <p:nvPicPr>
          <p:cNvPr id="23" name="图片 22"/>
          <p:cNvPicPr>
            <a:picLocks noChangeAspect="1"/>
          </p:cNvPicPr>
          <p:nvPr/>
        </p:nvPicPr>
        <p:blipFill>
          <a:blip r:embed="rId8"/>
          <a:stretch>
            <a:fillRect/>
          </a:stretch>
        </p:blipFill>
        <p:spPr>
          <a:xfrm>
            <a:off x="679604" y="5004443"/>
            <a:ext cx="385763" cy="1343025"/>
          </a:xfrm>
          <a:prstGeom prst="rect">
            <a:avLst/>
          </a:prstGeom>
        </p:spPr>
      </p:pic>
      <p:pic>
        <p:nvPicPr>
          <p:cNvPr id="25" name="图片 24"/>
          <p:cNvPicPr>
            <a:picLocks noChangeAspect="1"/>
          </p:cNvPicPr>
          <p:nvPr/>
        </p:nvPicPr>
        <p:blipFill>
          <a:blip r:embed="rId9"/>
          <a:stretch>
            <a:fillRect/>
          </a:stretch>
        </p:blipFill>
        <p:spPr>
          <a:xfrm>
            <a:off x="7696200" y="4782549"/>
            <a:ext cx="2971800" cy="521494"/>
          </a:xfrm>
          <a:prstGeom prst="rect">
            <a:avLst/>
          </a:prstGeom>
        </p:spPr>
      </p:pic>
      <p:sp>
        <p:nvSpPr>
          <p:cNvPr id="26" name="文本框 25"/>
          <p:cNvSpPr txBox="1"/>
          <p:nvPr/>
        </p:nvSpPr>
        <p:spPr>
          <a:xfrm>
            <a:off x="7627275" y="3005803"/>
            <a:ext cx="2670924"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输出</a:t>
            </a:r>
            <a:r>
              <a:rPr lang="en-US" altLang="zh-CN" dirty="0">
                <a:latin typeface="微软雅黑" panose="020B0503020204020204" pitchFamily="34" charset="-122"/>
                <a:ea typeface="微软雅黑" panose="020B0503020204020204" pitchFamily="34" charset="-122"/>
              </a:rPr>
              <a:t>0.1/0.3/0.5/0.7/0.9</a:t>
            </a:r>
            <a:endParaRPr lang="zh-CN" altLang="en-US" dirty="0">
              <a:latin typeface="微软雅黑" panose="020B0503020204020204" pitchFamily="34" charset="-122"/>
              <a:ea typeface="微软雅黑" panose="020B0503020204020204" pitchFamily="34" charset="-122"/>
            </a:endParaRPr>
          </a:p>
        </p:txBody>
      </p:sp>
      <p:pic>
        <p:nvPicPr>
          <p:cNvPr id="28" name="图片 27"/>
          <p:cNvPicPr>
            <a:picLocks noChangeAspect="1"/>
          </p:cNvPicPr>
          <p:nvPr/>
        </p:nvPicPr>
        <p:blipFill>
          <a:blip r:embed="rId10"/>
          <a:stretch>
            <a:fillRect/>
          </a:stretch>
        </p:blipFill>
        <p:spPr>
          <a:xfrm>
            <a:off x="7667173" y="3737976"/>
            <a:ext cx="2891971" cy="532265"/>
          </a:xfrm>
          <a:prstGeom prst="rect">
            <a:avLst/>
          </a:prstGeom>
        </p:spPr>
      </p:pic>
      <p:sp>
        <p:nvSpPr>
          <p:cNvPr id="32" name="矩形 31"/>
          <p:cNvSpPr/>
          <p:nvPr/>
        </p:nvSpPr>
        <p:spPr>
          <a:xfrm>
            <a:off x="7636119" y="2917372"/>
            <a:ext cx="2943209" cy="38898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578499" y="3463568"/>
            <a:ext cx="1082348"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错误写法：</a:t>
            </a:r>
          </a:p>
        </p:txBody>
      </p:sp>
      <p:sp>
        <p:nvSpPr>
          <p:cNvPr id="34" name="文本框 33"/>
          <p:cNvSpPr txBox="1"/>
          <p:nvPr/>
        </p:nvSpPr>
        <p:spPr>
          <a:xfrm>
            <a:off x="7627274" y="4474773"/>
            <a:ext cx="1082348"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正确写法：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randombar(horizontal)">
                                      <p:cBhvr>
                                        <p:cTn id="31" dur="500"/>
                                        <p:tgtEl>
                                          <p:spTgt spid="26"/>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randombar(horizontal)">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randombar(horizontal)">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randombar(horizontal)">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randombar(horizontal)">
                                      <p:cBhvr>
                                        <p:cTn id="49" dur="500"/>
                                        <p:tgtEl>
                                          <p:spTgt spid="34"/>
                                        </p:tgtEl>
                                      </p:cBhvr>
                                    </p:animEffect>
                                  </p:childTnLst>
                                </p:cTn>
                              </p:par>
                              <p:par>
                                <p:cTn id="50" presetID="14" presetClass="entr" presetSubtype="1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randombar(horizontal)">
                                      <p:cBhvr>
                                        <p:cTn id="52" dur="500"/>
                                        <p:tgtEl>
                                          <p:spTgt spid="25"/>
                                        </p:tgtEl>
                                      </p:cBhvr>
                                    </p:animEffect>
                                  </p:childTnLst>
                                </p:cTn>
                              </p:par>
                              <p:par>
                                <p:cTn id="53" presetID="14" presetClass="entr" presetSubtype="1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randombar(horizontal)">
                                      <p:cBhvr>
                                        <p:cTn id="5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2" grpId="0" animBg="1"/>
      <p:bldP spid="33" grpId="0"/>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952405"/>
          </a:xfrm>
          <a:prstGeom prst="rect">
            <a:avLst/>
          </a:prstGeom>
        </p:spPr>
      </p:pic>
      <p:sp>
        <p:nvSpPr>
          <p:cNvPr id="16" name="文本框 15"/>
          <p:cNvSpPr txBox="1"/>
          <p:nvPr/>
        </p:nvSpPr>
        <p:spPr>
          <a:xfrm>
            <a:off x="0" y="231086"/>
            <a:ext cx="6645987"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for</a:t>
            </a:r>
            <a:r>
              <a:rPr lang="zh-CN" altLang="en-US" sz="3200" b="1" dirty="0">
                <a:latin typeface="微软雅黑" panose="020B0503020204020204" pitchFamily="34" charset="-122"/>
                <a:ea typeface="微软雅黑" panose="020B0503020204020204" pitchFamily="34" charset="-122"/>
              </a:rPr>
              <a:t>循环的控制：</a:t>
            </a:r>
            <a:r>
              <a:rPr lang="en-US" altLang="zh-CN" sz="3200" b="1" dirty="0">
                <a:latin typeface="微软雅黑" panose="020B0503020204020204" pitchFamily="34" charset="-122"/>
                <a:ea typeface="微软雅黑" panose="020B0503020204020204" pitchFamily="34" charset="-122"/>
              </a:rPr>
              <a:t>break</a:t>
            </a:r>
            <a:r>
              <a:rPr lang="zh-CN" altLang="en-US" sz="3200" b="1" dirty="0">
                <a:latin typeface="微软雅黑" panose="020B0503020204020204" pitchFamily="34" charset="-122"/>
                <a:ea typeface="微软雅黑" panose="020B0503020204020204" pitchFamily="34" charset="-122"/>
              </a:rPr>
              <a:t>和</a:t>
            </a:r>
            <a:r>
              <a:rPr lang="en-US" altLang="zh-CN" sz="3200" b="1" dirty="0">
                <a:latin typeface="微软雅黑" panose="020B0503020204020204" pitchFamily="34" charset="-122"/>
                <a:ea typeface="微软雅黑" panose="020B0503020204020204" pitchFamily="34" charset="-122"/>
              </a:rPr>
              <a:t>continue</a:t>
            </a:r>
          </a:p>
        </p:txBody>
      </p:sp>
      <p:pic>
        <p:nvPicPr>
          <p:cNvPr id="8" name="图片 7"/>
          <p:cNvPicPr>
            <a:picLocks noChangeAspect="1"/>
          </p:cNvPicPr>
          <p:nvPr/>
        </p:nvPicPr>
        <p:blipFill>
          <a:blip r:embed="rId4"/>
          <a:stretch>
            <a:fillRect/>
          </a:stretch>
        </p:blipFill>
        <p:spPr>
          <a:xfrm>
            <a:off x="6743207" y="3228132"/>
            <a:ext cx="300038" cy="1357313"/>
          </a:xfrm>
          <a:prstGeom prst="rect">
            <a:avLst/>
          </a:prstGeom>
        </p:spPr>
      </p:pic>
      <p:pic>
        <p:nvPicPr>
          <p:cNvPr id="12" name="图片 11"/>
          <p:cNvPicPr>
            <a:picLocks noChangeAspect="1"/>
          </p:cNvPicPr>
          <p:nvPr/>
        </p:nvPicPr>
        <p:blipFill>
          <a:blip r:embed="rId5"/>
          <a:stretch>
            <a:fillRect/>
          </a:stretch>
        </p:blipFill>
        <p:spPr>
          <a:xfrm>
            <a:off x="1870245" y="3486306"/>
            <a:ext cx="235744" cy="564356"/>
          </a:xfrm>
          <a:prstGeom prst="rect">
            <a:avLst/>
          </a:prstGeom>
        </p:spPr>
      </p:pic>
      <p:pic>
        <p:nvPicPr>
          <p:cNvPr id="14" name="图片 13"/>
          <p:cNvPicPr>
            <a:picLocks noChangeAspect="1"/>
          </p:cNvPicPr>
          <p:nvPr/>
        </p:nvPicPr>
        <p:blipFill>
          <a:blip r:embed="rId6"/>
          <a:stretch>
            <a:fillRect/>
          </a:stretch>
        </p:blipFill>
        <p:spPr>
          <a:xfrm>
            <a:off x="1870246" y="1998142"/>
            <a:ext cx="2500313" cy="1078706"/>
          </a:xfrm>
          <a:prstGeom prst="rect">
            <a:avLst/>
          </a:prstGeom>
        </p:spPr>
      </p:pic>
      <p:pic>
        <p:nvPicPr>
          <p:cNvPr id="17" name="图片 16"/>
          <p:cNvPicPr>
            <a:picLocks noChangeAspect="1"/>
          </p:cNvPicPr>
          <p:nvPr/>
        </p:nvPicPr>
        <p:blipFill>
          <a:blip r:embed="rId7"/>
          <a:stretch>
            <a:fillRect/>
          </a:stretch>
        </p:blipFill>
        <p:spPr>
          <a:xfrm>
            <a:off x="6743207" y="1969568"/>
            <a:ext cx="2507456" cy="110728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952405"/>
          </a:xfrm>
          <a:prstGeom prst="rect">
            <a:avLst/>
          </a:prstGeom>
        </p:spPr>
      </p:pic>
      <p:sp>
        <p:nvSpPr>
          <p:cNvPr id="7" name="文本框 6"/>
          <p:cNvSpPr txBox="1"/>
          <p:nvPr/>
        </p:nvSpPr>
        <p:spPr>
          <a:xfrm>
            <a:off x="35738" y="191949"/>
            <a:ext cx="3982180"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for</a:t>
            </a:r>
            <a:r>
              <a:rPr lang="zh-CN" altLang="en-US" sz="3200" dirty="0">
                <a:solidFill>
                  <a:srgbClr val="000000"/>
                </a:solidFill>
                <a:latin typeface="微软雅黑" panose="020B0503020204020204" pitchFamily="34" charset="-122"/>
                <a:ea typeface="微软雅黑" panose="020B0503020204020204" pitchFamily="34" charset="-122"/>
              </a:rPr>
              <a:t>循环：</a:t>
            </a:r>
            <a:r>
              <a:rPr lang="en-US" altLang="zh-CN" sz="3200" dirty="0">
                <a:solidFill>
                  <a:srgbClr val="000000"/>
                </a:solidFill>
                <a:latin typeface="微软雅黑" panose="020B0503020204020204" pitchFamily="34" charset="-122"/>
                <a:ea typeface="微软雅黑" panose="020B0503020204020204" pitchFamily="34" charset="-122"/>
              </a:rPr>
              <a:t>for…else…</a:t>
            </a:r>
            <a:endParaRPr lang="zh-CN" altLang="en-US" sz="32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10597" y="1144353"/>
            <a:ext cx="3735312" cy="1785104"/>
          </a:xfrm>
          <a:prstGeom prst="rect">
            <a:avLst/>
          </a:prstGeom>
          <a:noFill/>
          <a:ln>
            <a:solidFill>
              <a:schemeClr val="tx1">
                <a:lumMod val="50000"/>
                <a:lumOff val="50000"/>
              </a:schemeClr>
            </a:solidFill>
          </a:ln>
        </p:spPr>
        <p:txBody>
          <a:bodyPr wrap="square" rtlCol="0">
            <a:spAutoFit/>
          </a:bodyPr>
          <a:lstStyle/>
          <a:p>
            <a:r>
              <a:rPr lang="en-US" altLang="zh-CN" sz="2000" b="1" dirty="0">
                <a:solidFill>
                  <a:srgbClr val="FF0000"/>
                </a:solidFill>
                <a:latin typeface="Inconsolata" pitchFamily="1" charset="0"/>
                <a:ea typeface="Inconsolata" pitchFamily="1" charset="0"/>
              </a:rPr>
              <a:t>for</a:t>
            </a:r>
            <a:r>
              <a:rPr lang="en-US" altLang="zh-CN" sz="2000" dirty="0">
                <a:latin typeface="Inconsolata" pitchFamily="1" charset="0"/>
                <a:ea typeface="Inconsolata" pitchFamily="1" charset="0"/>
              </a:rPr>
              <a:t> &lt;</a:t>
            </a:r>
            <a:r>
              <a:rPr lang="zh-CN" altLang="en-US" sz="2000" dirty="0">
                <a:latin typeface="Inconsolata" pitchFamily="1" charset="0"/>
                <a:ea typeface="yaheiInconsolata" panose="020B0509020204020204" pitchFamily="49" charset="-122"/>
              </a:rPr>
              <a:t>循环变量</a:t>
            </a:r>
            <a:r>
              <a:rPr lang="en-US" altLang="zh-CN" sz="2000" dirty="0">
                <a:latin typeface="Inconsolata" pitchFamily="1" charset="0"/>
                <a:ea typeface="Inconsolata" pitchFamily="1" charset="0"/>
              </a:rPr>
              <a:t>&gt; </a:t>
            </a:r>
            <a:r>
              <a:rPr lang="en-US" altLang="zh-CN" sz="2000" b="1" dirty="0">
                <a:solidFill>
                  <a:srgbClr val="FF0000"/>
                </a:solidFill>
                <a:latin typeface="Inconsolata" pitchFamily="1" charset="0"/>
                <a:ea typeface="Inconsolata" pitchFamily="1" charset="0"/>
              </a:rPr>
              <a:t>in</a:t>
            </a:r>
            <a:r>
              <a:rPr lang="en-US" altLang="zh-CN" sz="2000" dirty="0">
                <a:latin typeface="Inconsolata" pitchFamily="1" charset="0"/>
                <a:ea typeface="Inconsolata" pitchFamily="1" charset="0"/>
              </a:rPr>
              <a:t> &lt;</a:t>
            </a:r>
            <a:r>
              <a:rPr lang="zh-CN" altLang="en-US" sz="2000" dirty="0">
                <a:latin typeface="Inconsolata" pitchFamily="1" charset="0"/>
                <a:ea typeface="yaheiInconsolata" panose="020B0509020204020204" pitchFamily="49" charset="-122"/>
              </a:rPr>
              <a:t>数据集</a:t>
            </a:r>
            <a:r>
              <a:rPr lang="en-US" altLang="zh-CN" sz="2000" dirty="0">
                <a:latin typeface="Inconsolata" pitchFamily="1" charset="0"/>
                <a:ea typeface="Inconsolata" pitchFamily="1" charset="0"/>
              </a:rPr>
              <a:t>&gt;</a:t>
            </a:r>
            <a:r>
              <a:rPr lang="en-US" altLang="zh-CN" sz="2000" b="1" dirty="0">
                <a:solidFill>
                  <a:srgbClr val="FF0000"/>
                </a:solidFill>
                <a:latin typeface="Inconsolata" pitchFamily="1" charset="0"/>
                <a:ea typeface="Inconsolata" pitchFamily="1" charset="0"/>
              </a:rPr>
              <a:t>:</a:t>
            </a:r>
          </a:p>
          <a:p>
            <a:pPr>
              <a:spcBef>
                <a:spcPts val="1200"/>
              </a:spcBef>
            </a:pPr>
            <a:r>
              <a:rPr lang="zh-CN" altLang="en-US" sz="2000" dirty="0">
                <a:latin typeface="Inconsolata" pitchFamily="1" charset="0"/>
                <a:ea typeface="yaheiInconsolata" panose="020B0509020204020204" pitchFamily="49" charset="-122"/>
              </a:rPr>
              <a:t>    </a:t>
            </a:r>
            <a:r>
              <a:rPr lang="en-US" altLang="zh-CN" sz="2000" dirty="0">
                <a:latin typeface="Inconsolata" pitchFamily="1" charset="0"/>
                <a:ea typeface="Inconsolata" pitchFamily="1" charset="0"/>
              </a:rPr>
              <a:t>&lt;</a:t>
            </a:r>
            <a:r>
              <a:rPr lang="zh-CN" altLang="en-US" sz="2000" dirty="0">
                <a:latin typeface="Inconsolata" pitchFamily="1" charset="0"/>
                <a:ea typeface="yaheiInconsolata" panose="020B0509020204020204" pitchFamily="49" charset="-122"/>
              </a:rPr>
              <a:t>语句块</a:t>
            </a:r>
            <a:r>
              <a:rPr lang="en-US" altLang="zh-CN" sz="2000" dirty="0">
                <a:latin typeface="Inconsolata" pitchFamily="1" charset="0"/>
                <a:ea typeface="Inconsolata" pitchFamily="1" charset="0"/>
              </a:rPr>
              <a:t>&gt;</a:t>
            </a:r>
          </a:p>
          <a:p>
            <a:pPr>
              <a:spcBef>
                <a:spcPts val="1200"/>
              </a:spcBef>
            </a:pPr>
            <a:r>
              <a:rPr lang="en-US" altLang="zh-CN" sz="2000" b="1" dirty="0">
                <a:solidFill>
                  <a:srgbClr val="FF0000"/>
                </a:solidFill>
                <a:latin typeface="Inconsolata" pitchFamily="1" charset="0"/>
                <a:ea typeface="Inconsolata" pitchFamily="1" charset="0"/>
              </a:rPr>
              <a:t>else:</a:t>
            </a:r>
          </a:p>
          <a:p>
            <a:pPr>
              <a:spcBef>
                <a:spcPts val="1200"/>
              </a:spcBef>
            </a:pPr>
            <a:r>
              <a:rPr lang="en-US" altLang="zh-CN" sz="2000" dirty="0">
                <a:latin typeface="Inconsolata" pitchFamily="1" charset="0"/>
                <a:ea typeface="Inconsolata" pitchFamily="1" charset="0"/>
              </a:rPr>
              <a:t>    &lt;</a:t>
            </a:r>
            <a:r>
              <a:rPr lang="zh-CN" altLang="en-US" sz="2000" dirty="0">
                <a:latin typeface="Inconsolata" pitchFamily="1" charset="0"/>
                <a:ea typeface="yaheiInconsolata" panose="020B0509020204020204" pitchFamily="49" charset="-122"/>
              </a:rPr>
              <a:t>语句块</a:t>
            </a:r>
            <a:r>
              <a:rPr lang="en-US" altLang="zh-CN" sz="2000" dirty="0">
                <a:latin typeface="Inconsolata" pitchFamily="1" charset="0"/>
                <a:ea typeface="Inconsolata" pitchFamily="1" charset="0"/>
              </a:rPr>
              <a:t>&gt;</a:t>
            </a:r>
          </a:p>
        </p:txBody>
      </p:sp>
      <p:sp>
        <p:nvSpPr>
          <p:cNvPr id="2" name="文本框 1"/>
          <p:cNvSpPr txBox="1"/>
          <p:nvPr/>
        </p:nvSpPr>
        <p:spPr>
          <a:xfrm>
            <a:off x="4142765" y="1144353"/>
            <a:ext cx="5239915" cy="156427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200" dirty="0">
                <a:latin typeface="+mn-ea"/>
              </a:rPr>
              <a:t>循环正常结束，没有被</a:t>
            </a:r>
            <a:r>
              <a:rPr lang="en-US" altLang="zh-CN" sz="2200" dirty="0">
                <a:latin typeface="+mn-ea"/>
              </a:rPr>
              <a:t>break</a:t>
            </a:r>
            <a:r>
              <a:rPr lang="zh-CN" altLang="en-US" sz="2200" dirty="0">
                <a:latin typeface="+mn-ea"/>
              </a:rPr>
              <a:t>中断，执行</a:t>
            </a:r>
            <a:r>
              <a:rPr lang="en-US" altLang="zh-CN" sz="2200" dirty="0">
                <a:latin typeface="+mn-ea"/>
              </a:rPr>
              <a:t>else</a:t>
            </a:r>
            <a:r>
              <a:rPr lang="zh-CN" altLang="en-US" sz="2200" dirty="0">
                <a:latin typeface="+mn-ea"/>
              </a:rPr>
              <a:t>语句块</a:t>
            </a:r>
            <a:endParaRPr lang="en-US" altLang="zh-CN" sz="2200" dirty="0">
              <a:latin typeface="+mn-ea"/>
            </a:endParaRPr>
          </a:p>
          <a:p>
            <a:pPr marL="342900" indent="-342900">
              <a:lnSpc>
                <a:spcPct val="150000"/>
              </a:lnSpc>
              <a:buFont typeface="Arial" panose="020B0604020202020204" pitchFamily="34" charset="0"/>
              <a:buChar char="•"/>
            </a:pPr>
            <a:r>
              <a:rPr lang="zh-CN" altLang="en-US" sz="2200" dirty="0">
                <a:latin typeface="+mn-ea"/>
              </a:rPr>
              <a:t>循环被</a:t>
            </a:r>
            <a:r>
              <a:rPr lang="en-US" altLang="zh-CN" sz="2200" dirty="0">
                <a:latin typeface="+mn-ea"/>
              </a:rPr>
              <a:t>break</a:t>
            </a:r>
            <a:r>
              <a:rPr lang="zh-CN" altLang="en-US" sz="2200" dirty="0">
                <a:latin typeface="+mn-ea"/>
              </a:rPr>
              <a:t>中断，不执行</a:t>
            </a:r>
            <a:r>
              <a:rPr lang="en-US" altLang="zh-CN" sz="2200" dirty="0">
                <a:latin typeface="+mn-ea"/>
              </a:rPr>
              <a:t>else</a:t>
            </a:r>
            <a:r>
              <a:rPr lang="zh-CN" altLang="en-US" sz="2200" dirty="0">
                <a:latin typeface="+mn-ea"/>
              </a:rPr>
              <a:t>语句块</a:t>
            </a:r>
            <a:endParaRPr lang="en-US" altLang="zh-CN" sz="2200" dirty="0">
              <a:latin typeface="+mn-ea"/>
            </a:endParaRPr>
          </a:p>
        </p:txBody>
      </p:sp>
      <p:pic>
        <p:nvPicPr>
          <p:cNvPr id="9" name="图片 8"/>
          <p:cNvPicPr>
            <a:picLocks noChangeAspect="1"/>
          </p:cNvPicPr>
          <p:nvPr/>
        </p:nvPicPr>
        <p:blipFill>
          <a:blip r:embed="rId4"/>
          <a:stretch>
            <a:fillRect/>
          </a:stretch>
        </p:blipFill>
        <p:spPr>
          <a:xfrm>
            <a:off x="6362009" y="3734691"/>
            <a:ext cx="4212527" cy="2132267"/>
          </a:xfrm>
          <a:prstGeom prst="rect">
            <a:avLst/>
          </a:prstGeom>
        </p:spPr>
      </p:pic>
      <p:pic>
        <p:nvPicPr>
          <p:cNvPr id="8" name="图片 7">
            <a:extLst>
              <a:ext uri="{FF2B5EF4-FFF2-40B4-BE49-F238E27FC236}">
                <a16:creationId xmlns:a16="http://schemas.microsoft.com/office/drawing/2014/main" id="{19458A34-98D2-46A8-92AE-4565F8563D6A}"/>
              </a:ext>
            </a:extLst>
          </p:cNvPr>
          <p:cNvPicPr>
            <a:picLocks noChangeAspect="1"/>
          </p:cNvPicPr>
          <p:nvPr/>
        </p:nvPicPr>
        <p:blipFill>
          <a:blip r:embed="rId5"/>
          <a:stretch>
            <a:fillRect/>
          </a:stretch>
        </p:blipFill>
        <p:spPr>
          <a:xfrm>
            <a:off x="1679044" y="3670045"/>
            <a:ext cx="4257872" cy="299600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90AA97D-E74E-4BD0-AA27-CA14F1340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08738" y="153036"/>
            <a:ext cx="7458710" cy="646331"/>
          </a:xfrm>
          <a:prstGeom prst="rect">
            <a:avLst/>
          </a:prstGeom>
          <a:noFill/>
        </p:spPr>
        <p:txBody>
          <a:bodyPr wrap="square">
            <a:spAutoFit/>
          </a:bodyPr>
          <a:lstStyle/>
          <a:p>
            <a:r>
              <a:rPr lang="en-US" altLang="zh-CN" sz="3600" b="1" dirty="0">
                <a:latin typeface="微软雅黑" panose="020B0503020204020204" pitchFamily="34" charset="-122"/>
                <a:ea typeface="微软雅黑" panose="020B0503020204020204" pitchFamily="34" charset="-122"/>
              </a:rPr>
              <a:t>while</a:t>
            </a:r>
            <a:r>
              <a:rPr lang="zh-CN" altLang="en-US" sz="3600" b="1" dirty="0">
                <a:latin typeface="微软雅黑" panose="020B0503020204020204" pitchFamily="34" charset="-122"/>
                <a:ea typeface="微软雅黑" panose="020B0503020204020204" pitchFamily="34" charset="-122"/>
              </a:rPr>
              <a:t>循环 和 </a:t>
            </a:r>
            <a:r>
              <a:rPr lang="en-US" altLang="zh-CN" sz="3600" b="1" dirty="0">
                <a:latin typeface="微软雅黑" panose="020B0503020204020204" pitchFamily="34" charset="-122"/>
                <a:ea typeface="微软雅黑" panose="020B0503020204020204" pitchFamily="34" charset="-122"/>
              </a:rPr>
              <a:t>for</a:t>
            </a:r>
            <a:r>
              <a:rPr lang="zh-CN" altLang="en-US" sz="3600" b="1" dirty="0">
                <a:latin typeface="微软雅黑" panose="020B0503020204020204" pitchFamily="34" charset="-122"/>
                <a:ea typeface="微软雅黑" panose="020B0503020204020204" pitchFamily="34" charset="-122"/>
              </a:rPr>
              <a:t>循环</a:t>
            </a:r>
          </a:p>
        </p:txBody>
      </p:sp>
      <p:sp>
        <p:nvSpPr>
          <p:cNvPr id="2" name="文本框 1">
            <a:extLst>
              <a:ext uri="{FF2B5EF4-FFF2-40B4-BE49-F238E27FC236}">
                <a16:creationId xmlns:a16="http://schemas.microsoft.com/office/drawing/2014/main" id="{06426585-61F1-48F4-A564-2BDC4482DE10}"/>
              </a:ext>
            </a:extLst>
          </p:cNvPr>
          <p:cNvSpPr txBox="1"/>
          <p:nvPr/>
        </p:nvSpPr>
        <p:spPr>
          <a:xfrm>
            <a:off x="0" y="902025"/>
            <a:ext cx="10707939" cy="581057"/>
          </a:xfrm>
          <a:prstGeom prst="rect">
            <a:avLst/>
          </a:prstGeom>
          <a:noFill/>
        </p:spPr>
        <p:txBody>
          <a:bodyPr wrap="square" rtlCol="0">
            <a:spAutoFit/>
          </a:bodyPr>
          <a:lstStyle/>
          <a:p>
            <a:pPr marL="342900" indent="-342900">
              <a:lnSpc>
                <a:spcPct val="150000"/>
              </a:lnSpc>
              <a:spcBef>
                <a:spcPts val="600"/>
              </a:spcBef>
              <a:spcAft>
                <a:spcPts val="600"/>
              </a:spcAft>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遍历容器类数据类型的若干种方式：</a:t>
            </a:r>
            <a:endParaRPr lang="en-US" altLang="zh-CN" sz="2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EA0AADC0-794D-45BD-B30F-EC5154A13EED}"/>
              </a:ext>
            </a:extLst>
          </p:cNvPr>
          <p:cNvPicPr>
            <a:picLocks noChangeAspect="1"/>
          </p:cNvPicPr>
          <p:nvPr/>
        </p:nvPicPr>
        <p:blipFill rotWithShape="1">
          <a:blip r:embed="rId4"/>
          <a:srcRect b="57395"/>
          <a:stretch/>
        </p:blipFill>
        <p:spPr>
          <a:xfrm>
            <a:off x="1672771" y="2174876"/>
            <a:ext cx="3999573" cy="1185181"/>
          </a:xfrm>
          <a:prstGeom prst="rect">
            <a:avLst/>
          </a:prstGeom>
        </p:spPr>
      </p:pic>
      <p:pic>
        <p:nvPicPr>
          <p:cNvPr id="8" name="图片 7">
            <a:extLst>
              <a:ext uri="{FF2B5EF4-FFF2-40B4-BE49-F238E27FC236}">
                <a16:creationId xmlns:a16="http://schemas.microsoft.com/office/drawing/2014/main" id="{068F76AD-BF95-476A-8201-8E0851C5549D}"/>
              </a:ext>
            </a:extLst>
          </p:cNvPr>
          <p:cNvPicPr>
            <a:picLocks noChangeAspect="1"/>
          </p:cNvPicPr>
          <p:nvPr/>
        </p:nvPicPr>
        <p:blipFill rotWithShape="1">
          <a:blip r:embed="rId4"/>
          <a:srcRect t="46992" b="24001"/>
          <a:stretch/>
        </p:blipFill>
        <p:spPr>
          <a:xfrm>
            <a:off x="6905172" y="2174876"/>
            <a:ext cx="3999573" cy="806904"/>
          </a:xfrm>
          <a:prstGeom prst="rect">
            <a:avLst/>
          </a:prstGeom>
        </p:spPr>
      </p:pic>
      <p:pic>
        <p:nvPicPr>
          <p:cNvPr id="9" name="图片 8">
            <a:extLst>
              <a:ext uri="{FF2B5EF4-FFF2-40B4-BE49-F238E27FC236}">
                <a16:creationId xmlns:a16="http://schemas.microsoft.com/office/drawing/2014/main" id="{C183DE25-BC49-4A7C-AAC6-60F8AAB871A2}"/>
              </a:ext>
            </a:extLst>
          </p:cNvPr>
          <p:cNvPicPr>
            <a:picLocks noChangeAspect="1"/>
          </p:cNvPicPr>
          <p:nvPr/>
        </p:nvPicPr>
        <p:blipFill rotWithShape="1">
          <a:blip r:embed="rId4"/>
          <a:srcRect l="-149" t="74381" r="149" b="-909"/>
          <a:stretch/>
        </p:blipFill>
        <p:spPr>
          <a:xfrm>
            <a:off x="6985001" y="3968569"/>
            <a:ext cx="3999573" cy="737961"/>
          </a:xfrm>
          <a:prstGeom prst="rect">
            <a:avLst/>
          </a:prstGeom>
        </p:spPr>
      </p:pic>
      <p:pic>
        <p:nvPicPr>
          <p:cNvPr id="10" name="图片 9">
            <a:extLst>
              <a:ext uri="{FF2B5EF4-FFF2-40B4-BE49-F238E27FC236}">
                <a16:creationId xmlns:a16="http://schemas.microsoft.com/office/drawing/2014/main" id="{DDE42882-7827-4CA4-8010-DFAB9BABD7B3}"/>
              </a:ext>
            </a:extLst>
          </p:cNvPr>
          <p:cNvPicPr>
            <a:picLocks noChangeAspect="1"/>
          </p:cNvPicPr>
          <p:nvPr/>
        </p:nvPicPr>
        <p:blipFill>
          <a:blip r:embed="rId5"/>
          <a:stretch>
            <a:fillRect/>
          </a:stretch>
        </p:blipFill>
        <p:spPr>
          <a:xfrm>
            <a:off x="1607458" y="4076104"/>
            <a:ext cx="3516086" cy="630426"/>
          </a:xfrm>
          <a:prstGeom prst="rect">
            <a:avLst/>
          </a:prstGeom>
        </p:spPr>
      </p:pic>
      <p:sp>
        <p:nvSpPr>
          <p:cNvPr id="11" name="文本框 10">
            <a:extLst>
              <a:ext uri="{FF2B5EF4-FFF2-40B4-BE49-F238E27FC236}">
                <a16:creationId xmlns:a16="http://schemas.microsoft.com/office/drawing/2014/main" id="{83302DC4-2EB8-4EA3-8CA2-21EAEB8F79C3}"/>
              </a:ext>
            </a:extLst>
          </p:cNvPr>
          <p:cNvSpPr txBox="1"/>
          <p:nvPr/>
        </p:nvSpPr>
        <p:spPr>
          <a:xfrm>
            <a:off x="1672771" y="1721856"/>
            <a:ext cx="2763898"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根据索引值</a:t>
            </a:r>
            <a:r>
              <a:rPr lang="en-US" altLang="zh-CN" dirty="0">
                <a:latin typeface="微软雅黑" panose="020B0503020204020204" pitchFamily="34" charset="-122"/>
                <a:ea typeface="微软雅黑" panose="020B0503020204020204" pitchFamily="34" charset="-122"/>
              </a:rPr>
              <a:t>, while</a:t>
            </a:r>
            <a:r>
              <a:rPr lang="zh-CN" altLang="en-US" dirty="0">
                <a:latin typeface="微软雅黑" panose="020B0503020204020204" pitchFamily="34" charset="-122"/>
                <a:ea typeface="微软雅黑" panose="020B0503020204020204" pitchFamily="34" charset="-122"/>
              </a:rPr>
              <a:t>循环</a:t>
            </a:r>
          </a:p>
        </p:txBody>
      </p:sp>
      <p:sp>
        <p:nvSpPr>
          <p:cNvPr id="12" name="文本框 11">
            <a:extLst>
              <a:ext uri="{FF2B5EF4-FFF2-40B4-BE49-F238E27FC236}">
                <a16:creationId xmlns:a16="http://schemas.microsoft.com/office/drawing/2014/main" id="{55AAAE24-A5EE-4298-BE8B-85EFE272E073}"/>
              </a:ext>
            </a:extLst>
          </p:cNvPr>
          <p:cNvSpPr txBox="1"/>
          <p:nvPr/>
        </p:nvSpPr>
        <p:spPr>
          <a:xfrm>
            <a:off x="1672771" y="3690252"/>
            <a:ext cx="2501006"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根据索引值</a:t>
            </a:r>
            <a:r>
              <a:rPr lang="en-US" altLang="zh-CN" dirty="0">
                <a:latin typeface="微软雅黑" panose="020B0503020204020204" pitchFamily="34" charset="-122"/>
                <a:ea typeface="微软雅黑" panose="020B0503020204020204" pitchFamily="34" charset="-122"/>
              </a:rPr>
              <a:t>, for</a:t>
            </a:r>
            <a:r>
              <a:rPr lang="zh-CN" altLang="en-US" dirty="0">
                <a:latin typeface="微软雅黑" panose="020B0503020204020204" pitchFamily="34" charset="-122"/>
                <a:ea typeface="微软雅黑" panose="020B0503020204020204" pitchFamily="34" charset="-122"/>
              </a:rPr>
              <a:t>循环</a:t>
            </a:r>
          </a:p>
        </p:txBody>
      </p:sp>
      <p:sp>
        <p:nvSpPr>
          <p:cNvPr id="13" name="文本框 12">
            <a:extLst>
              <a:ext uri="{FF2B5EF4-FFF2-40B4-BE49-F238E27FC236}">
                <a16:creationId xmlns:a16="http://schemas.microsoft.com/office/drawing/2014/main" id="{ED027C64-4D3C-4652-AB66-8230DCCB2369}"/>
              </a:ext>
            </a:extLst>
          </p:cNvPr>
          <p:cNvSpPr txBox="1"/>
          <p:nvPr/>
        </p:nvSpPr>
        <p:spPr>
          <a:xfrm>
            <a:off x="7068458" y="3690252"/>
            <a:ext cx="319350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根据索引值和元素</a:t>
            </a:r>
            <a:r>
              <a:rPr lang="en-US" altLang="zh-CN" dirty="0">
                <a:latin typeface="微软雅黑" panose="020B0503020204020204" pitchFamily="34" charset="-122"/>
                <a:ea typeface="微软雅黑" panose="020B0503020204020204" pitchFamily="34" charset="-122"/>
              </a:rPr>
              <a:t>, for</a:t>
            </a:r>
            <a:r>
              <a:rPr lang="zh-CN" altLang="en-US" dirty="0">
                <a:latin typeface="微软雅黑" panose="020B0503020204020204" pitchFamily="34" charset="-122"/>
                <a:ea typeface="微软雅黑" panose="020B0503020204020204" pitchFamily="34" charset="-122"/>
              </a:rPr>
              <a:t>循环</a:t>
            </a:r>
          </a:p>
        </p:txBody>
      </p:sp>
      <p:sp>
        <p:nvSpPr>
          <p:cNvPr id="14" name="文本框 13">
            <a:extLst>
              <a:ext uri="{FF2B5EF4-FFF2-40B4-BE49-F238E27FC236}">
                <a16:creationId xmlns:a16="http://schemas.microsoft.com/office/drawing/2014/main" id="{DA1BAC30-AE9E-472C-A2DE-92F1FEBBDB5E}"/>
              </a:ext>
            </a:extLst>
          </p:cNvPr>
          <p:cNvSpPr txBox="1"/>
          <p:nvPr/>
        </p:nvSpPr>
        <p:spPr>
          <a:xfrm>
            <a:off x="7068458" y="1721856"/>
            <a:ext cx="227017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根据元素</a:t>
            </a:r>
            <a:r>
              <a:rPr lang="en-US" altLang="zh-CN" dirty="0">
                <a:latin typeface="微软雅黑" panose="020B0503020204020204" pitchFamily="34" charset="-122"/>
                <a:ea typeface="微软雅黑" panose="020B0503020204020204" pitchFamily="34" charset="-122"/>
              </a:rPr>
              <a:t>, for</a:t>
            </a:r>
            <a:r>
              <a:rPr lang="zh-CN" altLang="en-US" dirty="0">
                <a:latin typeface="微软雅黑" panose="020B0503020204020204" pitchFamily="34" charset="-122"/>
                <a:ea typeface="微软雅黑" panose="020B0503020204020204" pitchFamily="34" charset="-122"/>
              </a:rPr>
              <a:t>循环</a:t>
            </a:r>
          </a:p>
        </p:txBody>
      </p:sp>
      <p:sp>
        <p:nvSpPr>
          <p:cNvPr id="15" name="文本框 14">
            <a:extLst>
              <a:ext uri="{FF2B5EF4-FFF2-40B4-BE49-F238E27FC236}">
                <a16:creationId xmlns:a16="http://schemas.microsoft.com/office/drawing/2014/main" id="{ED765571-4B5D-433D-BDEA-07A907AF125E}"/>
              </a:ext>
            </a:extLst>
          </p:cNvPr>
          <p:cNvSpPr txBox="1"/>
          <p:nvPr/>
        </p:nvSpPr>
        <p:spPr>
          <a:xfrm>
            <a:off x="3493379" y="5197816"/>
            <a:ext cx="6480628" cy="1422954"/>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建议大部分情况下使用</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的形式：</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如果不需要用到索引，用</a:t>
            </a:r>
            <a:r>
              <a:rPr lang="en-US" altLang="zh-CN" sz="2000" dirty="0">
                <a:latin typeface="微软雅黑" panose="020B0503020204020204" pitchFamily="34" charset="-122"/>
                <a:ea typeface="微软雅黑" panose="020B0503020204020204" pitchFamily="34" charset="-122"/>
              </a:rPr>
              <a:t>3</a:t>
            </a: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如果需要用到索引，用</a:t>
            </a:r>
            <a:r>
              <a:rPr lang="en-US" altLang="zh-CN" sz="2000" dirty="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2787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90AA97D-E74E-4BD0-AA27-CA14F1340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08738" y="153036"/>
            <a:ext cx="7458710"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微实例：</a:t>
            </a:r>
            <a:r>
              <a:rPr lang="en-US" altLang="zh-CN" sz="3600" b="1" dirty="0">
                <a:latin typeface="微软雅黑" panose="020B0503020204020204" pitchFamily="34" charset="-122"/>
                <a:ea typeface="微软雅黑" panose="020B0503020204020204" pitchFamily="34" charset="-122"/>
              </a:rPr>
              <a:t>random</a:t>
            </a:r>
            <a:r>
              <a:rPr lang="zh-CN" altLang="en-US" sz="3600" b="1" dirty="0">
                <a:latin typeface="微软雅黑" panose="020B0503020204020204" pitchFamily="34" charset="-122"/>
                <a:ea typeface="微软雅黑" panose="020B0503020204020204" pitchFamily="34" charset="-122"/>
              </a:rPr>
              <a:t>库和</a:t>
            </a:r>
            <a:r>
              <a:rPr lang="en-US" altLang="zh-CN" sz="3600" b="1" dirty="0">
                <a:latin typeface="微软雅黑" panose="020B0503020204020204" pitchFamily="34" charset="-122"/>
                <a:ea typeface="微软雅黑" panose="020B0503020204020204" pitchFamily="34" charset="-122"/>
              </a:rPr>
              <a:t>π</a:t>
            </a:r>
            <a:r>
              <a:rPr lang="zh-CN" altLang="en-US" sz="3600" b="1" dirty="0">
                <a:latin typeface="微软雅黑" panose="020B0503020204020204" pitchFamily="34" charset="-122"/>
                <a:ea typeface="微软雅黑" panose="020B0503020204020204" pitchFamily="34" charset="-122"/>
              </a:rPr>
              <a:t>的计算</a:t>
            </a:r>
          </a:p>
        </p:txBody>
      </p:sp>
      <p:sp>
        <p:nvSpPr>
          <p:cNvPr id="2" name="文本框 1">
            <a:extLst>
              <a:ext uri="{FF2B5EF4-FFF2-40B4-BE49-F238E27FC236}">
                <a16:creationId xmlns:a16="http://schemas.microsoft.com/office/drawing/2014/main" id="{06426585-61F1-48F4-A564-2BDC4482DE10}"/>
              </a:ext>
            </a:extLst>
          </p:cNvPr>
          <p:cNvSpPr txBox="1"/>
          <p:nvPr/>
        </p:nvSpPr>
        <p:spPr>
          <a:xfrm>
            <a:off x="0" y="902025"/>
            <a:ext cx="10707939" cy="5628592"/>
          </a:xfrm>
          <a:prstGeom prst="rect">
            <a:avLst/>
          </a:prstGeom>
          <a:noFill/>
        </p:spPr>
        <p:txBody>
          <a:bodyPr wrap="square" rtlCol="0">
            <a:spAutoFit/>
          </a:bodyPr>
          <a:lstStyle/>
          <a:p>
            <a:pPr marL="342900" indent="-342900">
              <a:lnSpc>
                <a:spcPct val="150000"/>
              </a:lnSpc>
              <a:spcBef>
                <a:spcPts val="600"/>
              </a:spcBef>
              <a:spcAft>
                <a:spcPts val="600"/>
              </a:spcAft>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π</a:t>
            </a:r>
            <a:r>
              <a:rPr lang="zh-CN" altLang="en-US" sz="2400" dirty="0">
                <a:latin typeface="微软雅黑" panose="020B0503020204020204" pitchFamily="34" charset="-122"/>
                <a:ea typeface="微软雅黑" panose="020B0503020204020204" pitchFamily="34" charset="-122"/>
              </a:rPr>
              <a:t>（圆周率）是一个无理数，即无限不循环小数。精确求解圆周率</a:t>
            </a:r>
            <a:r>
              <a:rPr lang="en-US" altLang="zh-CN" sz="2400" dirty="0">
                <a:latin typeface="微软雅黑" panose="020B0503020204020204" pitchFamily="34" charset="-122"/>
                <a:ea typeface="微软雅黑" panose="020B0503020204020204" pitchFamily="34" charset="-122"/>
              </a:rPr>
              <a:t>π</a:t>
            </a:r>
            <a:r>
              <a:rPr lang="zh-CN" altLang="en-US" sz="2400" dirty="0">
                <a:latin typeface="微软雅黑" panose="020B0503020204020204" pitchFamily="34" charset="-122"/>
                <a:ea typeface="微软雅黑" panose="020B0503020204020204" pitchFamily="34" charset="-122"/>
              </a:rPr>
              <a:t>是几何学、物理学和很多工程学科的关键。 </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对</a:t>
            </a:r>
            <a:r>
              <a:rPr lang="en-US" altLang="zh-CN" sz="2400" dirty="0">
                <a:latin typeface="微软雅黑" panose="020B0503020204020204" pitchFamily="34" charset="-122"/>
                <a:ea typeface="微软雅黑" panose="020B0503020204020204" pitchFamily="34" charset="-122"/>
              </a:rPr>
              <a:t>π</a:t>
            </a:r>
            <a:r>
              <a:rPr lang="zh-CN" altLang="en-US" sz="2400" dirty="0">
                <a:latin typeface="微软雅黑" panose="020B0503020204020204" pitchFamily="34" charset="-122"/>
                <a:ea typeface="微软雅黑" panose="020B0503020204020204" pitchFamily="34" charset="-122"/>
              </a:rPr>
              <a:t>的精确求解曾经是数学历史上一直难以解决的问题之一，因为</a:t>
            </a:r>
            <a:r>
              <a:rPr lang="en-US" altLang="zh-CN" sz="2400" dirty="0">
                <a:latin typeface="微软雅黑" panose="020B0503020204020204" pitchFamily="34" charset="-122"/>
                <a:ea typeface="微软雅黑" panose="020B0503020204020204" pitchFamily="34" charset="-122"/>
              </a:rPr>
              <a:t>π</a:t>
            </a:r>
            <a:r>
              <a:rPr lang="zh-CN" altLang="en-US" sz="2400" dirty="0">
                <a:latin typeface="微软雅黑" panose="020B0503020204020204" pitchFamily="34" charset="-122"/>
                <a:ea typeface="微软雅黑" panose="020B0503020204020204" pitchFamily="34" charset="-122"/>
              </a:rPr>
              <a:t>无法用任何精确公式表示，在电子计算机出现以前，</a:t>
            </a:r>
            <a:r>
              <a:rPr lang="en-US" altLang="zh-CN" sz="2400" dirty="0">
                <a:latin typeface="微软雅黑" panose="020B0503020204020204" pitchFamily="34" charset="-122"/>
                <a:ea typeface="微软雅黑" panose="020B0503020204020204" pitchFamily="34" charset="-122"/>
              </a:rPr>
              <a:t>π</a:t>
            </a:r>
            <a:r>
              <a:rPr lang="zh-CN" altLang="en-US" sz="2400" dirty="0">
                <a:latin typeface="微软雅黑" panose="020B0503020204020204" pitchFamily="34" charset="-122"/>
                <a:ea typeface="微软雅黑" panose="020B0503020204020204" pitchFamily="34" charset="-122"/>
              </a:rPr>
              <a:t>只能通过一些近似公式的求解得到，直到</a:t>
            </a:r>
            <a:r>
              <a:rPr lang="en-US" altLang="zh-CN" sz="2400" dirty="0">
                <a:latin typeface="微软雅黑" panose="020B0503020204020204" pitchFamily="34" charset="-122"/>
                <a:ea typeface="微软雅黑" panose="020B0503020204020204" pitchFamily="34" charset="-122"/>
              </a:rPr>
              <a:t>1948</a:t>
            </a:r>
            <a:r>
              <a:rPr lang="zh-CN" altLang="en-US" sz="2400" dirty="0">
                <a:latin typeface="微软雅黑" panose="020B0503020204020204" pitchFamily="34" charset="-122"/>
                <a:ea typeface="微软雅黑" panose="020B0503020204020204" pitchFamily="34" charset="-122"/>
              </a:rPr>
              <a:t>年 ，人类才以人工计算方式得到</a:t>
            </a:r>
            <a:r>
              <a:rPr lang="en-US" altLang="zh-CN" sz="2400" dirty="0">
                <a:latin typeface="微软雅黑" panose="020B0503020204020204" pitchFamily="34" charset="-122"/>
                <a:ea typeface="微软雅黑" panose="020B0503020204020204" pitchFamily="34" charset="-122"/>
              </a:rPr>
              <a:t>π</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808</a:t>
            </a:r>
            <a:r>
              <a:rPr lang="zh-CN" altLang="en-US" sz="2400" dirty="0">
                <a:latin typeface="微软雅黑" panose="020B0503020204020204" pitchFamily="34" charset="-122"/>
                <a:ea typeface="微软雅黑" panose="020B0503020204020204" pitchFamily="34" charset="-122"/>
              </a:rPr>
              <a:t>位精确小数。</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n"/>
            </a:pP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n"/>
            </a:pP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计算机的出现，数学家找到了求解</a:t>
            </a:r>
            <a:r>
              <a:rPr lang="en-US" altLang="zh-CN" sz="2400" dirty="0">
                <a:latin typeface="微软雅黑" panose="020B0503020204020204" pitchFamily="34" charset="-122"/>
                <a:ea typeface="微软雅黑" panose="020B0503020204020204" pitchFamily="34" charset="-122"/>
              </a:rPr>
              <a:t>π</a:t>
            </a:r>
            <a:r>
              <a:rPr lang="zh-CN" altLang="en-US" sz="2400" dirty="0">
                <a:latin typeface="微软雅黑" panose="020B0503020204020204" pitchFamily="34" charset="-122"/>
                <a:ea typeface="微软雅黑" panose="020B0503020204020204" pitchFamily="34" charset="-122"/>
              </a:rPr>
              <a:t>的另类方法：蒙特卡罗（</a:t>
            </a:r>
            <a:r>
              <a:rPr lang="en-US" altLang="zh-CN" sz="2400" dirty="0">
                <a:latin typeface="微软雅黑" panose="020B0503020204020204" pitchFamily="34" charset="-122"/>
                <a:ea typeface="微软雅黑" panose="020B0503020204020204" pitchFamily="34" charset="-122"/>
              </a:rPr>
              <a:t>Monte Carlo</a:t>
            </a:r>
            <a:r>
              <a:rPr lang="zh-CN" altLang="en-US" sz="2400" dirty="0">
                <a:latin typeface="微软雅黑" panose="020B0503020204020204" pitchFamily="34" charset="-122"/>
                <a:ea typeface="微软雅黑" panose="020B0503020204020204" pitchFamily="34" charset="-122"/>
              </a:rPr>
              <a:t>）方法。 </a:t>
            </a:r>
            <a:endParaRPr lang="en-US" altLang="zh-CN" sz="2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37CCFF4A-3071-4E98-B527-D961722197F9}"/>
              </a:ext>
            </a:extLst>
          </p:cNvPr>
          <p:cNvPicPr>
            <a:picLocks noChangeAspect="1"/>
          </p:cNvPicPr>
          <p:nvPr/>
        </p:nvPicPr>
        <p:blipFill>
          <a:blip r:embed="rId4"/>
          <a:stretch>
            <a:fillRect/>
          </a:stretch>
        </p:blipFill>
        <p:spPr>
          <a:xfrm>
            <a:off x="2146992" y="4215700"/>
            <a:ext cx="5876925" cy="981075"/>
          </a:xfrm>
          <a:prstGeom prst="rect">
            <a:avLst/>
          </a:prstGeom>
        </p:spPr>
      </p:pic>
    </p:spTree>
    <p:extLst>
      <p:ext uri="{BB962C8B-B14F-4D97-AF65-F5344CB8AC3E}">
        <p14:creationId xmlns:p14="http://schemas.microsoft.com/office/powerpoint/2010/main" val="3011895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90AA97D-E74E-4BD0-AA27-CA14F1340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08738" y="153036"/>
            <a:ext cx="7458710"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微实例：</a:t>
            </a:r>
            <a:r>
              <a:rPr lang="en-US" altLang="zh-CN" sz="3600" b="1" dirty="0">
                <a:latin typeface="微软雅黑" panose="020B0503020204020204" pitchFamily="34" charset="-122"/>
                <a:ea typeface="微软雅黑" panose="020B0503020204020204" pitchFamily="34" charset="-122"/>
              </a:rPr>
              <a:t>random</a:t>
            </a:r>
            <a:r>
              <a:rPr lang="zh-CN" altLang="en-US" sz="3600" b="1" dirty="0">
                <a:latin typeface="微软雅黑" panose="020B0503020204020204" pitchFamily="34" charset="-122"/>
                <a:ea typeface="微软雅黑" panose="020B0503020204020204" pitchFamily="34" charset="-122"/>
              </a:rPr>
              <a:t>库和</a:t>
            </a:r>
            <a:r>
              <a:rPr lang="en-US" altLang="zh-CN" sz="3600" b="1" dirty="0">
                <a:latin typeface="微软雅黑" panose="020B0503020204020204" pitchFamily="34" charset="-122"/>
                <a:ea typeface="微软雅黑" panose="020B0503020204020204" pitchFamily="34" charset="-122"/>
              </a:rPr>
              <a:t>π</a:t>
            </a:r>
            <a:r>
              <a:rPr lang="zh-CN" altLang="en-US" sz="3600" b="1" dirty="0">
                <a:latin typeface="微软雅黑" panose="020B0503020204020204" pitchFamily="34" charset="-122"/>
                <a:ea typeface="微软雅黑" panose="020B0503020204020204" pitchFamily="34" charset="-122"/>
              </a:rPr>
              <a:t>的计算</a:t>
            </a:r>
          </a:p>
        </p:txBody>
      </p:sp>
      <p:sp>
        <p:nvSpPr>
          <p:cNvPr id="2" name="文本框 1">
            <a:extLst>
              <a:ext uri="{FF2B5EF4-FFF2-40B4-BE49-F238E27FC236}">
                <a16:creationId xmlns:a16="http://schemas.microsoft.com/office/drawing/2014/main" id="{06426585-61F1-48F4-A564-2BDC4482DE10}"/>
              </a:ext>
            </a:extLst>
          </p:cNvPr>
          <p:cNvSpPr txBox="1"/>
          <p:nvPr/>
        </p:nvSpPr>
        <p:spPr>
          <a:xfrm>
            <a:off x="0" y="902025"/>
            <a:ext cx="10901680" cy="2403222"/>
          </a:xfrm>
          <a:prstGeom prst="rect">
            <a:avLst/>
          </a:prstGeom>
          <a:noFill/>
        </p:spPr>
        <p:txBody>
          <a:bodyPr wrap="square" rtlCol="0">
            <a:spAutoFit/>
          </a:bodyPr>
          <a:lstStyle/>
          <a:p>
            <a:pPr marL="342900" indent="-342900">
              <a:lnSpc>
                <a:spcPct val="150000"/>
              </a:lnSpc>
              <a:spcBef>
                <a:spcPts val="600"/>
              </a:spcBef>
              <a:spcAft>
                <a:spcPts val="600"/>
              </a:spcAft>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蒙特卡罗（</a:t>
            </a:r>
            <a:r>
              <a:rPr lang="en-US" altLang="zh-CN" sz="2400" dirty="0">
                <a:latin typeface="微软雅黑" panose="020B0503020204020204" pitchFamily="34" charset="-122"/>
                <a:ea typeface="微软雅黑" panose="020B0503020204020204" pitchFamily="34" charset="-122"/>
              </a:rPr>
              <a:t>Monte Carlo</a:t>
            </a:r>
            <a:r>
              <a:rPr lang="zh-CN" altLang="en-US" sz="2400" dirty="0">
                <a:latin typeface="微软雅黑" panose="020B0503020204020204" pitchFamily="34" charset="-122"/>
                <a:ea typeface="微软雅黑" panose="020B0503020204020204" pitchFamily="34" charset="-122"/>
              </a:rPr>
              <a:t>）方法，又称随机抽样或统计试验方法。</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使用随机数来进行场景的模拟或者过程的仿真，其思想核心是通过模拟出来的大量样本集或随机过程去近似我们想要研究的实际问题对象，是一类非常重要的数值计算方法。</a:t>
            </a:r>
            <a:endParaRPr lang="en-US" altLang="zh-CN" sz="2400" dirty="0">
              <a:latin typeface="微软雅黑" panose="020B0503020204020204" pitchFamily="34" charset="-122"/>
              <a:ea typeface="微软雅黑" panose="020B0503020204020204" pitchFamily="34" charset="-122"/>
            </a:endParaRPr>
          </a:p>
        </p:txBody>
      </p:sp>
      <p:pic>
        <p:nvPicPr>
          <p:cNvPr id="17" name="图片 16">
            <a:extLst>
              <a:ext uri="{FF2B5EF4-FFF2-40B4-BE49-F238E27FC236}">
                <a16:creationId xmlns:a16="http://schemas.microsoft.com/office/drawing/2014/main" id="{9E543943-E85A-4FEA-8F81-1C3ED8E01D35}"/>
              </a:ext>
            </a:extLst>
          </p:cNvPr>
          <p:cNvPicPr>
            <a:picLocks noChangeAspect="1"/>
          </p:cNvPicPr>
          <p:nvPr/>
        </p:nvPicPr>
        <p:blipFill>
          <a:blip r:embed="rId4"/>
          <a:stretch>
            <a:fillRect/>
          </a:stretch>
        </p:blipFill>
        <p:spPr>
          <a:xfrm>
            <a:off x="2377781" y="3323235"/>
            <a:ext cx="2003935" cy="2089573"/>
          </a:xfrm>
          <a:prstGeom prst="rect">
            <a:avLst/>
          </a:prstGeom>
        </p:spPr>
      </p:pic>
      <p:pic>
        <p:nvPicPr>
          <p:cNvPr id="19" name="图片 18">
            <a:extLst>
              <a:ext uri="{FF2B5EF4-FFF2-40B4-BE49-F238E27FC236}">
                <a16:creationId xmlns:a16="http://schemas.microsoft.com/office/drawing/2014/main" id="{D8A20A32-BCCA-4335-ACBD-89678CF40963}"/>
              </a:ext>
            </a:extLst>
          </p:cNvPr>
          <p:cNvPicPr>
            <a:picLocks noChangeAspect="1"/>
          </p:cNvPicPr>
          <p:nvPr/>
        </p:nvPicPr>
        <p:blipFill>
          <a:blip r:embed="rId5"/>
          <a:stretch>
            <a:fillRect/>
          </a:stretch>
        </p:blipFill>
        <p:spPr>
          <a:xfrm>
            <a:off x="6443022" y="3220577"/>
            <a:ext cx="2248852" cy="2196431"/>
          </a:xfrm>
          <a:prstGeom prst="rect">
            <a:avLst/>
          </a:prstGeom>
        </p:spPr>
      </p:pic>
      <p:sp>
        <p:nvSpPr>
          <p:cNvPr id="20" name="文本框 19">
            <a:extLst>
              <a:ext uri="{FF2B5EF4-FFF2-40B4-BE49-F238E27FC236}">
                <a16:creationId xmlns:a16="http://schemas.microsoft.com/office/drawing/2014/main" id="{4319720F-63EE-47EC-8BBA-C4FE6CFC73FE}"/>
              </a:ext>
            </a:extLst>
          </p:cNvPr>
          <p:cNvSpPr txBox="1"/>
          <p:nvPr/>
        </p:nvSpPr>
        <p:spPr>
          <a:xfrm>
            <a:off x="1199824" y="5497478"/>
            <a:ext cx="8076250" cy="128990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半径为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1/4</a:t>
            </a:r>
            <a:r>
              <a:rPr lang="zh-CN" altLang="en-US" dirty="0">
                <a:latin typeface="微软雅黑" panose="020B0503020204020204" pitchFamily="34" charset="-122"/>
                <a:ea typeface="微软雅黑" panose="020B0503020204020204" pitchFamily="34" charset="-122"/>
              </a:rPr>
              <a:t>圆面积为 </a:t>
            </a:r>
            <a:r>
              <a:rPr lang="en-US" altLang="zh-CN" sz="1800" dirty="0">
                <a:latin typeface="微软雅黑" panose="020B0503020204020204" pitchFamily="34" charset="-122"/>
                <a:ea typeface="微软雅黑" panose="020B0503020204020204" pitchFamily="34" charset="-122"/>
              </a:rPr>
              <a:t>π*r</a:t>
            </a:r>
            <a:r>
              <a:rPr lang="en-US" altLang="zh-CN" sz="1800" baseline="30000" dirty="0">
                <a:latin typeface="微软雅黑" panose="020B0503020204020204" pitchFamily="34" charset="-122"/>
                <a:ea typeface="微软雅黑" panose="020B0503020204020204" pitchFamily="34" charset="-122"/>
              </a:rPr>
              <a:t>2</a:t>
            </a:r>
            <a:r>
              <a:rPr lang="en-US" altLang="zh-CN" sz="1800" dirty="0">
                <a:latin typeface="微软雅黑" panose="020B0503020204020204" pitchFamily="34" charset="-122"/>
                <a:ea typeface="微软雅黑" panose="020B0503020204020204" pitchFamily="34" charset="-122"/>
              </a:rPr>
              <a:t>/4, </a:t>
            </a:r>
            <a:r>
              <a:rPr lang="zh-CN" altLang="en-US" sz="1800" dirty="0">
                <a:latin typeface="微软雅黑" panose="020B0503020204020204" pitchFamily="34" charset="-122"/>
                <a:ea typeface="微软雅黑" panose="020B0503020204020204" pitchFamily="34" charset="-122"/>
              </a:rPr>
              <a:t>即</a:t>
            </a:r>
            <a:r>
              <a:rPr lang="en-US" altLang="zh-CN" sz="1800" dirty="0">
                <a:latin typeface="微软雅黑" panose="020B0503020204020204" pitchFamily="34" charset="-122"/>
                <a:ea typeface="微软雅黑" panose="020B0503020204020204" pitchFamily="34" charset="-122"/>
              </a:rPr>
              <a:t>π/4</a:t>
            </a:r>
            <a:r>
              <a:rPr lang="zh-CN" altLang="en-US" sz="1800" dirty="0">
                <a:latin typeface="微软雅黑" panose="020B0503020204020204" pitchFamily="34" charset="-122"/>
                <a:ea typeface="微软雅黑" panose="020B0503020204020204" pitchFamily="34" charset="-122"/>
              </a:rPr>
              <a:t>；正方形面积为</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。两者的比值为</a:t>
            </a:r>
            <a:r>
              <a:rPr lang="en-US" altLang="zh-CN" sz="1800" dirty="0">
                <a:latin typeface="微软雅黑" panose="020B0503020204020204" pitchFamily="34" charset="-122"/>
                <a:ea typeface="微软雅黑" panose="020B0503020204020204" pitchFamily="34" charset="-122"/>
              </a:rPr>
              <a:t>π/4</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随机向正方形打点，落在圆内的点数和总点数的比值应该接近</a:t>
            </a:r>
            <a:r>
              <a:rPr lang="en-US" altLang="zh-CN" sz="1800" dirty="0">
                <a:latin typeface="微软雅黑" panose="020B0503020204020204" pitchFamily="34" charset="-122"/>
                <a:ea typeface="微软雅黑" panose="020B0503020204020204" pitchFamily="34" charset="-122"/>
              </a:rPr>
              <a:t>π/4</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打的点越多，计算结果越逼近</a:t>
            </a:r>
            <a:r>
              <a:rPr lang="en-US" altLang="zh-CN" sz="1800" dirty="0">
                <a:latin typeface="微软雅黑" panose="020B0503020204020204" pitchFamily="34" charset="-122"/>
                <a:ea typeface="微软雅黑" panose="020B0503020204020204" pitchFamily="34" charset="-122"/>
              </a:rPr>
              <a:t>π/4</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5944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90AA97D-E74E-4BD0-AA27-CA14F1340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08738" y="153036"/>
            <a:ext cx="7458710"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微实例：</a:t>
            </a:r>
            <a:r>
              <a:rPr lang="en-US" altLang="zh-CN" sz="3600" b="1" dirty="0">
                <a:latin typeface="微软雅黑" panose="020B0503020204020204" pitchFamily="34" charset="-122"/>
                <a:ea typeface="微软雅黑" panose="020B0503020204020204" pitchFamily="34" charset="-122"/>
              </a:rPr>
              <a:t>random</a:t>
            </a:r>
            <a:r>
              <a:rPr lang="zh-CN" altLang="en-US" sz="3600" b="1" dirty="0">
                <a:latin typeface="微软雅黑" panose="020B0503020204020204" pitchFamily="34" charset="-122"/>
                <a:ea typeface="微软雅黑" panose="020B0503020204020204" pitchFamily="34" charset="-122"/>
              </a:rPr>
              <a:t>库和</a:t>
            </a:r>
            <a:r>
              <a:rPr lang="en-US" altLang="zh-CN" sz="3600" b="1" dirty="0">
                <a:latin typeface="微软雅黑" panose="020B0503020204020204" pitchFamily="34" charset="-122"/>
                <a:ea typeface="微软雅黑" panose="020B0503020204020204" pitchFamily="34" charset="-122"/>
              </a:rPr>
              <a:t>π</a:t>
            </a:r>
            <a:r>
              <a:rPr lang="zh-CN" altLang="en-US" sz="3600" b="1" dirty="0">
                <a:latin typeface="微软雅黑" panose="020B0503020204020204" pitchFamily="34" charset="-122"/>
                <a:ea typeface="微软雅黑" panose="020B0503020204020204" pitchFamily="34" charset="-122"/>
              </a:rPr>
              <a:t>的计算</a:t>
            </a:r>
          </a:p>
        </p:txBody>
      </p:sp>
      <p:pic>
        <p:nvPicPr>
          <p:cNvPr id="4" name="图片 3">
            <a:extLst>
              <a:ext uri="{FF2B5EF4-FFF2-40B4-BE49-F238E27FC236}">
                <a16:creationId xmlns:a16="http://schemas.microsoft.com/office/drawing/2014/main" id="{9A4B4A91-9C32-43E6-B00B-A59F8D7C1077}"/>
              </a:ext>
            </a:extLst>
          </p:cNvPr>
          <p:cNvPicPr>
            <a:picLocks noChangeAspect="1"/>
          </p:cNvPicPr>
          <p:nvPr/>
        </p:nvPicPr>
        <p:blipFill>
          <a:blip r:embed="rId4"/>
          <a:stretch>
            <a:fillRect/>
          </a:stretch>
        </p:blipFill>
        <p:spPr>
          <a:xfrm>
            <a:off x="1761066" y="1477580"/>
            <a:ext cx="7882467" cy="3717130"/>
          </a:xfrm>
          <a:prstGeom prst="rect">
            <a:avLst/>
          </a:prstGeom>
        </p:spPr>
      </p:pic>
      <p:sp>
        <p:nvSpPr>
          <p:cNvPr id="13" name="文本框 12">
            <a:extLst>
              <a:ext uri="{FF2B5EF4-FFF2-40B4-BE49-F238E27FC236}">
                <a16:creationId xmlns:a16="http://schemas.microsoft.com/office/drawing/2014/main" id="{3B9F1CB7-74B3-4ECA-BB97-079BDBB2C9F6}"/>
              </a:ext>
            </a:extLst>
          </p:cNvPr>
          <p:cNvSpPr txBox="1"/>
          <p:nvPr/>
        </p:nvSpPr>
        <p:spPr>
          <a:xfrm>
            <a:off x="1605490" y="5447466"/>
            <a:ext cx="9903883" cy="128990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random</a:t>
            </a:r>
            <a:r>
              <a:rPr lang="zh-CN" altLang="en-US" dirty="0">
                <a:latin typeface="微软雅黑" panose="020B0503020204020204" pitchFamily="34" charset="-122"/>
                <a:ea typeface="微软雅黑" panose="020B0503020204020204" pitchFamily="34" charset="-122"/>
              </a:rPr>
              <a:t>库中，最基本的是</a:t>
            </a:r>
            <a:r>
              <a:rPr lang="en-US" altLang="zh-CN" dirty="0">
                <a:latin typeface="微软雅黑" panose="020B0503020204020204" pitchFamily="34" charset="-122"/>
                <a:ea typeface="微软雅黑" panose="020B0503020204020204" pitchFamily="34" charset="-122"/>
              </a:rPr>
              <a:t>seed </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random </a:t>
            </a:r>
            <a:r>
              <a:rPr lang="zh-CN" altLang="en-US" dirty="0">
                <a:latin typeface="微软雅黑" panose="020B0503020204020204" pitchFamily="34" charset="-122"/>
                <a:ea typeface="微软雅黑" panose="020B0503020204020204" pitchFamily="34" charset="-122"/>
              </a:rPr>
              <a:t>函数，其它函数由其扩展而来</a:t>
            </a:r>
            <a:r>
              <a:rPr lang="en-US" altLang="zh-CN" dirty="0">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random.seed</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相同种子会产生相同的随机数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方便复现结果</a:t>
            </a:r>
            <a:r>
              <a:rPr lang="en-US" altLang="zh-CN" dirty="0">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random.random</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：生成</a:t>
            </a:r>
            <a:r>
              <a:rPr lang="en-US" altLang="zh-CN" dirty="0">
                <a:latin typeface="微软雅黑" panose="020B0503020204020204" pitchFamily="34" charset="-122"/>
                <a:ea typeface="微软雅黑" panose="020B0503020204020204" pitchFamily="34" charset="-122"/>
              </a:rPr>
              <a:t>[0, 1.0)</a:t>
            </a:r>
            <a:r>
              <a:rPr lang="zh-CN" altLang="en-US" dirty="0">
                <a:latin typeface="微软雅黑" panose="020B0503020204020204" pitchFamily="34" charset="-122"/>
                <a:ea typeface="微软雅黑" panose="020B0503020204020204" pitchFamily="34" charset="-122"/>
              </a:rPr>
              <a:t>的随机小数</a:t>
            </a:r>
          </a:p>
        </p:txBody>
      </p:sp>
    </p:spTree>
    <p:extLst>
      <p:ext uri="{BB962C8B-B14F-4D97-AF65-F5344CB8AC3E}">
        <p14:creationId xmlns:p14="http://schemas.microsoft.com/office/powerpoint/2010/main" val="29369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8A42FDD-FE96-4F1F-8ADC-A03C6FBB2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4" name="文本框 3">
            <a:extLst>
              <a:ext uri="{FF2B5EF4-FFF2-40B4-BE49-F238E27FC236}">
                <a16:creationId xmlns:a16="http://schemas.microsoft.com/office/drawing/2014/main" id="{8F5D8280-968A-492E-B0D9-8E9DDB035918}"/>
              </a:ext>
            </a:extLst>
          </p:cNvPr>
          <p:cNvSpPr txBox="1"/>
          <p:nvPr/>
        </p:nvSpPr>
        <p:spPr>
          <a:xfrm>
            <a:off x="2238702" y="1745591"/>
            <a:ext cx="7185429" cy="461665"/>
          </a:xfrm>
          <a:prstGeom prst="rect">
            <a:avLst/>
          </a:prstGeom>
          <a:noFill/>
        </p:spPr>
        <p:txBody>
          <a:bodyPr wrap="none" rtlCol="0">
            <a:spAutoFit/>
          </a:bodyPr>
          <a:lstStyle/>
          <a:p>
            <a:r>
              <a:rPr lang="en-US" altLang="zh-CN" sz="2400" dirty="0"/>
              <a:t>s = "possible the </a:t>
            </a:r>
            <a:r>
              <a:rPr lang="en-US" altLang="zh-CN" sz="2400" dirty="0" err="1"/>
              <a:t>imposible</a:t>
            </a:r>
            <a:r>
              <a:rPr lang="en-US" altLang="zh-CN" sz="2400" dirty="0"/>
              <a:t>, extraordinary the ordinary!"</a:t>
            </a:r>
            <a:endParaRPr lang="zh-CN" altLang="en-US" sz="2400" dirty="0"/>
          </a:p>
        </p:txBody>
      </p:sp>
      <p:sp>
        <p:nvSpPr>
          <p:cNvPr id="5" name="文本框 4">
            <a:extLst>
              <a:ext uri="{FF2B5EF4-FFF2-40B4-BE49-F238E27FC236}">
                <a16:creationId xmlns:a16="http://schemas.microsoft.com/office/drawing/2014/main" id="{179DF837-1EC2-4EB1-A8C5-7AC26A4D9D90}"/>
              </a:ext>
            </a:extLst>
          </p:cNvPr>
          <p:cNvSpPr txBox="1"/>
          <p:nvPr/>
        </p:nvSpPr>
        <p:spPr>
          <a:xfrm>
            <a:off x="2350021" y="2766127"/>
            <a:ext cx="6332183" cy="1884618"/>
          </a:xfrm>
          <a:prstGeom prst="rect">
            <a:avLst/>
          </a:prstGeom>
          <a:noFill/>
        </p:spPr>
        <p:txBody>
          <a:bodyPr wrap="non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将空格替换成</a:t>
            </a:r>
            <a:r>
              <a:rPr lang="en-US" altLang="zh-CN" sz="2000" dirty="0">
                <a:latin typeface="微软雅黑" panose="020B0503020204020204" pitchFamily="34" charset="-122"/>
                <a:ea typeface="微软雅黑" panose="020B0503020204020204" pitchFamily="34" charset="-122"/>
              </a:rPr>
              <a:t>tab</a:t>
            </a:r>
            <a:r>
              <a:rPr lang="zh-CN" altLang="en-US" sz="2000" dirty="0">
                <a:latin typeface="微软雅黑" panose="020B0503020204020204" pitchFamily="34" charset="-122"/>
                <a:ea typeface="微软雅黑" panose="020B0503020204020204" pitchFamily="34" charset="-122"/>
              </a:rPr>
              <a:t>，并打印输出</a:t>
            </a:r>
          </a:p>
          <a:p>
            <a:pPr>
              <a:lnSpc>
                <a:spcPct val="150000"/>
              </a:lnSpc>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删除</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中的标点符号</a:t>
            </a:r>
          </a:p>
          <a:p>
            <a:pPr>
              <a:lnSpc>
                <a:spcPct val="150000"/>
              </a:lnSpc>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中的每个单词用一个逗号分隔</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不能出现双逗号</a:t>
            </a:r>
          </a:p>
          <a:p>
            <a:pPr>
              <a:lnSpc>
                <a:spcPct val="150000"/>
              </a:lnSpc>
            </a:pPr>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用空格将</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分裂成列表，然后用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将其重新拼接起来</a:t>
            </a:r>
          </a:p>
        </p:txBody>
      </p:sp>
      <p:sp>
        <p:nvSpPr>
          <p:cNvPr id="7" name="文本框 6">
            <a:extLst>
              <a:ext uri="{FF2B5EF4-FFF2-40B4-BE49-F238E27FC236}">
                <a16:creationId xmlns:a16="http://schemas.microsoft.com/office/drawing/2014/main" id="{2FD2E5F4-4105-4EF2-B2BA-7BBDA9FD3254}"/>
              </a:ext>
            </a:extLst>
          </p:cNvPr>
          <p:cNvSpPr txBox="1"/>
          <p:nvPr/>
        </p:nvSpPr>
        <p:spPr>
          <a:xfrm>
            <a:off x="113511" y="183814"/>
            <a:ext cx="2236510"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字符串练习</a:t>
            </a:r>
          </a:p>
        </p:txBody>
      </p:sp>
    </p:spTree>
    <p:extLst>
      <p:ext uri="{BB962C8B-B14F-4D97-AF65-F5344CB8AC3E}">
        <p14:creationId xmlns:p14="http://schemas.microsoft.com/office/powerpoint/2010/main" val="2627120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972C43C-D695-4FEA-9757-5CEBF8E068F7}"/>
              </a:ext>
            </a:extLst>
          </p:cNvPr>
          <p:cNvPicPr>
            <a:picLocks noChangeAspect="1"/>
          </p:cNvPicPr>
          <p:nvPr/>
        </p:nvPicPr>
        <p:blipFill rotWithShape="1">
          <a:blip r:embed="rId2"/>
          <a:srcRect l="15405"/>
          <a:stretch/>
        </p:blipFill>
        <p:spPr>
          <a:xfrm>
            <a:off x="194734" y="1266295"/>
            <a:ext cx="5719572" cy="5217054"/>
          </a:xfrm>
          <a:prstGeom prst="rect">
            <a:avLst/>
          </a:prstGeom>
        </p:spPr>
      </p:pic>
      <p:pic>
        <p:nvPicPr>
          <p:cNvPr id="7" name="图片 6">
            <a:extLst>
              <a:ext uri="{FF2B5EF4-FFF2-40B4-BE49-F238E27FC236}">
                <a16:creationId xmlns:a16="http://schemas.microsoft.com/office/drawing/2014/main" id="{6AB9DE9B-C197-4FD3-BAF1-0207D5E46DE9}"/>
              </a:ext>
            </a:extLst>
          </p:cNvPr>
          <p:cNvPicPr>
            <a:picLocks noChangeAspect="1"/>
          </p:cNvPicPr>
          <p:nvPr/>
        </p:nvPicPr>
        <p:blipFill>
          <a:blip r:embed="rId3"/>
          <a:stretch>
            <a:fillRect/>
          </a:stretch>
        </p:blipFill>
        <p:spPr>
          <a:xfrm>
            <a:off x="6558627" y="1327413"/>
            <a:ext cx="5438639" cy="5094817"/>
          </a:xfrm>
          <a:prstGeom prst="rect">
            <a:avLst/>
          </a:prstGeom>
        </p:spPr>
      </p:pic>
      <p:pic>
        <p:nvPicPr>
          <p:cNvPr id="8" name="图片 7">
            <a:extLst>
              <a:ext uri="{FF2B5EF4-FFF2-40B4-BE49-F238E27FC236}">
                <a16:creationId xmlns:a16="http://schemas.microsoft.com/office/drawing/2014/main" id="{83075F8E-DA58-4134-9C51-2774ECF106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9" name="文本框 8">
            <a:extLst>
              <a:ext uri="{FF2B5EF4-FFF2-40B4-BE49-F238E27FC236}">
                <a16:creationId xmlns:a16="http://schemas.microsoft.com/office/drawing/2014/main" id="{C4336D7C-06A7-4079-9B34-039A853475E8}"/>
              </a:ext>
            </a:extLst>
          </p:cNvPr>
          <p:cNvSpPr txBox="1"/>
          <p:nvPr/>
        </p:nvSpPr>
        <p:spPr>
          <a:xfrm>
            <a:off x="108738" y="153036"/>
            <a:ext cx="7458710"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微实例：</a:t>
            </a:r>
            <a:r>
              <a:rPr lang="en-US" altLang="zh-CN" sz="3600" b="1" dirty="0">
                <a:latin typeface="微软雅黑" panose="020B0503020204020204" pitchFamily="34" charset="-122"/>
                <a:ea typeface="微软雅黑" panose="020B0503020204020204" pitchFamily="34" charset="-122"/>
              </a:rPr>
              <a:t>random</a:t>
            </a:r>
            <a:r>
              <a:rPr lang="zh-CN" altLang="en-US" sz="3600" b="1" dirty="0">
                <a:latin typeface="微软雅黑" panose="020B0503020204020204" pitchFamily="34" charset="-122"/>
                <a:ea typeface="微软雅黑" panose="020B0503020204020204" pitchFamily="34" charset="-122"/>
              </a:rPr>
              <a:t>库和</a:t>
            </a:r>
            <a:r>
              <a:rPr lang="en-US" altLang="zh-CN" sz="3600" b="1" dirty="0">
                <a:latin typeface="微软雅黑" panose="020B0503020204020204" pitchFamily="34" charset="-122"/>
                <a:ea typeface="微软雅黑" panose="020B0503020204020204" pitchFamily="34" charset="-122"/>
              </a:rPr>
              <a:t>π</a:t>
            </a:r>
            <a:r>
              <a:rPr lang="zh-CN" altLang="en-US" sz="3600" b="1" dirty="0">
                <a:latin typeface="微软雅黑" panose="020B0503020204020204" pitchFamily="34" charset="-122"/>
                <a:ea typeface="微软雅黑" panose="020B0503020204020204" pitchFamily="34" charset="-122"/>
              </a:rPr>
              <a:t>的计算</a:t>
            </a:r>
          </a:p>
        </p:txBody>
      </p:sp>
    </p:spTree>
    <p:extLst>
      <p:ext uri="{BB962C8B-B14F-4D97-AF65-F5344CB8AC3E}">
        <p14:creationId xmlns:p14="http://schemas.microsoft.com/office/powerpoint/2010/main" val="107567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3075F8E-DA58-4134-9C51-2774ECF10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9" name="文本框 8">
            <a:extLst>
              <a:ext uri="{FF2B5EF4-FFF2-40B4-BE49-F238E27FC236}">
                <a16:creationId xmlns:a16="http://schemas.microsoft.com/office/drawing/2014/main" id="{C4336D7C-06A7-4079-9B34-039A853475E8}"/>
              </a:ext>
            </a:extLst>
          </p:cNvPr>
          <p:cNvSpPr txBox="1"/>
          <p:nvPr/>
        </p:nvSpPr>
        <p:spPr>
          <a:xfrm>
            <a:off x="108738" y="153036"/>
            <a:ext cx="7458710"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微实例：</a:t>
            </a:r>
            <a:r>
              <a:rPr lang="en-US" altLang="zh-CN" sz="3600" b="1" dirty="0">
                <a:latin typeface="微软雅黑" panose="020B0503020204020204" pitchFamily="34" charset="-122"/>
                <a:ea typeface="微软雅黑" panose="020B0503020204020204" pitchFamily="34" charset="-122"/>
              </a:rPr>
              <a:t>random</a:t>
            </a:r>
            <a:r>
              <a:rPr lang="zh-CN" altLang="en-US" sz="3600" b="1" dirty="0">
                <a:latin typeface="微软雅黑" panose="020B0503020204020204" pitchFamily="34" charset="-122"/>
                <a:ea typeface="微软雅黑" panose="020B0503020204020204" pitchFamily="34" charset="-122"/>
              </a:rPr>
              <a:t>库和</a:t>
            </a:r>
            <a:r>
              <a:rPr lang="en-US" altLang="zh-CN" sz="3600" b="1" dirty="0">
                <a:latin typeface="微软雅黑" panose="020B0503020204020204" pitchFamily="34" charset="-122"/>
                <a:ea typeface="微软雅黑" panose="020B0503020204020204" pitchFamily="34" charset="-122"/>
              </a:rPr>
              <a:t>π</a:t>
            </a:r>
            <a:r>
              <a:rPr lang="zh-CN" altLang="en-US" sz="3600" b="1" dirty="0">
                <a:latin typeface="微软雅黑" panose="020B0503020204020204" pitchFamily="34" charset="-122"/>
                <a:ea typeface="微软雅黑" panose="020B0503020204020204" pitchFamily="34" charset="-122"/>
              </a:rPr>
              <a:t>的计算</a:t>
            </a:r>
          </a:p>
        </p:txBody>
      </p:sp>
      <p:pic>
        <p:nvPicPr>
          <p:cNvPr id="13" name="图片 12">
            <a:extLst>
              <a:ext uri="{FF2B5EF4-FFF2-40B4-BE49-F238E27FC236}">
                <a16:creationId xmlns:a16="http://schemas.microsoft.com/office/drawing/2014/main" id="{69ED3B73-A96F-421B-BDF5-59203A455BFD}"/>
              </a:ext>
            </a:extLst>
          </p:cNvPr>
          <p:cNvPicPr>
            <a:picLocks noChangeAspect="1"/>
          </p:cNvPicPr>
          <p:nvPr/>
        </p:nvPicPr>
        <p:blipFill>
          <a:blip r:embed="rId3"/>
          <a:stretch>
            <a:fillRect/>
          </a:stretch>
        </p:blipFill>
        <p:spPr>
          <a:xfrm>
            <a:off x="2063750" y="1892300"/>
            <a:ext cx="6438900" cy="3886200"/>
          </a:xfrm>
          <a:prstGeom prst="rect">
            <a:avLst/>
          </a:prstGeom>
        </p:spPr>
      </p:pic>
    </p:spTree>
    <p:extLst>
      <p:ext uri="{BB962C8B-B14F-4D97-AF65-F5344CB8AC3E}">
        <p14:creationId xmlns:p14="http://schemas.microsoft.com/office/powerpoint/2010/main" val="2672499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952405"/>
          </a:xfrm>
          <a:prstGeom prst="rect">
            <a:avLst/>
          </a:prstGeom>
        </p:spPr>
      </p:pic>
      <p:sp>
        <p:nvSpPr>
          <p:cNvPr id="7" name="文本框 6"/>
          <p:cNvSpPr txBox="1"/>
          <p:nvPr/>
        </p:nvSpPr>
        <p:spPr>
          <a:xfrm>
            <a:off x="35738" y="191949"/>
            <a:ext cx="6432338"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程序的异常处理：</a:t>
            </a:r>
            <a:r>
              <a:rPr lang="en-US" altLang="zh-CN" sz="3200" b="1" dirty="0">
                <a:latin typeface="微软雅黑" panose="020B0503020204020204" pitchFamily="34" charset="-122"/>
                <a:ea typeface="微软雅黑" panose="020B0503020204020204" pitchFamily="34" charset="-122"/>
              </a:rPr>
              <a:t>try-except</a:t>
            </a:r>
            <a:r>
              <a:rPr lang="zh-CN" altLang="en-US" sz="3200" b="1" dirty="0">
                <a:latin typeface="微软雅黑" panose="020B0503020204020204" pitchFamily="34" charset="-122"/>
                <a:ea typeface="微软雅黑" panose="020B0503020204020204" pitchFamily="34" charset="-122"/>
              </a:rPr>
              <a:t>语句</a:t>
            </a:r>
          </a:p>
        </p:txBody>
      </p:sp>
      <p:pic>
        <p:nvPicPr>
          <p:cNvPr id="5" name="图片 4">
            <a:extLst>
              <a:ext uri="{FF2B5EF4-FFF2-40B4-BE49-F238E27FC236}">
                <a16:creationId xmlns:a16="http://schemas.microsoft.com/office/drawing/2014/main" id="{15D611BA-224C-469F-AB8F-13817EC3C825}"/>
              </a:ext>
            </a:extLst>
          </p:cNvPr>
          <p:cNvPicPr>
            <a:picLocks noChangeAspect="1"/>
          </p:cNvPicPr>
          <p:nvPr/>
        </p:nvPicPr>
        <p:blipFill>
          <a:blip r:embed="rId4"/>
          <a:stretch>
            <a:fillRect/>
          </a:stretch>
        </p:blipFill>
        <p:spPr>
          <a:xfrm>
            <a:off x="508453" y="2166257"/>
            <a:ext cx="4324804" cy="676191"/>
          </a:xfrm>
          <a:prstGeom prst="rect">
            <a:avLst/>
          </a:prstGeom>
        </p:spPr>
      </p:pic>
      <p:sp>
        <p:nvSpPr>
          <p:cNvPr id="10" name="文本框 9">
            <a:extLst>
              <a:ext uri="{FF2B5EF4-FFF2-40B4-BE49-F238E27FC236}">
                <a16:creationId xmlns:a16="http://schemas.microsoft.com/office/drawing/2014/main" id="{79D70920-9F1E-491E-AF21-80C7E855AA97}"/>
              </a:ext>
            </a:extLst>
          </p:cNvPr>
          <p:cNvSpPr txBox="1"/>
          <p:nvPr/>
        </p:nvSpPr>
        <p:spPr>
          <a:xfrm>
            <a:off x="477973" y="1400628"/>
            <a:ext cx="2954655"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观察下面这段代码：</a:t>
            </a:r>
          </a:p>
        </p:txBody>
      </p:sp>
      <p:sp>
        <p:nvSpPr>
          <p:cNvPr id="11" name="文本框 10">
            <a:extLst>
              <a:ext uri="{FF2B5EF4-FFF2-40B4-BE49-F238E27FC236}">
                <a16:creationId xmlns:a16="http://schemas.microsoft.com/office/drawing/2014/main" id="{A8147DF8-9ED6-492A-9562-ADF8C60D44A9}"/>
              </a:ext>
            </a:extLst>
          </p:cNvPr>
          <p:cNvSpPr txBox="1"/>
          <p:nvPr/>
        </p:nvSpPr>
        <p:spPr>
          <a:xfrm>
            <a:off x="508453" y="3193583"/>
            <a:ext cx="3877985"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当用户输入的不是数字呢？</a:t>
            </a:r>
          </a:p>
        </p:txBody>
      </p:sp>
      <p:pic>
        <p:nvPicPr>
          <p:cNvPr id="13" name="图片 12">
            <a:extLst>
              <a:ext uri="{FF2B5EF4-FFF2-40B4-BE49-F238E27FC236}">
                <a16:creationId xmlns:a16="http://schemas.microsoft.com/office/drawing/2014/main" id="{E12B4E67-9829-43BB-BF0F-106D6471703B}"/>
              </a:ext>
            </a:extLst>
          </p:cNvPr>
          <p:cNvPicPr>
            <a:picLocks noChangeAspect="1"/>
          </p:cNvPicPr>
          <p:nvPr/>
        </p:nvPicPr>
        <p:blipFill>
          <a:blip r:embed="rId5"/>
          <a:stretch>
            <a:fillRect/>
          </a:stretch>
        </p:blipFill>
        <p:spPr>
          <a:xfrm>
            <a:off x="477973" y="3655248"/>
            <a:ext cx="6730093" cy="2568062"/>
          </a:xfrm>
          <a:prstGeom prst="rect">
            <a:avLst/>
          </a:prstGeom>
        </p:spPr>
      </p:pic>
    </p:spTree>
    <p:extLst>
      <p:ext uri="{BB962C8B-B14F-4D97-AF65-F5344CB8AC3E}">
        <p14:creationId xmlns:p14="http://schemas.microsoft.com/office/powerpoint/2010/main" val="3947760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952405"/>
          </a:xfrm>
          <a:prstGeom prst="rect">
            <a:avLst/>
          </a:prstGeom>
        </p:spPr>
      </p:pic>
      <p:sp>
        <p:nvSpPr>
          <p:cNvPr id="7" name="文本框 6"/>
          <p:cNvSpPr txBox="1"/>
          <p:nvPr/>
        </p:nvSpPr>
        <p:spPr>
          <a:xfrm>
            <a:off x="35738" y="191949"/>
            <a:ext cx="6432338"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程序的异常处理：</a:t>
            </a:r>
            <a:r>
              <a:rPr lang="en-US" altLang="zh-CN" sz="3200" b="1" dirty="0">
                <a:latin typeface="微软雅黑" panose="020B0503020204020204" pitchFamily="34" charset="-122"/>
                <a:ea typeface="微软雅黑" panose="020B0503020204020204" pitchFamily="34" charset="-122"/>
              </a:rPr>
              <a:t>try-except</a:t>
            </a:r>
            <a:r>
              <a:rPr lang="zh-CN" altLang="en-US" sz="3200" b="1" dirty="0">
                <a:latin typeface="微软雅黑" panose="020B0503020204020204" pitchFamily="34" charset="-122"/>
                <a:ea typeface="微软雅黑" panose="020B0503020204020204" pitchFamily="34" charset="-122"/>
              </a:rPr>
              <a:t>语句</a:t>
            </a:r>
          </a:p>
        </p:txBody>
      </p:sp>
      <p:sp>
        <p:nvSpPr>
          <p:cNvPr id="10" name="文本框 9">
            <a:extLst>
              <a:ext uri="{FF2B5EF4-FFF2-40B4-BE49-F238E27FC236}">
                <a16:creationId xmlns:a16="http://schemas.microsoft.com/office/drawing/2014/main" id="{79D70920-9F1E-491E-AF21-80C7E855AA97}"/>
              </a:ext>
            </a:extLst>
          </p:cNvPr>
          <p:cNvSpPr txBox="1"/>
          <p:nvPr/>
        </p:nvSpPr>
        <p:spPr>
          <a:xfrm>
            <a:off x="477973" y="1400628"/>
            <a:ext cx="6458115"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解释器返回了异常信息，同时程序退出</a:t>
            </a:r>
          </a:p>
        </p:txBody>
      </p:sp>
      <p:pic>
        <p:nvPicPr>
          <p:cNvPr id="13" name="图片 12">
            <a:extLst>
              <a:ext uri="{FF2B5EF4-FFF2-40B4-BE49-F238E27FC236}">
                <a16:creationId xmlns:a16="http://schemas.microsoft.com/office/drawing/2014/main" id="{E12B4E67-9829-43BB-BF0F-106D6471703B}"/>
              </a:ext>
            </a:extLst>
          </p:cNvPr>
          <p:cNvPicPr>
            <a:picLocks noChangeAspect="1"/>
          </p:cNvPicPr>
          <p:nvPr/>
        </p:nvPicPr>
        <p:blipFill>
          <a:blip r:embed="rId4"/>
          <a:stretch>
            <a:fillRect/>
          </a:stretch>
        </p:blipFill>
        <p:spPr>
          <a:xfrm>
            <a:off x="1660887" y="2523133"/>
            <a:ext cx="7689729" cy="2934239"/>
          </a:xfrm>
          <a:prstGeom prst="rect">
            <a:avLst/>
          </a:prstGeom>
        </p:spPr>
      </p:pic>
      <p:sp>
        <p:nvSpPr>
          <p:cNvPr id="2" name="矩形 1">
            <a:extLst>
              <a:ext uri="{FF2B5EF4-FFF2-40B4-BE49-F238E27FC236}">
                <a16:creationId xmlns:a16="http://schemas.microsoft.com/office/drawing/2014/main" id="{8901272D-2FE0-4520-BE13-4B8905328006}"/>
              </a:ext>
            </a:extLst>
          </p:cNvPr>
          <p:cNvSpPr/>
          <p:nvPr/>
        </p:nvSpPr>
        <p:spPr>
          <a:xfrm>
            <a:off x="6166934" y="3664857"/>
            <a:ext cx="908782" cy="44787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41CA874-29FA-4CC3-B7F5-002D304739A7}"/>
              </a:ext>
            </a:extLst>
          </p:cNvPr>
          <p:cNvSpPr txBox="1"/>
          <p:nvPr/>
        </p:nvSpPr>
        <p:spPr>
          <a:xfrm>
            <a:off x="5851827" y="3059668"/>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异常回溯标记</a:t>
            </a:r>
          </a:p>
        </p:txBody>
      </p:sp>
      <p:cxnSp>
        <p:nvCxnSpPr>
          <p:cNvPr id="8" name="直接箭头连接符 7">
            <a:extLst>
              <a:ext uri="{FF2B5EF4-FFF2-40B4-BE49-F238E27FC236}">
                <a16:creationId xmlns:a16="http://schemas.microsoft.com/office/drawing/2014/main" id="{CA5325EB-9CC3-475E-B682-20B036AA05B6}"/>
              </a:ext>
            </a:extLst>
          </p:cNvPr>
          <p:cNvCxnSpPr>
            <a:stCxn id="3" idx="2"/>
          </p:cNvCxnSpPr>
          <p:nvPr/>
        </p:nvCxnSpPr>
        <p:spPr>
          <a:xfrm>
            <a:off x="6636657" y="3429000"/>
            <a:ext cx="0" cy="2358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D7543CBF-383E-444F-AF74-A0015283AAAF}"/>
              </a:ext>
            </a:extLst>
          </p:cNvPr>
          <p:cNvSpPr/>
          <p:nvPr/>
        </p:nvSpPr>
        <p:spPr>
          <a:xfrm>
            <a:off x="2474686" y="4158343"/>
            <a:ext cx="4071257" cy="29028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6727403E-383B-47B5-AB6B-84BC11ACE38A}"/>
              </a:ext>
            </a:extLst>
          </p:cNvPr>
          <p:cNvCxnSpPr>
            <a:cxnSpLocks/>
          </p:cNvCxnSpPr>
          <p:nvPr/>
        </p:nvCxnSpPr>
        <p:spPr>
          <a:xfrm>
            <a:off x="3051128" y="3882034"/>
            <a:ext cx="0" cy="1747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3FB3C27-AFCD-4A27-A0F5-B1F04A5856B8}"/>
              </a:ext>
            </a:extLst>
          </p:cNvPr>
          <p:cNvCxnSpPr>
            <a:cxnSpLocks/>
          </p:cNvCxnSpPr>
          <p:nvPr/>
        </p:nvCxnSpPr>
        <p:spPr>
          <a:xfrm flipH="1">
            <a:off x="6571345" y="4325257"/>
            <a:ext cx="63242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C5AD1B9-8F5F-44CB-98F5-F1E38466FB4A}"/>
              </a:ext>
            </a:extLst>
          </p:cNvPr>
          <p:cNvSpPr txBox="1"/>
          <p:nvPr/>
        </p:nvSpPr>
        <p:spPr>
          <a:xfrm>
            <a:off x="7203774" y="4158343"/>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出错的位置</a:t>
            </a:r>
          </a:p>
        </p:txBody>
      </p:sp>
      <p:sp>
        <p:nvSpPr>
          <p:cNvPr id="22" name="文本框 21">
            <a:extLst>
              <a:ext uri="{FF2B5EF4-FFF2-40B4-BE49-F238E27FC236}">
                <a16:creationId xmlns:a16="http://schemas.microsoft.com/office/drawing/2014/main" id="{922B4B4E-9D2D-4F59-A405-55F442097C88}"/>
              </a:ext>
            </a:extLst>
          </p:cNvPr>
          <p:cNvSpPr txBox="1"/>
          <p:nvPr/>
        </p:nvSpPr>
        <p:spPr>
          <a:xfrm>
            <a:off x="2412066" y="5817383"/>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异常类型</a:t>
            </a:r>
          </a:p>
        </p:txBody>
      </p:sp>
      <p:sp>
        <p:nvSpPr>
          <p:cNvPr id="23" name="矩形 22">
            <a:extLst>
              <a:ext uri="{FF2B5EF4-FFF2-40B4-BE49-F238E27FC236}">
                <a16:creationId xmlns:a16="http://schemas.microsoft.com/office/drawing/2014/main" id="{D84C8783-194C-4732-A27D-2B8EE90CBC4B}"/>
              </a:ext>
            </a:extLst>
          </p:cNvPr>
          <p:cNvSpPr/>
          <p:nvPr/>
        </p:nvSpPr>
        <p:spPr>
          <a:xfrm>
            <a:off x="2511673" y="5111102"/>
            <a:ext cx="908782" cy="44787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D1E6AA53-2B42-4473-BF90-D7C83E6A55C9}"/>
              </a:ext>
            </a:extLst>
          </p:cNvPr>
          <p:cNvSpPr/>
          <p:nvPr/>
        </p:nvSpPr>
        <p:spPr>
          <a:xfrm>
            <a:off x="3551438" y="5111102"/>
            <a:ext cx="2392161" cy="44787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85EA6CDF-2E95-4206-A933-899D3B702E56}"/>
              </a:ext>
            </a:extLst>
          </p:cNvPr>
          <p:cNvSpPr txBox="1"/>
          <p:nvPr/>
        </p:nvSpPr>
        <p:spPr>
          <a:xfrm>
            <a:off x="4291666" y="5813755"/>
            <a:ext cx="1617751"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异常内容提示</a:t>
            </a:r>
          </a:p>
        </p:txBody>
      </p:sp>
      <p:cxnSp>
        <p:nvCxnSpPr>
          <p:cNvPr id="26" name="直接箭头连接符 25">
            <a:extLst>
              <a:ext uri="{FF2B5EF4-FFF2-40B4-BE49-F238E27FC236}">
                <a16:creationId xmlns:a16="http://schemas.microsoft.com/office/drawing/2014/main" id="{E5927F21-7902-492E-A77E-DDA78BBDEF3D}"/>
              </a:ext>
            </a:extLst>
          </p:cNvPr>
          <p:cNvCxnSpPr>
            <a:cxnSpLocks/>
            <a:stCxn id="22" idx="0"/>
            <a:endCxn id="23" idx="2"/>
          </p:cNvCxnSpPr>
          <p:nvPr/>
        </p:nvCxnSpPr>
        <p:spPr>
          <a:xfrm flipV="1">
            <a:off x="2966064" y="5558972"/>
            <a:ext cx="0" cy="2584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5DA5A884-649C-4723-B28D-15E3D79A2FD1}"/>
              </a:ext>
            </a:extLst>
          </p:cNvPr>
          <p:cNvCxnSpPr>
            <a:cxnSpLocks/>
          </p:cNvCxnSpPr>
          <p:nvPr/>
        </p:nvCxnSpPr>
        <p:spPr>
          <a:xfrm flipV="1">
            <a:off x="4998064" y="5558972"/>
            <a:ext cx="0" cy="2584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804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952405"/>
          </a:xfrm>
          <a:prstGeom prst="rect">
            <a:avLst/>
          </a:prstGeom>
        </p:spPr>
      </p:pic>
      <p:sp>
        <p:nvSpPr>
          <p:cNvPr id="7" name="文本框 6"/>
          <p:cNvSpPr txBox="1"/>
          <p:nvPr/>
        </p:nvSpPr>
        <p:spPr>
          <a:xfrm>
            <a:off x="35738" y="191949"/>
            <a:ext cx="6432338"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程序的异常处理：</a:t>
            </a:r>
            <a:r>
              <a:rPr lang="en-US" altLang="zh-CN" sz="3200" b="1" dirty="0">
                <a:latin typeface="微软雅黑" panose="020B0503020204020204" pitchFamily="34" charset="-122"/>
                <a:ea typeface="微软雅黑" panose="020B0503020204020204" pitchFamily="34" charset="-122"/>
              </a:rPr>
              <a:t>try-except</a:t>
            </a:r>
            <a:r>
              <a:rPr lang="zh-CN" altLang="en-US" sz="3200" b="1" dirty="0">
                <a:latin typeface="微软雅黑" panose="020B0503020204020204" pitchFamily="34" charset="-122"/>
                <a:ea typeface="微软雅黑" panose="020B0503020204020204" pitchFamily="34" charset="-122"/>
              </a:rPr>
              <a:t>语句</a:t>
            </a:r>
          </a:p>
        </p:txBody>
      </p:sp>
      <p:sp>
        <p:nvSpPr>
          <p:cNvPr id="10" name="文本框 9">
            <a:extLst>
              <a:ext uri="{FF2B5EF4-FFF2-40B4-BE49-F238E27FC236}">
                <a16:creationId xmlns:a16="http://schemas.microsoft.com/office/drawing/2014/main" id="{79D70920-9F1E-491E-AF21-80C7E855AA97}"/>
              </a:ext>
            </a:extLst>
          </p:cNvPr>
          <p:cNvSpPr txBox="1"/>
          <p:nvPr/>
        </p:nvSpPr>
        <p:spPr>
          <a:xfrm>
            <a:off x="477972" y="1400628"/>
            <a:ext cx="8049171" cy="2396938"/>
          </a:xfrm>
          <a:prstGeom prst="rect">
            <a:avLst/>
          </a:prstGeom>
          <a:noFill/>
        </p:spPr>
        <p:txBody>
          <a:bodyPr wrap="square" rtlCol="0">
            <a:spAutoFit/>
          </a:bodyPr>
          <a:lstStyle/>
          <a:p>
            <a:pPr>
              <a:lnSpc>
                <a:spcPct val="150000"/>
              </a:lnSpc>
              <a:spcBef>
                <a:spcPts val="600"/>
              </a:spcBef>
              <a:spcAft>
                <a:spcPts val="600"/>
              </a:spcAft>
            </a:pPr>
            <a:r>
              <a:rPr lang="en-US" altLang="zh-CN" sz="2400" dirty="0">
                <a:latin typeface="微软雅黑" panose="020B0503020204020204" pitchFamily="34" charset="-122"/>
                <a:ea typeface="微软雅黑" panose="020B0503020204020204" pitchFamily="34" charset="-122"/>
              </a:rPr>
              <a:t>• Python</a:t>
            </a:r>
            <a:r>
              <a:rPr lang="zh-CN" altLang="en-US" sz="2400" dirty="0">
                <a:latin typeface="微软雅黑" panose="020B0503020204020204" pitchFamily="34" charset="-122"/>
                <a:ea typeface="微软雅黑" panose="020B0503020204020204" pitchFamily="34" charset="-122"/>
              </a:rPr>
              <a:t>异常信息中最重要的部分是异常类型，它表明了发生异常的原因，也是程序处理异常的依据。</a:t>
            </a:r>
          </a:p>
          <a:p>
            <a:pPr>
              <a:lnSpc>
                <a:spcPct val="150000"/>
              </a:lnSpc>
              <a:spcBef>
                <a:spcPts val="600"/>
              </a:spcBef>
              <a:spcAft>
                <a:spcPts val="600"/>
              </a:spcAft>
            </a:pPr>
            <a:r>
              <a:rPr lang="en-US" altLang="zh-CN" sz="2400" dirty="0">
                <a:latin typeface="微软雅黑" panose="020B0503020204020204" pitchFamily="34" charset="-122"/>
                <a:ea typeface="微软雅黑" panose="020B0503020204020204" pitchFamily="34" charset="-122"/>
              </a:rPr>
              <a:t>• Python</a:t>
            </a: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try-except</a:t>
            </a:r>
            <a:r>
              <a:rPr lang="zh-CN" altLang="en-US" sz="2400" dirty="0">
                <a:latin typeface="微软雅黑" panose="020B0503020204020204" pitchFamily="34" charset="-122"/>
                <a:ea typeface="微软雅黑" panose="020B0503020204020204" pitchFamily="34" charset="-122"/>
              </a:rPr>
              <a:t>语句实现异常处理，基本的语法格式如下：</a:t>
            </a:r>
          </a:p>
        </p:txBody>
      </p:sp>
      <p:pic>
        <p:nvPicPr>
          <p:cNvPr id="5" name="图片 4">
            <a:extLst>
              <a:ext uri="{FF2B5EF4-FFF2-40B4-BE49-F238E27FC236}">
                <a16:creationId xmlns:a16="http://schemas.microsoft.com/office/drawing/2014/main" id="{1D76AFE6-E8FB-446C-9CFF-3F4F7E390EC2}"/>
              </a:ext>
            </a:extLst>
          </p:cNvPr>
          <p:cNvPicPr>
            <a:picLocks noChangeAspect="1"/>
          </p:cNvPicPr>
          <p:nvPr/>
        </p:nvPicPr>
        <p:blipFill>
          <a:blip r:embed="rId4"/>
          <a:stretch>
            <a:fillRect/>
          </a:stretch>
        </p:blipFill>
        <p:spPr>
          <a:xfrm>
            <a:off x="2286601" y="3880984"/>
            <a:ext cx="4181475" cy="1781175"/>
          </a:xfrm>
          <a:prstGeom prst="rect">
            <a:avLst/>
          </a:prstGeom>
        </p:spPr>
      </p:pic>
    </p:spTree>
    <p:extLst>
      <p:ext uri="{BB962C8B-B14F-4D97-AF65-F5344CB8AC3E}">
        <p14:creationId xmlns:p14="http://schemas.microsoft.com/office/powerpoint/2010/main" val="930898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952405"/>
          </a:xfrm>
          <a:prstGeom prst="rect">
            <a:avLst/>
          </a:prstGeom>
        </p:spPr>
      </p:pic>
      <p:sp>
        <p:nvSpPr>
          <p:cNvPr id="7" name="文本框 6"/>
          <p:cNvSpPr txBox="1"/>
          <p:nvPr/>
        </p:nvSpPr>
        <p:spPr>
          <a:xfrm>
            <a:off x="35738" y="191949"/>
            <a:ext cx="6432338"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程序的异常处理：</a:t>
            </a:r>
            <a:r>
              <a:rPr lang="en-US" altLang="zh-CN" sz="3200" b="1" dirty="0">
                <a:latin typeface="微软雅黑" panose="020B0503020204020204" pitchFamily="34" charset="-122"/>
                <a:ea typeface="微软雅黑" panose="020B0503020204020204" pitchFamily="34" charset="-122"/>
              </a:rPr>
              <a:t>try-except</a:t>
            </a:r>
            <a:r>
              <a:rPr lang="zh-CN" altLang="en-US" sz="3200" b="1" dirty="0">
                <a:latin typeface="微软雅黑" panose="020B0503020204020204" pitchFamily="34" charset="-122"/>
                <a:ea typeface="微软雅黑" panose="020B0503020204020204" pitchFamily="34" charset="-122"/>
              </a:rPr>
              <a:t>语句</a:t>
            </a:r>
          </a:p>
        </p:txBody>
      </p:sp>
      <p:pic>
        <p:nvPicPr>
          <p:cNvPr id="27" name="图片 26">
            <a:extLst>
              <a:ext uri="{FF2B5EF4-FFF2-40B4-BE49-F238E27FC236}">
                <a16:creationId xmlns:a16="http://schemas.microsoft.com/office/drawing/2014/main" id="{BF32CFEB-0F36-4F8D-A9F8-150C4BABB5BA}"/>
              </a:ext>
            </a:extLst>
          </p:cNvPr>
          <p:cNvPicPr>
            <a:picLocks noChangeAspect="1"/>
          </p:cNvPicPr>
          <p:nvPr/>
        </p:nvPicPr>
        <p:blipFill rotWithShape="1">
          <a:blip r:embed="rId4"/>
          <a:srcRect b="31351"/>
          <a:stretch/>
        </p:blipFill>
        <p:spPr>
          <a:xfrm>
            <a:off x="2127250" y="2290762"/>
            <a:ext cx="6515100" cy="1562781"/>
          </a:xfrm>
          <a:prstGeom prst="rect">
            <a:avLst/>
          </a:prstGeom>
        </p:spPr>
      </p:pic>
      <p:pic>
        <p:nvPicPr>
          <p:cNvPr id="28" name="图片 27">
            <a:extLst>
              <a:ext uri="{FF2B5EF4-FFF2-40B4-BE49-F238E27FC236}">
                <a16:creationId xmlns:a16="http://schemas.microsoft.com/office/drawing/2014/main" id="{31A25002-1F6D-409A-9744-B65C6B401216}"/>
              </a:ext>
            </a:extLst>
          </p:cNvPr>
          <p:cNvPicPr>
            <a:picLocks noChangeAspect="1"/>
          </p:cNvPicPr>
          <p:nvPr/>
        </p:nvPicPr>
        <p:blipFill rotWithShape="1">
          <a:blip r:embed="rId4"/>
          <a:srcRect t="70562"/>
          <a:stretch/>
        </p:blipFill>
        <p:spPr>
          <a:xfrm>
            <a:off x="2127250" y="3947886"/>
            <a:ext cx="6515100" cy="670151"/>
          </a:xfrm>
          <a:prstGeom prst="rect">
            <a:avLst/>
          </a:prstGeom>
        </p:spPr>
      </p:pic>
    </p:spTree>
    <p:extLst>
      <p:ext uri="{BB962C8B-B14F-4D97-AF65-F5344CB8AC3E}">
        <p14:creationId xmlns:p14="http://schemas.microsoft.com/office/powerpoint/2010/main" val="175901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952405"/>
          </a:xfrm>
          <a:prstGeom prst="rect">
            <a:avLst/>
          </a:prstGeom>
        </p:spPr>
      </p:pic>
      <p:sp>
        <p:nvSpPr>
          <p:cNvPr id="7" name="文本框 6"/>
          <p:cNvSpPr txBox="1"/>
          <p:nvPr/>
        </p:nvSpPr>
        <p:spPr>
          <a:xfrm>
            <a:off x="35738" y="191949"/>
            <a:ext cx="6432338"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程序的异常处理：</a:t>
            </a:r>
            <a:r>
              <a:rPr lang="en-US" altLang="zh-CN" sz="3200" b="1" dirty="0">
                <a:latin typeface="微软雅黑" panose="020B0503020204020204" pitchFamily="34" charset="-122"/>
                <a:ea typeface="微软雅黑" panose="020B0503020204020204" pitchFamily="34" charset="-122"/>
              </a:rPr>
              <a:t>try-except</a:t>
            </a:r>
            <a:r>
              <a:rPr lang="zh-CN" altLang="en-US" sz="3200" b="1" dirty="0">
                <a:latin typeface="微软雅黑" panose="020B0503020204020204" pitchFamily="34" charset="-122"/>
                <a:ea typeface="微软雅黑" panose="020B0503020204020204" pitchFamily="34" charset="-122"/>
              </a:rPr>
              <a:t>语句</a:t>
            </a:r>
          </a:p>
        </p:txBody>
      </p:sp>
      <p:sp>
        <p:nvSpPr>
          <p:cNvPr id="8" name="文本框 7">
            <a:extLst>
              <a:ext uri="{FF2B5EF4-FFF2-40B4-BE49-F238E27FC236}">
                <a16:creationId xmlns:a16="http://schemas.microsoft.com/office/drawing/2014/main" id="{11526936-482E-4647-9E76-540C01274CD7}"/>
              </a:ext>
            </a:extLst>
          </p:cNvPr>
          <p:cNvSpPr txBox="1"/>
          <p:nvPr/>
        </p:nvSpPr>
        <p:spPr>
          <a:xfrm>
            <a:off x="354600" y="1144354"/>
            <a:ext cx="8049171" cy="581057"/>
          </a:xfrm>
          <a:prstGeom prst="rect">
            <a:avLst/>
          </a:prstGeom>
          <a:noFill/>
        </p:spPr>
        <p:txBody>
          <a:bodyPr wrap="square" rtlCol="0">
            <a:spAutoFit/>
          </a:bodyPr>
          <a:lstStyle/>
          <a:p>
            <a:pPr>
              <a:lnSpc>
                <a:spcPct val="150000"/>
              </a:lnSpc>
              <a:spcBef>
                <a:spcPts val="600"/>
              </a:spcBef>
              <a:spcAft>
                <a:spcPts val="600"/>
              </a:spcAft>
            </a:pPr>
            <a:r>
              <a:rPr lang="en-US" altLang="zh-CN" sz="2400" dirty="0">
                <a:latin typeface="微软雅黑" panose="020B0503020204020204" pitchFamily="34" charset="-122"/>
                <a:ea typeface="微软雅黑" panose="020B0503020204020204" pitchFamily="34" charset="-122"/>
              </a:rPr>
              <a:t>• try-except</a:t>
            </a:r>
            <a:r>
              <a:rPr lang="zh-CN" altLang="en-US" sz="2400" dirty="0">
                <a:latin typeface="微软雅黑" panose="020B0503020204020204" pitchFamily="34" charset="-122"/>
                <a:ea typeface="微软雅黑" panose="020B0503020204020204" pitchFamily="34" charset="-122"/>
              </a:rPr>
              <a:t>语句可以支持多个</a:t>
            </a:r>
            <a:r>
              <a:rPr lang="en-US" altLang="zh-CN" sz="2400" dirty="0">
                <a:latin typeface="微软雅黑" panose="020B0503020204020204" pitchFamily="34" charset="-122"/>
                <a:ea typeface="微软雅黑" panose="020B0503020204020204" pitchFamily="34" charset="-122"/>
              </a:rPr>
              <a:t>except</a:t>
            </a:r>
            <a:r>
              <a:rPr lang="zh-CN" altLang="en-US" sz="2400" dirty="0">
                <a:latin typeface="微软雅黑" panose="020B0503020204020204" pitchFamily="34" charset="-122"/>
                <a:ea typeface="微软雅黑" panose="020B0503020204020204" pitchFamily="34" charset="-122"/>
              </a:rPr>
              <a:t>语句，语法格式如下：</a:t>
            </a:r>
          </a:p>
        </p:txBody>
      </p:sp>
      <p:pic>
        <p:nvPicPr>
          <p:cNvPr id="3" name="图片 2">
            <a:extLst>
              <a:ext uri="{FF2B5EF4-FFF2-40B4-BE49-F238E27FC236}">
                <a16:creationId xmlns:a16="http://schemas.microsoft.com/office/drawing/2014/main" id="{226CDC7E-44E7-4C14-9F1E-6E5CC7DC0F0C}"/>
              </a:ext>
            </a:extLst>
          </p:cNvPr>
          <p:cNvPicPr>
            <a:picLocks noChangeAspect="1"/>
          </p:cNvPicPr>
          <p:nvPr/>
        </p:nvPicPr>
        <p:blipFill>
          <a:blip r:embed="rId4"/>
          <a:stretch>
            <a:fillRect/>
          </a:stretch>
        </p:blipFill>
        <p:spPr>
          <a:xfrm>
            <a:off x="4216855" y="2244896"/>
            <a:ext cx="2172093" cy="2818152"/>
          </a:xfrm>
          <a:prstGeom prst="rect">
            <a:avLst/>
          </a:prstGeom>
        </p:spPr>
      </p:pic>
      <p:sp>
        <p:nvSpPr>
          <p:cNvPr id="11" name="文本框 10">
            <a:extLst>
              <a:ext uri="{FF2B5EF4-FFF2-40B4-BE49-F238E27FC236}">
                <a16:creationId xmlns:a16="http://schemas.microsoft.com/office/drawing/2014/main" id="{30EF1709-C7E1-4A27-AC3D-5A0750E58CA2}"/>
              </a:ext>
            </a:extLst>
          </p:cNvPr>
          <p:cNvSpPr txBox="1"/>
          <p:nvPr/>
        </p:nvSpPr>
        <p:spPr>
          <a:xfrm>
            <a:off x="1299029" y="5311392"/>
            <a:ext cx="10014857" cy="961289"/>
          </a:xfrm>
          <a:prstGeom prst="rect">
            <a:avLst/>
          </a:prstGeom>
          <a:noFill/>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最后一个</a:t>
            </a:r>
            <a:r>
              <a:rPr lang="en-US" altLang="zh-CN" sz="2000" dirty="0">
                <a:latin typeface="微软雅黑" panose="020B0503020204020204" pitchFamily="34" charset="-122"/>
                <a:ea typeface="微软雅黑" panose="020B0503020204020204" pitchFamily="34" charset="-122"/>
              </a:rPr>
              <a:t>except</a:t>
            </a:r>
            <a:r>
              <a:rPr lang="zh-CN" altLang="en-US" sz="2000" dirty="0">
                <a:latin typeface="微软雅黑" panose="020B0503020204020204" pitchFamily="34" charset="-122"/>
                <a:ea typeface="微软雅黑" panose="020B0503020204020204" pitchFamily="34" charset="-122"/>
              </a:rPr>
              <a:t>语句没有指定任何类型，表示它对应的语句块可以处理所有其他异常。这个过程与</a:t>
            </a:r>
            <a:r>
              <a:rPr lang="en-US" altLang="zh-CN" sz="2000" dirty="0">
                <a:latin typeface="微软雅黑" panose="020B0503020204020204" pitchFamily="34" charset="-122"/>
                <a:ea typeface="微软雅黑" panose="020B0503020204020204" pitchFamily="34" charset="-122"/>
              </a:rPr>
              <a:t>if-</a:t>
            </a:r>
            <a:r>
              <a:rPr lang="en-US" altLang="zh-CN" sz="2000" dirty="0" err="1">
                <a:latin typeface="微软雅黑" panose="020B0503020204020204" pitchFamily="34" charset="-122"/>
                <a:ea typeface="微软雅黑" panose="020B0503020204020204" pitchFamily="34" charset="-122"/>
              </a:rPr>
              <a:t>elif</a:t>
            </a:r>
            <a:r>
              <a:rPr lang="en-US" altLang="zh-CN" sz="2000" dirty="0">
                <a:latin typeface="微软雅黑" panose="020B0503020204020204" pitchFamily="34" charset="-122"/>
                <a:ea typeface="微软雅黑" panose="020B0503020204020204" pitchFamily="34" charset="-122"/>
              </a:rPr>
              <a:t>-else</a:t>
            </a:r>
            <a:r>
              <a:rPr lang="zh-CN" altLang="en-US" sz="2000" dirty="0">
                <a:latin typeface="微软雅黑" panose="020B0503020204020204" pitchFamily="34" charset="-122"/>
                <a:ea typeface="微软雅黑" panose="020B0503020204020204" pitchFamily="34" charset="-122"/>
              </a:rPr>
              <a:t>语句类似，是分支结构的一种表达方式</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8898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952405"/>
          </a:xfrm>
          <a:prstGeom prst="rect">
            <a:avLst/>
          </a:prstGeom>
        </p:spPr>
      </p:pic>
      <p:sp>
        <p:nvSpPr>
          <p:cNvPr id="7" name="文本框 6"/>
          <p:cNvSpPr txBox="1"/>
          <p:nvPr/>
        </p:nvSpPr>
        <p:spPr>
          <a:xfrm>
            <a:off x="35738" y="191949"/>
            <a:ext cx="6432338"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程序的异常处理：</a:t>
            </a:r>
            <a:r>
              <a:rPr lang="en-US" altLang="zh-CN" sz="3200" b="1" dirty="0">
                <a:latin typeface="微软雅黑" panose="020B0503020204020204" pitchFamily="34" charset="-122"/>
                <a:ea typeface="微软雅黑" panose="020B0503020204020204" pitchFamily="34" charset="-122"/>
              </a:rPr>
              <a:t>try-except</a:t>
            </a:r>
            <a:r>
              <a:rPr lang="zh-CN" altLang="en-US" sz="3200" b="1" dirty="0">
                <a:latin typeface="微软雅黑" panose="020B0503020204020204" pitchFamily="34" charset="-122"/>
                <a:ea typeface="微软雅黑" panose="020B0503020204020204" pitchFamily="34" charset="-122"/>
              </a:rPr>
              <a:t>语句</a:t>
            </a:r>
          </a:p>
        </p:txBody>
      </p:sp>
      <p:sp>
        <p:nvSpPr>
          <p:cNvPr id="9" name="文本框 8">
            <a:extLst>
              <a:ext uri="{FF2B5EF4-FFF2-40B4-BE49-F238E27FC236}">
                <a16:creationId xmlns:a16="http://schemas.microsoft.com/office/drawing/2014/main" id="{CE6015D5-D9E4-4FD3-9052-76D890ECF404}"/>
              </a:ext>
            </a:extLst>
          </p:cNvPr>
          <p:cNvSpPr txBox="1"/>
          <p:nvPr/>
        </p:nvSpPr>
        <p:spPr>
          <a:xfrm>
            <a:off x="2706030" y="2274838"/>
            <a:ext cx="5538438" cy="2308324"/>
          </a:xfrm>
          <a:prstGeom prst="rect">
            <a:avLst/>
          </a:prstGeom>
          <a:noFill/>
        </p:spPr>
        <p:txBody>
          <a:bodyPr wrap="square">
            <a:spAutoFit/>
          </a:bodyPr>
          <a:lstStyle/>
          <a:p>
            <a:r>
              <a:rPr lang="en-US" altLang="zh-CN" dirty="0"/>
              <a:t>try:</a:t>
            </a:r>
          </a:p>
          <a:p>
            <a:r>
              <a:rPr lang="en-US" altLang="zh-CN" dirty="0"/>
              <a:t>    alp = "ABCDEFGHIJKLMNOPQRSTUVWXYZ"</a:t>
            </a:r>
          </a:p>
          <a:p>
            <a:r>
              <a:rPr lang="en-US" altLang="zh-CN" dirty="0"/>
              <a:t>    </a:t>
            </a:r>
            <a:r>
              <a:rPr lang="en-US" altLang="zh-CN" dirty="0" err="1"/>
              <a:t>idx</a:t>
            </a:r>
            <a:r>
              <a:rPr lang="en-US" altLang="zh-CN" dirty="0"/>
              <a:t> = eval(input("</a:t>
            </a:r>
            <a:r>
              <a:rPr lang="zh-CN" altLang="en-US" dirty="0"/>
              <a:t>请输入一个整数</a:t>
            </a:r>
            <a:r>
              <a:rPr lang="en-US" altLang="zh-CN" dirty="0"/>
              <a:t>: "))</a:t>
            </a:r>
          </a:p>
          <a:p>
            <a:r>
              <a:rPr lang="en-US" altLang="zh-CN" dirty="0"/>
              <a:t>    print(alp[</a:t>
            </a:r>
            <a:r>
              <a:rPr lang="en-US" altLang="zh-CN" dirty="0" err="1"/>
              <a:t>idx</a:t>
            </a:r>
            <a:r>
              <a:rPr lang="en-US" altLang="zh-CN" dirty="0"/>
              <a:t>])</a:t>
            </a:r>
          </a:p>
          <a:p>
            <a:r>
              <a:rPr lang="en-US" altLang="zh-CN" dirty="0"/>
              <a:t>except </a:t>
            </a:r>
            <a:r>
              <a:rPr lang="en-US" altLang="zh-CN" dirty="0" err="1"/>
              <a:t>NameError</a:t>
            </a:r>
            <a:r>
              <a:rPr lang="en-US" altLang="zh-CN" dirty="0"/>
              <a:t>:</a:t>
            </a:r>
          </a:p>
          <a:p>
            <a:r>
              <a:rPr lang="en-US" altLang="zh-CN" dirty="0"/>
              <a:t>    print("</a:t>
            </a:r>
            <a:r>
              <a:rPr lang="zh-CN" altLang="en-US" dirty="0"/>
              <a:t>输入错误，请输入一个整数</a:t>
            </a:r>
            <a:r>
              <a:rPr lang="en-US" altLang="zh-CN" dirty="0"/>
              <a:t>!")</a:t>
            </a:r>
          </a:p>
          <a:p>
            <a:r>
              <a:rPr lang="en-US" altLang="zh-CN" dirty="0"/>
              <a:t>except:</a:t>
            </a:r>
          </a:p>
          <a:p>
            <a:r>
              <a:rPr lang="en-US" altLang="zh-CN" dirty="0"/>
              <a:t>    print("</a:t>
            </a:r>
            <a:r>
              <a:rPr lang="zh-CN" altLang="en-US" dirty="0"/>
              <a:t>其他错误</a:t>
            </a:r>
            <a:r>
              <a:rPr lang="en-US" altLang="zh-CN" dirty="0"/>
              <a:t>")</a:t>
            </a:r>
            <a:endParaRPr lang="zh-CN" altLang="en-US" dirty="0"/>
          </a:p>
        </p:txBody>
      </p:sp>
      <p:sp>
        <p:nvSpPr>
          <p:cNvPr id="4" name="文本框 3">
            <a:extLst>
              <a:ext uri="{FF2B5EF4-FFF2-40B4-BE49-F238E27FC236}">
                <a16:creationId xmlns:a16="http://schemas.microsoft.com/office/drawing/2014/main" id="{60E31FF5-0971-4B45-961B-F7C76D9B5FA9}"/>
              </a:ext>
            </a:extLst>
          </p:cNvPr>
          <p:cNvSpPr txBox="1"/>
          <p:nvPr/>
        </p:nvSpPr>
        <p:spPr>
          <a:xfrm>
            <a:off x="35738" y="1428956"/>
            <a:ext cx="505131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分别输入</a:t>
            </a:r>
            <a:r>
              <a:rPr lang="en-US" altLang="zh-CN" dirty="0">
                <a:latin typeface="微软雅黑" panose="020B0503020204020204" pitchFamily="34" charset="-122"/>
                <a:ea typeface="微软雅黑" panose="020B0503020204020204" pitchFamily="34" charset="-122"/>
              </a:rPr>
              <a:t>'hello'</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100, </a:t>
            </a:r>
            <a:r>
              <a:rPr lang="zh-CN" altLang="en-US" dirty="0">
                <a:latin typeface="微软雅黑" panose="020B0503020204020204" pitchFamily="34" charset="-122"/>
                <a:ea typeface="微软雅黑" panose="020B0503020204020204" pitchFamily="34" charset="-122"/>
              </a:rPr>
              <a:t>观察执行的错误类型语句</a:t>
            </a:r>
          </a:p>
        </p:txBody>
      </p:sp>
    </p:spTree>
    <p:extLst>
      <p:ext uri="{BB962C8B-B14F-4D97-AF65-F5344CB8AC3E}">
        <p14:creationId xmlns:p14="http://schemas.microsoft.com/office/powerpoint/2010/main" val="1403967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952405"/>
          </a:xfrm>
          <a:prstGeom prst="rect">
            <a:avLst/>
          </a:prstGeom>
        </p:spPr>
      </p:pic>
      <p:sp>
        <p:nvSpPr>
          <p:cNvPr id="7" name="文本框 6"/>
          <p:cNvSpPr txBox="1"/>
          <p:nvPr/>
        </p:nvSpPr>
        <p:spPr>
          <a:xfrm>
            <a:off x="35738" y="191949"/>
            <a:ext cx="8484182"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程序的异常处理：</a:t>
            </a:r>
            <a:r>
              <a:rPr lang="en-US" altLang="zh-CN" sz="3200" b="1" dirty="0">
                <a:latin typeface="微软雅黑" panose="020B0503020204020204" pitchFamily="34" charset="-122"/>
                <a:ea typeface="微软雅黑" panose="020B0503020204020204" pitchFamily="34" charset="-122"/>
              </a:rPr>
              <a:t>try-except</a:t>
            </a:r>
            <a:r>
              <a:rPr lang="zh-CN" altLang="en-US" sz="3200" b="1" dirty="0">
                <a:latin typeface="微软雅黑" panose="020B0503020204020204" pitchFamily="34" charset="-122"/>
                <a:ea typeface="微软雅黑" panose="020B0503020204020204" pitchFamily="34" charset="-122"/>
              </a:rPr>
              <a:t>语句的高级用法</a:t>
            </a:r>
          </a:p>
        </p:txBody>
      </p:sp>
      <p:sp>
        <p:nvSpPr>
          <p:cNvPr id="8" name="文本框 7">
            <a:extLst>
              <a:ext uri="{FF2B5EF4-FFF2-40B4-BE49-F238E27FC236}">
                <a16:creationId xmlns:a16="http://schemas.microsoft.com/office/drawing/2014/main" id="{11526936-482E-4647-9E76-540C01274CD7}"/>
              </a:ext>
            </a:extLst>
          </p:cNvPr>
          <p:cNvSpPr txBox="1"/>
          <p:nvPr/>
        </p:nvSpPr>
        <p:spPr>
          <a:xfrm>
            <a:off x="354600" y="1144354"/>
            <a:ext cx="9899743" cy="1288943"/>
          </a:xfrm>
          <a:prstGeom prst="rect">
            <a:avLst/>
          </a:prstGeom>
          <a:noFill/>
        </p:spPr>
        <p:txBody>
          <a:bodyPr wrap="square" rtlCol="0">
            <a:spAutoFit/>
          </a:bodyPr>
          <a:lstStyle/>
          <a:p>
            <a:pPr marL="342900" indent="-342900">
              <a:lnSpc>
                <a:spcPct val="150000"/>
              </a:lnSpc>
              <a:spcBef>
                <a:spcPts val="600"/>
              </a:spcBef>
              <a:spcAft>
                <a:spcPts val="600"/>
              </a:spcAft>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try-except</a:t>
            </a:r>
            <a:r>
              <a:rPr lang="zh-CN" altLang="en-US" sz="2400" dirty="0">
                <a:latin typeface="微软雅黑" panose="020B0503020204020204" pitchFamily="34" charset="-122"/>
                <a:ea typeface="微软雅黑" panose="020B0503020204020204" pitchFamily="34" charset="-122"/>
              </a:rPr>
              <a:t>还可以与</a:t>
            </a:r>
            <a:r>
              <a:rPr lang="en-US" altLang="zh-CN" sz="2400" dirty="0">
                <a:latin typeface="微软雅黑" panose="020B0503020204020204" pitchFamily="34" charset="-122"/>
                <a:ea typeface="微软雅黑" panose="020B0503020204020204" pitchFamily="34" charset="-122"/>
              </a:rPr>
              <a:t>else</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finally</a:t>
            </a:r>
            <a:r>
              <a:rPr lang="zh-CN" altLang="en-US" sz="2400" dirty="0">
                <a:latin typeface="微软雅黑" panose="020B0503020204020204" pitchFamily="34" charset="-122"/>
                <a:ea typeface="微软雅黑" panose="020B0503020204020204" pitchFamily="34" charset="-122"/>
              </a:rPr>
              <a:t>保留字配合使用，</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sz="2400" dirty="0">
                <a:latin typeface="微软雅黑" panose="020B0503020204020204" pitchFamily="34" charset="-122"/>
                <a:ea typeface="微软雅黑" panose="020B0503020204020204" pitchFamily="34" charset="-122"/>
              </a:rPr>
              <a:t>语法格式如下：</a:t>
            </a:r>
          </a:p>
        </p:txBody>
      </p:sp>
      <p:pic>
        <p:nvPicPr>
          <p:cNvPr id="4" name="图片 3">
            <a:extLst>
              <a:ext uri="{FF2B5EF4-FFF2-40B4-BE49-F238E27FC236}">
                <a16:creationId xmlns:a16="http://schemas.microsoft.com/office/drawing/2014/main" id="{1623893D-781E-4E74-9CD6-270B11725B25}"/>
              </a:ext>
            </a:extLst>
          </p:cNvPr>
          <p:cNvPicPr>
            <a:picLocks noChangeAspect="1"/>
          </p:cNvPicPr>
          <p:nvPr/>
        </p:nvPicPr>
        <p:blipFill>
          <a:blip r:embed="rId4"/>
          <a:stretch>
            <a:fillRect/>
          </a:stretch>
        </p:blipFill>
        <p:spPr>
          <a:xfrm>
            <a:off x="2791959" y="2349927"/>
            <a:ext cx="3031899" cy="2597701"/>
          </a:xfrm>
          <a:prstGeom prst="rect">
            <a:avLst/>
          </a:prstGeom>
        </p:spPr>
      </p:pic>
      <p:sp>
        <p:nvSpPr>
          <p:cNvPr id="9" name="文本框 8">
            <a:extLst>
              <a:ext uri="{FF2B5EF4-FFF2-40B4-BE49-F238E27FC236}">
                <a16:creationId xmlns:a16="http://schemas.microsoft.com/office/drawing/2014/main" id="{9204E0A5-C3A9-4B48-8E20-46BC71B159A5}"/>
              </a:ext>
            </a:extLst>
          </p:cNvPr>
          <p:cNvSpPr txBox="1"/>
          <p:nvPr/>
        </p:nvSpPr>
        <p:spPr>
          <a:xfrm>
            <a:off x="295126" y="5377108"/>
            <a:ext cx="9899743" cy="1288943"/>
          </a:xfrm>
          <a:prstGeom prst="rect">
            <a:avLst/>
          </a:prstGeom>
          <a:noFill/>
        </p:spPr>
        <p:txBody>
          <a:bodyPr wrap="square" rtlCol="0">
            <a:spAutoFit/>
          </a:bodyPr>
          <a:lstStyle/>
          <a:p>
            <a:pPr marL="342900" indent="-342900">
              <a:lnSpc>
                <a:spcPct val="150000"/>
              </a:lnSpc>
              <a:spcBef>
                <a:spcPts val="600"/>
              </a:spcBef>
              <a:spcAft>
                <a:spcPts val="600"/>
              </a:spcAft>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else:</a:t>
            </a:r>
            <a:r>
              <a:rPr lang="zh-CN" altLang="en-US" sz="2400" dirty="0">
                <a:latin typeface="微软雅黑" panose="020B0503020204020204" pitchFamily="34" charset="-122"/>
                <a:ea typeface="微软雅黑" panose="020B0503020204020204" pitchFamily="34" charset="-122"/>
              </a:rPr>
              <a:t>语句块</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正常执行没有发生任何异常，执行</a:t>
            </a:r>
            <a:r>
              <a:rPr lang="en-US" altLang="zh-CN" sz="2400" dirty="0">
                <a:latin typeface="微软雅黑" panose="020B0503020204020204" pitchFamily="34" charset="-122"/>
                <a:ea typeface="微软雅黑" panose="020B0503020204020204" pitchFamily="34" charset="-122"/>
              </a:rPr>
              <a:t>else</a:t>
            </a:r>
            <a:r>
              <a:rPr lang="zh-CN" altLang="en-US" sz="2400" dirty="0">
                <a:latin typeface="微软雅黑" panose="020B0503020204020204" pitchFamily="34" charset="-122"/>
                <a:ea typeface="微软雅黑" panose="020B0503020204020204" pitchFamily="34" charset="-122"/>
              </a:rPr>
              <a:t>语句块</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finally: </a:t>
            </a:r>
            <a:r>
              <a:rPr lang="zh-CN" altLang="en-US" sz="2400" dirty="0">
                <a:latin typeface="微软雅黑" panose="020B0503020204020204" pitchFamily="34" charset="-122"/>
                <a:ea typeface="微软雅黑" panose="020B0503020204020204" pitchFamily="34" charset="-122"/>
              </a:rPr>
              <a:t>无论是否发生异常，</a:t>
            </a:r>
            <a:r>
              <a:rPr lang="en-US" altLang="zh-CN" sz="2400" dirty="0">
                <a:latin typeface="微软雅黑" panose="020B0503020204020204" pitchFamily="34" charset="-122"/>
                <a:ea typeface="微软雅黑" panose="020B0503020204020204" pitchFamily="34" charset="-122"/>
              </a:rPr>
              <a:t>finally</a:t>
            </a:r>
            <a:r>
              <a:rPr lang="zh-CN" altLang="en-US" sz="2400" dirty="0">
                <a:latin typeface="微软雅黑" panose="020B0503020204020204" pitchFamily="34" charset="-122"/>
                <a:ea typeface="微软雅黑" panose="020B0503020204020204" pitchFamily="34" charset="-122"/>
              </a:rPr>
              <a:t>语句块都会执行。</a:t>
            </a:r>
          </a:p>
        </p:txBody>
      </p:sp>
      <p:pic>
        <p:nvPicPr>
          <p:cNvPr id="10" name="图片 9">
            <a:extLst>
              <a:ext uri="{FF2B5EF4-FFF2-40B4-BE49-F238E27FC236}">
                <a16:creationId xmlns:a16="http://schemas.microsoft.com/office/drawing/2014/main" id="{7B1CB08C-0B0B-42EF-8B35-9C6797422561}"/>
              </a:ext>
            </a:extLst>
          </p:cNvPr>
          <p:cNvPicPr>
            <a:picLocks noChangeAspect="1"/>
          </p:cNvPicPr>
          <p:nvPr/>
        </p:nvPicPr>
        <p:blipFill>
          <a:blip r:embed="rId5"/>
          <a:stretch>
            <a:fillRect/>
          </a:stretch>
        </p:blipFill>
        <p:spPr>
          <a:xfrm>
            <a:off x="7096898" y="2142654"/>
            <a:ext cx="4740502" cy="3012245"/>
          </a:xfrm>
          <a:prstGeom prst="rect">
            <a:avLst/>
          </a:prstGeom>
        </p:spPr>
      </p:pic>
    </p:spTree>
    <p:extLst>
      <p:ext uri="{BB962C8B-B14F-4D97-AF65-F5344CB8AC3E}">
        <p14:creationId xmlns:p14="http://schemas.microsoft.com/office/powerpoint/2010/main" val="226949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952405"/>
          </a:xfrm>
          <a:prstGeom prst="rect">
            <a:avLst/>
          </a:prstGeom>
        </p:spPr>
      </p:pic>
      <p:sp>
        <p:nvSpPr>
          <p:cNvPr id="7" name="文本框 6"/>
          <p:cNvSpPr txBox="1"/>
          <p:nvPr/>
        </p:nvSpPr>
        <p:spPr>
          <a:xfrm>
            <a:off x="35738" y="191949"/>
            <a:ext cx="8484182"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程序的异常处理：</a:t>
            </a:r>
            <a:r>
              <a:rPr lang="en-US" altLang="zh-CN" sz="3200" b="1" dirty="0">
                <a:latin typeface="微软雅黑" panose="020B0503020204020204" pitchFamily="34" charset="-122"/>
                <a:ea typeface="微软雅黑" panose="020B0503020204020204" pitchFamily="34" charset="-122"/>
              </a:rPr>
              <a:t>try-except</a:t>
            </a:r>
            <a:r>
              <a:rPr lang="zh-CN" altLang="en-US" sz="3200" b="1" dirty="0">
                <a:latin typeface="微软雅黑" panose="020B0503020204020204" pitchFamily="34" charset="-122"/>
                <a:ea typeface="微软雅黑" panose="020B0503020204020204" pitchFamily="34" charset="-122"/>
              </a:rPr>
              <a:t>语句的高级用法</a:t>
            </a:r>
          </a:p>
        </p:txBody>
      </p:sp>
      <p:pic>
        <p:nvPicPr>
          <p:cNvPr id="3" name="图片 2">
            <a:extLst>
              <a:ext uri="{FF2B5EF4-FFF2-40B4-BE49-F238E27FC236}">
                <a16:creationId xmlns:a16="http://schemas.microsoft.com/office/drawing/2014/main" id="{6874DF05-2F41-4BD0-85A1-EEF0EA96A011}"/>
              </a:ext>
            </a:extLst>
          </p:cNvPr>
          <p:cNvPicPr>
            <a:picLocks noChangeAspect="1"/>
          </p:cNvPicPr>
          <p:nvPr/>
        </p:nvPicPr>
        <p:blipFill>
          <a:blip r:embed="rId4"/>
          <a:stretch>
            <a:fillRect/>
          </a:stretch>
        </p:blipFill>
        <p:spPr>
          <a:xfrm>
            <a:off x="438963" y="2033936"/>
            <a:ext cx="5420845" cy="3207138"/>
          </a:xfrm>
          <a:prstGeom prst="rect">
            <a:avLst/>
          </a:prstGeom>
        </p:spPr>
      </p:pic>
      <p:pic>
        <p:nvPicPr>
          <p:cNvPr id="11" name="图片 10">
            <a:extLst>
              <a:ext uri="{FF2B5EF4-FFF2-40B4-BE49-F238E27FC236}">
                <a16:creationId xmlns:a16="http://schemas.microsoft.com/office/drawing/2014/main" id="{15A2E743-A3D2-4068-AE50-ED9FB5FF48E1}"/>
              </a:ext>
            </a:extLst>
          </p:cNvPr>
          <p:cNvPicPr>
            <a:picLocks noChangeAspect="1"/>
          </p:cNvPicPr>
          <p:nvPr/>
        </p:nvPicPr>
        <p:blipFill>
          <a:blip r:embed="rId5"/>
          <a:stretch>
            <a:fillRect/>
          </a:stretch>
        </p:blipFill>
        <p:spPr>
          <a:xfrm>
            <a:off x="6155474" y="2033936"/>
            <a:ext cx="5497062" cy="3110494"/>
          </a:xfrm>
          <a:prstGeom prst="rect">
            <a:avLst/>
          </a:prstGeom>
        </p:spPr>
      </p:pic>
    </p:spTree>
    <p:extLst>
      <p:ext uri="{BB962C8B-B14F-4D97-AF65-F5344CB8AC3E}">
        <p14:creationId xmlns:p14="http://schemas.microsoft.com/office/powerpoint/2010/main" val="274125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7E25D40-017D-4197-BDF4-5E3D4030A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5" name="文本框 4">
            <a:extLst>
              <a:ext uri="{FF2B5EF4-FFF2-40B4-BE49-F238E27FC236}">
                <a16:creationId xmlns:a16="http://schemas.microsoft.com/office/drawing/2014/main" id="{C7A35318-A904-456B-ADBC-026658847B27}"/>
              </a:ext>
            </a:extLst>
          </p:cNvPr>
          <p:cNvSpPr txBox="1"/>
          <p:nvPr/>
        </p:nvSpPr>
        <p:spPr>
          <a:xfrm>
            <a:off x="113511" y="183814"/>
            <a:ext cx="2236510"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字符串练习</a:t>
            </a:r>
          </a:p>
        </p:txBody>
      </p:sp>
      <p:pic>
        <p:nvPicPr>
          <p:cNvPr id="7" name="图片 6">
            <a:extLst>
              <a:ext uri="{FF2B5EF4-FFF2-40B4-BE49-F238E27FC236}">
                <a16:creationId xmlns:a16="http://schemas.microsoft.com/office/drawing/2014/main" id="{7E79B97D-3E83-4356-A08C-E0A6B568875B}"/>
              </a:ext>
            </a:extLst>
          </p:cNvPr>
          <p:cNvPicPr>
            <a:picLocks noChangeAspect="1"/>
          </p:cNvPicPr>
          <p:nvPr/>
        </p:nvPicPr>
        <p:blipFill>
          <a:blip r:embed="rId3"/>
          <a:stretch>
            <a:fillRect/>
          </a:stretch>
        </p:blipFill>
        <p:spPr>
          <a:xfrm>
            <a:off x="1971504" y="1329585"/>
            <a:ext cx="7481499" cy="5279665"/>
          </a:xfrm>
          <a:prstGeom prst="rect">
            <a:avLst/>
          </a:prstGeom>
        </p:spPr>
      </p:pic>
    </p:spTree>
    <p:extLst>
      <p:ext uri="{BB962C8B-B14F-4D97-AF65-F5344CB8AC3E}">
        <p14:creationId xmlns:p14="http://schemas.microsoft.com/office/powerpoint/2010/main" val="3130405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8F37461-8563-42DC-AE48-54AF9D632040}"/>
              </a:ext>
            </a:extLst>
          </p:cNvPr>
          <p:cNvPicPr>
            <a:picLocks noChangeAspect="1"/>
          </p:cNvPicPr>
          <p:nvPr/>
        </p:nvPicPr>
        <p:blipFill>
          <a:blip r:embed="rId2"/>
          <a:stretch>
            <a:fillRect/>
          </a:stretch>
        </p:blipFill>
        <p:spPr>
          <a:xfrm>
            <a:off x="1622953" y="1476375"/>
            <a:ext cx="3324225" cy="5124450"/>
          </a:xfrm>
          <a:prstGeom prst="rect">
            <a:avLst/>
          </a:prstGeom>
        </p:spPr>
      </p:pic>
      <p:sp>
        <p:nvSpPr>
          <p:cNvPr id="6" name="矩形 5">
            <a:extLst>
              <a:ext uri="{FF2B5EF4-FFF2-40B4-BE49-F238E27FC236}">
                <a16:creationId xmlns:a16="http://schemas.microsoft.com/office/drawing/2014/main" id="{13D1966F-4D11-4813-86CB-B094B02A4F2B}"/>
              </a:ext>
            </a:extLst>
          </p:cNvPr>
          <p:cNvSpPr/>
          <p:nvPr/>
        </p:nvSpPr>
        <p:spPr>
          <a:xfrm>
            <a:off x="1622953" y="2099733"/>
            <a:ext cx="3152247" cy="2302934"/>
          </a:xfrm>
          <a:prstGeom prst="rect">
            <a:avLst/>
          </a:prstGeom>
          <a:solidFill>
            <a:schemeClr val="accent2">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7B4F4EB-1E82-4E7F-9131-DC9597D81017}"/>
              </a:ext>
            </a:extLst>
          </p:cNvPr>
          <p:cNvSpPr/>
          <p:nvPr/>
        </p:nvSpPr>
        <p:spPr>
          <a:xfrm>
            <a:off x="1622952" y="4402667"/>
            <a:ext cx="3152247" cy="685800"/>
          </a:xfrm>
          <a:prstGeom prst="rect">
            <a:avLst/>
          </a:prstGeom>
          <a:solidFill>
            <a:schemeClr val="accent5">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8538DFFE-6D54-4634-B912-039FCD68FAF4}"/>
              </a:ext>
            </a:extLst>
          </p:cNvPr>
          <p:cNvSpPr/>
          <p:nvPr/>
        </p:nvSpPr>
        <p:spPr>
          <a:xfrm>
            <a:off x="1622951" y="5088467"/>
            <a:ext cx="3152247" cy="685800"/>
          </a:xfrm>
          <a:prstGeom prst="rect">
            <a:avLst/>
          </a:prstGeom>
          <a:solidFill>
            <a:srgbClr val="FFFF0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E2A13F1-4A19-4F3F-9CEB-8499487A5058}"/>
              </a:ext>
            </a:extLst>
          </p:cNvPr>
          <p:cNvSpPr/>
          <p:nvPr/>
        </p:nvSpPr>
        <p:spPr>
          <a:xfrm>
            <a:off x="1622951" y="5774267"/>
            <a:ext cx="3152247" cy="685800"/>
          </a:xfrm>
          <a:prstGeom prst="rect">
            <a:avLst/>
          </a:prstGeom>
          <a:solidFill>
            <a:srgbClr val="00B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1D0C9309-7FBB-4987-8C22-F5F029A179F9}"/>
              </a:ext>
            </a:extLst>
          </p:cNvPr>
          <p:cNvSpPr txBox="1"/>
          <p:nvPr/>
        </p:nvSpPr>
        <p:spPr>
          <a:xfrm>
            <a:off x="5410199" y="2861733"/>
            <a:ext cx="2565400" cy="70788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except</a:t>
            </a:r>
            <a:r>
              <a:rPr lang="zh-CN" altLang="en-US" sz="2000" dirty="0">
                <a:latin typeface="微软雅黑" panose="020B0503020204020204" pitchFamily="34" charset="-122"/>
                <a:ea typeface="微软雅黑" panose="020B0503020204020204" pitchFamily="34" charset="-122"/>
              </a:rPr>
              <a:t>后接异常类型，表示捕捉该类异常</a:t>
            </a:r>
          </a:p>
        </p:txBody>
      </p:sp>
      <p:sp>
        <p:nvSpPr>
          <p:cNvPr id="11" name="文本框 10">
            <a:extLst>
              <a:ext uri="{FF2B5EF4-FFF2-40B4-BE49-F238E27FC236}">
                <a16:creationId xmlns:a16="http://schemas.microsoft.com/office/drawing/2014/main" id="{B321BC92-6DD0-4EE1-A36C-42AB2DA1B1DD}"/>
              </a:ext>
            </a:extLst>
          </p:cNvPr>
          <p:cNvSpPr txBox="1"/>
          <p:nvPr/>
        </p:nvSpPr>
        <p:spPr>
          <a:xfrm>
            <a:off x="5410199" y="4402667"/>
            <a:ext cx="2912535" cy="70788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except</a:t>
            </a:r>
            <a:r>
              <a:rPr lang="zh-CN" altLang="en-US" sz="2000" dirty="0">
                <a:latin typeface="微软雅黑" panose="020B0503020204020204" pitchFamily="34" charset="-122"/>
                <a:ea typeface="微软雅黑" panose="020B0503020204020204" pitchFamily="34" charset="-122"/>
              </a:rPr>
              <a:t>不接异常类型，表示捕捉其它所有异常</a:t>
            </a:r>
          </a:p>
        </p:txBody>
      </p:sp>
      <p:sp>
        <p:nvSpPr>
          <p:cNvPr id="12" name="文本框 11">
            <a:extLst>
              <a:ext uri="{FF2B5EF4-FFF2-40B4-BE49-F238E27FC236}">
                <a16:creationId xmlns:a16="http://schemas.microsoft.com/office/drawing/2014/main" id="{0776D981-0497-423C-AFD1-6302FC1DEDC4}"/>
              </a:ext>
            </a:extLst>
          </p:cNvPr>
          <p:cNvSpPr txBox="1"/>
          <p:nvPr/>
        </p:nvSpPr>
        <p:spPr>
          <a:xfrm>
            <a:off x="5410199" y="5231312"/>
            <a:ext cx="406400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程序无异常发生则执行</a:t>
            </a:r>
            <a:r>
              <a:rPr lang="en-US" altLang="zh-CN" sz="2000" dirty="0">
                <a:latin typeface="微软雅黑" panose="020B0503020204020204" pitchFamily="34" charset="-122"/>
                <a:ea typeface="微软雅黑" panose="020B0503020204020204" pitchFamily="34" charset="-122"/>
              </a:rPr>
              <a:t>else</a:t>
            </a:r>
            <a:r>
              <a:rPr lang="zh-CN" altLang="en-US" sz="2000" dirty="0">
                <a:latin typeface="微软雅黑" panose="020B0503020204020204" pitchFamily="34" charset="-122"/>
                <a:ea typeface="微软雅黑" panose="020B0503020204020204" pitchFamily="34" charset="-122"/>
              </a:rPr>
              <a:t>语句块</a:t>
            </a:r>
          </a:p>
        </p:txBody>
      </p:sp>
      <p:sp>
        <p:nvSpPr>
          <p:cNvPr id="13" name="文本框 12">
            <a:extLst>
              <a:ext uri="{FF2B5EF4-FFF2-40B4-BE49-F238E27FC236}">
                <a16:creationId xmlns:a16="http://schemas.microsoft.com/office/drawing/2014/main" id="{CFDE2B4A-4524-4188-8DDD-48B3AEFF39DA}"/>
              </a:ext>
            </a:extLst>
          </p:cNvPr>
          <p:cNvSpPr txBox="1"/>
          <p:nvPr/>
        </p:nvSpPr>
        <p:spPr>
          <a:xfrm>
            <a:off x="5410199" y="5943601"/>
            <a:ext cx="501491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无论是否发生异常，</a:t>
            </a:r>
            <a:r>
              <a:rPr lang="en-US" altLang="zh-CN" sz="2000" dirty="0">
                <a:latin typeface="微软雅黑" panose="020B0503020204020204" pitchFamily="34" charset="-122"/>
                <a:ea typeface="微软雅黑" panose="020B0503020204020204" pitchFamily="34" charset="-122"/>
              </a:rPr>
              <a:t>finally</a:t>
            </a:r>
            <a:r>
              <a:rPr lang="zh-CN" altLang="en-US" sz="2000" dirty="0">
                <a:latin typeface="微软雅黑" panose="020B0503020204020204" pitchFamily="34" charset="-122"/>
                <a:ea typeface="微软雅黑" panose="020B0503020204020204" pitchFamily="34" charset="-122"/>
              </a:rPr>
              <a:t>语句块都会执行</a:t>
            </a:r>
          </a:p>
        </p:txBody>
      </p:sp>
      <p:sp>
        <p:nvSpPr>
          <p:cNvPr id="14" name="箭头: 虚尾 13">
            <a:extLst>
              <a:ext uri="{FF2B5EF4-FFF2-40B4-BE49-F238E27FC236}">
                <a16:creationId xmlns:a16="http://schemas.microsoft.com/office/drawing/2014/main" id="{02A9CCFC-B778-461E-AD88-84B08356973B}"/>
              </a:ext>
            </a:extLst>
          </p:cNvPr>
          <p:cNvSpPr/>
          <p:nvPr/>
        </p:nvSpPr>
        <p:spPr>
          <a:xfrm rot="10800000">
            <a:off x="4854577" y="3034211"/>
            <a:ext cx="457200" cy="40011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虚尾 14">
            <a:extLst>
              <a:ext uri="{FF2B5EF4-FFF2-40B4-BE49-F238E27FC236}">
                <a16:creationId xmlns:a16="http://schemas.microsoft.com/office/drawing/2014/main" id="{B06483AF-C07D-41EF-A3FD-1EAEA0782420}"/>
              </a:ext>
            </a:extLst>
          </p:cNvPr>
          <p:cNvSpPr/>
          <p:nvPr/>
        </p:nvSpPr>
        <p:spPr>
          <a:xfrm rot="10800000">
            <a:off x="4854578" y="4575143"/>
            <a:ext cx="457200" cy="40011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虚尾 15">
            <a:extLst>
              <a:ext uri="{FF2B5EF4-FFF2-40B4-BE49-F238E27FC236}">
                <a16:creationId xmlns:a16="http://schemas.microsoft.com/office/drawing/2014/main" id="{FF121B3D-84E1-42B2-AD90-68DA10DCAFE2}"/>
              </a:ext>
            </a:extLst>
          </p:cNvPr>
          <p:cNvSpPr/>
          <p:nvPr/>
        </p:nvSpPr>
        <p:spPr>
          <a:xfrm rot="10800000">
            <a:off x="4854578" y="5239763"/>
            <a:ext cx="457200" cy="40011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虚尾 16">
            <a:extLst>
              <a:ext uri="{FF2B5EF4-FFF2-40B4-BE49-F238E27FC236}">
                <a16:creationId xmlns:a16="http://schemas.microsoft.com/office/drawing/2014/main" id="{3E81C059-377D-4F2E-8613-7D62EF58624C}"/>
              </a:ext>
            </a:extLst>
          </p:cNvPr>
          <p:cNvSpPr/>
          <p:nvPr/>
        </p:nvSpPr>
        <p:spPr>
          <a:xfrm rot="10800000">
            <a:off x="4854578" y="5907594"/>
            <a:ext cx="457200" cy="40011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a:extLst>
              <a:ext uri="{FF2B5EF4-FFF2-40B4-BE49-F238E27FC236}">
                <a16:creationId xmlns:a16="http://schemas.microsoft.com/office/drawing/2014/main" id="{0FFF1044-BD07-43E4-BE19-D6477EE94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952405"/>
          </a:xfrm>
          <a:prstGeom prst="rect">
            <a:avLst/>
          </a:prstGeom>
        </p:spPr>
      </p:pic>
      <p:sp>
        <p:nvSpPr>
          <p:cNvPr id="19" name="文本框 18">
            <a:extLst>
              <a:ext uri="{FF2B5EF4-FFF2-40B4-BE49-F238E27FC236}">
                <a16:creationId xmlns:a16="http://schemas.microsoft.com/office/drawing/2014/main" id="{5F17046F-E8B2-4286-913F-7A0729F7075D}"/>
              </a:ext>
            </a:extLst>
          </p:cNvPr>
          <p:cNvSpPr txBox="1"/>
          <p:nvPr/>
        </p:nvSpPr>
        <p:spPr>
          <a:xfrm>
            <a:off x="35738" y="191949"/>
            <a:ext cx="6432338"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程序的异常处理：</a:t>
            </a:r>
            <a:r>
              <a:rPr lang="en-US" altLang="zh-CN" sz="3200" b="1" dirty="0">
                <a:latin typeface="微软雅黑" panose="020B0503020204020204" pitchFamily="34" charset="-122"/>
                <a:ea typeface="微软雅黑" panose="020B0503020204020204" pitchFamily="34" charset="-122"/>
              </a:rPr>
              <a:t>try-except</a:t>
            </a:r>
            <a:r>
              <a:rPr lang="zh-CN" altLang="en-US" sz="3200" b="1" dirty="0">
                <a:latin typeface="微软雅黑" panose="020B0503020204020204" pitchFamily="34" charset="-122"/>
                <a:ea typeface="微软雅黑" panose="020B0503020204020204" pitchFamily="34" charset="-122"/>
              </a:rPr>
              <a:t>语句</a:t>
            </a:r>
          </a:p>
        </p:txBody>
      </p:sp>
      <p:sp>
        <p:nvSpPr>
          <p:cNvPr id="20" name="矩形 19">
            <a:extLst>
              <a:ext uri="{FF2B5EF4-FFF2-40B4-BE49-F238E27FC236}">
                <a16:creationId xmlns:a16="http://schemas.microsoft.com/office/drawing/2014/main" id="{AE0E1949-7A95-4FEF-BCBE-75A8265CBB97}"/>
              </a:ext>
            </a:extLst>
          </p:cNvPr>
          <p:cNvSpPr/>
          <p:nvPr/>
        </p:nvSpPr>
        <p:spPr>
          <a:xfrm>
            <a:off x="1622951" y="1413933"/>
            <a:ext cx="3152247" cy="685800"/>
          </a:xfrm>
          <a:prstGeom prst="rect">
            <a:avLst/>
          </a:pr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40380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a:extLst>
              <a:ext uri="{FF2B5EF4-FFF2-40B4-BE49-F238E27FC236}">
                <a16:creationId xmlns:a16="http://schemas.microsoft.com/office/drawing/2014/main" id="{3E3E8517-BB15-499C-9946-8A9962BDBA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27241"/>
            <a:ext cx="12031084" cy="5658225"/>
          </a:xfrm>
          <a:prstGeom prst="rect">
            <a:avLst/>
          </a:prstGeom>
        </p:spPr>
      </p:pic>
    </p:spTree>
    <p:extLst>
      <p:ext uri="{BB962C8B-B14F-4D97-AF65-F5344CB8AC3E}">
        <p14:creationId xmlns:p14="http://schemas.microsoft.com/office/powerpoint/2010/main" val="2590762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微实例：反转字符串</a:t>
            </a:r>
            <a:r>
              <a:rPr lang="en-US" altLang="zh-CN" sz="3600" b="1" dirty="0">
                <a:latin typeface="微软雅黑" panose="020B0503020204020204" pitchFamily="34" charset="-122"/>
                <a:ea typeface="微软雅黑" panose="020B0503020204020204" pitchFamily="34" charset="-122"/>
              </a:rPr>
              <a:t>s</a:t>
            </a:r>
            <a:r>
              <a:rPr lang="zh-CN" altLang="en-US" sz="3600" b="1" dirty="0">
                <a:latin typeface="微软雅黑" panose="020B0503020204020204" pitchFamily="34" charset="-122"/>
                <a:ea typeface="微软雅黑" panose="020B0503020204020204" pitchFamily="34" charset="-122"/>
              </a:rPr>
              <a:t>中的单词</a:t>
            </a:r>
          </a:p>
        </p:txBody>
      </p:sp>
      <p:sp>
        <p:nvSpPr>
          <p:cNvPr id="2" name="文本框 1">
            <a:extLst>
              <a:ext uri="{FF2B5EF4-FFF2-40B4-BE49-F238E27FC236}">
                <a16:creationId xmlns:a16="http://schemas.microsoft.com/office/drawing/2014/main" id="{8F322BD5-6624-4211-A018-E5662085A739}"/>
              </a:ext>
            </a:extLst>
          </p:cNvPr>
          <p:cNvSpPr txBox="1"/>
          <p:nvPr/>
        </p:nvSpPr>
        <p:spPr>
          <a:xfrm>
            <a:off x="300867" y="1156274"/>
            <a:ext cx="4576253" cy="128990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b="0" i="0" dirty="0">
                <a:solidFill>
                  <a:srgbClr val="404040"/>
                </a:solidFill>
                <a:effectLst/>
                <a:latin typeface="微软雅黑" panose="020B0503020204020204" pitchFamily="34" charset="-122"/>
                <a:ea typeface="微软雅黑" panose="020B0503020204020204" pitchFamily="34" charset="-122"/>
              </a:rPr>
              <a:t>反转字符串</a:t>
            </a:r>
            <a:r>
              <a:rPr lang="en-US" altLang="zh-CN" b="0" i="0" dirty="0">
                <a:solidFill>
                  <a:srgbClr val="404040"/>
                </a:solidFill>
                <a:effectLst/>
                <a:latin typeface="微软雅黑" panose="020B0503020204020204" pitchFamily="34" charset="-122"/>
                <a:ea typeface="微软雅黑" panose="020B0503020204020204" pitchFamily="34" charset="-122"/>
              </a:rPr>
              <a:t>s</a:t>
            </a:r>
            <a:r>
              <a:rPr lang="zh-CN" altLang="en-US" b="0" i="0" dirty="0">
                <a:solidFill>
                  <a:srgbClr val="404040"/>
                </a:solidFill>
                <a:effectLst/>
                <a:latin typeface="微软雅黑" panose="020B0503020204020204" pitchFamily="34" charset="-122"/>
                <a:ea typeface="微软雅黑" panose="020B0503020204020204" pitchFamily="34" charset="-122"/>
              </a:rPr>
              <a:t>中的单词</a:t>
            </a:r>
            <a:r>
              <a:rPr lang="zh-CN" altLang="en-US" dirty="0">
                <a:solidFill>
                  <a:srgbClr val="40404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s = "Let's take </a:t>
            </a:r>
            <a:r>
              <a:rPr lang="en-US" altLang="zh-CN" dirty="0" err="1">
                <a:latin typeface="微软雅黑" panose="020B0503020204020204" pitchFamily="34" charset="-122"/>
                <a:ea typeface="微软雅黑" panose="020B0503020204020204" pitchFamily="34" charset="-122"/>
              </a:rPr>
              <a:t>LeetCode</a:t>
            </a:r>
            <a:r>
              <a:rPr lang="en-US" altLang="zh-CN" dirty="0">
                <a:latin typeface="微软雅黑" panose="020B0503020204020204" pitchFamily="34" charset="-122"/>
                <a:ea typeface="微软雅黑" panose="020B0503020204020204" pitchFamily="34" charset="-122"/>
              </a:rPr>
              <a:t> contest"</a:t>
            </a:r>
          </a:p>
          <a:p>
            <a:pPr lvl="1">
              <a:lnSpc>
                <a:spcPct val="150000"/>
              </a:lnSpc>
            </a:pPr>
            <a:r>
              <a:rPr lang="zh-CN" altLang="en-US" dirty="0">
                <a:latin typeface="微软雅黑" panose="020B0503020204020204" pitchFamily="34" charset="-122"/>
                <a:ea typeface="微软雅黑" panose="020B0503020204020204" pitchFamily="34" charset="-122"/>
              </a:rPr>
              <a:t>结果：</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s'teL</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ekat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edoCteeL</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tsetnoc</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B5854D0F-45C3-41D9-9764-1F6D1BA128B5}"/>
              </a:ext>
            </a:extLst>
          </p:cNvPr>
          <p:cNvSpPr txBox="1"/>
          <p:nvPr/>
        </p:nvSpPr>
        <p:spPr>
          <a:xfrm>
            <a:off x="383459" y="2526137"/>
            <a:ext cx="6080405" cy="268034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a:t>
            </a: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a. </a:t>
            </a:r>
            <a:r>
              <a:rPr lang="zh-CN" altLang="en-US" sz="1600" dirty="0">
                <a:latin typeface="微软雅黑" panose="020B0503020204020204" pitchFamily="34" charset="-122"/>
                <a:ea typeface="微软雅黑" panose="020B0503020204020204" pitchFamily="34" charset="-122"/>
              </a:rPr>
              <a:t>先把字符串分裂成单词的列表。遍历列表的每一个单词，反转它并拼接到新的字符串</a:t>
            </a:r>
            <a:r>
              <a:rPr lang="en-US" altLang="zh-CN" sz="1600" b="1" dirty="0">
                <a:latin typeface="微软雅黑" panose="020B0503020204020204" pitchFamily="34" charset="-122"/>
                <a:ea typeface="微软雅黑" panose="020B0503020204020204" pitchFamily="34" charset="-122"/>
              </a:rPr>
              <a:t>【split()</a:t>
            </a:r>
            <a:r>
              <a:rPr lang="zh-CN" altLang="en-US" sz="1600" b="1" dirty="0">
                <a:latin typeface="微软雅黑" panose="020B0503020204020204" pitchFamily="34" charset="-122"/>
                <a:ea typeface="微软雅黑" panose="020B0503020204020204" pitchFamily="34" charset="-122"/>
              </a:rPr>
              <a:t>方法、</a:t>
            </a:r>
            <a:r>
              <a:rPr lang="en-US" altLang="zh-CN" sz="1600" b="1" dirty="0">
                <a:latin typeface="微软雅黑" panose="020B0503020204020204" pitchFamily="34" charset="-122"/>
                <a:ea typeface="微软雅黑" panose="020B0503020204020204" pitchFamily="34" charset="-122"/>
              </a:rPr>
              <a:t>s[::-1]</a:t>
            </a:r>
            <a:r>
              <a:rPr lang="zh-CN" altLang="en-US" sz="1600" b="1" dirty="0">
                <a:latin typeface="微软雅黑" panose="020B0503020204020204" pitchFamily="34" charset="-122"/>
                <a:ea typeface="微软雅黑" panose="020B0503020204020204" pitchFamily="34" charset="-122"/>
              </a:rPr>
              <a:t>、加法拼接、</a:t>
            </a:r>
            <a:r>
              <a:rPr lang="en-US" altLang="zh-CN" sz="1600" b="1" dirty="0">
                <a:latin typeface="微软雅黑" panose="020B0503020204020204" pitchFamily="34" charset="-122"/>
                <a:ea typeface="微软雅黑" panose="020B0503020204020204" pitchFamily="34" charset="-122"/>
              </a:rPr>
              <a:t>strip()</a:t>
            </a:r>
            <a:r>
              <a:rPr lang="zh-CN" altLang="en-US" sz="1600" b="1" dirty="0">
                <a:latin typeface="微软雅黑" panose="020B0503020204020204" pitchFamily="34" charset="-122"/>
                <a:ea typeface="微软雅黑" panose="020B0503020204020204" pitchFamily="34" charset="-122"/>
              </a:rPr>
              <a:t>方法</a:t>
            </a:r>
            <a:r>
              <a:rPr lang="en-US" altLang="zh-CN" sz="1600" b="1"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b. </a:t>
            </a:r>
            <a:r>
              <a:rPr lang="zh-CN" altLang="en-US" sz="1600" dirty="0">
                <a:latin typeface="微软雅黑" panose="020B0503020204020204" pitchFamily="34" charset="-122"/>
                <a:ea typeface="微软雅黑" panose="020B0503020204020204" pitchFamily="34" charset="-122"/>
              </a:rPr>
              <a:t>先把字符串反转，然后将反转的字符串分裂成单词的列表。再反转列表，将反转列表拼接成新的字符串</a:t>
            </a:r>
            <a:r>
              <a:rPr lang="en-US" altLang="zh-CN" sz="1600" b="1" dirty="0">
                <a:latin typeface="微软雅黑" panose="020B0503020204020204" pitchFamily="34" charset="-122"/>
                <a:ea typeface="微软雅黑" panose="020B0503020204020204" pitchFamily="34" charset="-122"/>
              </a:rPr>
              <a:t>【split()</a:t>
            </a:r>
            <a:r>
              <a:rPr lang="zh-CN" altLang="en-US" sz="1600" b="1" dirty="0">
                <a:latin typeface="微软雅黑" panose="020B0503020204020204" pitchFamily="34" charset="-122"/>
                <a:ea typeface="微软雅黑" panose="020B0503020204020204" pitchFamily="34" charset="-122"/>
              </a:rPr>
              <a:t>方法、</a:t>
            </a:r>
            <a:r>
              <a:rPr lang="en-US" altLang="zh-CN" sz="1600" b="1" dirty="0">
                <a:latin typeface="微软雅黑" panose="020B0503020204020204" pitchFamily="34" charset="-122"/>
                <a:ea typeface="微软雅黑" panose="020B0503020204020204" pitchFamily="34" charset="-122"/>
              </a:rPr>
              <a:t>s[::-1]</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join()</a:t>
            </a:r>
            <a:r>
              <a:rPr lang="zh-CN" altLang="en-US" sz="1600" b="1" dirty="0">
                <a:latin typeface="微软雅黑" panose="020B0503020204020204" pitchFamily="34" charset="-122"/>
                <a:ea typeface="微软雅黑" panose="020B0503020204020204" pitchFamily="34" charset="-122"/>
              </a:rPr>
              <a:t>方法</a:t>
            </a:r>
            <a:r>
              <a:rPr lang="en-US" altLang="zh-CN" sz="1600" b="1" dirty="0">
                <a:latin typeface="微软雅黑" panose="020B0503020204020204" pitchFamily="34" charset="-122"/>
                <a:ea typeface="微软雅黑" panose="020B0503020204020204" pitchFamily="34" charset="-122"/>
              </a:rPr>
              <a:t>】</a:t>
            </a:r>
          </a:p>
        </p:txBody>
      </p:sp>
      <p:pic>
        <p:nvPicPr>
          <p:cNvPr id="14" name="图片 13">
            <a:extLst>
              <a:ext uri="{FF2B5EF4-FFF2-40B4-BE49-F238E27FC236}">
                <a16:creationId xmlns:a16="http://schemas.microsoft.com/office/drawing/2014/main" id="{CEE3ADAF-30D2-44A1-8BCF-8DCED9DAC0FE}"/>
              </a:ext>
            </a:extLst>
          </p:cNvPr>
          <p:cNvPicPr>
            <a:picLocks noChangeAspect="1"/>
          </p:cNvPicPr>
          <p:nvPr/>
        </p:nvPicPr>
        <p:blipFill rotWithShape="1">
          <a:blip r:embed="rId4"/>
          <a:srcRect l="32173" t="5095" b="6634"/>
          <a:stretch/>
        </p:blipFill>
        <p:spPr>
          <a:xfrm>
            <a:off x="1646408" y="5182930"/>
            <a:ext cx="3230712" cy="1522034"/>
          </a:xfrm>
          <a:prstGeom prst="rect">
            <a:avLst/>
          </a:prstGeom>
        </p:spPr>
      </p:pic>
    </p:spTree>
    <p:extLst>
      <p:ext uri="{BB962C8B-B14F-4D97-AF65-F5344CB8AC3E}">
        <p14:creationId xmlns:p14="http://schemas.microsoft.com/office/powerpoint/2010/main" val="2875152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微实例：反转字符串</a:t>
            </a:r>
            <a:r>
              <a:rPr lang="en-US" altLang="zh-CN" sz="3600" b="1" dirty="0">
                <a:latin typeface="微软雅黑" panose="020B0503020204020204" pitchFamily="34" charset="-122"/>
                <a:ea typeface="微软雅黑" panose="020B0503020204020204" pitchFamily="34" charset="-122"/>
              </a:rPr>
              <a:t>s</a:t>
            </a:r>
            <a:r>
              <a:rPr lang="zh-CN" altLang="en-US" sz="3600" b="1" dirty="0">
                <a:latin typeface="微软雅黑" panose="020B0503020204020204" pitchFamily="34" charset="-122"/>
                <a:ea typeface="微软雅黑" panose="020B0503020204020204" pitchFamily="34" charset="-122"/>
              </a:rPr>
              <a:t>中的单词</a:t>
            </a:r>
          </a:p>
        </p:txBody>
      </p:sp>
      <p:sp>
        <p:nvSpPr>
          <p:cNvPr id="2" name="文本框 1">
            <a:extLst>
              <a:ext uri="{FF2B5EF4-FFF2-40B4-BE49-F238E27FC236}">
                <a16:creationId xmlns:a16="http://schemas.microsoft.com/office/drawing/2014/main" id="{8F322BD5-6624-4211-A018-E5662085A739}"/>
              </a:ext>
            </a:extLst>
          </p:cNvPr>
          <p:cNvSpPr txBox="1"/>
          <p:nvPr/>
        </p:nvSpPr>
        <p:spPr>
          <a:xfrm>
            <a:off x="173628" y="1021040"/>
            <a:ext cx="4576253" cy="128990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b="0" i="0" dirty="0">
                <a:solidFill>
                  <a:srgbClr val="404040"/>
                </a:solidFill>
                <a:effectLst/>
                <a:latin typeface="微软雅黑" panose="020B0503020204020204" pitchFamily="34" charset="-122"/>
                <a:ea typeface="微软雅黑" panose="020B0503020204020204" pitchFamily="34" charset="-122"/>
              </a:rPr>
              <a:t>反转字符串</a:t>
            </a:r>
            <a:r>
              <a:rPr lang="en-US" altLang="zh-CN" b="0" i="0" dirty="0">
                <a:solidFill>
                  <a:srgbClr val="404040"/>
                </a:solidFill>
                <a:effectLst/>
                <a:latin typeface="微软雅黑" panose="020B0503020204020204" pitchFamily="34" charset="-122"/>
                <a:ea typeface="微软雅黑" panose="020B0503020204020204" pitchFamily="34" charset="-122"/>
              </a:rPr>
              <a:t>s</a:t>
            </a:r>
            <a:r>
              <a:rPr lang="zh-CN" altLang="en-US" b="0" i="0" dirty="0">
                <a:solidFill>
                  <a:srgbClr val="404040"/>
                </a:solidFill>
                <a:effectLst/>
                <a:latin typeface="微软雅黑" panose="020B0503020204020204" pitchFamily="34" charset="-122"/>
                <a:ea typeface="微软雅黑" panose="020B0503020204020204" pitchFamily="34" charset="-122"/>
              </a:rPr>
              <a:t>中的单词</a:t>
            </a:r>
            <a:r>
              <a:rPr lang="zh-CN" altLang="en-US" dirty="0">
                <a:solidFill>
                  <a:srgbClr val="40404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s = "Let's take </a:t>
            </a:r>
            <a:r>
              <a:rPr lang="en-US" altLang="zh-CN" dirty="0" err="1">
                <a:latin typeface="微软雅黑" panose="020B0503020204020204" pitchFamily="34" charset="-122"/>
                <a:ea typeface="微软雅黑" panose="020B0503020204020204" pitchFamily="34" charset="-122"/>
              </a:rPr>
              <a:t>LeetCode</a:t>
            </a:r>
            <a:r>
              <a:rPr lang="en-US" altLang="zh-CN" dirty="0">
                <a:latin typeface="微软雅黑" panose="020B0503020204020204" pitchFamily="34" charset="-122"/>
                <a:ea typeface="微软雅黑" panose="020B0503020204020204" pitchFamily="34" charset="-122"/>
              </a:rPr>
              <a:t> contest"</a:t>
            </a:r>
          </a:p>
          <a:p>
            <a:pPr lvl="1">
              <a:lnSpc>
                <a:spcPct val="150000"/>
              </a:lnSpc>
            </a:pPr>
            <a:r>
              <a:rPr lang="zh-CN" altLang="en-US" dirty="0">
                <a:latin typeface="微软雅黑" panose="020B0503020204020204" pitchFamily="34" charset="-122"/>
                <a:ea typeface="微软雅黑" panose="020B0503020204020204" pitchFamily="34" charset="-122"/>
              </a:rPr>
              <a:t>结果：</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s'teL</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ekat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edoCteeL</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tsetnoc</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AFB444AA-3718-4CCE-807E-73CB2F096DDC}"/>
              </a:ext>
            </a:extLst>
          </p:cNvPr>
          <p:cNvPicPr>
            <a:picLocks noChangeAspect="1"/>
          </p:cNvPicPr>
          <p:nvPr/>
        </p:nvPicPr>
        <p:blipFill rotWithShape="1">
          <a:blip r:embed="rId3"/>
          <a:srcRect t="54675"/>
          <a:stretch/>
        </p:blipFill>
        <p:spPr>
          <a:xfrm>
            <a:off x="6537399" y="3671844"/>
            <a:ext cx="5265243" cy="1895999"/>
          </a:xfrm>
          <a:prstGeom prst="rect">
            <a:avLst/>
          </a:prstGeom>
        </p:spPr>
      </p:pic>
      <p:pic>
        <p:nvPicPr>
          <p:cNvPr id="8" name="图片 7">
            <a:extLst>
              <a:ext uri="{FF2B5EF4-FFF2-40B4-BE49-F238E27FC236}">
                <a16:creationId xmlns:a16="http://schemas.microsoft.com/office/drawing/2014/main" id="{2786013F-32BD-4D84-AD83-2A94C1333784}"/>
              </a:ext>
            </a:extLst>
          </p:cNvPr>
          <p:cNvPicPr>
            <a:picLocks noChangeAspect="1"/>
          </p:cNvPicPr>
          <p:nvPr/>
        </p:nvPicPr>
        <p:blipFill rotWithShape="1">
          <a:blip r:embed="rId3"/>
          <a:srcRect b="47006"/>
          <a:stretch/>
        </p:blipFill>
        <p:spPr>
          <a:xfrm>
            <a:off x="559387" y="3724290"/>
            <a:ext cx="5265243" cy="2216806"/>
          </a:xfrm>
          <a:prstGeom prst="rect">
            <a:avLst/>
          </a:prstGeom>
        </p:spPr>
      </p:pic>
      <p:sp>
        <p:nvSpPr>
          <p:cNvPr id="10" name="文本框 9">
            <a:extLst>
              <a:ext uri="{FF2B5EF4-FFF2-40B4-BE49-F238E27FC236}">
                <a16:creationId xmlns:a16="http://schemas.microsoft.com/office/drawing/2014/main" id="{98253A33-9C88-435C-B9FF-077B7355693F}"/>
              </a:ext>
            </a:extLst>
          </p:cNvPr>
          <p:cNvSpPr txBox="1"/>
          <p:nvPr/>
        </p:nvSpPr>
        <p:spPr>
          <a:xfrm>
            <a:off x="662202" y="2926074"/>
            <a:ext cx="4871393" cy="646331"/>
          </a:xfrm>
          <a:prstGeom prst="rect">
            <a:avLst/>
          </a:prstGeom>
          <a:noFill/>
        </p:spPr>
        <p:txBody>
          <a:bodyPr wrap="square">
            <a:spAutoFit/>
          </a:bodyPr>
          <a:lstStyle/>
          <a:p>
            <a:r>
              <a:rPr lang="en-US" altLang="zh-CN" sz="1800" dirty="0">
                <a:latin typeface="微软雅黑" panose="020B0503020204020204" pitchFamily="34" charset="-122"/>
                <a:ea typeface="微软雅黑" panose="020B0503020204020204" pitchFamily="34" charset="-122"/>
              </a:rPr>
              <a:t>a. </a:t>
            </a:r>
            <a:r>
              <a:rPr lang="zh-CN" altLang="en-US" sz="1800" dirty="0">
                <a:latin typeface="微软雅黑" panose="020B0503020204020204" pitchFamily="34" charset="-122"/>
                <a:ea typeface="微软雅黑" panose="020B0503020204020204" pitchFamily="34" charset="-122"/>
              </a:rPr>
              <a:t>先把字符串分裂成单词的列表。遍历列表的每一个单词，反转它并拼接到新的字符串</a:t>
            </a:r>
            <a:endParaRPr lang="zh-CN" altLang="en-US" dirty="0"/>
          </a:p>
        </p:txBody>
      </p:sp>
      <p:sp>
        <p:nvSpPr>
          <p:cNvPr id="12" name="文本框 11">
            <a:extLst>
              <a:ext uri="{FF2B5EF4-FFF2-40B4-BE49-F238E27FC236}">
                <a16:creationId xmlns:a16="http://schemas.microsoft.com/office/drawing/2014/main" id="{3150E145-6D22-4F78-A79E-0E71BF897756}"/>
              </a:ext>
            </a:extLst>
          </p:cNvPr>
          <p:cNvSpPr txBox="1"/>
          <p:nvPr/>
        </p:nvSpPr>
        <p:spPr>
          <a:xfrm>
            <a:off x="6537399" y="2927549"/>
            <a:ext cx="5455429" cy="646331"/>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b. </a:t>
            </a:r>
            <a:r>
              <a:rPr lang="zh-CN" altLang="en-US" sz="1800" dirty="0">
                <a:latin typeface="微软雅黑" panose="020B0503020204020204" pitchFamily="34" charset="-122"/>
                <a:ea typeface="微软雅黑" panose="020B0503020204020204" pitchFamily="34" charset="-122"/>
              </a:rPr>
              <a:t>先把字符串反转，然后将反转的字符串分裂成单词列表。再反转列表，将反转列表拼接成新的字符串</a:t>
            </a:r>
            <a:endParaRPr lang="zh-CN" altLang="en-US" dirty="0"/>
          </a:p>
        </p:txBody>
      </p:sp>
    </p:spTree>
    <p:extLst>
      <p:ext uri="{BB962C8B-B14F-4D97-AF65-F5344CB8AC3E}">
        <p14:creationId xmlns:p14="http://schemas.microsoft.com/office/powerpoint/2010/main" val="2602649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1751CB1-9440-4F81-A9BC-602419D1E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98A16DA6-8639-47D4-9087-48E332E93284}"/>
              </a:ext>
            </a:extLst>
          </p:cNvPr>
          <p:cNvSpPr txBox="1"/>
          <p:nvPr/>
        </p:nvSpPr>
        <p:spPr>
          <a:xfrm>
            <a:off x="218805" y="153036"/>
            <a:ext cx="8712128" cy="646331"/>
          </a:xfrm>
          <a:prstGeom prst="rect">
            <a:avLst/>
          </a:prstGeom>
          <a:noFill/>
        </p:spPr>
        <p:txBody>
          <a:bodyPr wrap="square">
            <a:spAutoFit/>
          </a:bodyPr>
          <a:lstStyle/>
          <a:p>
            <a:r>
              <a:rPr lang="en-US" altLang="zh-CN" sz="3600" b="1" dirty="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的控制结构</a:t>
            </a:r>
          </a:p>
        </p:txBody>
      </p:sp>
      <p:pic>
        <p:nvPicPr>
          <p:cNvPr id="5" name="图形 4">
            <a:extLst>
              <a:ext uri="{FF2B5EF4-FFF2-40B4-BE49-F238E27FC236}">
                <a16:creationId xmlns:a16="http://schemas.microsoft.com/office/drawing/2014/main" id="{CDD3EC86-F0FD-4524-8E17-AD1EC32B2B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458" y="1199775"/>
            <a:ext cx="12031084" cy="5658225"/>
          </a:xfrm>
          <a:prstGeom prst="rect">
            <a:avLst/>
          </a:prstGeom>
        </p:spPr>
      </p:pic>
    </p:spTree>
    <p:extLst>
      <p:ext uri="{BB962C8B-B14F-4D97-AF65-F5344CB8AC3E}">
        <p14:creationId xmlns:p14="http://schemas.microsoft.com/office/powerpoint/2010/main" val="4179903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90AA97D-E74E-4BD0-AA27-CA14F1340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08738" y="153036"/>
            <a:ext cx="6096982"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顺序结构：基本概念</a:t>
            </a:r>
          </a:p>
        </p:txBody>
      </p:sp>
      <p:sp>
        <p:nvSpPr>
          <p:cNvPr id="2" name="文本框 1">
            <a:extLst>
              <a:ext uri="{FF2B5EF4-FFF2-40B4-BE49-F238E27FC236}">
                <a16:creationId xmlns:a16="http://schemas.microsoft.com/office/drawing/2014/main" id="{06426585-61F1-48F4-A564-2BDC4482DE10}"/>
              </a:ext>
            </a:extLst>
          </p:cNvPr>
          <p:cNvSpPr txBox="1"/>
          <p:nvPr/>
        </p:nvSpPr>
        <p:spPr>
          <a:xfrm>
            <a:off x="439332" y="1986455"/>
            <a:ext cx="5656668" cy="2396938"/>
          </a:xfrm>
          <a:prstGeom prst="rect">
            <a:avLst/>
          </a:prstGeom>
          <a:noFill/>
        </p:spPr>
        <p:txBody>
          <a:bodyPr wrap="square" rtlCol="0">
            <a:spAutoFit/>
          </a:bodyPr>
          <a:lstStyle/>
          <a:p>
            <a:pPr marL="342900" indent="-342900">
              <a:lnSpc>
                <a:spcPct val="150000"/>
              </a:lnSpc>
              <a:spcBef>
                <a:spcPts val="600"/>
              </a:spcBef>
              <a:spcAft>
                <a:spcPts val="600"/>
              </a:spcAft>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顺序结构是程序的默认执行顺序，即从上往下依次执行代码。</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顺序结构是程序的基础，但单一的顺序结构不可能解决所有问题。</a:t>
            </a:r>
          </a:p>
        </p:txBody>
      </p:sp>
      <p:pic>
        <p:nvPicPr>
          <p:cNvPr id="5" name="图片 4">
            <a:extLst>
              <a:ext uri="{FF2B5EF4-FFF2-40B4-BE49-F238E27FC236}">
                <a16:creationId xmlns:a16="http://schemas.microsoft.com/office/drawing/2014/main" id="{4E10A6B9-9A10-494F-BB3F-7E60980F3849}"/>
              </a:ext>
            </a:extLst>
          </p:cNvPr>
          <p:cNvPicPr>
            <a:picLocks noChangeAspect="1"/>
          </p:cNvPicPr>
          <p:nvPr/>
        </p:nvPicPr>
        <p:blipFill rotWithShape="1">
          <a:blip r:embed="rId4">
            <a:extLst>
              <a:ext uri="{28A0092B-C50C-407E-A947-70E740481C1C}">
                <a14:useLocalDpi xmlns:a14="http://schemas.microsoft.com/office/drawing/2010/main" val="0"/>
              </a:ext>
            </a:extLst>
          </a:blip>
          <a:srcRect l="5586" t="13916" r="82753" b="26361"/>
          <a:stretch>
            <a:fillRect/>
          </a:stretch>
        </p:blipFill>
        <p:spPr>
          <a:xfrm>
            <a:off x="8478832" y="1986455"/>
            <a:ext cx="1252846" cy="2576945"/>
          </a:xfrm>
          <a:prstGeom prst="rect">
            <a:avLst/>
          </a:prstGeom>
        </p:spPr>
      </p:pic>
    </p:spTree>
    <p:extLst>
      <p:ext uri="{BB962C8B-B14F-4D97-AF65-F5344CB8AC3E}">
        <p14:creationId xmlns:p14="http://schemas.microsoft.com/office/powerpoint/2010/main" val="1043965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90AA97D-E74E-4BD0-AA27-CA14F1340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08738" y="153036"/>
            <a:ext cx="6096982"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分支结构：基本概念</a:t>
            </a:r>
          </a:p>
        </p:txBody>
      </p:sp>
      <p:sp>
        <p:nvSpPr>
          <p:cNvPr id="2" name="文本框 1">
            <a:extLst>
              <a:ext uri="{FF2B5EF4-FFF2-40B4-BE49-F238E27FC236}">
                <a16:creationId xmlns:a16="http://schemas.microsoft.com/office/drawing/2014/main" id="{06426585-61F1-48F4-A564-2BDC4482DE10}"/>
              </a:ext>
            </a:extLst>
          </p:cNvPr>
          <p:cNvSpPr txBox="1"/>
          <p:nvPr/>
        </p:nvSpPr>
        <p:spPr>
          <a:xfrm>
            <a:off x="439331" y="1986455"/>
            <a:ext cx="5917325" cy="2392963"/>
          </a:xfrm>
          <a:prstGeom prst="rect">
            <a:avLst/>
          </a:prstGeom>
          <a:noFill/>
        </p:spPr>
        <p:txBody>
          <a:bodyPr wrap="square" rtlCol="0">
            <a:spAutoFit/>
          </a:bodyPr>
          <a:lstStyle/>
          <a:p>
            <a:pPr marL="342900" indent="-342900">
              <a:lnSpc>
                <a:spcPct val="150000"/>
              </a:lnSpc>
              <a:spcBef>
                <a:spcPts val="600"/>
              </a:spcBef>
              <a:spcAft>
                <a:spcPts val="600"/>
              </a:spcAft>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分支结构是程序根据条件判断结果而选择不同向前执行路径的一种运行方式</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包括单分支结构、二分支结构、多分支结构</a:t>
            </a:r>
          </a:p>
        </p:txBody>
      </p:sp>
      <p:pic>
        <p:nvPicPr>
          <p:cNvPr id="4" name="图片 3">
            <a:extLst>
              <a:ext uri="{FF2B5EF4-FFF2-40B4-BE49-F238E27FC236}">
                <a16:creationId xmlns:a16="http://schemas.microsoft.com/office/drawing/2014/main" id="{7DCA7BDE-7B73-4840-A894-3E969D083FBA}"/>
              </a:ext>
            </a:extLst>
          </p:cNvPr>
          <p:cNvPicPr>
            <a:picLocks noChangeAspect="1"/>
          </p:cNvPicPr>
          <p:nvPr/>
        </p:nvPicPr>
        <p:blipFill>
          <a:blip r:embed="rId4"/>
          <a:stretch>
            <a:fillRect/>
          </a:stretch>
        </p:blipFill>
        <p:spPr>
          <a:xfrm>
            <a:off x="7378740" y="2353233"/>
            <a:ext cx="4445400" cy="2598295"/>
          </a:xfrm>
          <a:prstGeom prst="rect">
            <a:avLst/>
          </a:prstGeom>
        </p:spPr>
      </p:pic>
    </p:spTree>
    <p:extLst>
      <p:ext uri="{BB962C8B-B14F-4D97-AF65-F5344CB8AC3E}">
        <p14:creationId xmlns:p14="http://schemas.microsoft.com/office/powerpoint/2010/main" val="10545460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5854</TotalTime>
  <Words>2876</Words>
  <Application>Microsoft Office PowerPoint</Application>
  <PresentationFormat>宽屏</PresentationFormat>
  <Paragraphs>202</Paragraphs>
  <Slides>41</Slides>
  <Notes>27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yaheiInconsolata</vt:lpstr>
      <vt:lpstr>等线</vt:lpstr>
      <vt:lpstr>宋体</vt:lpstr>
      <vt:lpstr>微软雅黑</vt:lpstr>
      <vt:lpstr>Arial</vt:lpstr>
      <vt:lpstr>Calibri</vt:lpstr>
      <vt:lpstr>Calibri Light</vt:lpstr>
      <vt:lpstr>Consolas</vt:lpstr>
      <vt:lpstr>Inconsolata</vt:lpstr>
      <vt:lpstr>Wingdings</vt:lpstr>
      <vt:lpstr>Office 主题</vt:lpstr>
      <vt:lpstr>程序的控制结构</vt:lpstr>
      <vt:lpstr>1). 下面哪个选项打印的不是单行字符串？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amosine</dc:creator>
  <cp:lastModifiedBy>LIAO Y.Q.</cp:lastModifiedBy>
  <cp:revision>150</cp:revision>
  <dcterms:created xsi:type="dcterms:W3CDTF">2021-08-19T08:05:36Z</dcterms:created>
  <dcterms:modified xsi:type="dcterms:W3CDTF">2021-09-27T01:39:55Z</dcterms:modified>
</cp:coreProperties>
</file>