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340" r:id="rId3"/>
    <p:sldId id="337" r:id="rId4"/>
    <p:sldId id="338" r:id="rId5"/>
    <p:sldId id="342" r:id="rId6"/>
    <p:sldId id="345" r:id="rId7"/>
    <p:sldId id="346" r:id="rId8"/>
    <p:sldId id="351" r:id="rId9"/>
    <p:sldId id="350" r:id="rId10"/>
    <p:sldId id="344" r:id="rId11"/>
    <p:sldId id="348" r:id="rId12"/>
    <p:sldId id="352" r:id="rId13"/>
    <p:sldId id="353" r:id="rId14"/>
    <p:sldId id="354" r:id="rId15"/>
    <p:sldId id="355" r:id="rId16"/>
    <p:sldId id="357" r:id="rId17"/>
    <p:sldId id="358" r:id="rId18"/>
    <p:sldId id="368" r:id="rId19"/>
    <p:sldId id="369" r:id="rId20"/>
    <p:sldId id="362" r:id="rId21"/>
    <p:sldId id="370" r:id="rId22"/>
    <p:sldId id="371" r:id="rId23"/>
    <p:sldId id="363" r:id="rId24"/>
    <p:sldId id="372" r:id="rId25"/>
    <p:sldId id="375" r:id="rId26"/>
    <p:sldId id="374" r:id="rId27"/>
    <p:sldId id="376" r:id="rId28"/>
    <p:sldId id="377" r:id="rId29"/>
    <p:sldId id="378" r:id="rId30"/>
    <p:sldId id="380" r:id="rId31"/>
    <p:sldId id="379" r:id="rId32"/>
    <p:sldId id="381" r:id="rId33"/>
    <p:sldId id="382" r:id="rId34"/>
    <p:sldId id="365" r:id="rId35"/>
    <p:sldId id="383" r:id="rId36"/>
    <p:sldId id="384" r:id="rId37"/>
    <p:sldId id="385" r:id="rId38"/>
    <p:sldId id="386" r:id="rId39"/>
    <p:sldId id="387" r:id="rId40"/>
    <p:sldId id="388" r:id="rId41"/>
    <p:sldId id="389" r:id="rId42"/>
    <p:sldId id="390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CEC"/>
    <a:srgbClr val="FFFFFF"/>
    <a:srgbClr val="FF6600"/>
    <a:srgbClr val="2AA1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96" autoAdjust="0"/>
  </p:normalViewPr>
  <p:slideViewPr>
    <p:cSldViewPr snapToGrid="0">
      <p:cViewPr varScale="1">
        <p:scale>
          <a:sx n="101" d="100"/>
          <a:sy n="101" d="100"/>
        </p:scale>
        <p:origin x="39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6D1F3-A6B5-4619-AC09-0C1EF400D83E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1575E-350A-4128-8621-EA5F670E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372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只需要一个能做一件事情的函数而已，连它叫什么名字都无关紧要。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Lambda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表达式就可以用来做这件事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1575E-350A-4128-8621-EA5F670EE29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28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1575E-350A-4128-8621-EA5F670EE29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555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递归其实和循环类似，函数式编程里循环的一种表达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1575E-350A-4128-8621-EA5F670EE29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564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01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1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01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34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5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46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83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36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00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6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86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52DEE-4A98-491F-8758-CF52861AA12F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27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/>
          <p:cNvSpPr/>
          <p:nvPr/>
        </p:nvSpPr>
        <p:spPr>
          <a:xfrm flipH="1">
            <a:off x="0" y="0"/>
            <a:ext cx="12192000" cy="6857999"/>
          </a:xfrm>
          <a:prstGeom prst="snip1Rect">
            <a:avLst>
              <a:gd name="adj" fmla="val 19334"/>
            </a:avLst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49000">
                <a:schemeClr val="accent5">
                  <a:lumMod val="0"/>
                  <a:lumOff val="100000"/>
                </a:schemeClr>
              </a:gs>
              <a:gs pos="100000">
                <a:srgbClr val="00B0F0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87748" y="2149255"/>
            <a:ext cx="5816505" cy="110068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函数和代码复用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96060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廖友琦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2021-10-04</a:t>
            </a:r>
          </a:p>
          <a:p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4511F5DD-2B8C-4070-947A-B537E11FB915}"/>
              </a:ext>
            </a:extLst>
          </p:cNvPr>
          <p:cNvSpPr/>
          <p:nvPr/>
        </p:nvSpPr>
        <p:spPr>
          <a:xfrm rot="5400000">
            <a:off x="0" y="0"/>
            <a:ext cx="1325525" cy="1325528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梯形 6"/>
          <p:cNvSpPr/>
          <p:nvPr/>
        </p:nvSpPr>
        <p:spPr>
          <a:xfrm rot="18900000">
            <a:off x="-419466" y="315546"/>
            <a:ext cx="1874580" cy="387892"/>
          </a:xfrm>
          <a:prstGeom prst="trapezoid">
            <a:avLst>
              <a:gd name="adj" fmla="val 100963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32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函数的实参传递：按位置传递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991488-CF8A-4F79-84D1-A12BA6EFC57E}"/>
              </a:ext>
            </a:extLst>
          </p:cNvPr>
          <p:cNvSpPr txBox="1"/>
          <p:nvPr/>
        </p:nvSpPr>
        <p:spPr>
          <a:xfrm>
            <a:off x="326580" y="1041254"/>
            <a:ext cx="9651991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传入函数的实际参数必须与函数定义时形式参数的数量和位置对应。有默认值的形参可以不传。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E54915-0A90-4AD5-A121-2FC406FA4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81" y="3491675"/>
            <a:ext cx="3591785" cy="19735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DBDFEFF-1FA3-4374-A31A-5B374B30A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612" y="2423886"/>
            <a:ext cx="7285726" cy="373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2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函数的实参传递：按关键字传递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991488-CF8A-4F79-84D1-A12BA6EFC57E}"/>
              </a:ext>
            </a:extLst>
          </p:cNvPr>
          <p:cNvSpPr txBox="1"/>
          <p:nvPr/>
        </p:nvSpPr>
        <p:spPr>
          <a:xfrm>
            <a:off x="326581" y="1136219"/>
            <a:ext cx="891902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关键字参数允许通过变量名进行匹配，而不是通过位置。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82396D-BEAE-4CC7-A5B2-2C04BC515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316" y="2187655"/>
            <a:ext cx="4877481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44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9801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函数的实参传递：位置传递和关键字传递的混合规则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991488-CF8A-4F79-84D1-A12BA6EFC57E}"/>
              </a:ext>
            </a:extLst>
          </p:cNvPr>
          <p:cNvSpPr txBox="1"/>
          <p:nvPr/>
        </p:nvSpPr>
        <p:spPr>
          <a:xfrm>
            <a:off x="269515" y="911511"/>
            <a:ext cx="11785090" cy="2438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传递参数时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位置参数必须放在关键字参数前面。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位置参数按位置一一匹配前几个参数，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关键字参数根据变量名匹配，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未匹配的参数按默认值赋值。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8F72F5-0EC3-474C-AA77-C0A87863C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15" y="4329570"/>
            <a:ext cx="3906477" cy="16248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D50D8AD-78A7-474A-B762-A3C56B069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948" y="3670630"/>
            <a:ext cx="7640052" cy="270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1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10208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函数的实参传递：解包传递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序列解包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和字典解包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991488-CF8A-4F79-84D1-A12BA6EFC57E}"/>
              </a:ext>
            </a:extLst>
          </p:cNvPr>
          <p:cNvSpPr txBox="1"/>
          <p:nvPr/>
        </p:nvSpPr>
        <p:spPr>
          <a:xfrm>
            <a:off x="133546" y="1017807"/>
            <a:ext cx="11820885" cy="2807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= (1, 2, 3)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[1, 2, 3]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(*a)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解包，将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的每个元素当作位置参数传递给函数，即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(*a) ==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(1, 2, 3)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= {“name”: 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马云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”, “age”:65}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(**b)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解包，将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的每个元素当作关键字参数传递给函数，即：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(**b) ==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(name=“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马云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age=65)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61D10B5-3ADB-4A1C-8C38-D15A81DFD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39" y="4161458"/>
            <a:ext cx="10343347" cy="245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5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函数的参数：一个综合的例子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991488-CF8A-4F79-84D1-A12BA6EFC57E}"/>
              </a:ext>
            </a:extLst>
          </p:cNvPr>
          <p:cNvSpPr txBox="1"/>
          <p:nvPr/>
        </p:nvSpPr>
        <p:spPr>
          <a:xfrm>
            <a:off x="133546" y="1017807"/>
            <a:ext cx="1182088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下面是一个新生入学的程序，请根据以下这些人的信息为其入学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FD8326A-46AA-4691-9C85-933965F09F7B}"/>
              </a:ext>
            </a:extLst>
          </p:cNvPr>
          <p:cNvSpPr txBox="1"/>
          <p:nvPr/>
        </p:nvSpPr>
        <p:spPr>
          <a:xfrm>
            <a:off x="133546" y="1582833"/>
            <a:ext cx="700384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def enroll(name, gender, *score, age=17, city='</a:t>
            </a:r>
            <a:r>
              <a:rPr lang="zh-CN" altLang="en-US" sz="1400" dirty="0">
                <a:latin typeface="Consolas" panose="020B0609020204030204" pitchFamily="49" charset="0"/>
              </a:rPr>
              <a:t>北京</a:t>
            </a:r>
            <a:r>
              <a:rPr lang="en-US" altLang="zh-CN" sz="1400" dirty="0">
                <a:latin typeface="Consolas" panose="020B0609020204030204" pitchFamily="49" charset="0"/>
              </a:rPr>
              <a:t>', **</a:t>
            </a:r>
            <a:r>
              <a:rPr lang="en-US" altLang="zh-CN" sz="1400" dirty="0" err="1">
                <a:latin typeface="Consolas" panose="020B0609020204030204" pitchFamily="49" charset="0"/>
              </a:rPr>
              <a:t>other_infos</a:t>
            </a:r>
            <a:r>
              <a:rPr lang="en-US" altLang="zh-CN" sz="1400" dirty="0"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print('name:', name, end='\t')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print('gender:', gender, end='\t')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print('score:', score, end='\t')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print('age:', age, end='\t')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print('city:', city, end='\t')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print('</a:t>
            </a:r>
            <a:r>
              <a:rPr lang="en-US" altLang="zh-CN" sz="1400" dirty="0" err="1">
                <a:latin typeface="Consolas" panose="020B0609020204030204" pitchFamily="49" charset="0"/>
              </a:rPr>
              <a:t>other_infos</a:t>
            </a:r>
            <a:r>
              <a:rPr lang="en-US" altLang="zh-CN" sz="1400" dirty="0">
                <a:latin typeface="Consolas" panose="020B0609020204030204" pitchFamily="49" charset="0"/>
              </a:rPr>
              <a:t>:', </a:t>
            </a:r>
            <a:r>
              <a:rPr lang="en-US" altLang="zh-CN" sz="1400" dirty="0" err="1">
                <a:latin typeface="Consolas" panose="020B0609020204030204" pitchFamily="49" charset="0"/>
              </a:rPr>
              <a:t>other_infos</a:t>
            </a:r>
            <a:r>
              <a:rPr lang="en-US" altLang="zh-CN" sz="1400" dirty="0">
                <a:latin typeface="Consolas" panose="020B0609020204030204" pitchFamily="49" charset="0"/>
              </a:rPr>
              <a:t>, end='\n\n’)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614AAB-78C0-4513-B1CB-01D23013A479}"/>
              </a:ext>
            </a:extLst>
          </p:cNvPr>
          <p:cNvSpPr txBox="1"/>
          <p:nvPr/>
        </p:nvSpPr>
        <p:spPr>
          <a:xfrm>
            <a:off x="7612742" y="1898936"/>
            <a:ext cx="44849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易烊千玺，男，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85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分，年龄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，其它信息不详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小李子，男，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47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岁，洛杉矶人，其它信息不详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Gaga,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女，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岁，纽约人，信仰天主教，其他信息不详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仝卓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男，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分，其他信息不详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迪丽热巴，女，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分，城市新疆，其它信息不详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D3C65B5-B323-486A-92EF-F0DFC7405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942" y="3183271"/>
            <a:ext cx="8891318" cy="357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0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变量的作用范围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991488-CF8A-4F79-84D1-A12BA6EFC57E}"/>
              </a:ext>
            </a:extLst>
          </p:cNvPr>
          <p:cNvSpPr txBox="1"/>
          <p:nvPr/>
        </p:nvSpPr>
        <p:spPr>
          <a:xfrm>
            <a:off x="133546" y="1017807"/>
            <a:ext cx="11820885" cy="1515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一个程序中的变量包括两类：全局变量和局部变量。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全局变量指在函数之外定义的变量，一般没有缩进，在程序执行全过程有效。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局部变量指在函数内部使用的变量，仅在函数内部有效 ，当函数退出时变量将不存在。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F17ABE-BE39-438F-9EB2-ACF9BFDD2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351" y="2664333"/>
            <a:ext cx="8049505" cy="351295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D4B926A-F5A5-4559-B69A-97C5F2A5AEDE}"/>
              </a:ext>
            </a:extLst>
          </p:cNvPr>
          <p:cNvSpPr txBox="1"/>
          <p:nvPr/>
        </p:nvSpPr>
        <p:spPr>
          <a:xfrm>
            <a:off x="870857" y="6359330"/>
            <a:ext cx="1092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这个例子说明，当函数执行完退出后，其内部变量将被释放。如果函数内部使用了全局变量呢？</a:t>
            </a:r>
          </a:p>
        </p:txBody>
      </p:sp>
    </p:spTree>
    <p:extLst>
      <p:ext uri="{BB962C8B-B14F-4D97-AF65-F5344CB8AC3E}">
        <p14:creationId xmlns:p14="http://schemas.microsoft.com/office/powerpoint/2010/main" val="401072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变量的返回值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4B926A-F5A5-4559-B69A-97C5F2A5AEDE}"/>
              </a:ext>
            </a:extLst>
          </p:cNvPr>
          <p:cNvSpPr txBox="1"/>
          <p:nvPr/>
        </p:nvSpPr>
        <p:spPr>
          <a:xfrm>
            <a:off x="1683657" y="4805820"/>
            <a:ext cx="73805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内部使用了变量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，并且将变量参数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赋值给变量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为何全局变量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值没有改变？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7C4EB03-ED6A-439C-A1B9-3A3D384E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520" y="2123238"/>
            <a:ext cx="8668960" cy="221963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BFE909D-629A-4EAB-8B93-C75617B35BD8}"/>
              </a:ext>
            </a:extLst>
          </p:cNvPr>
          <p:cNvSpPr txBox="1"/>
          <p:nvPr/>
        </p:nvSpPr>
        <p:spPr>
          <a:xfrm>
            <a:off x="2351314" y="3991429"/>
            <a:ext cx="35124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25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变量的返回值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FE909D-629A-4EAB-8B93-C75617B35BD8}"/>
              </a:ext>
            </a:extLst>
          </p:cNvPr>
          <p:cNvSpPr txBox="1"/>
          <p:nvPr/>
        </p:nvSpPr>
        <p:spPr>
          <a:xfrm>
            <a:off x="2351314" y="3991429"/>
            <a:ext cx="35124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A38349-3AD1-4871-BC7D-595CADC0E2D2}"/>
              </a:ext>
            </a:extLst>
          </p:cNvPr>
          <p:cNvSpPr txBox="1"/>
          <p:nvPr/>
        </p:nvSpPr>
        <p:spPr>
          <a:xfrm>
            <a:off x="189186" y="1189949"/>
            <a:ext cx="72566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如果希望让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当作全局变量，需要在变量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使用前显式声明该变量为全局变量，代码如下。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3B03B0D-2002-4C7E-8881-6AD430E0C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150" y="2438689"/>
            <a:ext cx="5836222" cy="227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7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9623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函数对变量的作用：可变数据类型和不可变数据类型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507966-6226-4F48-93C3-A255A1877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821" y="1258849"/>
            <a:ext cx="3153215" cy="19052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A6E84B8-2C15-4AFA-A619-D0DF09C87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915" y="1325533"/>
            <a:ext cx="3191320" cy="183858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F93FC94-6D94-4D95-BBF8-BCAE70898EE0}"/>
              </a:ext>
            </a:extLst>
          </p:cNvPr>
          <p:cNvSpPr txBox="1"/>
          <p:nvPr/>
        </p:nvSpPr>
        <p:spPr>
          <a:xfrm>
            <a:off x="711200" y="4335373"/>
            <a:ext cx="8783174" cy="1705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中所有数据类型都是对象，在内存中以地址的形式存在。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赋值本质上是一个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 binding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的过程，将变量名字绑定到内存地址。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列表是可变数据类型，即内存地址不变，列表的内容可以改变，不影响绑定关系。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对于不可变的数据类型。数据的改变相当于重新绑定的新的内存地址。</a:t>
            </a:r>
          </a:p>
        </p:txBody>
      </p:sp>
    </p:spTree>
    <p:extLst>
      <p:ext uri="{BB962C8B-B14F-4D97-AF65-F5344CB8AC3E}">
        <p14:creationId xmlns:p14="http://schemas.microsoft.com/office/powerpoint/2010/main" val="124303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8724F13-32F9-4E8F-9D41-93E846142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79" y="1002060"/>
            <a:ext cx="3881319" cy="28884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F32F247-DCD7-4A4C-8AB1-C326E61BC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394" y="1049692"/>
            <a:ext cx="3864907" cy="28473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F58FC3F-B8B8-4745-99B7-49D0969D70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EE030FD-461F-4E58-B7F4-2342406369A6}"/>
              </a:ext>
            </a:extLst>
          </p:cNvPr>
          <p:cNvSpPr txBox="1"/>
          <p:nvPr/>
        </p:nvSpPr>
        <p:spPr>
          <a:xfrm>
            <a:off x="189186" y="183814"/>
            <a:ext cx="9623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函数对变量的作用：可变数据类型和不可变数据类型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FC480C-3DF7-4EC2-8560-15032BEFB7D2}"/>
              </a:ext>
            </a:extLst>
          </p:cNvPr>
          <p:cNvSpPr txBox="1"/>
          <p:nvPr/>
        </p:nvSpPr>
        <p:spPr>
          <a:xfrm>
            <a:off x="189186" y="4635231"/>
            <a:ext cx="7017157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传递给函数的参数如果是可变数据类型，要小心该变量是否会被函数内部改变而不自知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为了避免混淆，可以将可变数据类型的副本传递给函数，这样函数就不会改变原来的数据。如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b.copy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1DF2099-643C-4A6D-A261-695A9B1ACD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2384" y="4559120"/>
            <a:ext cx="3347317" cy="185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1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5620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一个简单的例子：生日快乐歌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8CC49B-E4F2-4DF5-9128-73349DF2369F}"/>
              </a:ext>
            </a:extLst>
          </p:cNvPr>
          <p:cNvSpPr txBox="1"/>
          <p:nvPr/>
        </p:nvSpPr>
        <p:spPr>
          <a:xfrm>
            <a:off x="189186" y="952403"/>
            <a:ext cx="41873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Happy birthday to you!</a:t>
            </a: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Happy birthday to you!</a:t>
            </a: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Happy birthday, dear &lt;</a:t>
            </a:r>
            <a:r>
              <a:rPr lang="zh-CN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名字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&gt;!</a:t>
            </a: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Happy birthday to you!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A4017DF-F13D-4694-9DA0-D1ED6C322A33}"/>
              </a:ext>
            </a:extLst>
          </p:cNvPr>
          <p:cNvSpPr txBox="1"/>
          <p:nvPr/>
        </p:nvSpPr>
        <p:spPr>
          <a:xfrm>
            <a:off x="189186" y="2541402"/>
            <a:ext cx="4595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编写程序为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Mike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Lily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输出生日快乐歌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9EDD16-D3CE-4C75-9635-F3B3A24A562E}"/>
              </a:ext>
            </a:extLst>
          </p:cNvPr>
          <p:cNvSpPr txBox="1"/>
          <p:nvPr/>
        </p:nvSpPr>
        <p:spPr>
          <a:xfrm>
            <a:off x="189186" y="3376347"/>
            <a:ext cx="51332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'Happy birthday to you!'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'Happy birthday to you!'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'Happy birthday, dear Mike!'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'Happy birthday to you!'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'Happy birthday to you!'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'Happy birthday to you!'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'Happy birthday, dear Lily!'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'Happy birthday to you!'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61BAE2E-E3CF-4874-8555-483186C1B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76347"/>
            <a:ext cx="5954969" cy="22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4431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匿名函数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3F4622C-2513-44CE-A68A-3D49664D9AAB}"/>
              </a:ext>
            </a:extLst>
          </p:cNvPr>
          <p:cNvSpPr txBox="1"/>
          <p:nvPr/>
        </p:nvSpPr>
        <p:spPr>
          <a:xfrm>
            <a:off x="348343" y="1136219"/>
            <a:ext cx="10015883" cy="1028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函数是一类结构简单的函数，不需要以标准的方式来声明函数名，因此也叫做匿名函数。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实际上，匿名函数并非没有名字，而是将函数名作为函数结果返回，如下：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4A9FC9-0355-456B-AB9C-24AC92E67BE4}"/>
              </a:ext>
            </a:extLst>
          </p:cNvPr>
          <p:cNvSpPr txBox="1"/>
          <p:nvPr/>
        </p:nvSpPr>
        <p:spPr>
          <a:xfrm>
            <a:off x="467039" y="2594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= lambda &lt;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参数列表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&gt;: &lt;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3872F5F-5B69-4C3E-A882-5EA017448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188" y="3814674"/>
            <a:ext cx="3115547" cy="77146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74D804D-CAAC-4835-8168-24E93D46E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016" y="2414768"/>
            <a:ext cx="4629796" cy="391532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158D317-E10C-4D1E-9B2E-CCD6A40C2A58}"/>
              </a:ext>
            </a:extLst>
          </p:cNvPr>
          <p:cNvSpPr txBox="1"/>
          <p:nvPr/>
        </p:nvSpPr>
        <p:spPr>
          <a:xfrm>
            <a:off x="467039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等价于：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2DD1792-3847-4C72-90FC-93CA117907FA}"/>
              </a:ext>
            </a:extLst>
          </p:cNvPr>
          <p:cNvSpPr txBox="1"/>
          <p:nvPr/>
        </p:nvSpPr>
        <p:spPr>
          <a:xfrm>
            <a:off x="467039" y="4915793"/>
            <a:ext cx="55009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简单说，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函数用于定义简单的、能够在一行内表示的函数，返回一个函数类型。</a:t>
            </a:r>
          </a:p>
        </p:txBody>
      </p:sp>
    </p:spTree>
    <p:extLst>
      <p:ext uri="{BB962C8B-B14F-4D97-AF65-F5344CB8AC3E}">
        <p14:creationId xmlns:p14="http://schemas.microsoft.com/office/powerpoint/2010/main" val="1749609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3610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4800E0-EADC-43DE-B49E-CCCB93DFD1CB}"/>
              </a:ext>
            </a:extLst>
          </p:cNvPr>
          <p:cNvSpPr txBox="1"/>
          <p:nvPr/>
        </p:nvSpPr>
        <p:spPr>
          <a:xfrm>
            <a:off x="189186" y="10779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= lambda &lt;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参数列表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&gt;: &lt;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781738-176C-4646-BA2D-2A0214CCC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65" y="1572751"/>
            <a:ext cx="3629947" cy="522609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2AE8A66-9EFF-472A-9FA5-98F076DF4B2A}"/>
              </a:ext>
            </a:extLst>
          </p:cNvPr>
          <p:cNvSpPr txBox="1"/>
          <p:nvPr/>
        </p:nvSpPr>
        <p:spPr>
          <a:xfrm>
            <a:off x="6466114" y="1783208"/>
            <a:ext cx="3812262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将下列函数转换为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2CC46C9-25A6-47D6-95EF-999F9E5A2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9943" y="2701852"/>
            <a:ext cx="3871565" cy="84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7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函数式编程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4800E0-EADC-43DE-B49E-CCCB93DFD1CB}"/>
              </a:ext>
            </a:extLst>
          </p:cNvPr>
          <p:cNvSpPr txBox="1"/>
          <p:nvPr/>
        </p:nvSpPr>
        <p:spPr>
          <a:xfrm>
            <a:off x="189185" y="1077912"/>
            <a:ext cx="8083957" cy="1336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用于函数式编程的主要由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个基本函数和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个算子。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基本函数：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map()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reduce()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filter()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算子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(operator)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DD2759-F7B6-4935-BD75-523A07A32774}"/>
              </a:ext>
            </a:extLst>
          </p:cNvPr>
          <p:cNvSpPr txBox="1"/>
          <p:nvPr/>
        </p:nvSpPr>
        <p:spPr>
          <a:xfrm>
            <a:off x="189185" y="2413983"/>
            <a:ext cx="6545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仅仅采用这几个函数和算子就基本上可以实现任意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89E8C8-61EA-4336-926F-7EE5B5FF1039}"/>
              </a:ext>
            </a:extLst>
          </p:cNvPr>
          <p:cNvSpPr txBox="1"/>
          <p:nvPr/>
        </p:nvSpPr>
        <p:spPr>
          <a:xfrm>
            <a:off x="189185" y="2814132"/>
            <a:ext cx="9853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filter()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reduce()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都接收两个参数，第一个参数是函数，第二个参数是数据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3D4B8A6-720E-4780-8A74-5A0E1D48A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476" y="3376590"/>
            <a:ext cx="6468638" cy="348141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D9C0596-1BEC-4995-8139-EF32058231EA}"/>
              </a:ext>
            </a:extLst>
          </p:cNvPr>
          <p:cNvSpPr txBox="1"/>
          <p:nvPr/>
        </p:nvSpPr>
        <p:spPr>
          <a:xfrm>
            <a:off x="8469085" y="4219625"/>
            <a:ext cx="3302443" cy="1289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：映射数据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：过滤数据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reduce: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将数据两两合并、运算</a:t>
            </a:r>
          </a:p>
        </p:txBody>
      </p:sp>
    </p:spTree>
    <p:extLst>
      <p:ext uri="{BB962C8B-B14F-4D97-AF65-F5344CB8AC3E}">
        <p14:creationId xmlns:p14="http://schemas.microsoft.com/office/powerpoint/2010/main" val="780630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递归函数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0B64A4-FA9E-46D2-96FF-F9083E93F568}"/>
              </a:ext>
            </a:extLst>
          </p:cNvPr>
          <p:cNvSpPr txBox="1"/>
          <p:nvPr/>
        </p:nvSpPr>
        <p:spPr>
          <a:xfrm>
            <a:off x="486228" y="1275868"/>
            <a:ext cx="9071429" cy="1884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函数作为一种代码封装，可以被其他程序调用，当然，也可以被函数内部代码调用。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这种函数定义中调用函数自身的方式称为递归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。就像一个人站在装满镜子的房间中， 看到的影像就是递归的结果。递归在数学和计算机应用上非常强大，能够非常简洁的解决重要问题。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50C791-F829-421B-9EDA-022A215A9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229" y="3160486"/>
            <a:ext cx="5617029" cy="359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51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递归的定义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0B64A4-FA9E-46D2-96FF-F9083E93F568}"/>
              </a:ext>
            </a:extLst>
          </p:cNvPr>
          <p:cNvSpPr txBox="1"/>
          <p:nvPr/>
        </p:nvSpPr>
        <p:spPr>
          <a:xfrm>
            <a:off x="486228" y="1275868"/>
            <a:ext cx="9071429" cy="1685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数学上有个经典的递归例子叫阶乘，阶乘通常定义为：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n! =  n(n-1)(n-2)...(1)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这个关系给出了另一种方式表达阶乘的方式：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0F26D4-14EB-4E82-8A76-359DD0217C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025"/>
          <a:stretch/>
        </p:blipFill>
        <p:spPr>
          <a:xfrm>
            <a:off x="2666403" y="3496148"/>
            <a:ext cx="3023197" cy="17052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E8D40E0-B4DC-467D-8A64-B2BD3078C2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49"/>
          <a:stretch/>
        </p:blipFill>
        <p:spPr>
          <a:xfrm>
            <a:off x="6103257" y="3496148"/>
            <a:ext cx="2268454" cy="170521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C38FB60-02AA-4E2C-A906-C456F0A9BA78}"/>
              </a:ext>
            </a:extLst>
          </p:cNvPr>
          <p:cNvSpPr/>
          <p:nvPr/>
        </p:nvSpPr>
        <p:spPr>
          <a:xfrm>
            <a:off x="5689600" y="3496148"/>
            <a:ext cx="428172" cy="1705213"/>
          </a:xfrm>
          <a:prstGeom prst="rect">
            <a:avLst/>
          </a:prstGeom>
          <a:solidFill>
            <a:srgbClr val="DDD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CD1413-28D4-45EA-B7A0-29656C08F59C}"/>
              </a:ext>
            </a:extLst>
          </p:cNvPr>
          <p:cNvSpPr txBox="1"/>
          <p:nvPr/>
        </p:nvSpPr>
        <p:spPr>
          <a:xfrm>
            <a:off x="2763272" y="5827486"/>
            <a:ext cx="5444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f(n)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来表示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的阶乘，则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f(n) = n * f(n-1)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4691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递归的定义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0B64A4-FA9E-46D2-96FF-F9083E93F568}"/>
              </a:ext>
            </a:extLst>
          </p:cNvPr>
          <p:cNvSpPr txBox="1"/>
          <p:nvPr/>
        </p:nvSpPr>
        <p:spPr>
          <a:xfrm>
            <a:off x="486228" y="1275868"/>
            <a:ext cx="10914743" cy="151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阶乘的例子揭示了递归的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个关键特征：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）存在一个或多个基例，基例不需要再次递归，它是确定的表达式；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）所有递归链要以一个或多个基例结尾。 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DC3ACB5-A0AE-41D9-80B2-61452D4B5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786" y="3252657"/>
            <a:ext cx="8918071" cy="283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47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ED494590-EC2A-473F-B1EB-9405A2B00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22" y="2721865"/>
            <a:ext cx="4693370" cy="23983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递归函数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0F4B1B2-7E16-430B-B74D-86B0C52F9E9D}"/>
              </a:ext>
            </a:extLst>
          </p:cNvPr>
          <p:cNvSpPr txBox="1"/>
          <p:nvPr/>
        </p:nvSpPr>
        <p:spPr>
          <a:xfrm>
            <a:off x="189186" y="1136219"/>
            <a:ext cx="1178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微实例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5.21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：阶乘的计算。 根据用户输入的整数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，计算并输出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的阶乘值。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C506361-08F4-4C6E-BE98-7F6E5C899815}"/>
              </a:ext>
            </a:extLst>
          </p:cNvPr>
          <p:cNvSpPr/>
          <p:nvPr/>
        </p:nvSpPr>
        <p:spPr>
          <a:xfrm>
            <a:off x="3622314" y="3701282"/>
            <a:ext cx="1895325" cy="303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B39EC27-4481-4678-AD61-6F911D5A537B}"/>
              </a:ext>
            </a:extLst>
          </p:cNvPr>
          <p:cNvSpPr txBox="1"/>
          <p:nvPr/>
        </p:nvSpPr>
        <p:spPr>
          <a:xfrm>
            <a:off x="6263915" y="3671651"/>
            <a:ext cx="1107996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递归表达</a:t>
            </a:r>
          </a:p>
        </p:txBody>
      </p:sp>
      <p:sp>
        <p:nvSpPr>
          <p:cNvPr id="17" name="箭头: 虚尾 16">
            <a:extLst>
              <a:ext uri="{FF2B5EF4-FFF2-40B4-BE49-F238E27FC236}">
                <a16:creationId xmlns:a16="http://schemas.microsoft.com/office/drawing/2014/main" id="{F3496108-B19E-4829-A437-9AF9824BDAF2}"/>
              </a:ext>
            </a:extLst>
          </p:cNvPr>
          <p:cNvSpPr/>
          <p:nvPr/>
        </p:nvSpPr>
        <p:spPr>
          <a:xfrm rot="10800000">
            <a:off x="5725561" y="3765030"/>
            <a:ext cx="283256" cy="182573"/>
          </a:xfrm>
          <a:prstGeom prst="stripedRightArrow">
            <a:avLst/>
          </a:prstGeom>
          <a:solidFill>
            <a:schemeClr val="accent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F01122F-69E3-44B7-BC00-5B9D89182687}"/>
              </a:ext>
            </a:extLst>
          </p:cNvPr>
          <p:cNvSpPr/>
          <p:nvPr/>
        </p:nvSpPr>
        <p:spPr>
          <a:xfrm>
            <a:off x="2781342" y="3108617"/>
            <a:ext cx="2736297" cy="563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E3DDBD-D2E8-46BC-99F5-96B630564074}"/>
              </a:ext>
            </a:extLst>
          </p:cNvPr>
          <p:cNvSpPr txBox="1"/>
          <p:nvPr/>
        </p:nvSpPr>
        <p:spPr>
          <a:xfrm>
            <a:off x="6263915" y="3166635"/>
            <a:ext cx="646331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基例</a:t>
            </a:r>
          </a:p>
        </p:txBody>
      </p:sp>
      <p:sp>
        <p:nvSpPr>
          <p:cNvPr id="20" name="箭头: 虚尾 19">
            <a:extLst>
              <a:ext uri="{FF2B5EF4-FFF2-40B4-BE49-F238E27FC236}">
                <a16:creationId xmlns:a16="http://schemas.microsoft.com/office/drawing/2014/main" id="{113B0D3C-AEAA-47BF-8C0C-BEFE7E5DAD47}"/>
              </a:ext>
            </a:extLst>
          </p:cNvPr>
          <p:cNvSpPr/>
          <p:nvPr/>
        </p:nvSpPr>
        <p:spPr>
          <a:xfrm rot="10800000">
            <a:off x="5725561" y="3260014"/>
            <a:ext cx="283256" cy="182573"/>
          </a:xfrm>
          <a:prstGeom prst="stripedRightArrow">
            <a:avLst/>
          </a:prstGeom>
          <a:solidFill>
            <a:schemeClr val="accent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878996B-292A-4105-A52C-F4D40A007B8F}"/>
              </a:ext>
            </a:extLst>
          </p:cNvPr>
          <p:cNvSpPr txBox="1"/>
          <p:nvPr/>
        </p:nvSpPr>
        <p:spPr>
          <a:xfrm>
            <a:off x="394612" y="2147005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递归写法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D569C35-FE37-4C56-A3D8-244B456A3A37}"/>
              </a:ext>
            </a:extLst>
          </p:cNvPr>
          <p:cNvSpPr txBox="1"/>
          <p:nvPr/>
        </p:nvSpPr>
        <p:spPr>
          <a:xfrm>
            <a:off x="8139916" y="2284797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循环写法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F18119C7-C5A1-4640-B129-EBF243E60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334" y="2769628"/>
            <a:ext cx="3813031" cy="199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0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递归函数的调用过程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02D5C1-ABEA-41E6-B633-565CAEB37A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33"/>
          <a:stretch/>
        </p:blipFill>
        <p:spPr>
          <a:xfrm>
            <a:off x="189186" y="1200150"/>
            <a:ext cx="11622617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97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834D60B-4EC5-4F0B-8D6B-28AD43E47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145" y="1970087"/>
            <a:ext cx="8334375" cy="33242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33D271E-CD05-40A9-B7E0-E2F13FAD2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B66CF86-989F-45B3-8AB3-51825FDFA3FC}"/>
              </a:ext>
            </a:extLst>
          </p:cNvPr>
          <p:cNvSpPr txBox="1"/>
          <p:nvPr/>
        </p:nvSpPr>
        <p:spPr>
          <a:xfrm>
            <a:off x="189186" y="183814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递归函数的调用过程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199C2B-3FCA-4AD0-BECF-9E23A08D3CED}"/>
              </a:ext>
            </a:extLst>
          </p:cNvPr>
          <p:cNvSpPr txBox="1"/>
          <p:nvPr/>
        </p:nvSpPr>
        <p:spPr>
          <a:xfrm>
            <a:off x="3008711" y="5850329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从栈底递增到栈顶，从栈顶回归到栈底</a:t>
            </a:r>
          </a:p>
        </p:txBody>
      </p:sp>
    </p:spTree>
    <p:extLst>
      <p:ext uri="{BB962C8B-B14F-4D97-AF65-F5344CB8AC3E}">
        <p14:creationId xmlns:p14="http://schemas.microsoft.com/office/powerpoint/2010/main" val="799686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递归函数的构建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0F4B1B2-7E16-430B-B74D-86B0C52F9E9D}"/>
              </a:ext>
            </a:extLst>
          </p:cNvPr>
          <p:cNvSpPr txBox="1"/>
          <p:nvPr/>
        </p:nvSpPr>
        <p:spPr>
          <a:xfrm>
            <a:off x="203200" y="1043086"/>
            <a:ext cx="11785600" cy="151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构建递归函数非常简单，只需明确两点：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基例是什么：递归终止的位置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递归表达是什么：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f(n)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f(n-1),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f(n-2),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f(n-3)…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进行表达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084186-BDA7-45D6-8C93-60C31E58D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256" y="2985029"/>
            <a:ext cx="5715000" cy="30384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588481D-9E18-48A1-8DF5-A0A32AA4301E}"/>
              </a:ext>
            </a:extLst>
          </p:cNvPr>
          <p:cNvSpPr txBox="1"/>
          <p:nvPr/>
        </p:nvSpPr>
        <p:spPr>
          <a:xfrm>
            <a:off x="7408333" y="3105834"/>
            <a:ext cx="4426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斐波那契数列：每一项等于之前两项之和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13, 21, 34, 55…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8D6796-A729-4A51-8CB9-4B0D5CD3C485}"/>
              </a:ext>
            </a:extLst>
          </p:cNvPr>
          <p:cNvSpPr txBox="1"/>
          <p:nvPr/>
        </p:nvSpPr>
        <p:spPr>
          <a:xfrm>
            <a:off x="7408333" y="4299626"/>
            <a:ext cx="3555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递归表达为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f(n) = f(n-1) + f(n-2)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因此需要两个基例</a:t>
            </a:r>
          </a:p>
        </p:txBody>
      </p:sp>
    </p:spTree>
    <p:extLst>
      <p:ext uri="{BB962C8B-B14F-4D97-AF65-F5344CB8AC3E}">
        <p14:creationId xmlns:p14="http://schemas.microsoft.com/office/powerpoint/2010/main" val="36316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函数的理解与定义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8CC49B-E4F2-4DF5-9128-73349DF2369F}"/>
              </a:ext>
            </a:extLst>
          </p:cNvPr>
          <p:cNvSpPr txBox="1"/>
          <p:nvPr/>
        </p:nvSpPr>
        <p:spPr>
          <a:xfrm>
            <a:off x="100900" y="1136219"/>
            <a:ext cx="11483602" cy="4489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28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函数是一段具有特定功能，可以重复使用的语句组。</a:t>
            </a:r>
            <a:endParaRPr lang="en-US" altLang="zh-CN" sz="2400" dirty="0">
              <a:solidFill>
                <a:srgbClr val="333333"/>
              </a:solidFill>
              <a:latin typeface="Helvetica 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降低编码难度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：将复杂的大问题拆解成一个个的小问题并逐个解决，是一种模块化编程思想；</a:t>
            </a:r>
            <a:endParaRPr lang="en-US" altLang="zh-CN" sz="24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可重复使用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：在需要的地方调用执行，不需要在每个执行的地方重复编写；</a:t>
            </a:r>
            <a:endParaRPr lang="en-US" altLang="zh-CN" sz="2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方便修改和维护</a:t>
            </a:r>
            <a:r>
              <a:rPr lang="zh-CN" altLang="en-US" sz="2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：当需要修改时，只需在函数体修改，所有调用位置的功能都更新了；</a:t>
            </a:r>
            <a:endParaRPr lang="en-US" altLang="zh-CN" sz="2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功能抽象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：函数类似黑箱子，只在构建时关心内部实现，其它时候只需要知道它的功能以及输入和输出。</a:t>
            </a:r>
            <a:endParaRPr lang="en-US" altLang="zh-CN" sz="24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19E91C-3921-486F-A6EC-47A444C87948}"/>
              </a:ext>
            </a:extLst>
          </p:cNvPr>
          <p:cNvSpPr txBox="1"/>
          <p:nvPr/>
        </p:nvSpPr>
        <p:spPr>
          <a:xfrm>
            <a:off x="615906" y="5921529"/>
            <a:ext cx="1125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内置函数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(abs(), int()…)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、标准库模块函数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math.sqrt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()…)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、自定义函数</a:t>
            </a:r>
          </a:p>
        </p:txBody>
      </p:sp>
    </p:spTree>
    <p:extLst>
      <p:ext uri="{BB962C8B-B14F-4D97-AF65-F5344CB8AC3E}">
        <p14:creationId xmlns:p14="http://schemas.microsoft.com/office/powerpoint/2010/main" val="138699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递归函数的构建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0F4B1B2-7E16-430B-B74D-86B0C52F9E9D}"/>
              </a:ext>
            </a:extLst>
          </p:cNvPr>
          <p:cNvSpPr txBox="1"/>
          <p:nvPr/>
        </p:nvSpPr>
        <p:spPr>
          <a:xfrm>
            <a:off x="2472266" y="2092953"/>
            <a:ext cx="7247467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泰波那契序列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Tn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定义如下：</a:t>
            </a:r>
          </a:p>
          <a:p>
            <a:pPr algn="l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400" b="0" i="0" baseline="-250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= 0, T</a:t>
            </a:r>
            <a:r>
              <a:rPr lang="en-US" altLang="zh-CN" sz="2400" b="0" i="0" baseline="-250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= 1, T</a:t>
            </a:r>
            <a:r>
              <a:rPr lang="en-US" altLang="zh-CN" sz="2400" b="0" i="0" baseline="-250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= 1,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400" b="0" i="0" baseline="-250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n+3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T</a:t>
            </a:r>
            <a:r>
              <a:rPr lang="en-US" altLang="zh-CN" sz="2400" b="0" i="0" baseline="-250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+ T</a:t>
            </a:r>
            <a:r>
              <a:rPr lang="en-US" altLang="zh-CN" sz="2400" b="0" i="0" baseline="-250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n+1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 T</a:t>
            </a:r>
            <a:r>
              <a:rPr lang="en-US" altLang="zh-CN" sz="2400" b="0" i="0" baseline="-250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n+2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请使用递归函数实现</a:t>
            </a:r>
            <a:endParaRPr lang="en-US" altLang="zh-CN" sz="24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6967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递归函数的构建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0F4B1B2-7E16-430B-B74D-86B0C52F9E9D}"/>
              </a:ext>
            </a:extLst>
          </p:cNvPr>
          <p:cNvSpPr txBox="1"/>
          <p:nvPr/>
        </p:nvSpPr>
        <p:spPr>
          <a:xfrm>
            <a:off x="203200" y="1043086"/>
            <a:ext cx="11785600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泰波那契序列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Tn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定义如下：</a:t>
            </a:r>
          </a:p>
          <a:p>
            <a:pPr algn="l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400" b="0" i="0" baseline="-250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= 0, T</a:t>
            </a:r>
            <a:r>
              <a:rPr lang="en-US" altLang="zh-CN" sz="2400" b="0" i="0" baseline="-250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= 1, T</a:t>
            </a:r>
            <a:r>
              <a:rPr lang="en-US" altLang="zh-CN" sz="2400" b="0" i="0" baseline="-250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= 1,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400" b="0" i="0" baseline="-250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n+3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T</a:t>
            </a:r>
            <a:r>
              <a:rPr lang="en-US" altLang="zh-CN" sz="2400" b="0" i="0" baseline="-250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+ T</a:t>
            </a:r>
            <a:r>
              <a:rPr lang="en-US" altLang="zh-CN" sz="2400" b="0" i="0" baseline="-250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n+1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 T</a:t>
            </a:r>
            <a:r>
              <a:rPr lang="en-US" altLang="zh-CN" sz="2400" b="0" i="0" baseline="-250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n+2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请使用递归函数实现</a:t>
            </a:r>
            <a:endParaRPr lang="en-US" altLang="zh-CN" sz="24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8D6796-A729-4A51-8CB9-4B0D5CD3C485}"/>
              </a:ext>
            </a:extLst>
          </p:cNvPr>
          <p:cNvSpPr txBox="1"/>
          <p:nvPr/>
        </p:nvSpPr>
        <p:spPr>
          <a:xfrm>
            <a:off x="7365999" y="3953470"/>
            <a:ext cx="4552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递归表达为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f(n) = f(n-1) + f(n-2) + f(n-3)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因此需要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个基例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46EC143-185F-4EF1-9AE4-D005BE8AD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13" y="2975219"/>
            <a:ext cx="6570438" cy="344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9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递归函数的构建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0F4B1B2-7E16-430B-B74D-86B0C52F9E9D}"/>
                  </a:ext>
                </a:extLst>
              </p:cNvPr>
              <p:cNvSpPr txBox="1"/>
              <p:nvPr/>
            </p:nvSpPr>
            <p:spPr>
              <a:xfrm>
                <a:off x="1717809" y="2270753"/>
                <a:ext cx="7247467" cy="21596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请使用递归函数实现</m:t>
                      </m:r>
                    </m:oMath>
                  </m:oMathPara>
                </a14:m>
                <a:endParaRPr lang="en-US" altLang="zh-CN" sz="2400" b="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altLang="zh-CN" sz="24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0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0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0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b="0" i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400" b="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0F4B1B2-7E16-430B-B74D-86B0C52F9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809" y="2270753"/>
                <a:ext cx="7247467" cy="2159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067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递归函数的构建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8D6796-A729-4A51-8CB9-4B0D5CD3C485}"/>
              </a:ext>
            </a:extLst>
          </p:cNvPr>
          <p:cNvSpPr txBox="1"/>
          <p:nvPr/>
        </p:nvSpPr>
        <p:spPr>
          <a:xfrm>
            <a:off x="7278161" y="3863678"/>
            <a:ext cx="3716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递归表达为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f(n) = (2*n-1) + f(n-1)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个基例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3289A5-9935-4303-8F9A-141BC91C5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41211"/>
            <a:ext cx="6334125" cy="2514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33B3C74-3FAD-4659-98A4-AFABE30E6E96}"/>
                  </a:ext>
                </a:extLst>
              </p:cNvPr>
              <p:cNvSpPr txBox="1"/>
              <p:nvPr/>
            </p:nvSpPr>
            <p:spPr>
              <a:xfrm>
                <a:off x="0" y="851992"/>
                <a:ext cx="3453476" cy="21596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请使用递归函数实现</m:t>
                      </m:r>
                    </m:oMath>
                  </m:oMathPara>
                </a14:m>
                <a:endParaRPr lang="en-US" altLang="zh-CN" sz="2400" b="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altLang="zh-CN" sz="24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0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0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0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b="0" i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400" b="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33B3C74-3FAD-4659-98A4-AFABE30E6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51992"/>
                <a:ext cx="3453476" cy="2159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DEF9F19B-56F4-4A51-A7C0-B68A3DA2266A}"/>
              </a:ext>
            </a:extLst>
          </p:cNvPr>
          <p:cNvSpPr txBox="1"/>
          <p:nvPr/>
        </p:nvSpPr>
        <p:spPr>
          <a:xfrm>
            <a:off x="719665" y="5843189"/>
            <a:ext cx="110151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递归其实也是一种函数式编程思想，和循环的功能类似，是函数式编程中循环的一种表达方式。</a:t>
            </a:r>
          </a:p>
        </p:txBody>
      </p:sp>
    </p:spTree>
    <p:extLst>
      <p:ext uri="{BB962C8B-B14F-4D97-AF65-F5344CB8AC3E}">
        <p14:creationId xmlns:p14="http://schemas.microsoft.com/office/powerpoint/2010/main" val="427690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3675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库的概述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FE909D-629A-4EAB-8B93-C75617B35BD8}"/>
              </a:ext>
            </a:extLst>
          </p:cNvPr>
          <p:cNvSpPr txBox="1"/>
          <p:nvPr/>
        </p:nvSpPr>
        <p:spPr>
          <a:xfrm>
            <a:off x="2351314" y="3991429"/>
            <a:ext cx="35124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5094DF-4C8B-41E5-A251-509ACC6FC40B}"/>
              </a:ext>
            </a:extLst>
          </p:cNvPr>
          <p:cNvSpPr txBox="1"/>
          <p:nvPr/>
        </p:nvSpPr>
        <p:spPr>
          <a:xfrm>
            <a:off x="296334" y="1136219"/>
            <a:ext cx="9423400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以不同格式显示日期和时间是程序中最常用到的功能。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提供了一个处理时间的标准函数库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，它提供了一系列由简单到复杂的时间处理方法。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B5A7A2-AD9E-4ED7-BF04-7DBABBBDDDB2}"/>
              </a:ext>
            </a:extLst>
          </p:cNvPr>
          <p:cNvSpPr txBox="1"/>
          <p:nvPr/>
        </p:nvSpPr>
        <p:spPr>
          <a:xfrm>
            <a:off x="296334" y="2633436"/>
            <a:ext cx="8559800" cy="2582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库以类的方式提供多种日期和时间表达方式：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datetime.date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：日期表示类，可以表示年、月、日等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datetime.time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：时间表示类，可以表示小时、分钟、秒、毫秒等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datetime.datetime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：日期和时间表示的类，功能覆盖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datetime.timedelta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：时间间隔有关的类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datetime.tzinfo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：与时区有关的信息表示类 </a:t>
            </a:r>
          </a:p>
        </p:txBody>
      </p:sp>
    </p:spTree>
    <p:extLst>
      <p:ext uri="{BB962C8B-B14F-4D97-AF65-F5344CB8AC3E}">
        <p14:creationId xmlns:p14="http://schemas.microsoft.com/office/powerpoint/2010/main" val="8473348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8643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库解析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datetime.datetime.now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5094DF-4C8B-41E5-A251-509ACC6FC40B}"/>
              </a:ext>
            </a:extLst>
          </p:cNvPr>
          <p:cNvSpPr txBox="1"/>
          <p:nvPr/>
        </p:nvSpPr>
        <p:spPr>
          <a:xfrm>
            <a:off x="254001" y="1021560"/>
            <a:ext cx="9423400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作用：返回当前的日期和时间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参数： 无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69355F-7C44-4029-9A0A-60AA22857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545" y="2293937"/>
            <a:ext cx="7115175" cy="16097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CABB6E1-BFDB-42B5-8023-719E5B398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545" y="4608512"/>
            <a:ext cx="69913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3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9526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库解析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datetime.datetime.utcnow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5094DF-4C8B-41E5-A251-509ACC6FC40B}"/>
              </a:ext>
            </a:extLst>
          </p:cNvPr>
          <p:cNvSpPr txBox="1"/>
          <p:nvPr/>
        </p:nvSpPr>
        <p:spPr>
          <a:xfrm>
            <a:off x="254001" y="1021560"/>
            <a:ext cx="11650132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作用：返回得当前日期和时间对应的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（世界标准时间）时间对象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参数： 无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51E88F5-2F0C-4524-85FE-E36FC1E51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725" y="2657475"/>
            <a:ext cx="66865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3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9989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库解析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直接构造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datetime.datetime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5094DF-4C8B-41E5-A251-509ACC6FC40B}"/>
              </a:ext>
            </a:extLst>
          </p:cNvPr>
          <p:cNvSpPr txBox="1"/>
          <p:nvPr/>
        </p:nvSpPr>
        <p:spPr>
          <a:xfrm>
            <a:off x="254001" y="1021560"/>
            <a:ext cx="11650132" cy="1550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使用方法如下：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datetime(year, month, day, hour=0, minute=0,second=0, microsecond=0)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作用：返回一个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类型，表示指定的日期和时间， 可以精确到微秒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17411F0-49CA-4CDE-A364-4571B70D1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034" y="3130021"/>
            <a:ext cx="72390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2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9372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库解析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datetime.datetime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对象的属性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61096A2-AC1B-4946-9637-C1353D0BF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9" y="1537335"/>
            <a:ext cx="6096000" cy="390186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6968198-2213-4584-A4AD-EB3F4E8ECA9E}"/>
              </a:ext>
            </a:extLst>
          </p:cNvPr>
          <p:cNvSpPr/>
          <p:nvPr/>
        </p:nvSpPr>
        <p:spPr>
          <a:xfrm>
            <a:off x="378831" y="3200401"/>
            <a:ext cx="1568502" cy="2120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20E9544-A1B5-4C12-A031-31C593F24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097" y="2029355"/>
            <a:ext cx="5657914" cy="291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78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9782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库解析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datetime.datetime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对象的格式化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F136C9F-179B-45F3-B945-C35B61F0DFCD}"/>
              </a:ext>
            </a:extLst>
          </p:cNvPr>
          <p:cNvSpPr txBox="1"/>
          <p:nvPr/>
        </p:nvSpPr>
        <p:spPr>
          <a:xfrm>
            <a:off x="189186" y="1136219"/>
            <a:ext cx="10504214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strftime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方法是时间格式化最常用的方法，可以将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datetime.datetime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对象格式化为字符串表示，即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datetime.datetime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 → 字符串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6187A43-E358-4CD9-A540-4FC9D44FE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283" y="3700903"/>
            <a:ext cx="6162675" cy="17716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6B84F41-1AA4-464B-9497-8FF2BE356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283" y="2547938"/>
            <a:ext cx="71437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7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函数的语法格式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19E91C-3921-486F-A6EC-47A444C87948}"/>
              </a:ext>
            </a:extLst>
          </p:cNvPr>
          <p:cNvSpPr txBox="1"/>
          <p:nvPr/>
        </p:nvSpPr>
        <p:spPr>
          <a:xfrm>
            <a:off x="424074" y="2241273"/>
            <a:ext cx="10581541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遵守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变量的命名规则；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参数列表：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参数可以是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个或多个，逗号隔开；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函数体：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缩进；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返回值：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是可选的，如果不指定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，则默认返回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D283F5A-1292-4D42-A732-1CA469E40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74" y="1136219"/>
            <a:ext cx="3972479" cy="110505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8B28DD8-88BD-46E8-930D-DA44B6BDE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475" y="4201146"/>
            <a:ext cx="7265324" cy="254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6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9782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库解析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datetime.datetime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对象的格式化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46D0B0-9FDC-4409-A5EB-D87DCA31E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985" y="1286642"/>
            <a:ext cx="8582281" cy="42847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9628654-7BD5-4003-9DFC-45DB64E742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301" t="53028" r="11329" b="32635"/>
          <a:stretch/>
        </p:blipFill>
        <p:spPr>
          <a:xfrm>
            <a:off x="3174999" y="5985933"/>
            <a:ext cx="3856567" cy="49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687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1CCD59-EB1F-43B9-9349-21DD48A34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1809750"/>
            <a:ext cx="5676900" cy="3238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E3475FE-B5C4-4D77-AD9F-33273BB12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830A4CF-DAF0-4B16-B334-2ED5E0337870}"/>
              </a:ext>
            </a:extLst>
          </p:cNvPr>
          <p:cNvSpPr txBox="1"/>
          <p:nvPr/>
        </p:nvSpPr>
        <p:spPr>
          <a:xfrm>
            <a:off x="189186" y="183814"/>
            <a:ext cx="9782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库解析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datetime.datetime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对象的格式化</a:t>
            </a:r>
          </a:p>
        </p:txBody>
      </p:sp>
    </p:spTree>
    <p:extLst>
      <p:ext uri="{BB962C8B-B14F-4D97-AF65-F5344CB8AC3E}">
        <p14:creationId xmlns:p14="http://schemas.microsoft.com/office/powerpoint/2010/main" val="28365802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E3475FE-B5C4-4D77-AD9F-33273BB12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830A4CF-DAF0-4B16-B334-2ED5E0337870}"/>
              </a:ext>
            </a:extLst>
          </p:cNvPr>
          <p:cNvSpPr txBox="1"/>
          <p:nvPr/>
        </p:nvSpPr>
        <p:spPr>
          <a:xfrm>
            <a:off x="189186" y="183814"/>
            <a:ext cx="11220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库解析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将字符串转化为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datetime.datetime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6A0F9A-BA31-4EB8-88EC-A09D83E9DDF1}"/>
              </a:ext>
            </a:extLst>
          </p:cNvPr>
          <p:cNvSpPr txBox="1"/>
          <p:nvPr/>
        </p:nvSpPr>
        <p:spPr>
          <a:xfrm>
            <a:off x="189186" y="1136219"/>
            <a:ext cx="10504214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strptime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方法可以将日期时间的字符串转化为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datetime.datetime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对象，即字符串 →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datetime.datetime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DB4713-185B-46CF-9186-C620BB49B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561" y="3480817"/>
            <a:ext cx="8547464" cy="20635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ED082A6-4822-44B5-A45F-65AF2BB30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892" y="2455087"/>
            <a:ext cx="10504215" cy="49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44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函数的调用过程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9E033F-4F83-4875-B350-774D0A133C2D}"/>
              </a:ext>
            </a:extLst>
          </p:cNvPr>
          <p:cNvSpPr txBox="1"/>
          <p:nvPr/>
        </p:nvSpPr>
        <p:spPr>
          <a:xfrm>
            <a:off x="973664" y="1508036"/>
            <a:ext cx="8017933" cy="2438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程序调用一个函数需要执行以下四个步骤：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）调用程序在调用处暂停执行；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）在调用时将实参复制给函数的形参；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）执行函数体语句；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）函数调用结束给出返回值，程序回到调用前的暂停处继续执行。</a:t>
            </a:r>
          </a:p>
        </p:txBody>
      </p:sp>
    </p:spTree>
    <p:extLst>
      <p:ext uri="{BB962C8B-B14F-4D97-AF65-F5344CB8AC3E}">
        <p14:creationId xmlns:p14="http://schemas.microsoft.com/office/powerpoint/2010/main" val="225191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EAEAA61-86D8-4701-9A6A-611278A1B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E3E0918-4DCC-49EA-9CE3-E0F5F7DFB94E}"/>
              </a:ext>
            </a:extLst>
          </p:cNvPr>
          <p:cNvSpPr txBox="1"/>
          <p:nvPr/>
        </p:nvSpPr>
        <p:spPr>
          <a:xfrm>
            <a:off x="189186" y="18381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函数的调用过程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E4520B-278E-4F11-A055-EAFE8FE43F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967"/>
          <a:stretch/>
        </p:blipFill>
        <p:spPr>
          <a:xfrm>
            <a:off x="2548100" y="1136219"/>
            <a:ext cx="5172797" cy="36235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1120EAF-2FD1-4A63-8DA6-9CD06E5BB4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033" r="24630"/>
          <a:stretch/>
        </p:blipFill>
        <p:spPr>
          <a:xfrm>
            <a:off x="2548100" y="4759791"/>
            <a:ext cx="3898731" cy="162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8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函数的参数：形参和实参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C33E84-5789-404E-ADEA-307A842C98C6}"/>
              </a:ext>
            </a:extLst>
          </p:cNvPr>
          <p:cNvSpPr txBox="1"/>
          <p:nvPr/>
        </p:nvSpPr>
        <p:spPr>
          <a:xfrm>
            <a:off x="189186" y="1329775"/>
            <a:ext cx="8385620" cy="1515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形参和实参：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定义函数时，参数列表中的参数叫形式参数，也叫做“形参”。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对应的，调用函数时，传给函数的变量，叫实际参数，即“实参”。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033464-16A8-48F2-A0E6-FA33368B6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482" y="3168610"/>
            <a:ext cx="4149549" cy="179607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8814F23-DEE7-4A3E-92BE-F263C55D663B}"/>
              </a:ext>
            </a:extLst>
          </p:cNvPr>
          <p:cNvSpPr txBox="1"/>
          <p:nvPr/>
        </p:nvSpPr>
        <p:spPr>
          <a:xfrm>
            <a:off x="2642078" y="5339540"/>
            <a:ext cx="2592376" cy="961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为形式参数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a, 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为实际参数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630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函数的形参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3D8B1A-76F1-428B-A759-2C531062C106}"/>
              </a:ext>
            </a:extLst>
          </p:cNvPr>
          <p:cNvSpPr txBox="1"/>
          <p:nvPr/>
        </p:nvSpPr>
        <p:spPr>
          <a:xfrm>
            <a:off x="264824" y="1136219"/>
            <a:ext cx="9202626" cy="1053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定义函数时，形参可以有默认值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。有默认值的形参要放在没有默认值的形参的后面。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497A8ED-F957-4E5B-87D6-9F1102179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435" y="2451728"/>
            <a:ext cx="6651228" cy="170265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27E5070-8CED-4611-B1FE-BA309DCABD4C}"/>
              </a:ext>
            </a:extLst>
          </p:cNvPr>
          <p:cNvSpPr txBox="1"/>
          <p:nvPr/>
        </p:nvSpPr>
        <p:spPr>
          <a:xfrm>
            <a:off x="301109" y="4668160"/>
            <a:ext cx="7467237" cy="1884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从形式上说：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没有默认值的参数叫做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位置参数（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positional arguments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有默认值的参数也叫做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关键字参数（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keyword arguments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位置参数必须在关键字参数前面</a:t>
            </a:r>
          </a:p>
        </p:txBody>
      </p:sp>
    </p:spTree>
    <p:extLst>
      <p:ext uri="{BB962C8B-B14F-4D97-AF65-F5344CB8AC3E}">
        <p14:creationId xmlns:p14="http://schemas.microsoft.com/office/powerpoint/2010/main" val="429131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5E5CF-92B4-4617-80BC-D5634F50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CF2C1-19A5-477C-B4C1-BBC981D76094}"/>
              </a:ext>
            </a:extLst>
          </p:cNvPr>
          <p:cNvSpPr txBox="1"/>
          <p:nvPr/>
        </p:nvSpPr>
        <p:spPr>
          <a:xfrm>
            <a:off x="189186" y="183814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函数的形参：可变参数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C33E84-5789-404E-ADEA-307A842C98C6}"/>
              </a:ext>
            </a:extLst>
          </p:cNvPr>
          <p:cNvSpPr txBox="1"/>
          <p:nvPr/>
        </p:nvSpPr>
        <p:spPr>
          <a:xfrm>
            <a:off x="286595" y="952403"/>
            <a:ext cx="11266376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形参也可以不指定参数个数和参数名，通过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CDF1CF-D707-448B-BAAE-75A1C2A8A50C}"/>
              </a:ext>
            </a:extLst>
          </p:cNvPr>
          <p:cNvSpPr txBox="1"/>
          <p:nvPr/>
        </p:nvSpPr>
        <p:spPr>
          <a:xfrm>
            <a:off x="0" y="1566223"/>
            <a:ext cx="11778345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可变位置参数：参数前面加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，表明该参数将“吸收”所有其他的位置参数，将这些参数打包成元组。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可变关键字参数：参数前面加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，表明该参数将“吸收”所有其他的关键字参数，将这些参数打包成字典。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在参数列表的排列顺序必须是：位置参数→可变位置参数→关键字参数→可选关键字参数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043860-630B-4C23-BF49-28FDEB33B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77" y="3036181"/>
            <a:ext cx="8287907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7398</TotalTime>
  <Words>2461</Words>
  <Application>Microsoft Office PowerPoint</Application>
  <PresentationFormat>宽屏</PresentationFormat>
  <Paragraphs>199</Paragraphs>
  <Slides>42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3" baseType="lpstr">
      <vt:lpstr>-apple-system</vt:lpstr>
      <vt:lpstr>Helvetica Neue</vt:lpstr>
      <vt:lpstr>等线</vt:lpstr>
      <vt:lpstr>微软雅黑</vt:lpstr>
      <vt:lpstr>Arial</vt:lpstr>
      <vt:lpstr>Calibri</vt:lpstr>
      <vt:lpstr>Calibri Light</vt:lpstr>
      <vt:lpstr>Cambria Math</vt:lpstr>
      <vt:lpstr>Consolas</vt:lpstr>
      <vt:lpstr>Wingdings</vt:lpstr>
      <vt:lpstr>Office 主题</vt:lpstr>
      <vt:lpstr>函数和代码复用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amosine</dc:creator>
  <cp:lastModifiedBy>LIAO Y.Q.</cp:lastModifiedBy>
  <cp:revision>164</cp:revision>
  <dcterms:created xsi:type="dcterms:W3CDTF">2021-08-19T08:05:36Z</dcterms:created>
  <dcterms:modified xsi:type="dcterms:W3CDTF">2021-10-04T01:35:56Z</dcterms:modified>
</cp:coreProperties>
</file>