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40" r:id="rId3"/>
    <p:sldId id="280" r:id="rId4"/>
    <p:sldId id="391" r:id="rId5"/>
    <p:sldId id="392" r:id="rId6"/>
    <p:sldId id="337" r:id="rId7"/>
    <p:sldId id="417" r:id="rId8"/>
    <p:sldId id="393" r:id="rId9"/>
    <p:sldId id="394" r:id="rId10"/>
    <p:sldId id="418" r:id="rId11"/>
    <p:sldId id="395" r:id="rId12"/>
    <p:sldId id="414" r:id="rId13"/>
    <p:sldId id="398" r:id="rId14"/>
    <p:sldId id="396" r:id="rId15"/>
    <p:sldId id="415" r:id="rId16"/>
    <p:sldId id="397" r:id="rId17"/>
    <p:sldId id="416" r:id="rId18"/>
    <p:sldId id="399" r:id="rId19"/>
    <p:sldId id="419" r:id="rId20"/>
    <p:sldId id="403" r:id="rId21"/>
    <p:sldId id="400" r:id="rId22"/>
    <p:sldId id="401" r:id="rId23"/>
    <p:sldId id="420" r:id="rId24"/>
    <p:sldId id="402" r:id="rId25"/>
    <p:sldId id="421" r:id="rId26"/>
    <p:sldId id="425" r:id="rId27"/>
    <p:sldId id="426" r:id="rId28"/>
    <p:sldId id="427" r:id="rId29"/>
    <p:sldId id="430" r:id="rId30"/>
    <p:sldId id="428" r:id="rId31"/>
    <p:sldId id="429" r:id="rId32"/>
    <p:sldId id="406" r:id="rId33"/>
    <p:sldId id="422" r:id="rId34"/>
    <p:sldId id="408" r:id="rId35"/>
    <p:sldId id="409" r:id="rId36"/>
    <p:sldId id="410" r:id="rId37"/>
    <p:sldId id="411" r:id="rId38"/>
    <p:sldId id="424" r:id="rId39"/>
    <p:sldId id="412" r:id="rId40"/>
    <p:sldId id="431" r:id="rId41"/>
    <p:sldId id="43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CEC"/>
    <a:srgbClr val="FFFFFF"/>
    <a:srgbClr val="FF6600"/>
    <a:srgbClr val="2AA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96" autoAdjust="0"/>
  </p:normalViewPr>
  <p:slideViewPr>
    <p:cSldViewPr snapToGrid="0">
      <p:cViewPr varScale="1">
        <p:scale>
          <a:sx n="103" d="100"/>
          <a:sy n="103" d="100"/>
        </p:scale>
        <p:origin x="79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1F3-A6B5-4619-AC09-0C1EF400D83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575E-350A-4128-8621-EA5F670E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8CD06-2F07-4459-967C-3A70E28323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9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8CD06-2F07-4459-967C-3A70E28323F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6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8CD06-2F07-4459-967C-3A70E28323F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6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2DEE-4A98-491F-8758-CF52861AA12F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0" y="0"/>
            <a:ext cx="12192000" cy="6857999"/>
          </a:xfrm>
          <a:prstGeom prst="snip1Rect">
            <a:avLst>
              <a:gd name="adj" fmla="val 19334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9000">
                <a:schemeClr val="accent5">
                  <a:lumMod val="0"/>
                  <a:lumOff val="100000"/>
                </a:schemeClr>
              </a:gs>
              <a:gs pos="100000">
                <a:srgbClr val="00B0F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7747" y="1579037"/>
            <a:ext cx="5816505" cy="184996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Bef>
                <a:spcPts val="12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元组和列表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9606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廖友琦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2021-10-11</a:t>
            </a:r>
          </a:p>
          <a:p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xmlns="" id="{4511F5DD-2B8C-4070-947A-B537E11FB915}"/>
              </a:ext>
            </a:extLst>
          </p:cNvPr>
          <p:cNvSpPr/>
          <p:nvPr/>
        </p:nvSpPr>
        <p:spPr>
          <a:xfrm rot="5400000">
            <a:off x="0" y="0"/>
            <a:ext cx="1325525" cy="132552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8900000">
            <a:off x="-419466" y="315546"/>
            <a:ext cx="1874580" cy="387892"/>
          </a:xfrm>
          <a:prstGeom prst="trapezoid">
            <a:avLst>
              <a:gd name="adj" fmla="val 100963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9186" y="1136219"/>
            <a:ext cx="973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list()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函数将元组、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对象、字符串或其他类型的可迭代对象类型的数据转换为列表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266"/>
          <p:cNvSpPr txBox="1">
            <a:spLocks noChangeArrowheads="1"/>
          </p:cNvSpPr>
          <p:nvPr/>
        </p:nvSpPr>
        <p:spPr>
          <a:xfrm>
            <a:off x="274027" y="2151030"/>
            <a:ext cx="4467655" cy="2439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将元组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(3,5,7,9,11)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转化成列表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range(1, 10, 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转化成列表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"Hello World"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转化成单个字符组成的列表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760" y="1696824"/>
            <a:ext cx="6772129" cy="48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列表：索引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186" y="1136219"/>
            <a:ext cx="973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列表和字符串一样，可以通过索引（下标）访问其元素。支持正向索引和反向索引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137" y="196721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开始，最后一个是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1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反向索引从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开始，第一个是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3483" y="3967764"/>
            <a:ext cx="3371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alist = [1, 2, 3, [4, 5, 6]]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访问2这个元素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访问6这个元素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093" y="3597960"/>
            <a:ext cx="4162061" cy="31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列表：切片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185" y="1136219"/>
            <a:ext cx="5457471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alist[M:N]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可对列表进行切片，用于访问列表的子序列，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可正、可负、可不填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alist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[M:N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的完整形式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alist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M:N:P], 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的意义和之前一样，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，通常可以省略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为负数时，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表示字符串的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反转切片，特别的，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[::-1]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表示列表的反转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11" y="952404"/>
            <a:ext cx="4400762" cy="59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列表：成员判断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186" y="1136219"/>
            <a:ext cx="1188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“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in”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关键字来判断一个值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24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中，返回结果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关键字来判断一个值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24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中，返回结果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02" y="3013485"/>
            <a:ext cx="3333750" cy="2886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461" y="3476920"/>
            <a:ext cx="34385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列表：遍历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186" y="1136219"/>
            <a:ext cx="973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for…in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语句对其元素进行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，基本语法结构如下：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88" y="1781698"/>
            <a:ext cx="3638260" cy="7541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39" y="2847827"/>
            <a:ext cx="4076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列表的操作：增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185" y="1136219"/>
            <a:ext cx="1150550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”加法运算符，将两个列表相加，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生成一个新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列表。新列表是原来两个列表的拼接。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”乘法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将列表与整数相乘，生成一个新列表，新列表是原列表中元素的重复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，在列表尾部添加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一个元素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，速度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个列表的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所有元素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添加至该列表对象尾部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元素添加至列表的指定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4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列表的操作：增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4456" y="1846419"/>
            <a:ext cx="43015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使用+，将4添加到[1, 2, 3]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使用+，将[4, 5]添加到[1, 2, 3]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使用*, 将[1, 2, 3]复制拼接3次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使用append，将4添加到[1, 2, 3]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使用extend，将4添加到[1, 2, 3]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使用extend，将[4, 5]添加到[1, 2, 3]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使用insert，将4添加到[1, 2, 3]中1的前面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使用insert，将4添加到[1, 2, 3]中2的前面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使用insert，将4添加到[1, 2, 3]中3的后面</a:t>
            </a:r>
          </a:p>
        </p:txBody>
      </p:sp>
    </p:spTree>
    <p:extLst>
      <p:ext uri="{BB962C8B-B14F-4D97-AF65-F5344CB8AC3E}">
        <p14:creationId xmlns:p14="http://schemas.microsoft.com/office/powerpoint/2010/main" val="33794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列表的操作：增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521"/>
          <a:stretch/>
        </p:blipFill>
        <p:spPr>
          <a:xfrm>
            <a:off x="1657159" y="983152"/>
            <a:ext cx="3718665" cy="58748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845" y="952405"/>
            <a:ext cx="3521388" cy="29838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22308"/>
          <a:stretch/>
        </p:blipFill>
        <p:spPr>
          <a:xfrm>
            <a:off x="6702827" y="4111689"/>
            <a:ext cx="3643848" cy="100119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702827" y="4151855"/>
            <a:ext cx="3643848" cy="931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6702827" y="4151855"/>
            <a:ext cx="3643848" cy="931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20443" y="5294264"/>
            <a:ext cx="6119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是生成新列表对象，速度较慢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append()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extend()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是在原列表上进行修改，属于原位操作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operations)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这三个函数函数本身返回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，使用时不要用赋值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：删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186" y="1136219"/>
            <a:ext cx="10945392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命令删除列表中的指定位置上的元素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）使用列表的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方法删除并返回指定（默认为最后一个）位置上的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）使用列表对象的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方法删除首次出现的指定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071" y="3729168"/>
            <a:ext cx="6096000" cy="170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del删除alist[3, 5, 7, 9, 11]索引为1的元素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pop删除并返回alist[3, 5, 7, 9, 11]最后一个的元素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pop删除并返回alist[3, 5, 7, 9, 11]索引为1的元素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remove删除alist[3, 5, 7, 9, 11]中7这个元素</a:t>
            </a:r>
          </a:p>
        </p:txBody>
      </p:sp>
    </p:spTree>
    <p:extLst>
      <p:ext uri="{BB962C8B-B14F-4D97-AF65-F5344CB8AC3E}">
        <p14:creationId xmlns:p14="http://schemas.microsoft.com/office/powerpoint/2010/main" val="412607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：删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68" y="1044778"/>
            <a:ext cx="5525231" cy="57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96426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基本数据类型和组合数据类型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AC867F0-B562-42E6-A1EA-81523D79F4E5}"/>
              </a:ext>
            </a:extLst>
          </p:cNvPr>
          <p:cNvSpPr txBox="1"/>
          <p:nvPr/>
        </p:nvSpPr>
        <p:spPr>
          <a:xfrm>
            <a:off x="189186" y="1148831"/>
            <a:ext cx="10831740" cy="363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基本数据类型：数字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整数、浮点数和复数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、字符串。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从数据的角度上看，基本数据类型表示的是单个数据元素。更多情况， 计算机需要对一组数据进行批量处理。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一些例子包括：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给定一组单词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{python, data, function, list, loop}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，计算并输出每个单词的长度；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给定一个学院学生信息，统计一下男女生比例；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一次实验产生了很多组数据，对这些大量数据进行分析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29B7944-8B3B-4A7A-AD95-31E17C7F47FC}"/>
              </a:ext>
            </a:extLst>
          </p:cNvPr>
          <p:cNvSpPr txBox="1"/>
          <p:nvPr/>
        </p:nvSpPr>
        <p:spPr>
          <a:xfrm>
            <a:off x="189186" y="5399473"/>
            <a:ext cx="1184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将组合数据类型纳入其基础组成部分，大大提高了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编程的便利程度。</a:t>
            </a:r>
          </a:p>
        </p:txBody>
      </p:sp>
    </p:spTree>
    <p:extLst>
      <p:ext uri="{BB962C8B-B14F-4D97-AF65-F5344CB8AC3E}">
        <p14:creationId xmlns:p14="http://schemas.microsoft.com/office/powerpoint/2010/main" val="27373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333167"/>
            <a:ext cx="5500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）通过索引修改单个指定位置的元素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修改若干指定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251" y="1002576"/>
            <a:ext cx="4615370" cy="56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：查找和计数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507" y="981479"/>
            <a:ext cx="80959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方法，获取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指定元素首次出现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列表对象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方法，获取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元素出现的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8" indent="-34448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07" y="2795657"/>
            <a:ext cx="6303091" cy="23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575" y="882540"/>
            <a:ext cx="10924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，支持多种不同的排序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对列表进行排序并返回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新的列表对象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94" y="2012154"/>
            <a:ext cx="3967817" cy="47787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715" y="2012154"/>
            <a:ext cx="4802358" cy="45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：逆序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09" y="875966"/>
            <a:ext cx="10924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[::-1]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将元素逆序排列，生成新的列表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逆序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对元素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进行逆序排列并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返回新的可迭代对象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71" y="2407824"/>
            <a:ext cx="5726723" cy="42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9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5831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可用于列表的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52" y="5404406"/>
            <a:ext cx="5543906" cy="12987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090" y="1468052"/>
            <a:ext cx="9637820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1" y="1432891"/>
            <a:ext cx="8059501" cy="4695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列表方法总结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7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41972" y="1136219"/>
            <a:ext cx="88416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 comprehension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从一</a:t>
            </a:r>
            <a:r>
              <a:rPr lang="zh-CN" altLang="en-US" sz="20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个序列快速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创建出一个新的列表，具有简洁优雅、执行速度快、可读性强的特点。</a:t>
            </a:r>
            <a:endParaRPr lang="en-US" altLang="zh-CN" sz="2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8453" y="3133189"/>
            <a:ext cx="842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for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in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if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34665" y="3835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9186" y="4520375"/>
            <a:ext cx="84789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表达式：产生的值为新列表的元素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循环：遍历已知数据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循环可以是多个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条件过滤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：筛选符合条件的元素用于创建新列表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96348" y="3024403"/>
            <a:ext cx="308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[]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in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lst.append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497268" y="3455367"/>
            <a:ext cx="904787" cy="369333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1587654" y="3450390"/>
            <a:ext cx="2528638" cy="36933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4290022" y="3462305"/>
            <a:ext cx="904787" cy="369333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741911" y="3831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644224" y="38086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39826" y="2470405"/>
            <a:ext cx="1539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296347" y="2451977"/>
            <a:ext cx="1539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B904F7D9-21DB-43FD-BE64-D86289193C9D}"/>
              </a:ext>
            </a:extLst>
          </p:cNvPr>
          <p:cNvSpPr txBox="1"/>
          <p:nvPr/>
        </p:nvSpPr>
        <p:spPr>
          <a:xfrm>
            <a:off x="189186" y="6046921"/>
            <a:ext cx="807234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按照书写习惯，一般先写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循环和条件判断，最后写表达式和中括号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16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7" grpId="0"/>
      <p:bldP spid="48" grpId="0"/>
      <p:bldP spid="49" grpId="0"/>
      <p:bldP spid="50" grpId="0"/>
      <p:bldP spid="54" grpId="0"/>
      <p:bldP spid="55" grpId="0"/>
      <p:bldP spid="56" grpId="0"/>
      <p:bldP spid="57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16" y="2027357"/>
            <a:ext cx="9086232" cy="41269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52884" y="1377110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例子：创建一个列表：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以内的自然数的平方值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5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84" y="1838192"/>
            <a:ext cx="9147716" cy="50198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24000" y="1195243"/>
            <a:ext cx="898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例子：已知一个列表，筛选出其中的整数，并求其平方值作为一个新列表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1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列表推导式：更多的例子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19" y="1060592"/>
            <a:ext cx="8199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求所有(x, y)的组合，其中x是0-5之间的偶数，y是0-5之间的奇数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1" y="1568889"/>
            <a:ext cx="6917818" cy="52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D5F249C-B498-4EEF-A95E-28BDB0312865}"/>
              </a:ext>
            </a:extLst>
          </p:cNvPr>
          <p:cNvSpPr txBox="1"/>
          <p:nvPr/>
        </p:nvSpPr>
        <p:spPr>
          <a:xfrm>
            <a:off x="0" y="1058785"/>
            <a:ext cx="11827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也称“容器”数据类型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(container)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，可以容纳很多数据元素的数据结构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C416899-4EE9-4494-AC2B-04433E7650A0}"/>
              </a:ext>
            </a:extLst>
          </p:cNvPr>
          <p:cNvSpPr txBox="1"/>
          <p:nvPr/>
        </p:nvSpPr>
        <p:spPr>
          <a:xfrm>
            <a:off x="75067" y="3262746"/>
            <a:ext cx="116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5B0463D-BDC9-48F5-8A4A-2D37A3B3DAA9}"/>
              </a:ext>
            </a:extLst>
          </p:cNvPr>
          <p:cNvSpPr txBox="1"/>
          <p:nvPr/>
        </p:nvSpPr>
        <p:spPr>
          <a:xfrm>
            <a:off x="1470996" y="23705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有序容器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D349753-2238-46AF-9E55-C51EADEAE0C4}"/>
              </a:ext>
            </a:extLst>
          </p:cNvPr>
          <p:cNvSpPr txBox="1"/>
          <p:nvPr/>
        </p:nvSpPr>
        <p:spPr>
          <a:xfrm>
            <a:off x="1470996" y="4446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无序容器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9B89C05-58D0-46A1-9986-F9CF561F78D8}"/>
              </a:ext>
            </a:extLst>
          </p:cNvPr>
          <p:cNvSpPr txBox="1"/>
          <p:nvPr/>
        </p:nvSpPr>
        <p:spPr>
          <a:xfrm>
            <a:off x="2889865" y="2366887"/>
            <a:ext cx="603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(tuple)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，不可变数据类型，如：</a:t>
            </a:r>
            <a:r>
              <a:rPr lang="nb-NO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(1, 2, "Hello", -5, 2)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FE5E921-29E1-4361-9FE7-B24AD7BB4484}"/>
              </a:ext>
            </a:extLst>
          </p:cNvPr>
          <p:cNvSpPr txBox="1"/>
          <p:nvPr/>
        </p:nvSpPr>
        <p:spPr>
          <a:xfrm>
            <a:off x="2889865" y="2982410"/>
            <a:ext cx="554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，可变数据类型，如：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nb-NO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 2, "Hello", -5, 2]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D343F2F-FDC6-41FB-AEEB-A2B34D231C2C}"/>
              </a:ext>
            </a:extLst>
          </p:cNvPr>
          <p:cNvSpPr txBox="1"/>
          <p:nvPr/>
        </p:nvSpPr>
        <p:spPr>
          <a:xfrm>
            <a:off x="2889865" y="3984724"/>
            <a:ext cx="99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，可变数据类型，通过“键值对”存储元素，如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{"name": 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"birth": 1964}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6F7F7E0-C68D-4F4B-8BE9-D6F676831F9B}"/>
              </a:ext>
            </a:extLst>
          </p:cNvPr>
          <p:cNvSpPr txBox="1"/>
          <p:nvPr/>
        </p:nvSpPr>
        <p:spPr>
          <a:xfrm>
            <a:off x="2889865" y="4987039"/>
            <a:ext cx="792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，可变数据类型，不能有重复值的容器，如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  <a:r>
              <a:rPr lang="nb-NO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2, "Hello", -5, 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xmlns="" id="{8DAC0CE3-00DA-4C0D-8135-93B63FB83043}"/>
              </a:ext>
            </a:extLst>
          </p:cNvPr>
          <p:cNvSpPr/>
          <p:nvPr/>
        </p:nvSpPr>
        <p:spPr>
          <a:xfrm>
            <a:off x="1277333" y="2575140"/>
            <a:ext cx="222250" cy="2056500"/>
          </a:xfrm>
          <a:prstGeom prst="leftBrace">
            <a:avLst>
              <a:gd name="adj1" fmla="val 5119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xmlns="" id="{ABA4FD93-3B16-4F7F-B586-D990315235D4}"/>
              </a:ext>
            </a:extLst>
          </p:cNvPr>
          <p:cNvSpPr/>
          <p:nvPr/>
        </p:nvSpPr>
        <p:spPr>
          <a:xfrm>
            <a:off x="2610833" y="1915057"/>
            <a:ext cx="279032" cy="1290495"/>
          </a:xfrm>
          <a:prstGeom prst="leftBrace">
            <a:avLst>
              <a:gd name="adj1" fmla="val 5119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xmlns="" id="{D5DC685B-B2B8-45AB-B29F-A0AD2D4DC79B}"/>
              </a:ext>
            </a:extLst>
          </p:cNvPr>
          <p:cNvSpPr/>
          <p:nvPr/>
        </p:nvSpPr>
        <p:spPr>
          <a:xfrm>
            <a:off x="2610833" y="4177443"/>
            <a:ext cx="279032" cy="1017497"/>
          </a:xfrm>
          <a:prstGeom prst="leftBrace">
            <a:avLst>
              <a:gd name="adj1" fmla="val 5119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696F6689-588B-41A9-8064-73C19923C28D}"/>
              </a:ext>
            </a:extLst>
          </p:cNvPr>
          <p:cNvSpPr txBox="1"/>
          <p:nvPr/>
        </p:nvSpPr>
        <p:spPr>
          <a:xfrm>
            <a:off x="2889865" y="1723533"/>
            <a:ext cx="574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，不可变数据类型，如：</a:t>
            </a:r>
            <a:r>
              <a:rPr lang="nb-NO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"Hello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world</a:t>
            </a:r>
            <a:r>
              <a:rPr lang="nb-NO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4417FEF-E5E7-4D66-A60C-AAB435633D49}"/>
              </a:ext>
            </a:extLst>
          </p:cNvPr>
          <p:cNvSpPr txBox="1"/>
          <p:nvPr/>
        </p:nvSpPr>
        <p:spPr>
          <a:xfrm>
            <a:off x="265336" y="5602561"/>
            <a:ext cx="10475945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字符串既可以看作基本数据类型，也可以看成是由很多单个字符组成的有序容器。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有序容器和无序容器最大的区别是元素有没有顺序，也就是能不能通过索引和切片访问。</a:t>
            </a:r>
          </a:p>
        </p:txBody>
      </p:sp>
    </p:spTree>
    <p:extLst>
      <p:ext uri="{BB962C8B-B14F-4D97-AF65-F5344CB8AC3E}">
        <p14:creationId xmlns:p14="http://schemas.microsoft.com/office/powerpoint/2010/main" val="37989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列表推导式：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9186" y="2323813"/>
            <a:ext cx="62408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过滤长度小于</a:t>
            </a:r>
            <a:r>
              <a:rPr lang="en-US" altLang="zh-CN" dirty="0"/>
              <a:t>3</a:t>
            </a:r>
            <a:r>
              <a:rPr lang="zh-CN" altLang="en-US" dirty="0"/>
              <a:t>的字符串列表，并将剩下的转换成大写字母</a:t>
            </a:r>
          </a:p>
          <a:p>
            <a:r>
              <a:rPr lang="en-US" altLang="zh-CN" dirty="0"/>
              <a:t>names = ['Bob', 'Tom', '</a:t>
            </a:r>
            <a:r>
              <a:rPr lang="en-US" altLang="zh-CN" dirty="0" err="1"/>
              <a:t>alice</a:t>
            </a:r>
            <a:r>
              <a:rPr lang="en-US" altLang="zh-CN" dirty="0"/>
              <a:t>', 'Jerry', 'Wendy', 'Smith']</a:t>
            </a:r>
          </a:p>
          <a:p>
            <a:r>
              <a:rPr lang="en-US" altLang="zh-CN" dirty="0"/>
              <a:t>new = []</a:t>
            </a:r>
          </a:p>
          <a:p>
            <a:r>
              <a:rPr lang="en-US" altLang="zh-CN" dirty="0"/>
              <a:t>for name in names: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len</a:t>
            </a:r>
            <a:r>
              <a:rPr lang="en-US" altLang="zh-CN" dirty="0"/>
              <a:t>(name) &gt; 3: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new.append</a:t>
            </a:r>
            <a:r>
              <a:rPr lang="en-US" altLang="zh-CN" dirty="0"/>
              <a:t>(</a:t>
            </a:r>
            <a:r>
              <a:rPr lang="en-US" altLang="zh-CN" dirty="0" err="1"/>
              <a:t>name.upper</a:t>
            </a:r>
            <a:r>
              <a:rPr lang="en-US" altLang="zh-CN" dirty="0"/>
              <a:t>())</a:t>
            </a:r>
          </a:p>
          <a:p>
            <a:r>
              <a:rPr lang="en-US" altLang="zh-CN" dirty="0" smtClean="0"/>
              <a:t>print(new)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0003" y="1793765"/>
            <a:ext cx="4063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将下列代码用列表推导式表达：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003" y="1136219"/>
            <a:ext cx="842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for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in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if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133" y="5246458"/>
            <a:ext cx="3614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 </a:t>
            </a:r>
            <a:r>
              <a:rPr lang="en-US" altLang="zh-CN" dirty="0" err="1" smtClean="0"/>
              <a:t>out_list</a:t>
            </a:r>
            <a:r>
              <a:rPr lang="zh-CN" altLang="en-US" dirty="0" smtClean="0"/>
              <a:t>是嵌套列表</a:t>
            </a:r>
            <a:endParaRPr lang="en-US" altLang="zh-CN" dirty="0" smtClean="0"/>
          </a:p>
          <a:p>
            <a:r>
              <a:rPr lang="en-US" altLang="zh-CN" dirty="0" err="1"/>
              <a:t>out_list</a:t>
            </a:r>
            <a:r>
              <a:rPr lang="pt-BR" altLang="zh-CN" dirty="0" smtClean="0"/>
              <a:t> </a:t>
            </a:r>
            <a:r>
              <a:rPr lang="pt-BR" altLang="zh-CN" dirty="0"/>
              <a:t>= [[1, 2, 3], [4, 5, 6], [7, 8, 9</a:t>
            </a:r>
            <a:r>
              <a:rPr lang="pt-BR" altLang="zh-CN" dirty="0" smtClean="0"/>
              <a:t>]]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平铺后的结果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[1,2,3,4,5,6,7,8,9]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50" y="4846348"/>
            <a:ext cx="6420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使用普通代码和列表推导式实现嵌套列表的平铺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34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列表推导式：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9186" y="2019156"/>
            <a:ext cx="62408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过滤长度小于</a:t>
            </a:r>
            <a:r>
              <a:rPr lang="en-US" altLang="zh-CN" dirty="0"/>
              <a:t>3</a:t>
            </a:r>
            <a:r>
              <a:rPr lang="zh-CN" altLang="en-US" dirty="0"/>
              <a:t>的字符串列表，并将剩下的转换成大写字母</a:t>
            </a:r>
          </a:p>
          <a:p>
            <a:r>
              <a:rPr lang="en-US" altLang="zh-CN" dirty="0"/>
              <a:t>names = ['Bob', 'Tom', '</a:t>
            </a:r>
            <a:r>
              <a:rPr lang="en-US" altLang="zh-CN" dirty="0" err="1"/>
              <a:t>alice</a:t>
            </a:r>
            <a:r>
              <a:rPr lang="en-US" altLang="zh-CN" dirty="0"/>
              <a:t>', 'Jerry', 'Wendy', 'Smith']</a:t>
            </a:r>
          </a:p>
          <a:p>
            <a:r>
              <a:rPr lang="en-US" altLang="zh-CN" dirty="0"/>
              <a:t>new = []</a:t>
            </a:r>
          </a:p>
          <a:p>
            <a:r>
              <a:rPr lang="en-US" altLang="zh-CN" dirty="0"/>
              <a:t>for name in names: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len</a:t>
            </a:r>
            <a:r>
              <a:rPr lang="en-US" altLang="zh-CN" dirty="0"/>
              <a:t>(name) &gt; 3: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new.append</a:t>
            </a:r>
            <a:r>
              <a:rPr lang="en-US" altLang="zh-CN" dirty="0"/>
              <a:t>(</a:t>
            </a:r>
            <a:r>
              <a:rPr lang="en-US" altLang="zh-CN" dirty="0" err="1"/>
              <a:t>name.upper</a:t>
            </a:r>
            <a:r>
              <a:rPr lang="en-US" altLang="zh-CN" dirty="0"/>
              <a:t>())</a:t>
            </a:r>
          </a:p>
          <a:p>
            <a:r>
              <a:rPr lang="en-US" altLang="zh-CN" dirty="0" smtClean="0"/>
              <a:t>print(new)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0003" y="1619046"/>
            <a:ext cx="4063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将下列代码用列表推导式表达：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003" y="1136219"/>
            <a:ext cx="842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for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in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if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17" y="2601109"/>
            <a:ext cx="4958841" cy="7697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9186" y="4765195"/>
            <a:ext cx="3614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 </a:t>
            </a:r>
            <a:r>
              <a:rPr lang="en-US" altLang="zh-CN" dirty="0" err="1" smtClean="0"/>
              <a:t>out_list</a:t>
            </a:r>
            <a:r>
              <a:rPr lang="zh-CN" altLang="en-US" dirty="0" smtClean="0"/>
              <a:t>是嵌套列表</a:t>
            </a:r>
            <a:endParaRPr lang="en-US" altLang="zh-CN" dirty="0" smtClean="0"/>
          </a:p>
          <a:p>
            <a:r>
              <a:rPr lang="en-US" altLang="zh-CN" dirty="0" err="1"/>
              <a:t>out_list</a:t>
            </a:r>
            <a:r>
              <a:rPr lang="pt-BR" altLang="zh-CN" dirty="0" smtClean="0"/>
              <a:t> </a:t>
            </a:r>
            <a:r>
              <a:rPr lang="pt-BR" altLang="zh-CN" dirty="0"/>
              <a:t>= [[1, 2, 3], [4, 5, 6], [7, 8, 9</a:t>
            </a:r>
            <a:r>
              <a:rPr lang="pt-BR" altLang="zh-CN" dirty="0" smtClean="0"/>
              <a:t>]]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平铺后的结果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[1,2,3,4,5,6,7,8,9]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3" y="4365085"/>
            <a:ext cx="6420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使用普通代码和列表推导式实现嵌套列表的平铺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817" y="4288880"/>
            <a:ext cx="5033777" cy="22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186" y="1136219"/>
            <a:ext cx="109594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元组和列表类似，但属于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不可变序列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，元组一旦创建，用任何方法都不可以修改其元素。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元组的定义方式和列表相同，但定义时所有元素是放在一对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圆括号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从存储内容上看，元组可以存储整数、实数、字符串、列表、元组等任何类型的数据，并且在同一个元组中，元素的类型可以不同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tuple()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函数可以将可迭代对象转化成元组，也可以构建空元组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266"/>
          <p:cNvSpPr txBox="1">
            <a:spLocks noChangeArrowheads="1"/>
          </p:cNvSpPr>
          <p:nvPr/>
        </p:nvSpPr>
        <p:spPr>
          <a:xfrm>
            <a:off x="287659" y="4339668"/>
            <a:ext cx="8356937" cy="2370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9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构建一个只有一个元素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9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构建一首诗的元组，每一句当作一个元素。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9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[3,5,7,9,11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range(1, 10, 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成元组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9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“Hello World”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转化成单个字符组成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</a:p>
        </p:txBody>
      </p:sp>
    </p:spTree>
    <p:extLst>
      <p:ext uri="{BB962C8B-B14F-4D97-AF65-F5344CB8AC3E}">
        <p14:creationId xmlns:p14="http://schemas.microsoft.com/office/powerpoint/2010/main" val="11620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763" y="952405"/>
            <a:ext cx="5649387" cy="59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元组和列表的区别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186" y="1136219"/>
            <a:ext cx="9733282" cy="404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元组中的数据一旦定义就不允许更改。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等方法，无法向元组中添加元素。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方法，也无法对元组元素进行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操作，不能从元组中删除元素。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从效果上看，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冻结列表，而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融化元组。</a:t>
            </a:r>
          </a:p>
        </p:txBody>
      </p:sp>
    </p:spTree>
    <p:extLst>
      <p:ext uri="{BB962C8B-B14F-4D97-AF65-F5344CB8AC3E}">
        <p14:creationId xmlns:p14="http://schemas.microsoft.com/office/powerpoint/2010/main" val="31138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元组的优点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186" y="1136219"/>
            <a:ext cx="97332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元组的速度比列表更快。如果定义了一系列常量值，而所需做的仅是对它进行遍历，那么一般使用元组而不用列表。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元组对不需要改变的数据进行“写保护”将使得代码更加安全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值时，返回的是元组格式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多变量同步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赋值，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两边实际上也是元组格式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" y="4874852"/>
            <a:ext cx="5781675" cy="1543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596" y="4680171"/>
            <a:ext cx="3856186" cy="20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元组的操作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914" y="952403"/>
            <a:ext cx="11951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内置操作符：与字符串和列表一样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，元组之间可以使用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进行运算，运算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后会生成一个新的元组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索引和切片：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与字符串和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列表等有序序列一样，元组可以索引访问其元素、切片访问子序列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元组的成员判断和遍历：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字符串和列表等有序序列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in/not 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判断某元素是否属于元组，通过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循环可以遍历元组的元素。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元组方法：元组方法仅有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，没有类似列表的其他方法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可操作元组的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073" y="3814725"/>
            <a:ext cx="7036916" cy="26127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148" y="6427442"/>
            <a:ext cx="6733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实际上，所有可迭代对象都可以使用这些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3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245369"/>
            <a:ext cx="990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可迭代对象（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iterable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）、迭代器（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）、生成器（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9185" y="1136219"/>
            <a:ext cx="11367423" cy="5047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可迭代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iterable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：任何可以用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循环进行遍历、迭代的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对象统称为可迭代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对象，本质上其内部实现了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可迭代对象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iterable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分为两类，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一类是处于“完成状态”的对象，其内部元素已经完全生成，如字符串、列表、元组、字典、集合等等容器数据类型。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第二类是处于“阻塞状态”的对象，其内部元素按需生成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lazy evaluation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，延迟计算、惰性计算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，又称为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迭代器（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）。如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reversed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enumerate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对象、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对象等等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本质上内部除了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方法，还实现了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next__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方法。可通过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逐个生成访问其元素。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生成器（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生成器其实是一种特殊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的、简单的迭代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器，不过这种迭代器更加优雅。它不需要再像上面的类一样写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__iter__()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__next__()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方法了，只需要一个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yiled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3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4" y="1216468"/>
            <a:ext cx="5543455" cy="30835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32" y="1197774"/>
            <a:ext cx="5501424" cy="31022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245369"/>
            <a:ext cx="28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4539" y="4831526"/>
            <a:ext cx="67866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迭代器（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）的特点：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惰性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节省内存空间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一次性，用完即销毁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1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生成器推导式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844" y="952403"/>
            <a:ext cx="11342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推导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generator comprehension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只要把一个</a:t>
            </a:r>
            <a:r>
              <a:rPr lang="zh-CN" altLang="en-US" sz="20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[ ] 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sz="20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就创建了一</a:t>
            </a:r>
            <a:r>
              <a:rPr lang="zh-CN" altLang="en-US" sz="20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个生成器。</a:t>
            </a:r>
            <a:endParaRPr lang="en-US" altLang="zh-CN" sz="2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6698" y="2627611"/>
            <a:ext cx="842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for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in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if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52910" y="3329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415513" y="2949789"/>
            <a:ext cx="904787" cy="369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1505899" y="2944812"/>
            <a:ext cx="2528638" cy="3693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4208267" y="2956727"/>
            <a:ext cx="904787" cy="36933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0156" y="33260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62469" y="33030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8071" y="1964827"/>
            <a:ext cx="1539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26" y="4564052"/>
            <a:ext cx="7182173" cy="22385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8071" y="3855731"/>
            <a:ext cx="889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个有点复杂的例子：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的整数，过滤保留其中的偶数，并且如果这偶数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i+1,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否则输出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3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5" grpId="0"/>
      <p:bldP spid="16" grpId="0"/>
      <p:bldP spid="17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189733" y="2454442"/>
            <a:ext cx="800219" cy="2558597"/>
            <a:chOff x="2189733" y="2454442"/>
            <a:chExt cx="800219" cy="2558597"/>
          </a:xfrm>
        </p:grpSpPr>
        <p:sp>
          <p:nvSpPr>
            <p:cNvPr id="6" name="文本框 5"/>
            <p:cNvSpPr txBox="1"/>
            <p:nvPr/>
          </p:nvSpPr>
          <p:spPr>
            <a:xfrm>
              <a:off x="2189733" y="24544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89733" y="45513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85188" y="1553326"/>
            <a:ext cx="1107996" cy="4514587"/>
            <a:chOff x="4706052" y="1518757"/>
            <a:chExt cx="1107996" cy="4514587"/>
          </a:xfrm>
        </p:grpSpPr>
        <p:sp>
          <p:nvSpPr>
            <p:cNvPr id="8" name="文本框 7"/>
            <p:cNvSpPr txBox="1"/>
            <p:nvPr/>
          </p:nvSpPr>
          <p:spPr>
            <a:xfrm>
              <a:off x="4706052" y="151875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59941" y="253198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59941" y="354521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59941" y="455844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59941" y="55716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字典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88420" y="2608200"/>
            <a:ext cx="2339102" cy="2335700"/>
            <a:chOff x="7770922" y="2094762"/>
            <a:chExt cx="2339102" cy="2335700"/>
          </a:xfrm>
        </p:grpSpPr>
        <p:sp>
          <p:nvSpPr>
            <p:cNvPr id="13" name="文本框 12"/>
            <p:cNvSpPr txBox="1"/>
            <p:nvPr/>
          </p:nvSpPr>
          <p:spPr>
            <a:xfrm>
              <a:off x="7924811" y="209476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可变数据类型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770922" y="3968797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不可变数据类型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/>
          <p:cNvCxnSpPr>
            <a:stCxn id="6" idx="3"/>
            <a:endCxn id="8" idx="1"/>
          </p:cNvCxnSpPr>
          <p:nvPr/>
        </p:nvCxnSpPr>
        <p:spPr>
          <a:xfrm flipV="1">
            <a:off x="2989952" y="1784159"/>
            <a:ext cx="1795236" cy="90111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4" idx="1"/>
          </p:cNvCxnSpPr>
          <p:nvPr/>
        </p:nvCxnSpPr>
        <p:spPr>
          <a:xfrm>
            <a:off x="5893184" y="1784159"/>
            <a:ext cx="1795236" cy="29289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9" idx="1"/>
          </p:cNvCxnSpPr>
          <p:nvPr/>
        </p:nvCxnSpPr>
        <p:spPr>
          <a:xfrm>
            <a:off x="2989952" y="2685275"/>
            <a:ext cx="1949125" cy="11211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3"/>
            <a:endCxn id="14" idx="1"/>
          </p:cNvCxnSpPr>
          <p:nvPr/>
        </p:nvCxnSpPr>
        <p:spPr>
          <a:xfrm>
            <a:off x="5739296" y="2797390"/>
            <a:ext cx="1949124" cy="191567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10" idx="1"/>
          </p:cNvCxnSpPr>
          <p:nvPr/>
        </p:nvCxnSpPr>
        <p:spPr>
          <a:xfrm>
            <a:off x="2989952" y="2685275"/>
            <a:ext cx="1949125" cy="112534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3" idx="1"/>
          </p:cNvCxnSpPr>
          <p:nvPr/>
        </p:nvCxnSpPr>
        <p:spPr>
          <a:xfrm flipV="1">
            <a:off x="5739296" y="2839033"/>
            <a:ext cx="2103013" cy="97158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3"/>
            <a:endCxn id="11" idx="1"/>
          </p:cNvCxnSpPr>
          <p:nvPr/>
        </p:nvCxnSpPr>
        <p:spPr>
          <a:xfrm>
            <a:off x="2989952" y="4782207"/>
            <a:ext cx="1949125" cy="416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3" idx="1"/>
          </p:cNvCxnSpPr>
          <p:nvPr/>
        </p:nvCxnSpPr>
        <p:spPr>
          <a:xfrm flipV="1">
            <a:off x="5739295" y="2839033"/>
            <a:ext cx="2103014" cy="200319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" idx="3"/>
            <a:endCxn id="12" idx="1"/>
          </p:cNvCxnSpPr>
          <p:nvPr/>
        </p:nvCxnSpPr>
        <p:spPr>
          <a:xfrm>
            <a:off x="2989952" y="4782207"/>
            <a:ext cx="1949125" cy="10548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3"/>
            <a:endCxn id="13" idx="1"/>
          </p:cNvCxnSpPr>
          <p:nvPr/>
        </p:nvCxnSpPr>
        <p:spPr>
          <a:xfrm flipV="1">
            <a:off x="5739296" y="2839033"/>
            <a:ext cx="2103013" cy="299804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50" y="0"/>
            <a:ext cx="7987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86" y="16880"/>
            <a:ext cx="9153166" cy="68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68" y="1286305"/>
            <a:ext cx="6187346" cy="467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</a:p>
        </p:txBody>
      </p:sp>
    </p:spTree>
    <p:extLst>
      <p:ext uri="{BB962C8B-B14F-4D97-AF65-F5344CB8AC3E}">
        <p14:creationId xmlns:p14="http://schemas.microsoft.com/office/powerpoint/2010/main" val="37158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</a:p>
        </p:txBody>
      </p:sp>
      <p:sp>
        <p:nvSpPr>
          <p:cNvPr id="7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189186" y="1402409"/>
            <a:ext cx="10123596" cy="28877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中内置的有序可变序列，列表的所有元素放在一对中括号“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[]”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中，并使用逗号分隔开；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在Python中，一个列表中的数据类型可以各不相同，可以同时分别为整数、实数、字符串等基本类型，甚至是列表、元组、字典、集合以及其他自定义类型的对象。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列表是可变数据类型，创建好列表对象之后，其长度和内容可以发生改变。</a:t>
            </a:r>
          </a:p>
        </p:txBody>
      </p:sp>
      <p:sp>
        <p:nvSpPr>
          <p:cNvPr id="2" name="矩形 1"/>
          <p:cNvSpPr/>
          <p:nvPr/>
        </p:nvSpPr>
        <p:spPr>
          <a:xfrm>
            <a:off x="189186" y="4449388"/>
            <a:ext cx="48447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[10, 20, 30, 40]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['crunchy frog', 'ram bladder', 'lark vomit']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['spam', 2.0, 5, [10, 20]]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[['file1', 200,7], ['file2', 260,9]]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18" y="4567531"/>
            <a:ext cx="3419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列表的创建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189186" y="1556752"/>
            <a:ext cx="10123596" cy="1420600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构建一个空列表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构建一个列表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student_list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xiaoma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xiaozhang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构建一个列表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new_list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22, [80, 85, 92,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77]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以及上一问的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student_list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186" y="1047952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创建列表：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5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列表的创建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189186" y="1556752"/>
            <a:ext cx="10123596" cy="1420600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构建一个空列表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构建一个列表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student_list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xiaoma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xiaozhang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构建一个列表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new_list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22, [80, 85, 92,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77]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以及上一问的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student_list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186" y="1047952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创建列表：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49" y="3223967"/>
            <a:ext cx="8893533" cy="32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9186" y="1136219"/>
            <a:ext cx="973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list()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函数将元组、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对象、字符串或其他类型的可迭代对象类型的数据转换为列表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266"/>
          <p:cNvSpPr txBox="1">
            <a:spLocks noChangeArrowheads="1"/>
          </p:cNvSpPr>
          <p:nvPr/>
        </p:nvSpPr>
        <p:spPr>
          <a:xfrm>
            <a:off x="274027" y="2151030"/>
            <a:ext cx="4467655" cy="2439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将元组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(3,5,7,9,11)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转化成列表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range(1, 10, 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转化成列表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"Hello World"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转化成单个字符组成的列表</a:t>
            </a:r>
          </a:p>
        </p:txBody>
      </p:sp>
    </p:spTree>
    <p:extLst>
      <p:ext uri="{BB962C8B-B14F-4D97-AF65-F5344CB8AC3E}">
        <p14:creationId xmlns:p14="http://schemas.microsoft.com/office/powerpoint/2010/main" val="39389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8792</TotalTime>
  <Words>2894</Words>
  <Application>Microsoft Office PowerPoint</Application>
  <PresentationFormat>宽屏</PresentationFormat>
  <Paragraphs>226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组合数据类型(一) 元组和列表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amosine</dc:creator>
  <cp:lastModifiedBy>amosine</cp:lastModifiedBy>
  <cp:revision>220</cp:revision>
  <dcterms:created xsi:type="dcterms:W3CDTF">2021-08-19T08:05:36Z</dcterms:created>
  <dcterms:modified xsi:type="dcterms:W3CDTF">2021-10-10T17:17:21Z</dcterms:modified>
</cp:coreProperties>
</file>