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60" r:id="rId3"/>
    <p:sldId id="459" r:id="rId4"/>
    <p:sldId id="391" r:id="rId5"/>
    <p:sldId id="337" r:id="rId6"/>
    <p:sldId id="434" r:id="rId7"/>
    <p:sldId id="433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5" r:id="rId17"/>
    <p:sldId id="446" r:id="rId18"/>
    <p:sldId id="447" r:id="rId19"/>
    <p:sldId id="448" r:id="rId20"/>
    <p:sldId id="450" r:id="rId21"/>
    <p:sldId id="449" r:id="rId22"/>
    <p:sldId id="451" r:id="rId23"/>
    <p:sldId id="452" r:id="rId24"/>
    <p:sldId id="435" r:id="rId25"/>
    <p:sldId id="453" r:id="rId26"/>
    <p:sldId id="457" r:id="rId27"/>
    <p:sldId id="458" r:id="rId28"/>
    <p:sldId id="392" r:id="rId29"/>
    <p:sldId id="456" r:id="rId30"/>
    <p:sldId id="454" r:id="rId31"/>
    <p:sldId id="462" r:id="rId32"/>
    <p:sldId id="46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CEC"/>
    <a:srgbClr val="FFFFFF"/>
    <a:srgbClr val="FF6600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6" autoAdjust="0"/>
  </p:normalViewPr>
  <p:slideViewPr>
    <p:cSldViewPr snapToGrid="0">
      <p:cViewPr varScale="1">
        <p:scale>
          <a:sx n="101" d="100"/>
          <a:sy n="101" d="100"/>
        </p:scale>
        <p:origin x="3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1F3-A6B5-4619-AC09-0C1EF400D83E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575E-350A-4128-8621-EA5F670E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0"/>
            <a:ext cx="12192000" cy="6857999"/>
          </a:xfrm>
          <a:prstGeom prst="snip1Rect">
            <a:avLst>
              <a:gd name="adj" fmla="val 19334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9000">
                <a:schemeClr val="accent5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7747" y="1579037"/>
            <a:ext cx="5816505" cy="184996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Bef>
                <a:spcPts val="12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字典和集合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9606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2021-10-18</a:t>
            </a:r>
          </a:p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511F5DD-2B8C-4070-947A-B537E11FB915}"/>
              </a:ext>
            </a:extLst>
          </p:cNvPr>
          <p:cNvSpPr/>
          <p:nvPr/>
        </p:nvSpPr>
        <p:spPr>
          <a:xfrm rot="5400000">
            <a:off x="0" y="0"/>
            <a:ext cx="1325525" cy="132552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8900000">
            <a:off x="-419466" y="315546"/>
            <a:ext cx="1874580" cy="387892"/>
          </a:xfrm>
          <a:prstGeom prst="trapezoid">
            <a:avLst>
              <a:gd name="adj" fmla="val 100963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字典元素的遍历</a:t>
            </a: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0" y="952404"/>
            <a:ext cx="9545657" cy="590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遍历字典中的所有键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遍历字典中所有的值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遍历字典中所有的键值对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3" y="1501899"/>
            <a:ext cx="5995382" cy="2092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3" y="4473525"/>
            <a:ext cx="5981629" cy="7690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9" y="5880295"/>
            <a:ext cx="6242036" cy="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9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字典元素：成员判断</a:t>
            </a: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0" y="952404"/>
            <a:ext cx="9545657" cy="590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 “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in”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关键字来判断一个键是否</a:t>
            </a:r>
            <a:r>
              <a:rPr lang="zh-CN" altLang="en-US" sz="1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字典中，返回结果为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 “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not in”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关键字来判断一个键是否</a:t>
            </a:r>
            <a:r>
              <a:rPr lang="zh-CN" altLang="en-US" sz="1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字典中，返回结果为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32" y="2494084"/>
            <a:ext cx="7328318" cy="2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字典的操作：增</a:t>
            </a: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0" y="952404"/>
            <a:ext cx="11262886" cy="590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当以指定键为字典赋值时，若键存在，则可以修改该键的值；若不存在，则表示添加一个键值对。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使用字典对象的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方法将另一个字典的键值对添加到当前字典对象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1F72F2-C505-48F4-8C02-C9C9194D9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34" y="2233571"/>
            <a:ext cx="7789751" cy="43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字典的操作：删</a:t>
            </a: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0" y="1185734"/>
            <a:ext cx="5041900" cy="3001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删除字典中指定键的元素</a:t>
            </a:r>
          </a:p>
          <a:p>
            <a:pPr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使用字典对象的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pop(k)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方法：删除并返回指定键的值</a:t>
            </a:r>
          </a:p>
          <a:p>
            <a:pPr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使用字典对象的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popitem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方法：删除并返回字典中的一个键值对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使用字典对象的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方法来删除字典中所有元素</a:t>
            </a:r>
          </a:p>
          <a:p>
            <a:pPr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endParaRPr lang="zh-CN" altLang="en-US" sz="1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8C7866-BBD4-4548-B4F0-966698D6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99" y="1185734"/>
            <a:ext cx="7035401" cy="49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6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字典的操作：练习</a:t>
            </a: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1652226" y="2120804"/>
            <a:ext cx="8496300" cy="130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统计字符串每个字符出现的次数，大小写字符算同一个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"Mum always said, life is like a box of chocolates that you will never know what you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gonna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get."</a:t>
            </a:r>
          </a:p>
        </p:txBody>
      </p:sp>
    </p:spTree>
    <p:extLst>
      <p:ext uri="{BB962C8B-B14F-4D97-AF65-F5344CB8AC3E}">
        <p14:creationId xmlns:p14="http://schemas.microsoft.com/office/powerpoint/2010/main" val="60170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字典的操作：练习</a:t>
            </a: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-44450" y="987414"/>
            <a:ext cx="8496300" cy="130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统计字符串每个字符出现的次数，大小写字符算同一个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"Mum always said, life is like a box of chocolates that you will never know what you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gonna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get."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F4E79E-C7CC-489C-881D-29612B3D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6" y="2206004"/>
            <a:ext cx="5792514" cy="46011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458D43-651A-4E39-B30B-5472874F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475" y="2206004"/>
            <a:ext cx="1545425" cy="44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5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6652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comprehension)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8D7D7-ECC3-4743-AABB-C8BE39384F6A}"/>
              </a:ext>
            </a:extLst>
          </p:cNvPr>
          <p:cNvSpPr txBox="1"/>
          <p:nvPr/>
        </p:nvSpPr>
        <p:spPr>
          <a:xfrm>
            <a:off x="241973" y="1136219"/>
            <a:ext cx="8353387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comprehension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快速创建出一个新的字典的语法。和列表推导式、生成式推导式类似：</a:t>
            </a:r>
            <a:endParaRPr lang="en-US" altLang="zh-CN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31A608-0434-4520-B916-16F60D8F88AF}"/>
              </a:ext>
            </a:extLst>
          </p:cNvPr>
          <p:cNvSpPr txBox="1"/>
          <p:nvPr/>
        </p:nvSpPr>
        <p:spPr>
          <a:xfrm>
            <a:off x="241972" y="2357311"/>
            <a:ext cx="842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1&gt;:&lt;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 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AAEA8-9F7F-4029-97A8-9F6D6AA932E7}"/>
              </a:ext>
            </a:extLst>
          </p:cNvPr>
          <p:cNvSpPr txBox="1"/>
          <p:nvPr/>
        </p:nvSpPr>
        <p:spPr>
          <a:xfrm>
            <a:off x="4118454" y="30848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622EB63-82C3-45F0-ADCB-071EE6861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585554" y="2731620"/>
            <a:ext cx="2201789" cy="369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C7A8881-3BF7-4660-BEF6-D9238F26BA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2977156" y="2726643"/>
            <a:ext cx="793956" cy="3693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B1DEE80-04E9-441E-910B-C83EEE7BB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3873811" y="2711613"/>
            <a:ext cx="904787" cy="36933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6E65050-774E-460F-B8E9-1927F8BD27BA}"/>
              </a:ext>
            </a:extLst>
          </p:cNvPr>
          <p:cNvSpPr txBox="1"/>
          <p:nvPr/>
        </p:nvSpPr>
        <p:spPr>
          <a:xfrm>
            <a:off x="1478699" y="3107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08B0DF-AAA1-4D93-AAED-32E7647D8705}"/>
              </a:ext>
            </a:extLst>
          </p:cNvPr>
          <p:cNvSpPr txBox="1"/>
          <p:nvPr/>
        </p:nvSpPr>
        <p:spPr>
          <a:xfrm>
            <a:off x="3166385" y="3107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A7A561-8BE9-4B1A-AB0F-ED961D8DC3C1}"/>
              </a:ext>
            </a:extLst>
          </p:cNvPr>
          <p:cNvSpPr txBox="1"/>
          <p:nvPr/>
        </p:nvSpPr>
        <p:spPr>
          <a:xfrm>
            <a:off x="52284" y="3705362"/>
            <a:ext cx="6287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生成键，表达式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循环：遍历已知数据集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循环可以是多个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条件过滤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：筛选符合条件的元素用于创建字典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2297250-AE36-4CB5-86A8-E41212FF35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964"/>
          <a:stretch/>
        </p:blipFill>
        <p:spPr>
          <a:xfrm>
            <a:off x="6116830" y="2206144"/>
            <a:ext cx="5915851" cy="140731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6D1C5B0-7083-4679-8B27-25BD4C66F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60"/>
          <a:stretch/>
        </p:blipFill>
        <p:spPr>
          <a:xfrm>
            <a:off x="6116830" y="3613457"/>
            <a:ext cx="5915851" cy="19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字典推导式：练习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D78E6-758F-4158-B29B-71610B8D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6" y="1696370"/>
            <a:ext cx="5638538" cy="13053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592AA6-D3C3-42AC-8E26-5FD5D7A7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89" y="4202069"/>
            <a:ext cx="5572825" cy="1714124"/>
          </a:xfrm>
          <a:prstGeom prst="rect">
            <a:avLst/>
          </a:prstGeom>
        </p:spPr>
      </p:pic>
      <p:sp>
        <p:nvSpPr>
          <p:cNvPr id="21" name="文本占位符 11266">
            <a:extLst>
              <a:ext uri="{FF2B5EF4-FFF2-40B4-BE49-F238E27FC236}">
                <a16:creationId xmlns:a16="http://schemas.microsoft.com/office/drawing/2014/main" id="{2DBB2BB3-406C-4E1E-99A7-4565FA52D12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676929"/>
            <a:ext cx="8496300" cy="525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将下面普通代码转化为字典推导式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266">
            <a:extLst>
              <a:ext uri="{FF2B5EF4-FFF2-40B4-BE49-F238E27FC236}">
                <a16:creationId xmlns:a16="http://schemas.microsoft.com/office/drawing/2014/main" id="{5CEE683C-1D1C-465E-B098-D591D80E0767}"/>
              </a:ext>
            </a:extLst>
          </p:cNvPr>
          <p:cNvSpPr txBox="1">
            <a:spLocks noChangeArrowheads="1"/>
          </p:cNvSpPr>
          <p:nvPr/>
        </p:nvSpPr>
        <p:spPr>
          <a:xfrm>
            <a:off x="1259" y="1239077"/>
            <a:ext cx="8496300" cy="525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将下面字典推导式转化为普通代码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0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字典推导式：练习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D78E6-758F-4158-B29B-71610B8D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31055"/>
            <a:ext cx="5133252" cy="1188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592AA6-D3C3-42AC-8E26-5FD5D7A7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9456"/>
            <a:ext cx="5572825" cy="17141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8066A8-CFEB-471D-A8C1-64875BF82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66" y="1645920"/>
            <a:ext cx="5877560" cy="1783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306DE1-C13A-4F75-8374-6C8FE2D3B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165" y="4249069"/>
            <a:ext cx="5939461" cy="1547962"/>
          </a:xfrm>
          <a:prstGeom prst="rect">
            <a:avLst/>
          </a:prstGeom>
        </p:spPr>
      </p:pic>
      <p:sp>
        <p:nvSpPr>
          <p:cNvPr id="10" name="箭头: 虚尾 9">
            <a:extLst>
              <a:ext uri="{FF2B5EF4-FFF2-40B4-BE49-F238E27FC236}">
                <a16:creationId xmlns:a16="http://schemas.microsoft.com/office/drawing/2014/main" id="{27349C98-F2BC-4634-8AB8-D1E4DAA746CA}"/>
              </a:ext>
            </a:extLst>
          </p:cNvPr>
          <p:cNvSpPr/>
          <p:nvPr/>
        </p:nvSpPr>
        <p:spPr>
          <a:xfrm>
            <a:off x="5581177" y="2220804"/>
            <a:ext cx="514823" cy="4477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01321ACB-B758-406F-9964-435F4324D71A}"/>
              </a:ext>
            </a:extLst>
          </p:cNvPr>
          <p:cNvSpPr/>
          <p:nvPr/>
        </p:nvSpPr>
        <p:spPr>
          <a:xfrm>
            <a:off x="5581177" y="4692837"/>
            <a:ext cx="514823" cy="4477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266">
            <a:extLst>
              <a:ext uri="{FF2B5EF4-FFF2-40B4-BE49-F238E27FC236}">
                <a16:creationId xmlns:a16="http://schemas.microsoft.com/office/drawing/2014/main" id="{EEC96C59-180C-476B-A939-AD930C2245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676929"/>
            <a:ext cx="8496300" cy="525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将下面普通代码转化为字典推导式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11266">
            <a:extLst>
              <a:ext uri="{FF2B5EF4-FFF2-40B4-BE49-F238E27FC236}">
                <a16:creationId xmlns:a16="http://schemas.microsoft.com/office/drawing/2014/main" id="{DBF3B9D2-F6E8-4CD2-8CDA-ADD5686F5164}"/>
              </a:ext>
            </a:extLst>
          </p:cNvPr>
          <p:cNvSpPr txBox="1">
            <a:spLocks noChangeArrowheads="1"/>
          </p:cNvSpPr>
          <p:nvPr/>
        </p:nvSpPr>
        <p:spPr>
          <a:xfrm>
            <a:off x="1259" y="1239077"/>
            <a:ext cx="8496300" cy="525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将下面字典推导式转化为普通代码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40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4E928-7397-457F-B167-A6B67B76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09" y="1253331"/>
            <a:ext cx="10515600" cy="2593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集合是无序可变序列，使用一对大括号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界定，元素不可重复，同一个集合中每个元素都是唯一的（自动去重）。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集合中只能包含数字、字符串、元组等不可变类型（或者说可哈希）的数据，而不能包含列表、字典、集合等可变类型的数据。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03B92F-B945-4A49-BE46-820AA444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A08919-0D5A-40ED-B6A9-A5C919C6D112}"/>
              </a:ext>
            </a:extLst>
          </p:cNvPr>
          <p:cNvSpPr txBox="1"/>
          <p:nvPr/>
        </p:nvSpPr>
        <p:spPr>
          <a:xfrm>
            <a:off x="189186" y="183814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(set)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A4D498-606F-40DE-8FAB-F689B421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7" y="4474086"/>
            <a:ext cx="5747130" cy="11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C35F029-A874-4D60-B7C5-8D94744A61C4}"/>
              </a:ext>
            </a:extLst>
          </p:cNvPr>
          <p:cNvSpPr txBox="1"/>
          <p:nvPr/>
        </p:nvSpPr>
        <p:spPr>
          <a:xfrm>
            <a:off x="143931" y="28967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给列表lst=[1, 2, 3]的尾部添加4，下列写法正确的是：()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lst = lst.append(4)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 lst.append([4])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 lst.extend([4])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 lst.extend(4)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已知列表x = [1, 2, 3], 执行x.insert(1, 4)后，x的值为()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[1, 4, 2]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 [1, 4, 2, 3]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 [1, 2, 3, 4]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 [1, 1, 4, 2, 3]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CA3991-E204-4728-B8CE-295283D68D36}"/>
              </a:ext>
            </a:extLst>
          </p:cNvPr>
          <p:cNvSpPr txBox="1"/>
          <p:nvPr/>
        </p:nvSpPr>
        <p:spPr>
          <a:xfrm>
            <a:off x="143931" y="3626935"/>
            <a:ext cx="73321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元组x = (1, 2, 3), 反转该序列下列哪个操作不正确()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reversed(x)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 x[::-1]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 x.reverse()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 (x[-i-1] for i in len(x))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元组x = (1, 2, 3), 反转该序列下列哪个操作的结果还是元组()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reversed(x)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 x[::-1]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 x.reverse()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 (x[-i-1] for i in len(x))</a:t>
            </a:r>
          </a:p>
        </p:txBody>
      </p:sp>
    </p:spTree>
    <p:extLst>
      <p:ext uri="{BB962C8B-B14F-4D97-AF65-F5344CB8AC3E}">
        <p14:creationId xmlns:p14="http://schemas.microsoft.com/office/powerpoint/2010/main" val="420234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集合的创建</a:t>
            </a: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189186" y="925860"/>
            <a:ext cx="7417064" cy="152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创建空集合：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90000"/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直接赋值创建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{"a", "b", "c"}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90000"/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将其它数据类型转化为集合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7BFB3F-ADEE-4968-81AD-027761BA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10" y="2517344"/>
            <a:ext cx="4706894" cy="42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3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7811C6-7219-40C5-8BC1-FB830540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755409-F704-4B90-9D85-68F3880C099C}"/>
              </a:ext>
            </a:extLst>
          </p:cNvPr>
          <p:cNvSpPr txBox="1"/>
          <p:nvPr/>
        </p:nvSpPr>
        <p:spPr>
          <a:xfrm>
            <a:off x="189186" y="18381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集合的元素：成员判断和遍历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47E4F-7844-40B9-8F98-E36CBEEB2C2D}"/>
              </a:ext>
            </a:extLst>
          </p:cNvPr>
          <p:cNvSpPr txBox="1"/>
          <p:nvPr/>
        </p:nvSpPr>
        <p:spPr>
          <a:xfrm>
            <a:off x="189186" y="1039436"/>
            <a:ext cx="5519460" cy="3908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集合是无序可变容器，元素之间没有顺序，因此不能通过位置索引或下标访问其元素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集合一般用于维护一个没有重复值的容器，不直接访问具体某个元素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判断某个元素是否属于集合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循环遍历集合的每个元素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B6F70B-2C26-44EE-9B91-21A03B1A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9" y="1624406"/>
            <a:ext cx="5534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7811C6-7219-40C5-8BC1-FB830540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755409-F704-4B90-9D85-68F3880C099C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DDD693-7E58-4F5E-BE9A-461F4A9D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71" y="1654853"/>
            <a:ext cx="9255628" cy="38005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B9BF87-DFDC-43A6-88D5-E33CA86A3912}"/>
              </a:ext>
            </a:extLst>
          </p:cNvPr>
          <p:cNvSpPr txBox="1"/>
          <p:nvPr/>
        </p:nvSpPr>
        <p:spPr>
          <a:xfrm>
            <a:off x="1374754" y="5883690"/>
            <a:ext cx="5803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409145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7811C6-7219-40C5-8BC1-FB830540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755409-F704-4B90-9D85-68F3880C099C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132D84-186C-4C4E-A317-22A4FB18ABA2}"/>
              </a:ext>
            </a:extLst>
          </p:cNvPr>
          <p:cNvSpPr txBox="1"/>
          <p:nvPr/>
        </p:nvSpPr>
        <p:spPr>
          <a:xfrm>
            <a:off x="189185" y="1020057"/>
            <a:ext cx="10266505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种基本操作，交集（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）、并集（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）、差集（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）、补集（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），操作逻辑与数学定义相同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4BDAAD-18EC-4B4E-816D-AA625C574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12" y="2569360"/>
            <a:ext cx="7861784" cy="37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6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AA94D6-5C46-4D70-9FA5-4628098E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225" y="1005000"/>
            <a:ext cx="5425888" cy="585299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23CEF7-BEF7-4FD5-B7E7-68159DF83C30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集合的运算</a:t>
            </a:r>
          </a:p>
        </p:txBody>
      </p:sp>
    </p:spTree>
    <p:extLst>
      <p:ext uri="{BB962C8B-B14F-4D97-AF65-F5344CB8AC3E}">
        <p14:creationId xmlns:p14="http://schemas.microsoft.com/office/powerpoint/2010/main" val="3299625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658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集合推导式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(set comprehension)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8D7D7-ECC3-4743-AABB-C8BE39384F6A}"/>
              </a:ext>
            </a:extLst>
          </p:cNvPr>
          <p:cNvSpPr txBox="1"/>
          <p:nvPr/>
        </p:nvSpPr>
        <p:spPr>
          <a:xfrm>
            <a:off x="241973" y="1136219"/>
            <a:ext cx="8353387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集合推导式（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comprehension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快速创建出一个新的集合的语法。</a:t>
            </a:r>
            <a:endParaRPr lang="en-US" altLang="zh-CN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31A608-0434-4520-B916-16F60D8F88AF}"/>
              </a:ext>
            </a:extLst>
          </p:cNvPr>
          <p:cNvSpPr txBox="1"/>
          <p:nvPr/>
        </p:nvSpPr>
        <p:spPr>
          <a:xfrm>
            <a:off x="241973" y="1756546"/>
            <a:ext cx="842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A7A561-8BE9-4B1A-AB0F-ED961D8DC3C1}"/>
              </a:ext>
            </a:extLst>
          </p:cNvPr>
          <p:cNvSpPr txBox="1"/>
          <p:nvPr/>
        </p:nvSpPr>
        <p:spPr>
          <a:xfrm>
            <a:off x="241973" y="2294941"/>
            <a:ext cx="82971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和列表推导式和生成器推导式类似，不同之处在于界定符是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和字典推导式也类似，不同之处在于没有冒号，只有一个表达式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C89742-E5B9-40FE-9D1C-0DE07547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80" y="3769156"/>
            <a:ext cx="7467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推导式总结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8D7D7-ECC3-4743-AABB-C8BE39384F6A}"/>
              </a:ext>
            </a:extLst>
          </p:cNvPr>
          <p:cNvSpPr txBox="1"/>
          <p:nvPr/>
        </p:nvSpPr>
        <p:spPr>
          <a:xfrm>
            <a:off x="241973" y="983516"/>
            <a:ext cx="10713894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包括列表推导式、生成器推导式、字典推导式和集合推导式。是快速创建组合数据类型的一种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Pythonic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写法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其实质是将生成元素的表达式写到前面，后面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循环和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条件写在同一行。</a:t>
            </a:r>
            <a:endParaRPr lang="en-US" altLang="zh-CN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1FB686-40C4-42AC-AB3B-0AEB1B84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96" y="3119692"/>
            <a:ext cx="6498831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1BCE7A-A23E-48CD-8683-36F33105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1400887"/>
            <a:ext cx="9297698" cy="49536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2D39F2-CFF0-478B-BD2A-0B516378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7F482F-05BF-45BD-9B69-9FD05FDE7C71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推导式总结</a:t>
            </a:r>
          </a:p>
        </p:txBody>
      </p:sp>
    </p:spTree>
    <p:extLst>
      <p:ext uri="{BB962C8B-B14F-4D97-AF65-F5344CB8AC3E}">
        <p14:creationId xmlns:p14="http://schemas.microsoft.com/office/powerpoint/2010/main" val="1378766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8116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组合数据类型：遍历可变数据类型注意事项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6ED8EC-8A13-4294-A107-B42937FC4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85"/>
          <a:stretch/>
        </p:blipFill>
        <p:spPr>
          <a:xfrm>
            <a:off x="406648" y="2317231"/>
            <a:ext cx="4029637" cy="13234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AF9DE0-0808-4003-BD49-29F46CF3F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86"/>
          <a:stretch/>
        </p:blipFill>
        <p:spPr>
          <a:xfrm>
            <a:off x="406648" y="3837093"/>
            <a:ext cx="4029637" cy="4029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105AD9-0F9B-49DF-B5FF-6CB40653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030" y="1084985"/>
            <a:ext cx="4540036" cy="57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组合数据类型：遍历可变数据类型注意事项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64AFC6-1FA9-4E14-B485-B1B8870F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6" y="1747762"/>
            <a:ext cx="4067743" cy="1076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31CF1F-D529-4F4E-933F-B8C3B7A9C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92" r="25392"/>
          <a:stretch/>
        </p:blipFill>
        <p:spPr>
          <a:xfrm>
            <a:off x="118533" y="3173716"/>
            <a:ext cx="4932185" cy="267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544A86-C89A-4B78-B48A-2C90947B8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973" y="1209305"/>
            <a:ext cx="6620027" cy="49628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BB04C1-5002-41F3-8E3C-FC11AF70F951}"/>
              </a:ext>
            </a:extLst>
          </p:cNvPr>
          <p:cNvSpPr txBox="1"/>
          <p:nvPr/>
        </p:nvSpPr>
        <p:spPr>
          <a:xfrm>
            <a:off x="118533" y="6292242"/>
            <a:ext cx="1126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遍历可变数据类型不要在循环中修改该遍历对象，如果要修改，建议遍历其副本。</a:t>
            </a:r>
          </a:p>
        </p:txBody>
      </p:sp>
    </p:spTree>
    <p:extLst>
      <p:ext uri="{BB962C8B-B14F-4D97-AF65-F5344CB8AC3E}">
        <p14:creationId xmlns:p14="http://schemas.microsoft.com/office/powerpoint/2010/main" val="15466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0A9315-131E-4C2D-8D3C-72825856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066"/>
            <a:ext cx="6933395" cy="5953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AB43FE-19AD-4298-A752-D8E529E99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92" y="372066"/>
            <a:ext cx="6010208" cy="4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18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2481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AE9C43-0242-4D53-BC6E-0AD9072E3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66" t="460" r="756"/>
          <a:stretch/>
        </p:blipFill>
        <p:spPr>
          <a:xfrm>
            <a:off x="101600" y="952405"/>
            <a:ext cx="6403995" cy="50760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7A03DA-4FE9-4D9C-A616-826954246A6E}"/>
              </a:ext>
            </a:extLst>
          </p:cNvPr>
          <p:cNvSpPr txBox="1"/>
          <p:nvPr/>
        </p:nvSpPr>
        <p:spPr>
          <a:xfrm>
            <a:off x="6934200" y="1062298"/>
            <a:ext cx="5257800" cy="568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Tim Peters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优美胜于丑陋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明了胜于隐晦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简洁胜于复杂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复杂胜于凌乱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扁平胜于嵌套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间隔胜于紧凑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可读性很重要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即便假借特例的实用性之名，也不要违背上述规则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除非你确定需要，任何错误都应该有应对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当存在多种可能，不要尝试去猜测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只要你不是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Guido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，对于问题尽量找一种，最好是唯一明显的解决方案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做也许好过不做，但不假思索就动手还不如不做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如果你无法向人描述你的实现方案，那肯定不是一个好方案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如果实现方案容易解释，可能是个好方案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命名空间是绝妙的理念，要多运用</a:t>
            </a:r>
          </a:p>
        </p:txBody>
      </p:sp>
    </p:spTree>
    <p:extLst>
      <p:ext uri="{BB962C8B-B14F-4D97-AF65-F5344CB8AC3E}">
        <p14:creationId xmlns:p14="http://schemas.microsoft.com/office/powerpoint/2010/main" val="1752128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5375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import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的机制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C889D-2B95-41EF-BE24-FD59F01F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762"/>
            <a:ext cx="6214533" cy="59342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1D08D3-941A-48FA-88D7-663DF15199DE}"/>
              </a:ext>
            </a:extLst>
          </p:cNvPr>
          <p:cNvSpPr/>
          <p:nvPr/>
        </p:nvSpPr>
        <p:spPr>
          <a:xfrm>
            <a:off x="189186" y="923762"/>
            <a:ext cx="2869324" cy="2658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032CF0-B17E-4CF5-BFD9-DD6CE0350841}"/>
              </a:ext>
            </a:extLst>
          </p:cNvPr>
          <p:cNvSpPr txBox="1"/>
          <p:nvPr/>
        </p:nvSpPr>
        <p:spPr>
          <a:xfrm>
            <a:off x="6214533" y="1290580"/>
            <a:ext cx="6051039" cy="34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标准库一般在：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安装的第三方库在：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\Lib\site-packages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的过程相当于在当前环境下读取并执行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大多数库文件是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Function, 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速度很快，有的库文件会执行语句，如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this,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771100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56F78DA-F925-40B3-93C8-09DBA773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4" y="0"/>
            <a:ext cx="11669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189733" y="2454442"/>
            <a:ext cx="800219" cy="2558597"/>
            <a:chOff x="2189733" y="2454442"/>
            <a:chExt cx="800219" cy="2558597"/>
          </a:xfrm>
        </p:grpSpPr>
        <p:sp>
          <p:nvSpPr>
            <p:cNvPr id="6" name="文本框 5"/>
            <p:cNvSpPr txBox="1"/>
            <p:nvPr/>
          </p:nvSpPr>
          <p:spPr>
            <a:xfrm>
              <a:off x="2189733" y="24544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89733" y="45513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85188" y="1553326"/>
            <a:ext cx="1107996" cy="4514587"/>
            <a:chOff x="4706052" y="1518757"/>
            <a:chExt cx="1107996" cy="4514587"/>
          </a:xfrm>
        </p:grpSpPr>
        <p:sp>
          <p:nvSpPr>
            <p:cNvPr id="8" name="文本框 7"/>
            <p:cNvSpPr txBox="1"/>
            <p:nvPr/>
          </p:nvSpPr>
          <p:spPr>
            <a:xfrm>
              <a:off x="4706052" y="151875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59941" y="253198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59941" y="354521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59941" y="455844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59941" y="55716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字典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88420" y="2608200"/>
            <a:ext cx="2339102" cy="2335700"/>
            <a:chOff x="7770922" y="2094762"/>
            <a:chExt cx="2339102" cy="2335700"/>
          </a:xfrm>
        </p:grpSpPr>
        <p:sp>
          <p:nvSpPr>
            <p:cNvPr id="13" name="文本框 12"/>
            <p:cNvSpPr txBox="1"/>
            <p:nvPr/>
          </p:nvSpPr>
          <p:spPr>
            <a:xfrm>
              <a:off x="7924811" y="209476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可变数据类型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770922" y="3968797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不可变数据类型</a:t>
              </a:r>
            </a:p>
          </p:txBody>
        </p:sp>
      </p:grpSp>
      <p:cxnSp>
        <p:nvCxnSpPr>
          <p:cNvPr id="19" name="直接箭头连接符 18"/>
          <p:cNvCxnSpPr>
            <a:stCxn id="6" idx="3"/>
            <a:endCxn id="8" idx="1"/>
          </p:cNvCxnSpPr>
          <p:nvPr/>
        </p:nvCxnSpPr>
        <p:spPr>
          <a:xfrm flipV="1">
            <a:off x="2989952" y="1784159"/>
            <a:ext cx="1795236" cy="90111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4" idx="1"/>
          </p:cNvCxnSpPr>
          <p:nvPr/>
        </p:nvCxnSpPr>
        <p:spPr>
          <a:xfrm>
            <a:off x="5893184" y="1784159"/>
            <a:ext cx="1795236" cy="29289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9" idx="1"/>
          </p:cNvCxnSpPr>
          <p:nvPr/>
        </p:nvCxnSpPr>
        <p:spPr>
          <a:xfrm>
            <a:off x="2989952" y="2685275"/>
            <a:ext cx="1949125" cy="112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3"/>
            <a:endCxn id="14" idx="1"/>
          </p:cNvCxnSpPr>
          <p:nvPr/>
        </p:nvCxnSpPr>
        <p:spPr>
          <a:xfrm>
            <a:off x="5739296" y="2797390"/>
            <a:ext cx="1949124" cy="191567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0" idx="1"/>
          </p:cNvCxnSpPr>
          <p:nvPr/>
        </p:nvCxnSpPr>
        <p:spPr>
          <a:xfrm>
            <a:off x="2989952" y="2685275"/>
            <a:ext cx="1949125" cy="112534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3" idx="1"/>
          </p:cNvCxnSpPr>
          <p:nvPr/>
        </p:nvCxnSpPr>
        <p:spPr>
          <a:xfrm flipV="1">
            <a:off x="5739296" y="2839033"/>
            <a:ext cx="2103013" cy="97158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3"/>
            <a:endCxn id="11" idx="1"/>
          </p:cNvCxnSpPr>
          <p:nvPr/>
        </p:nvCxnSpPr>
        <p:spPr>
          <a:xfrm>
            <a:off x="2989952" y="4782207"/>
            <a:ext cx="1949125" cy="416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3" idx="1"/>
          </p:cNvCxnSpPr>
          <p:nvPr/>
        </p:nvCxnSpPr>
        <p:spPr>
          <a:xfrm flipV="1">
            <a:off x="5739295" y="2839033"/>
            <a:ext cx="2103014" cy="200319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" idx="3"/>
            <a:endCxn id="12" idx="1"/>
          </p:cNvCxnSpPr>
          <p:nvPr/>
        </p:nvCxnSpPr>
        <p:spPr>
          <a:xfrm>
            <a:off x="2989952" y="4782207"/>
            <a:ext cx="1949125" cy="10548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13" idx="1"/>
          </p:cNvCxnSpPr>
          <p:nvPr/>
        </p:nvCxnSpPr>
        <p:spPr>
          <a:xfrm flipV="1">
            <a:off x="5739296" y="2839033"/>
            <a:ext cx="2103013" cy="299804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字典的基本概念</a:t>
            </a:r>
          </a:p>
        </p:txBody>
      </p:sp>
      <p:sp>
        <p:nvSpPr>
          <p:cNvPr id="7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189186" y="1018035"/>
            <a:ext cx="5778477" cy="53711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字典是无序可变容器。反映的是数据的映射关系（键和值的映射）。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定义字典时，每个元素的键和值用冒号分隔，元素之间用逗号分隔，所有的元素放在一对大括号“｛｝”中。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字典中的键可以为任意不可变数据，比如整数、浮点数、复数、字符串、元组等。键与键之间必须不相同。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字典中的值可以是任意数据（可变或不可变）。值与值之间可以相同。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31" y="1114287"/>
            <a:ext cx="6042669" cy="55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</a:t>
            </a: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189186" y="925860"/>
            <a:ext cx="7417064" cy="152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创建空字典：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90000"/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直接赋值创建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{"a": 1, "b": 2, "c": 3}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90000"/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和关键字参数创建：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(a=1, b=2, c=3)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49186"/>
          <a:stretch/>
        </p:blipFill>
        <p:spPr>
          <a:xfrm>
            <a:off x="3260736" y="2749218"/>
            <a:ext cx="4865735" cy="37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</a:t>
            </a: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317523" y="1136218"/>
            <a:ext cx="7417064" cy="1634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SzPct val="90000"/>
              <a:buFont typeface="+mj-lt"/>
              <a:buAutoNum type="arabicPeriod" startAt="4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通过二元元组的列表创建：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([('a', 1), ('b', 2), ('c', 3)])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90000"/>
              <a:buFont typeface="Arial" panose="020B0604020202020204" pitchFamily="34" charset="0"/>
              <a:buAutoNum type="arabicPeriod" startAt="4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(zip('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[1, 2, 3]))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90000"/>
              <a:buFont typeface="Arial" panose="020B0604020202020204" pitchFamily="34" charset="0"/>
              <a:buAutoNum type="arabicPeriod" startAt="4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dict.fromkeys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dict.fromkeys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(['a', 'b', 'c'])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51745"/>
          <a:stretch/>
        </p:blipFill>
        <p:spPr>
          <a:xfrm>
            <a:off x="1607798" y="2669801"/>
            <a:ext cx="5277511" cy="3903485"/>
          </a:xfrm>
          <a:prstGeom prst="rect">
            <a:avLst/>
          </a:prstGeom>
        </p:spPr>
      </p:pic>
      <p:sp>
        <p:nvSpPr>
          <p:cNvPr id="10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8183785" y="3554473"/>
            <a:ext cx="3345905" cy="138140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创建一个字典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"name"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"birth"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"gender"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"age",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字典的值为你的个人信息。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4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字典元素的读取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138768" y="1136219"/>
            <a:ext cx="5677641" cy="478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字典是无序可变容器，元素之间没有顺序，因此不能通过位置索引或下标访问其元素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SzPct val="9000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）字典通过键值对的方式访问元素，若键不存在则抛出异常：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['a']</a:t>
            </a:r>
          </a:p>
          <a:p>
            <a:pPr marL="0" indent="0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SzPct val="9000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）使用字典对象的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方法获取指定键对应的值，并且可以在键不存在的时候返回默认值。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SzPct val="9000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09" y="1194513"/>
            <a:ext cx="6318802" cy="50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79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字典元素的读取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266"/>
          <p:cNvSpPr txBox="1">
            <a:spLocks noChangeArrowheads="1"/>
          </p:cNvSpPr>
          <p:nvPr/>
        </p:nvSpPr>
        <p:spPr>
          <a:xfrm>
            <a:off x="0" y="952403"/>
            <a:ext cx="9545657" cy="2492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使用字典对象的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keys()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方法：用于返回字典中的所有键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使用字典对象的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方法：用于返回字典中所有键对应的值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使用字典对象的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items()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方法：用于返回字典中所有的键值对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keys(), values(), items()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返回的是迭代器，可以用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list()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转化为列表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18676"/>
          <a:stretch/>
        </p:blipFill>
        <p:spPr>
          <a:xfrm>
            <a:off x="1786556" y="2995225"/>
            <a:ext cx="7519221" cy="36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9747</TotalTime>
  <Words>1703</Words>
  <Application>Microsoft Office PowerPoint</Application>
  <PresentationFormat>宽屏</PresentationFormat>
  <Paragraphs>152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Calibri Light</vt:lpstr>
      <vt:lpstr>Wingdings</vt:lpstr>
      <vt:lpstr>Office 主题</vt:lpstr>
      <vt:lpstr>组合数据类型(二) 字典和集合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LIAO Y.Q.</cp:lastModifiedBy>
  <cp:revision>244</cp:revision>
  <dcterms:created xsi:type="dcterms:W3CDTF">2021-08-19T08:05:36Z</dcterms:created>
  <dcterms:modified xsi:type="dcterms:W3CDTF">2021-10-17T15:40:32Z</dcterms:modified>
</cp:coreProperties>
</file>