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5"/>
  </p:notesMasterIdLst>
  <p:sldIdLst>
    <p:sldId id="280" r:id="rId2"/>
    <p:sldId id="281" r:id="rId3"/>
    <p:sldId id="269" r:id="rId4"/>
    <p:sldId id="279" r:id="rId5"/>
    <p:sldId id="272" r:id="rId6"/>
    <p:sldId id="273" r:id="rId7"/>
    <p:sldId id="266" r:id="rId8"/>
    <p:sldId id="282" r:id="rId9"/>
    <p:sldId id="283" r:id="rId10"/>
    <p:sldId id="284" r:id="rId11"/>
    <p:sldId id="277" r:id="rId12"/>
    <p:sldId id="26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42F7"/>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p:cViewPr varScale="1">
        <p:scale>
          <a:sx n="88" d="100"/>
          <a:sy n="88" d="100"/>
        </p:scale>
        <p:origin x="18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farimah\case%20studi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farimah/case%20studie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GB" b="1" dirty="0">
                <a:solidFill>
                  <a:schemeClr val="bg1"/>
                </a:solidFill>
              </a:rPr>
              <a:t>Sales and gross profit of Claire's from 2018 till 2022</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Sheet1!$C$4</c:f>
              <c:strCache>
                <c:ptCount val="1"/>
                <c:pt idx="0">
                  <c:v>Sales</c:v>
                </c:pt>
              </c:strCache>
            </c:strRef>
          </c:tx>
          <c:spPr>
            <a:ln w="28575" cap="rnd" cmpd="sng" algn="ctr">
              <a:solidFill>
                <a:srgbClr val="2842F7"/>
              </a:solidFill>
              <a:round/>
            </a:ln>
            <a:effectLst/>
          </c:spPr>
          <c:marker>
            <c:symbol val="none"/>
          </c:marker>
          <c:cat>
            <c:numRef>
              <c:f>Sheet1!$B$5:$B$9</c:f>
              <c:numCache>
                <c:formatCode>General</c:formatCode>
                <c:ptCount val="5"/>
                <c:pt idx="0">
                  <c:v>2018</c:v>
                </c:pt>
                <c:pt idx="1">
                  <c:v>2019</c:v>
                </c:pt>
                <c:pt idx="2">
                  <c:v>2020</c:v>
                </c:pt>
                <c:pt idx="3">
                  <c:v>2021</c:v>
                </c:pt>
                <c:pt idx="4">
                  <c:v>2022</c:v>
                </c:pt>
              </c:numCache>
            </c:numRef>
          </c:cat>
          <c:val>
            <c:numRef>
              <c:f>Sheet1!$C$5:$C$9</c:f>
              <c:numCache>
                <c:formatCode>General</c:formatCode>
                <c:ptCount val="5"/>
                <c:pt idx="0">
                  <c:v>138666000</c:v>
                </c:pt>
                <c:pt idx="1">
                  <c:v>119820000</c:v>
                </c:pt>
                <c:pt idx="2">
                  <c:v>121978000</c:v>
                </c:pt>
                <c:pt idx="3">
                  <c:v>75164000</c:v>
                </c:pt>
                <c:pt idx="4">
                  <c:v>113780000</c:v>
                </c:pt>
              </c:numCache>
            </c:numRef>
          </c:val>
          <c:smooth val="0"/>
          <c:extLst>
            <c:ext xmlns:c16="http://schemas.microsoft.com/office/drawing/2014/chart" uri="{C3380CC4-5D6E-409C-BE32-E72D297353CC}">
              <c16:uniqueId val="{00000000-A2CA-8941-8603-D89C4E1B9AD2}"/>
            </c:ext>
          </c:extLst>
        </c:ser>
        <c:ser>
          <c:idx val="1"/>
          <c:order val="1"/>
          <c:tx>
            <c:strRef>
              <c:f>Sheet1!$D$4</c:f>
              <c:strCache>
                <c:ptCount val="1"/>
                <c:pt idx="0">
                  <c:v>Gross Profit</c:v>
                </c:pt>
              </c:strCache>
            </c:strRef>
          </c:tx>
          <c:spPr>
            <a:ln w="28575" cap="rnd" cmpd="sng" algn="ctr">
              <a:solidFill>
                <a:schemeClr val="accent1">
                  <a:lumMod val="75000"/>
                </a:schemeClr>
              </a:solidFill>
              <a:round/>
            </a:ln>
            <a:effectLst/>
          </c:spPr>
          <c:marker>
            <c:symbol val="none"/>
          </c:marker>
          <c:cat>
            <c:numRef>
              <c:f>Sheet1!$B$5:$B$9</c:f>
              <c:numCache>
                <c:formatCode>General</c:formatCode>
                <c:ptCount val="5"/>
                <c:pt idx="0">
                  <c:v>2018</c:v>
                </c:pt>
                <c:pt idx="1">
                  <c:v>2019</c:v>
                </c:pt>
                <c:pt idx="2">
                  <c:v>2020</c:v>
                </c:pt>
                <c:pt idx="3">
                  <c:v>2021</c:v>
                </c:pt>
                <c:pt idx="4">
                  <c:v>2022</c:v>
                </c:pt>
              </c:numCache>
            </c:numRef>
          </c:cat>
          <c:val>
            <c:numRef>
              <c:f>Sheet1!$D$5:$D$9</c:f>
              <c:numCache>
                <c:formatCode>General</c:formatCode>
                <c:ptCount val="5"/>
                <c:pt idx="0">
                  <c:v>92295000</c:v>
                </c:pt>
                <c:pt idx="1">
                  <c:v>79072000</c:v>
                </c:pt>
                <c:pt idx="2">
                  <c:v>83966000</c:v>
                </c:pt>
                <c:pt idx="3">
                  <c:v>48957000</c:v>
                </c:pt>
                <c:pt idx="4">
                  <c:v>73716000</c:v>
                </c:pt>
              </c:numCache>
            </c:numRef>
          </c:val>
          <c:smooth val="0"/>
          <c:extLst>
            <c:ext xmlns:c16="http://schemas.microsoft.com/office/drawing/2014/chart" uri="{C3380CC4-5D6E-409C-BE32-E72D297353CC}">
              <c16:uniqueId val="{00000001-A2CA-8941-8603-D89C4E1B9AD2}"/>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724320880"/>
        <c:axId val="1724322528"/>
      </c:lineChart>
      <c:catAx>
        <c:axId val="17243208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724322528"/>
        <c:crosses val="autoZero"/>
        <c:auto val="1"/>
        <c:lblAlgn val="ctr"/>
        <c:lblOffset val="100"/>
        <c:noMultiLvlLbl val="0"/>
      </c:catAx>
      <c:valAx>
        <c:axId val="1724322528"/>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GB" dirty="0"/>
                  <a:t>Amount</a:t>
                </a:r>
                <a:r>
                  <a:rPr lang="en-GB" baseline="0" dirty="0"/>
                  <a:t> in £</a:t>
                </a:r>
                <a:endParaRPr lang="en-GB" dirty="0"/>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72432088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tx1"/>
                </a:solidFill>
              </a:rPr>
              <a:t>Net Debt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Sheet1!$C$43</c:f>
              <c:strCache>
                <c:ptCount val="1"/>
                <c:pt idx="0">
                  <c:v>net debt </c:v>
                </c:pt>
              </c:strCache>
            </c:strRef>
          </c:tx>
          <c:spPr>
            <a:ln w="44450" cap="rnd">
              <a:solidFill>
                <a:srgbClr val="0BE911"/>
              </a:solidFill>
              <a:round/>
            </a:ln>
            <a:effectLst/>
          </c:spPr>
          <c:marker>
            <c:symbol val="none"/>
          </c:marker>
          <c:cat>
            <c:numRef>
              <c:f>Sheet1!$B$44:$B$46</c:f>
              <c:numCache>
                <c:formatCode>General</c:formatCode>
                <c:ptCount val="3"/>
                <c:pt idx="0">
                  <c:v>2016</c:v>
                </c:pt>
                <c:pt idx="1">
                  <c:v>2017</c:v>
                </c:pt>
                <c:pt idx="2">
                  <c:v>2018</c:v>
                </c:pt>
              </c:numCache>
            </c:numRef>
          </c:cat>
          <c:val>
            <c:numRef>
              <c:f>Sheet1!$C$44:$C$46</c:f>
              <c:numCache>
                <c:formatCode>General</c:formatCode>
                <c:ptCount val="3"/>
                <c:pt idx="0">
                  <c:v>114100000</c:v>
                </c:pt>
                <c:pt idx="1">
                  <c:v>275900000</c:v>
                </c:pt>
                <c:pt idx="2">
                  <c:v>321300000</c:v>
                </c:pt>
              </c:numCache>
            </c:numRef>
          </c:val>
          <c:smooth val="0"/>
          <c:extLst>
            <c:ext xmlns:c16="http://schemas.microsoft.com/office/drawing/2014/chart" uri="{C3380CC4-5D6E-409C-BE32-E72D297353CC}">
              <c16:uniqueId val="{00000000-4788-144B-8E42-49F715F78E89}"/>
            </c:ext>
          </c:extLst>
        </c:ser>
        <c:dLbls>
          <c:showLegendKey val="0"/>
          <c:showVal val="0"/>
          <c:showCatName val="0"/>
          <c:showSerName val="0"/>
          <c:showPercent val="0"/>
          <c:showBubbleSize val="0"/>
        </c:dLbls>
        <c:smooth val="0"/>
        <c:axId val="1724134240"/>
        <c:axId val="1724822144"/>
      </c:lineChart>
      <c:catAx>
        <c:axId val="1724134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724822144"/>
        <c:crosses val="autoZero"/>
        <c:auto val="1"/>
        <c:lblAlgn val="ctr"/>
        <c:lblOffset val="100"/>
        <c:noMultiLvlLbl val="0"/>
      </c:catAx>
      <c:valAx>
        <c:axId val="1724822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GB" sz="1100" b="1" dirty="0"/>
                  <a:t>AMOUNT IN £</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724134240"/>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800" b="1" dirty="0"/>
              <a:t>Profit Before Tax</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106831122964649"/>
          <c:y val="0.12731304649973385"/>
          <c:w val="0.84784688353959692"/>
          <c:h val="0.74218122043154799"/>
        </c:manualLayout>
      </c:layout>
      <c:lineChart>
        <c:grouping val="standard"/>
        <c:varyColors val="0"/>
        <c:ser>
          <c:idx val="0"/>
          <c:order val="0"/>
          <c:tx>
            <c:strRef>
              <c:f>Sheet1!$C$36</c:f>
              <c:strCache>
                <c:ptCount val="1"/>
                <c:pt idx="0">
                  <c:v>Profit before tax</c:v>
                </c:pt>
              </c:strCache>
            </c:strRef>
          </c:tx>
          <c:spPr>
            <a:ln w="44450" cap="rnd">
              <a:solidFill>
                <a:srgbClr val="2806FB"/>
              </a:solidFill>
              <a:round/>
            </a:ln>
            <a:effectLst/>
          </c:spPr>
          <c:marker>
            <c:symbol val="none"/>
          </c:marker>
          <c:cat>
            <c:numRef>
              <c:f>Sheet1!$B$37:$B$40</c:f>
              <c:numCache>
                <c:formatCode>General</c:formatCode>
                <c:ptCount val="4"/>
                <c:pt idx="0">
                  <c:v>2015</c:v>
                </c:pt>
                <c:pt idx="1">
                  <c:v>2016</c:v>
                </c:pt>
                <c:pt idx="2">
                  <c:v>2017</c:v>
                </c:pt>
                <c:pt idx="3">
                  <c:v>2018</c:v>
                </c:pt>
              </c:numCache>
            </c:numRef>
          </c:cat>
          <c:val>
            <c:numRef>
              <c:f>Sheet1!$C$37:$C$40</c:f>
              <c:numCache>
                <c:formatCode>General</c:formatCode>
                <c:ptCount val="4"/>
                <c:pt idx="0">
                  <c:v>113500000</c:v>
                </c:pt>
                <c:pt idx="1">
                  <c:v>114100000</c:v>
                </c:pt>
                <c:pt idx="2">
                  <c:v>95200000</c:v>
                </c:pt>
                <c:pt idx="3">
                  <c:v>33200000</c:v>
                </c:pt>
              </c:numCache>
            </c:numRef>
          </c:val>
          <c:smooth val="0"/>
          <c:extLst>
            <c:ext xmlns:c16="http://schemas.microsoft.com/office/drawing/2014/chart" uri="{C3380CC4-5D6E-409C-BE32-E72D297353CC}">
              <c16:uniqueId val="{00000000-A894-9144-9458-9A07E8DC93AB}"/>
            </c:ext>
          </c:extLst>
        </c:ser>
        <c:dLbls>
          <c:showLegendKey val="0"/>
          <c:showVal val="0"/>
          <c:showCatName val="0"/>
          <c:showSerName val="0"/>
          <c:showPercent val="0"/>
          <c:showBubbleSize val="0"/>
        </c:dLbls>
        <c:smooth val="0"/>
        <c:axId val="1674439360"/>
        <c:axId val="1724119440"/>
      </c:lineChart>
      <c:catAx>
        <c:axId val="1674439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24119440"/>
        <c:crosses val="autoZero"/>
        <c:auto val="1"/>
        <c:lblAlgn val="ctr"/>
        <c:lblOffset val="100"/>
        <c:noMultiLvlLbl val="0"/>
      </c:catAx>
      <c:valAx>
        <c:axId val="1724119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100" b="1" dirty="0"/>
                  <a:t>AMOUNT IN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674439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05A2D-1944-42AD-A09C-8A33F8FE4DF3}" type="doc">
      <dgm:prSet loTypeId="urn:microsoft.com/office/officeart/2016/7/layout/AccentHomeChevronProcess" loCatId="process" qsTypeId="urn:microsoft.com/office/officeart/2005/8/quickstyle/simple1" qsCatId="simple" csTypeId="urn:microsoft.com/office/officeart/2005/8/colors/colorful1" csCatId="colorful" phldr="1"/>
      <dgm:spPr/>
      <dgm:t>
        <a:bodyPr/>
        <a:lstStyle/>
        <a:p>
          <a:endParaRPr lang="en-US"/>
        </a:p>
      </dgm:t>
    </dgm:pt>
    <dgm:pt modelId="{B8BB31D7-2CB1-448A-BA6D-22576A9ECA01}">
      <dgm:prSet/>
      <dgm:spPr/>
      <dgm:t>
        <a:bodyPr/>
        <a:lstStyle/>
        <a:p>
          <a:r>
            <a:rPr lang="en-US"/>
            <a:t>2019</a:t>
          </a:r>
        </a:p>
      </dgm:t>
    </dgm:pt>
    <dgm:pt modelId="{0811C01A-179D-48C1-9BCC-7301ECE77954}" type="parTrans" cxnId="{E9771984-7527-4733-9211-D687A9D45754}">
      <dgm:prSet/>
      <dgm:spPr/>
      <dgm:t>
        <a:bodyPr/>
        <a:lstStyle/>
        <a:p>
          <a:endParaRPr lang="en-US"/>
        </a:p>
      </dgm:t>
    </dgm:pt>
    <dgm:pt modelId="{2822BB03-C395-4261-977A-EF422E441102}" type="sibTrans" cxnId="{E9771984-7527-4733-9211-D687A9D45754}">
      <dgm:prSet/>
      <dgm:spPr/>
      <dgm:t>
        <a:bodyPr/>
        <a:lstStyle/>
        <a:p>
          <a:endParaRPr lang="en-US"/>
        </a:p>
      </dgm:t>
    </dgm:pt>
    <dgm:pt modelId="{12A9F42A-5CD2-4F9C-9B44-5B583BCB9912}">
      <dgm:prSet custT="1"/>
      <dgm:spPr/>
      <dgm:t>
        <a:bodyPr/>
        <a:lstStyle/>
        <a:p>
          <a:r>
            <a:rPr lang="en-US" sz="2000" dirty="0"/>
            <a:t>In 2019, 75% of Claire’s North American stores were in malls, but this decreased to 60% in 2022.</a:t>
          </a:r>
        </a:p>
      </dgm:t>
    </dgm:pt>
    <dgm:pt modelId="{8F63B670-16DB-450D-946B-1555385A6B78}" type="parTrans" cxnId="{12776D1A-E1E7-4398-82B1-E482C410848B}">
      <dgm:prSet/>
      <dgm:spPr/>
      <dgm:t>
        <a:bodyPr/>
        <a:lstStyle/>
        <a:p>
          <a:endParaRPr lang="en-US"/>
        </a:p>
      </dgm:t>
    </dgm:pt>
    <dgm:pt modelId="{B94B6C75-260C-449F-80FB-D2841044288A}" type="sibTrans" cxnId="{12776D1A-E1E7-4398-82B1-E482C410848B}">
      <dgm:prSet/>
      <dgm:spPr/>
      <dgm:t>
        <a:bodyPr/>
        <a:lstStyle/>
        <a:p>
          <a:endParaRPr lang="en-US"/>
        </a:p>
      </dgm:t>
    </dgm:pt>
    <dgm:pt modelId="{3BDB17D4-AC62-4681-86AC-8AE882AF6DF8}">
      <dgm:prSet/>
      <dgm:spPr/>
      <dgm:t>
        <a:bodyPr/>
        <a:lstStyle/>
        <a:p>
          <a:r>
            <a:rPr lang="en-US" dirty="0"/>
            <a:t>2022</a:t>
          </a:r>
        </a:p>
      </dgm:t>
    </dgm:pt>
    <dgm:pt modelId="{3740C53A-502F-4A61-B331-8EFD27F9400B}" type="parTrans" cxnId="{03FD3ADF-3F29-4117-931D-07CF4D14CA33}">
      <dgm:prSet/>
      <dgm:spPr/>
      <dgm:t>
        <a:bodyPr/>
        <a:lstStyle/>
        <a:p>
          <a:endParaRPr lang="en-US"/>
        </a:p>
      </dgm:t>
    </dgm:pt>
    <dgm:pt modelId="{EF76D239-A139-4AC4-A150-327DCFA6589B}" type="sibTrans" cxnId="{03FD3ADF-3F29-4117-931D-07CF4D14CA33}">
      <dgm:prSet/>
      <dgm:spPr/>
      <dgm:t>
        <a:bodyPr/>
        <a:lstStyle/>
        <a:p>
          <a:endParaRPr lang="en-US"/>
        </a:p>
      </dgm:t>
    </dgm:pt>
    <dgm:pt modelId="{D9CB9A2B-4741-40A9-A54D-66591CE20BB8}">
      <dgm:prSet custT="1"/>
      <dgm:spPr/>
      <dgm:t>
        <a:bodyPr/>
        <a:lstStyle/>
        <a:p>
          <a:r>
            <a:rPr lang="en-US" sz="1800" dirty="0"/>
            <a:t>In September 2022, Claire’s expanded their collaboration with Walmart, bringing Claire's products to 2,500 Walmart stores and there are more than 360 Claire's store-in-store locations within Walmart outlets across the U.S.</a:t>
          </a:r>
        </a:p>
      </dgm:t>
    </dgm:pt>
    <dgm:pt modelId="{4E2719CE-BD27-430E-81DB-BC8392C9782E}" type="parTrans" cxnId="{1DF3F91B-14DF-4097-94CD-D6E4E84A0EFB}">
      <dgm:prSet/>
      <dgm:spPr/>
      <dgm:t>
        <a:bodyPr/>
        <a:lstStyle/>
        <a:p>
          <a:endParaRPr lang="en-US"/>
        </a:p>
      </dgm:t>
    </dgm:pt>
    <dgm:pt modelId="{E9503710-CEED-475B-A298-688FE8988D13}" type="sibTrans" cxnId="{1DF3F91B-14DF-4097-94CD-D6E4E84A0EFB}">
      <dgm:prSet/>
      <dgm:spPr/>
      <dgm:t>
        <a:bodyPr/>
        <a:lstStyle/>
        <a:p>
          <a:endParaRPr lang="en-US"/>
        </a:p>
      </dgm:t>
    </dgm:pt>
    <dgm:pt modelId="{4D928A69-35EB-DD48-BF6E-A4D3A7DF81B3}" type="pres">
      <dgm:prSet presAssocID="{B7405A2D-1944-42AD-A09C-8A33F8FE4DF3}" presName="Name0" presStyleCnt="0">
        <dgm:presLayoutVars>
          <dgm:animLvl val="lvl"/>
          <dgm:resizeHandles val="exact"/>
        </dgm:presLayoutVars>
      </dgm:prSet>
      <dgm:spPr/>
    </dgm:pt>
    <dgm:pt modelId="{7BA90B1E-FA0C-C544-A7CA-85FFD7208768}" type="pres">
      <dgm:prSet presAssocID="{B8BB31D7-2CB1-448A-BA6D-22576A9ECA01}" presName="composite" presStyleCnt="0"/>
      <dgm:spPr/>
    </dgm:pt>
    <dgm:pt modelId="{D756B86B-AA43-DE4F-86B2-45144860706D}" type="pres">
      <dgm:prSet presAssocID="{B8BB31D7-2CB1-448A-BA6D-22576A9ECA01}" presName="L" presStyleLbl="solidFgAcc1" presStyleIdx="0" presStyleCnt="2">
        <dgm:presLayoutVars>
          <dgm:chMax val="0"/>
          <dgm:chPref val="0"/>
        </dgm:presLayoutVars>
      </dgm:prSet>
      <dgm:spPr/>
    </dgm:pt>
    <dgm:pt modelId="{B4B72F10-4C8C-2146-85EF-329B1D51FE7A}" type="pres">
      <dgm:prSet presAssocID="{B8BB31D7-2CB1-448A-BA6D-22576A9ECA01}" presName="parTx" presStyleLbl="alignNode1" presStyleIdx="0" presStyleCnt="2">
        <dgm:presLayoutVars>
          <dgm:chMax val="0"/>
          <dgm:chPref val="0"/>
          <dgm:bulletEnabled val="1"/>
        </dgm:presLayoutVars>
      </dgm:prSet>
      <dgm:spPr/>
    </dgm:pt>
    <dgm:pt modelId="{E72FE2B3-2B8B-E742-8F5F-B61986D7C6FE}" type="pres">
      <dgm:prSet presAssocID="{B8BB31D7-2CB1-448A-BA6D-22576A9ECA01}" presName="desTx" presStyleLbl="revTx" presStyleIdx="0" presStyleCnt="2">
        <dgm:presLayoutVars>
          <dgm:chMax val="0"/>
          <dgm:chPref val="0"/>
          <dgm:bulletEnabled val="1"/>
        </dgm:presLayoutVars>
      </dgm:prSet>
      <dgm:spPr/>
    </dgm:pt>
    <dgm:pt modelId="{2C4C867D-CBAB-994D-A99F-A64CB3C4D62B}" type="pres">
      <dgm:prSet presAssocID="{B8BB31D7-2CB1-448A-BA6D-22576A9ECA01}" presName="EmptyPlaceHolder" presStyleCnt="0"/>
      <dgm:spPr/>
    </dgm:pt>
    <dgm:pt modelId="{322E43E9-4198-F745-A2AE-557414835C1F}" type="pres">
      <dgm:prSet presAssocID="{2822BB03-C395-4261-977A-EF422E441102}" presName="space" presStyleCnt="0"/>
      <dgm:spPr/>
    </dgm:pt>
    <dgm:pt modelId="{91738A02-7C77-6B46-BE89-E8FDE8674B8D}" type="pres">
      <dgm:prSet presAssocID="{3BDB17D4-AC62-4681-86AC-8AE882AF6DF8}" presName="composite" presStyleCnt="0"/>
      <dgm:spPr/>
    </dgm:pt>
    <dgm:pt modelId="{5866B01A-C167-7645-949E-1216A5BD4E1E}" type="pres">
      <dgm:prSet presAssocID="{3BDB17D4-AC62-4681-86AC-8AE882AF6DF8}" presName="L" presStyleLbl="solidFgAcc1" presStyleIdx="1" presStyleCnt="2">
        <dgm:presLayoutVars>
          <dgm:chMax val="0"/>
          <dgm:chPref val="0"/>
        </dgm:presLayoutVars>
      </dgm:prSet>
      <dgm:spPr/>
    </dgm:pt>
    <dgm:pt modelId="{7C2E834A-2692-2E41-BB3A-8544B753A46B}" type="pres">
      <dgm:prSet presAssocID="{3BDB17D4-AC62-4681-86AC-8AE882AF6DF8}" presName="parTx" presStyleLbl="alignNode1" presStyleIdx="1" presStyleCnt="2">
        <dgm:presLayoutVars>
          <dgm:chMax val="0"/>
          <dgm:chPref val="0"/>
          <dgm:bulletEnabled val="1"/>
        </dgm:presLayoutVars>
      </dgm:prSet>
      <dgm:spPr/>
    </dgm:pt>
    <dgm:pt modelId="{A5F58CC3-D51B-E046-A32C-967D440D6F1A}" type="pres">
      <dgm:prSet presAssocID="{3BDB17D4-AC62-4681-86AC-8AE882AF6DF8}" presName="desTx" presStyleLbl="revTx" presStyleIdx="1" presStyleCnt="2">
        <dgm:presLayoutVars>
          <dgm:chMax val="0"/>
          <dgm:chPref val="0"/>
          <dgm:bulletEnabled val="1"/>
        </dgm:presLayoutVars>
      </dgm:prSet>
      <dgm:spPr/>
    </dgm:pt>
    <dgm:pt modelId="{E2D4ACEC-E37D-344F-8691-60A249A9E262}" type="pres">
      <dgm:prSet presAssocID="{3BDB17D4-AC62-4681-86AC-8AE882AF6DF8}" presName="EmptyPlaceHolder" presStyleCnt="0"/>
      <dgm:spPr/>
    </dgm:pt>
  </dgm:ptLst>
  <dgm:cxnLst>
    <dgm:cxn modelId="{CA7F9911-50FA-A540-9BFD-191D85317586}" type="presOf" srcId="{B8BB31D7-2CB1-448A-BA6D-22576A9ECA01}" destId="{B4B72F10-4C8C-2146-85EF-329B1D51FE7A}" srcOrd="0" destOrd="0" presId="urn:microsoft.com/office/officeart/2016/7/layout/AccentHomeChevronProcess"/>
    <dgm:cxn modelId="{12776D1A-E1E7-4398-82B1-E482C410848B}" srcId="{B8BB31D7-2CB1-448A-BA6D-22576A9ECA01}" destId="{12A9F42A-5CD2-4F9C-9B44-5B583BCB9912}" srcOrd="0" destOrd="0" parTransId="{8F63B670-16DB-450D-946B-1555385A6B78}" sibTransId="{B94B6C75-260C-449F-80FB-D2841044288A}"/>
    <dgm:cxn modelId="{1DF3F91B-14DF-4097-94CD-D6E4E84A0EFB}" srcId="{3BDB17D4-AC62-4681-86AC-8AE882AF6DF8}" destId="{D9CB9A2B-4741-40A9-A54D-66591CE20BB8}" srcOrd="0" destOrd="0" parTransId="{4E2719CE-BD27-430E-81DB-BC8392C9782E}" sibTransId="{E9503710-CEED-475B-A298-688FE8988D13}"/>
    <dgm:cxn modelId="{E9771984-7527-4733-9211-D687A9D45754}" srcId="{B7405A2D-1944-42AD-A09C-8A33F8FE4DF3}" destId="{B8BB31D7-2CB1-448A-BA6D-22576A9ECA01}" srcOrd="0" destOrd="0" parTransId="{0811C01A-179D-48C1-9BCC-7301ECE77954}" sibTransId="{2822BB03-C395-4261-977A-EF422E441102}"/>
    <dgm:cxn modelId="{5195E9B0-DF4F-AD44-B956-9487BB987C91}" type="presOf" srcId="{12A9F42A-5CD2-4F9C-9B44-5B583BCB9912}" destId="{E72FE2B3-2B8B-E742-8F5F-B61986D7C6FE}" srcOrd="0" destOrd="0" presId="urn:microsoft.com/office/officeart/2016/7/layout/AccentHomeChevronProcess"/>
    <dgm:cxn modelId="{D467C3B8-1F2B-0846-9AAE-0BB4257CD0B0}" type="presOf" srcId="{B7405A2D-1944-42AD-A09C-8A33F8FE4DF3}" destId="{4D928A69-35EB-DD48-BF6E-A4D3A7DF81B3}" srcOrd="0" destOrd="0" presId="urn:microsoft.com/office/officeart/2016/7/layout/AccentHomeChevronProcess"/>
    <dgm:cxn modelId="{61F9B5D6-EFF9-A746-81C3-3C745E68668D}" type="presOf" srcId="{3BDB17D4-AC62-4681-86AC-8AE882AF6DF8}" destId="{7C2E834A-2692-2E41-BB3A-8544B753A46B}" srcOrd="0" destOrd="0" presId="urn:microsoft.com/office/officeart/2016/7/layout/AccentHomeChevronProcess"/>
    <dgm:cxn modelId="{B6E1C6D8-2BA8-9E41-B915-A96C6CCE4796}" type="presOf" srcId="{D9CB9A2B-4741-40A9-A54D-66591CE20BB8}" destId="{A5F58CC3-D51B-E046-A32C-967D440D6F1A}" srcOrd="0" destOrd="0" presId="urn:microsoft.com/office/officeart/2016/7/layout/AccentHomeChevronProcess"/>
    <dgm:cxn modelId="{03FD3ADF-3F29-4117-931D-07CF4D14CA33}" srcId="{B7405A2D-1944-42AD-A09C-8A33F8FE4DF3}" destId="{3BDB17D4-AC62-4681-86AC-8AE882AF6DF8}" srcOrd="1" destOrd="0" parTransId="{3740C53A-502F-4A61-B331-8EFD27F9400B}" sibTransId="{EF76D239-A139-4AC4-A150-327DCFA6589B}"/>
    <dgm:cxn modelId="{E64977F7-95CC-9B48-B26A-C6BE0BD14438}" type="presParOf" srcId="{4D928A69-35EB-DD48-BF6E-A4D3A7DF81B3}" destId="{7BA90B1E-FA0C-C544-A7CA-85FFD7208768}" srcOrd="0" destOrd="0" presId="urn:microsoft.com/office/officeart/2016/7/layout/AccentHomeChevronProcess"/>
    <dgm:cxn modelId="{75EB1271-A9C7-954E-9814-17218DC0875E}" type="presParOf" srcId="{7BA90B1E-FA0C-C544-A7CA-85FFD7208768}" destId="{D756B86B-AA43-DE4F-86B2-45144860706D}" srcOrd="0" destOrd="0" presId="urn:microsoft.com/office/officeart/2016/7/layout/AccentHomeChevronProcess"/>
    <dgm:cxn modelId="{05F524C7-4C5C-7344-87A1-044A392B49DD}" type="presParOf" srcId="{7BA90B1E-FA0C-C544-A7CA-85FFD7208768}" destId="{B4B72F10-4C8C-2146-85EF-329B1D51FE7A}" srcOrd="1" destOrd="0" presId="urn:microsoft.com/office/officeart/2016/7/layout/AccentHomeChevronProcess"/>
    <dgm:cxn modelId="{98863F94-1319-E04F-931B-8FDC144F04E4}" type="presParOf" srcId="{7BA90B1E-FA0C-C544-A7CA-85FFD7208768}" destId="{E72FE2B3-2B8B-E742-8F5F-B61986D7C6FE}" srcOrd="2" destOrd="0" presId="urn:microsoft.com/office/officeart/2016/7/layout/AccentHomeChevronProcess"/>
    <dgm:cxn modelId="{8BF9DE77-9E9A-C848-959E-D0FDDC6E97D1}" type="presParOf" srcId="{7BA90B1E-FA0C-C544-A7CA-85FFD7208768}" destId="{2C4C867D-CBAB-994D-A99F-A64CB3C4D62B}" srcOrd="3" destOrd="0" presId="urn:microsoft.com/office/officeart/2016/7/layout/AccentHomeChevronProcess"/>
    <dgm:cxn modelId="{EF1B2733-2CAB-FC46-BA99-070A32A1E5BE}" type="presParOf" srcId="{4D928A69-35EB-DD48-BF6E-A4D3A7DF81B3}" destId="{322E43E9-4198-F745-A2AE-557414835C1F}" srcOrd="1" destOrd="0" presId="urn:microsoft.com/office/officeart/2016/7/layout/AccentHomeChevronProcess"/>
    <dgm:cxn modelId="{AEEB93C8-8C3B-6141-BA5E-F4D9CB53B6A5}" type="presParOf" srcId="{4D928A69-35EB-DD48-BF6E-A4D3A7DF81B3}" destId="{91738A02-7C77-6B46-BE89-E8FDE8674B8D}" srcOrd="2" destOrd="0" presId="urn:microsoft.com/office/officeart/2016/7/layout/AccentHomeChevronProcess"/>
    <dgm:cxn modelId="{6B481956-7764-7746-9297-611301C19A6C}" type="presParOf" srcId="{91738A02-7C77-6B46-BE89-E8FDE8674B8D}" destId="{5866B01A-C167-7645-949E-1216A5BD4E1E}" srcOrd="0" destOrd="0" presId="urn:microsoft.com/office/officeart/2016/7/layout/AccentHomeChevronProcess"/>
    <dgm:cxn modelId="{876EC198-A86E-7245-B66A-B4CD11FF4146}" type="presParOf" srcId="{91738A02-7C77-6B46-BE89-E8FDE8674B8D}" destId="{7C2E834A-2692-2E41-BB3A-8544B753A46B}" srcOrd="1" destOrd="0" presId="urn:microsoft.com/office/officeart/2016/7/layout/AccentHomeChevronProcess"/>
    <dgm:cxn modelId="{D69CD1F0-C078-8344-8191-5B871B79B940}" type="presParOf" srcId="{91738A02-7C77-6B46-BE89-E8FDE8674B8D}" destId="{A5F58CC3-D51B-E046-A32C-967D440D6F1A}" srcOrd="2" destOrd="0" presId="urn:microsoft.com/office/officeart/2016/7/layout/AccentHomeChevronProcess"/>
    <dgm:cxn modelId="{3F0BF959-EF3E-F94C-8B36-96F5B1819F07}" type="presParOf" srcId="{91738A02-7C77-6B46-BE89-E8FDE8674B8D}" destId="{E2D4ACEC-E37D-344F-8691-60A249A9E262}"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B3BDFA-3078-49C5-B197-0C79E12A36B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110BA0F-DF69-4999-BAA1-44F67D6E7B0E}">
      <dgm:prSet custT="1"/>
      <dgm:spPr/>
      <dgm:t>
        <a:bodyPr/>
        <a:lstStyle/>
        <a:p>
          <a:pPr algn="l">
            <a:lnSpc>
              <a:spcPct val="100000"/>
            </a:lnSpc>
          </a:pPr>
          <a:r>
            <a:rPr lang="en-GB" sz="1600" b="1" i="0" dirty="0">
              <a:solidFill>
                <a:schemeClr val="tx1"/>
              </a:solidFill>
            </a:rPr>
            <a:t>Introduced same-day buy-online-pick-up-in-store services in the U.S. and Canada. </a:t>
          </a:r>
          <a:endParaRPr lang="en-US" sz="1600" b="1" dirty="0">
            <a:solidFill>
              <a:schemeClr val="tx1"/>
            </a:solidFill>
          </a:endParaRPr>
        </a:p>
      </dgm:t>
    </dgm:pt>
    <dgm:pt modelId="{23E6E5FC-43AC-4589-A818-A1B01C191EE0}" type="parTrans" cxnId="{3B4A2E35-C0FF-4E0D-9F5B-73D0C6D0149C}">
      <dgm:prSet/>
      <dgm:spPr/>
      <dgm:t>
        <a:bodyPr/>
        <a:lstStyle/>
        <a:p>
          <a:endParaRPr lang="en-US"/>
        </a:p>
      </dgm:t>
    </dgm:pt>
    <dgm:pt modelId="{A8BF538A-0F52-4BDB-A8B0-A9E4D581EF5F}" type="sibTrans" cxnId="{3B4A2E35-C0FF-4E0D-9F5B-73D0C6D0149C}">
      <dgm:prSet/>
      <dgm:spPr/>
      <dgm:t>
        <a:bodyPr/>
        <a:lstStyle/>
        <a:p>
          <a:endParaRPr lang="en-US"/>
        </a:p>
      </dgm:t>
    </dgm:pt>
    <dgm:pt modelId="{9EC66500-18FF-4729-AAF2-046CB0FBD265}">
      <dgm:prSet custT="1"/>
      <dgm:spPr/>
      <dgm:t>
        <a:bodyPr/>
        <a:lstStyle/>
        <a:p>
          <a:pPr algn="l">
            <a:lnSpc>
              <a:spcPct val="100000"/>
            </a:lnSpc>
          </a:pPr>
          <a:r>
            <a:rPr lang="en-GB" sz="1600" b="1" i="0" dirty="0"/>
            <a:t>Allowed customers to book ear-piercing appointments online. </a:t>
          </a:r>
          <a:endParaRPr lang="en-US" sz="1600" b="1" dirty="0"/>
        </a:p>
      </dgm:t>
    </dgm:pt>
    <dgm:pt modelId="{1906F5A2-B807-4049-954A-EE8283D9FF82}" type="parTrans" cxnId="{8612B667-AB62-475F-9A41-45C3EE8B8ADC}">
      <dgm:prSet/>
      <dgm:spPr/>
      <dgm:t>
        <a:bodyPr/>
        <a:lstStyle/>
        <a:p>
          <a:endParaRPr lang="en-US"/>
        </a:p>
      </dgm:t>
    </dgm:pt>
    <dgm:pt modelId="{3386D58D-10AB-4280-A5F1-8FAE17C5F632}" type="sibTrans" cxnId="{8612B667-AB62-475F-9A41-45C3EE8B8ADC}">
      <dgm:prSet/>
      <dgm:spPr/>
      <dgm:t>
        <a:bodyPr/>
        <a:lstStyle/>
        <a:p>
          <a:endParaRPr lang="en-US"/>
        </a:p>
      </dgm:t>
    </dgm:pt>
    <dgm:pt modelId="{650BCC71-B650-40DB-8658-6F44D551572D}">
      <dgm:prSet custT="1"/>
      <dgm:spPr/>
      <dgm:t>
        <a:bodyPr/>
        <a:lstStyle/>
        <a:p>
          <a:pPr>
            <a:lnSpc>
              <a:spcPct val="100000"/>
            </a:lnSpc>
          </a:pPr>
          <a:r>
            <a:rPr lang="en-GB" sz="1600" b="1" i="0" dirty="0"/>
            <a:t>Expanded into the virtual world of Roblox, launching "</a:t>
          </a:r>
          <a:r>
            <a:rPr lang="en-GB" sz="1600" b="1" i="0" dirty="0" err="1"/>
            <a:t>ShimmerVille</a:t>
          </a:r>
          <a:r>
            <a:rPr lang="en-GB" sz="1600" b="1" i="0" dirty="0"/>
            <a:t>," where players can engage in various activities, including virtual ear piercing.</a:t>
          </a:r>
          <a:endParaRPr lang="en-US" sz="1600" b="1" dirty="0"/>
        </a:p>
      </dgm:t>
    </dgm:pt>
    <dgm:pt modelId="{5614B752-C7A6-4BDE-9034-8324FAC196E0}" type="parTrans" cxnId="{A949A4A2-09B1-4A28-935E-464AE63EF207}">
      <dgm:prSet/>
      <dgm:spPr/>
      <dgm:t>
        <a:bodyPr/>
        <a:lstStyle/>
        <a:p>
          <a:endParaRPr lang="en-US"/>
        </a:p>
      </dgm:t>
    </dgm:pt>
    <dgm:pt modelId="{F25E7047-04B3-407E-A3CA-760302A12B27}" type="sibTrans" cxnId="{A949A4A2-09B1-4A28-935E-464AE63EF207}">
      <dgm:prSet/>
      <dgm:spPr/>
      <dgm:t>
        <a:bodyPr/>
        <a:lstStyle/>
        <a:p>
          <a:endParaRPr lang="en-US"/>
        </a:p>
      </dgm:t>
    </dgm:pt>
    <dgm:pt modelId="{EBC57473-505E-4BBC-AFC7-932CC0F4891E}">
      <dgm:prSet/>
      <dgm:spPr/>
      <dgm:t>
        <a:bodyPr/>
        <a:lstStyle/>
        <a:p>
          <a:pPr>
            <a:lnSpc>
              <a:spcPct val="100000"/>
            </a:lnSpc>
          </a:pPr>
          <a:endParaRPr lang="en-US" dirty="0"/>
        </a:p>
      </dgm:t>
    </dgm:pt>
    <dgm:pt modelId="{07049348-784A-4827-A914-19B36A83F031}" type="sibTrans" cxnId="{895E0994-8B7B-4BB3-A647-A88C35048BB9}">
      <dgm:prSet/>
      <dgm:spPr/>
      <dgm:t>
        <a:bodyPr/>
        <a:lstStyle/>
        <a:p>
          <a:endParaRPr lang="en-US"/>
        </a:p>
      </dgm:t>
    </dgm:pt>
    <dgm:pt modelId="{FB3078E7-24FB-4E2B-B4FC-37B4A79B4B10}" type="parTrans" cxnId="{895E0994-8B7B-4BB3-A647-A88C35048BB9}">
      <dgm:prSet/>
      <dgm:spPr/>
      <dgm:t>
        <a:bodyPr/>
        <a:lstStyle/>
        <a:p>
          <a:endParaRPr lang="en-US"/>
        </a:p>
      </dgm:t>
    </dgm:pt>
    <dgm:pt modelId="{39E308C0-5757-4282-B134-87511CC86C0A}" type="pres">
      <dgm:prSet presAssocID="{09B3BDFA-3078-49C5-B197-0C79E12A36B4}" presName="root" presStyleCnt="0">
        <dgm:presLayoutVars>
          <dgm:dir/>
          <dgm:resizeHandles val="exact"/>
        </dgm:presLayoutVars>
      </dgm:prSet>
      <dgm:spPr/>
    </dgm:pt>
    <dgm:pt modelId="{1AC673DF-0CF6-4EBA-932B-5D941CD35AD2}" type="pres">
      <dgm:prSet presAssocID="{B110BA0F-DF69-4999-BAA1-44F67D6E7B0E}" presName="compNode" presStyleCnt="0"/>
      <dgm:spPr/>
    </dgm:pt>
    <dgm:pt modelId="{971403DC-5B7F-47C3-BF4C-7995C7490491}" type="pres">
      <dgm:prSet presAssocID="{B110BA0F-DF69-4999-BAA1-44F67D6E7B0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larm clock with solid fill"/>
        </a:ext>
      </dgm:extLst>
    </dgm:pt>
    <dgm:pt modelId="{C2D32E52-9DEE-4DCC-A964-0FDDE87FF316}" type="pres">
      <dgm:prSet presAssocID="{B110BA0F-DF69-4999-BAA1-44F67D6E7B0E}" presName="spaceRect" presStyleCnt="0"/>
      <dgm:spPr/>
    </dgm:pt>
    <dgm:pt modelId="{E8D20E60-21F5-4955-9016-573B35220026}" type="pres">
      <dgm:prSet presAssocID="{B110BA0F-DF69-4999-BAA1-44F67D6E7B0E}" presName="textRect" presStyleLbl="revTx" presStyleIdx="0" presStyleCnt="4" custScaleX="80727" custScaleY="135193" custLinFactNeighborX="33120" custLinFactNeighborY="-2955">
        <dgm:presLayoutVars>
          <dgm:chMax val="1"/>
          <dgm:chPref val="1"/>
        </dgm:presLayoutVars>
      </dgm:prSet>
      <dgm:spPr/>
    </dgm:pt>
    <dgm:pt modelId="{C165CFD5-162C-4C12-8FE4-97A18200F954}" type="pres">
      <dgm:prSet presAssocID="{A8BF538A-0F52-4BDB-A8B0-A9E4D581EF5F}" presName="sibTrans" presStyleCnt="0"/>
      <dgm:spPr/>
    </dgm:pt>
    <dgm:pt modelId="{AACC0F93-72B4-4E54-82C3-4079E600AF89}" type="pres">
      <dgm:prSet presAssocID="{9EC66500-18FF-4729-AAF2-046CB0FBD265}" presName="compNode" presStyleCnt="0"/>
      <dgm:spPr/>
    </dgm:pt>
    <dgm:pt modelId="{FC254ED2-9B01-4DBF-9E8A-7B2070E428A5}" type="pres">
      <dgm:prSet presAssocID="{9EC66500-18FF-4729-AAF2-046CB0FBD265}" presName="iconRect" presStyleLbl="node1" presStyleIdx="1" presStyleCnt="4" custLinFactNeighborX="-2895" custLinFactNeighborY="723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atistics outline"/>
        </a:ext>
      </dgm:extLst>
    </dgm:pt>
    <dgm:pt modelId="{8B8CFC37-44A0-47FA-B906-88F61DD37821}" type="pres">
      <dgm:prSet presAssocID="{9EC66500-18FF-4729-AAF2-046CB0FBD265}" presName="spaceRect" presStyleCnt="0"/>
      <dgm:spPr/>
    </dgm:pt>
    <dgm:pt modelId="{531878E5-F05C-4236-8728-FFE70BCFAECD}" type="pres">
      <dgm:prSet presAssocID="{9EC66500-18FF-4729-AAF2-046CB0FBD265}" presName="textRect" presStyleLbl="revTx" presStyleIdx="1" presStyleCnt="4" custScaleX="91243" custScaleY="150399" custLinFactX="50092" custLinFactNeighborX="100000" custLinFactNeighborY="10918">
        <dgm:presLayoutVars>
          <dgm:chMax val="1"/>
          <dgm:chPref val="1"/>
        </dgm:presLayoutVars>
      </dgm:prSet>
      <dgm:spPr/>
    </dgm:pt>
    <dgm:pt modelId="{4A665F15-464D-467C-AEB1-B84D68C2EAC7}" type="pres">
      <dgm:prSet presAssocID="{3386D58D-10AB-4280-A5F1-8FAE17C5F632}" presName="sibTrans" presStyleCnt="0"/>
      <dgm:spPr/>
    </dgm:pt>
    <dgm:pt modelId="{4FCE3D88-8D80-493F-A765-D6C96F5CE5C3}" type="pres">
      <dgm:prSet presAssocID="{650BCC71-B650-40DB-8658-6F44D551572D}" presName="compNode" presStyleCnt="0"/>
      <dgm:spPr/>
    </dgm:pt>
    <dgm:pt modelId="{9020E338-2229-456C-B74C-621AAB180C65}" type="pres">
      <dgm:prSet presAssocID="{650BCC71-B650-40DB-8658-6F44D551572D}" presName="iconRect" presStyleLbl="node1" presStyleIdx="2" presStyleCnt="4" custLinFactNeighborY="-1072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Network with solid fill"/>
        </a:ext>
      </dgm:extLst>
    </dgm:pt>
    <dgm:pt modelId="{AF5A7709-0616-4FAE-8F81-2D218E8DA57E}" type="pres">
      <dgm:prSet presAssocID="{650BCC71-B650-40DB-8658-6F44D551572D}" presName="spaceRect" presStyleCnt="0"/>
      <dgm:spPr/>
    </dgm:pt>
    <dgm:pt modelId="{5D93D586-C690-40DC-8D17-E8A9C8709E03}" type="pres">
      <dgm:prSet presAssocID="{650BCC71-B650-40DB-8658-6F44D551572D}" presName="textRect" presStyleLbl="revTx" presStyleIdx="2" presStyleCnt="4" custScaleX="117076" custLinFactX="25250" custLinFactNeighborX="100000" custLinFactNeighborY="-29350">
        <dgm:presLayoutVars>
          <dgm:chMax val="1"/>
          <dgm:chPref val="1"/>
        </dgm:presLayoutVars>
      </dgm:prSet>
      <dgm:spPr/>
    </dgm:pt>
    <dgm:pt modelId="{B2522875-3568-4966-9ABF-755AB6890652}" type="pres">
      <dgm:prSet presAssocID="{F25E7047-04B3-407E-A3CA-760302A12B27}" presName="sibTrans" presStyleCnt="0"/>
      <dgm:spPr/>
    </dgm:pt>
    <dgm:pt modelId="{ADF721FF-C6FF-4CE2-A9C3-D5B92C6E506A}" type="pres">
      <dgm:prSet presAssocID="{EBC57473-505E-4BBC-AFC7-932CC0F4891E}" presName="compNode" presStyleCnt="0"/>
      <dgm:spPr/>
    </dgm:pt>
    <dgm:pt modelId="{5898FDF2-8F18-44AF-9838-FF58A8CF34BC}" type="pres">
      <dgm:prSet presAssocID="{EBC57473-505E-4BBC-AFC7-932CC0F4891E}" presName="iconRect" presStyleLbl="node1" presStyleIdx="3" presStyleCnt="4" custLinFactNeighborY="-10720"/>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ame controller with solid fill"/>
        </a:ext>
      </dgm:extLst>
    </dgm:pt>
    <dgm:pt modelId="{AB61AD46-CD69-46A5-9181-18ED7439AEA3}" type="pres">
      <dgm:prSet presAssocID="{EBC57473-505E-4BBC-AFC7-932CC0F4891E}" presName="spaceRect" presStyleCnt="0"/>
      <dgm:spPr/>
    </dgm:pt>
    <dgm:pt modelId="{39999197-DB5F-4880-B7E1-15F58AC37DF2}" type="pres">
      <dgm:prSet presAssocID="{EBC57473-505E-4BBC-AFC7-932CC0F4891E}" presName="textRect" presStyleLbl="revTx" presStyleIdx="3" presStyleCnt="4" custLinFactNeighborX="-28064" custLinFactNeighborY="-10700">
        <dgm:presLayoutVars>
          <dgm:chMax val="1"/>
          <dgm:chPref val="1"/>
        </dgm:presLayoutVars>
      </dgm:prSet>
      <dgm:spPr/>
    </dgm:pt>
  </dgm:ptLst>
  <dgm:cxnLst>
    <dgm:cxn modelId="{3B4A2E35-C0FF-4E0D-9F5B-73D0C6D0149C}" srcId="{09B3BDFA-3078-49C5-B197-0C79E12A36B4}" destId="{B110BA0F-DF69-4999-BAA1-44F67D6E7B0E}" srcOrd="0" destOrd="0" parTransId="{23E6E5FC-43AC-4589-A818-A1B01C191EE0}" sibTransId="{A8BF538A-0F52-4BDB-A8B0-A9E4D581EF5F}"/>
    <dgm:cxn modelId="{B7A8863F-06FD-4A01-B6BC-ABC16BDF50A2}" type="presOf" srcId="{09B3BDFA-3078-49C5-B197-0C79E12A36B4}" destId="{39E308C0-5757-4282-B134-87511CC86C0A}" srcOrd="0" destOrd="0" presId="urn:microsoft.com/office/officeart/2018/2/layout/IconLabelList"/>
    <dgm:cxn modelId="{AD774C66-A8F2-4F0E-A627-0C2FE060B384}" type="presOf" srcId="{B110BA0F-DF69-4999-BAA1-44F67D6E7B0E}" destId="{E8D20E60-21F5-4955-9016-573B35220026}" srcOrd="0" destOrd="0" presId="urn:microsoft.com/office/officeart/2018/2/layout/IconLabelList"/>
    <dgm:cxn modelId="{8612B667-AB62-475F-9A41-45C3EE8B8ADC}" srcId="{09B3BDFA-3078-49C5-B197-0C79E12A36B4}" destId="{9EC66500-18FF-4729-AAF2-046CB0FBD265}" srcOrd="1" destOrd="0" parTransId="{1906F5A2-B807-4049-954A-EE8283D9FF82}" sibTransId="{3386D58D-10AB-4280-A5F1-8FAE17C5F632}"/>
    <dgm:cxn modelId="{895E0994-8B7B-4BB3-A647-A88C35048BB9}" srcId="{09B3BDFA-3078-49C5-B197-0C79E12A36B4}" destId="{EBC57473-505E-4BBC-AFC7-932CC0F4891E}" srcOrd="3" destOrd="0" parTransId="{FB3078E7-24FB-4E2B-B4FC-37B4A79B4B10}" sibTransId="{07049348-784A-4827-A914-19B36A83F031}"/>
    <dgm:cxn modelId="{A949A4A2-09B1-4A28-935E-464AE63EF207}" srcId="{09B3BDFA-3078-49C5-B197-0C79E12A36B4}" destId="{650BCC71-B650-40DB-8658-6F44D551572D}" srcOrd="2" destOrd="0" parTransId="{5614B752-C7A6-4BDE-9034-8324FAC196E0}" sibTransId="{F25E7047-04B3-407E-A3CA-760302A12B27}"/>
    <dgm:cxn modelId="{5058F1AC-2749-4B97-A516-00819454BE11}" type="presOf" srcId="{650BCC71-B650-40DB-8658-6F44D551572D}" destId="{5D93D586-C690-40DC-8D17-E8A9C8709E03}" srcOrd="0" destOrd="0" presId="urn:microsoft.com/office/officeart/2018/2/layout/IconLabelList"/>
    <dgm:cxn modelId="{0A3D5DB4-72F1-4725-94EC-00D529DC313E}" type="presOf" srcId="{EBC57473-505E-4BBC-AFC7-932CC0F4891E}" destId="{39999197-DB5F-4880-B7E1-15F58AC37DF2}" srcOrd="0" destOrd="0" presId="urn:microsoft.com/office/officeart/2018/2/layout/IconLabelList"/>
    <dgm:cxn modelId="{6257BEC1-9793-4CB2-B582-8F64DC840377}" type="presOf" srcId="{9EC66500-18FF-4729-AAF2-046CB0FBD265}" destId="{531878E5-F05C-4236-8728-FFE70BCFAECD}" srcOrd="0" destOrd="0" presId="urn:microsoft.com/office/officeart/2018/2/layout/IconLabelList"/>
    <dgm:cxn modelId="{28636D7D-9D68-46A4-9F09-7FB53F45225F}" type="presParOf" srcId="{39E308C0-5757-4282-B134-87511CC86C0A}" destId="{1AC673DF-0CF6-4EBA-932B-5D941CD35AD2}" srcOrd="0" destOrd="0" presId="urn:microsoft.com/office/officeart/2018/2/layout/IconLabelList"/>
    <dgm:cxn modelId="{9697E5D5-3687-414C-A90D-81B94D4F72CD}" type="presParOf" srcId="{1AC673DF-0CF6-4EBA-932B-5D941CD35AD2}" destId="{971403DC-5B7F-47C3-BF4C-7995C7490491}" srcOrd="0" destOrd="0" presId="urn:microsoft.com/office/officeart/2018/2/layout/IconLabelList"/>
    <dgm:cxn modelId="{7A6DE6BF-7DC5-4B90-BBED-596912A37943}" type="presParOf" srcId="{1AC673DF-0CF6-4EBA-932B-5D941CD35AD2}" destId="{C2D32E52-9DEE-4DCC-A964-0FDDE87FF316}" srcOrd="1" destOrd="0" presId="urn:microsoft.com/office/officeart/2018/2/layout/IconLabelList"/>
    <dgm:cxn modelId="{21A5773A-2580-4480-A526-BF4F8AAEA093}" type="presParOf" srcId="{1AC673DF-0CF6-4EBA-932B-5D941CD35AD2}" destId="{E8D20E60-21F5-4955-9016-573B35220026}" srcOrd="2" destOrd="0" presId="urn:microsoft.com/office/officeart/2018/2/layout/IconLabelList"/>
    <dgm:cxn modelId="{C8E5025E-4ED6-4A48-8E63-6B619A571138}" type="presParOf" srcId="{39E308C0-5757-4282-B134-87511CC86C0A}" destId="{C165CFD5-162C-4C12-8FE4-97A18200F954}" srcOrd="1" destOrd="0" presId="urn:microsoft.com/office/officeart/2018/2/layout/IconLabelList"/>
    <dgm:cxn modelId="{F74D0DC8-4EFE-4A96-8B8A-4C22D9A0C1CF}" type="presParOf" srcId="{39E308C0-5757-4282-B134-87511CC86C0A}" destId="{AACC0F93-72B4-4E54-82C3-4079E600AF89}" srcOrd="2" destOrd="0" presId="urn:microsoft.com/office/officeart/2018/2/layout/IconLabelList"/>
    <dgm:cxn modelId="{07264C03-C8D3-473E-A20F-53B681B211A1}" type="presParOf" srcId="{AACC0F93-72B4-4E54-82C3-4079E600AF89}" destId="{FC254ED2-9B01-4DBF-9E8A-7B2070E428A5}" srcOrd="0" destOrd="0" presId="urn:microsoft.com/office/officeart/2018/2/layout/IconLabelList"/>
    <dgm:cxn modelId="{32714F43-4357-44D4-A897-69D4880691EB}" type="presParOf" srcId="{AACC0F93-72B4-4E54-82C3-4079E600AF89}" destId="{8B8CFC37-44A0-47FA-B906-88F61DD37821}" srcOrd="1" destOrd="0" presId="urn:microsoft.com/office/officeart/2018/2/layout/IconLabelList"/>
    <dgm:cxn modelId="{4E473694-993F-4616-87DB-8A5D41329E1D}" type="presParOf" srcId="{AACC0F93-72B4-4E54-82C3-4079E600AF89}" destId="{531878E5-F05C-4236-8728-FFE70BCFAECD}" srcOrd="2" destOrd="0" presId="urn:microsoft.com/office/officeart/2018/2/layout/IconLabelList"/>
    <dgm:cxn modelId="{AB8B210E-3641-4014-AD91-24D306495708}" type="presParOf" srcId="{39E308C0-5757-4282-B134-87511CC86C0A}" destId="{4A665F15-464D-467C-AEB1-B84D68C2EAC7}" srcOrd="3" destOrd="0" presId="urn:microsoft.com/office/officeart/2018/2/layout/IconLabelList"/>
    <dgm:cxn modelId="{5474A5BF-5491-46FF-9A3B-290FA06A9FEF}" type="presParOf" srcId="{39E308C0-5757-4282-B134-87511CC86C0A}" destId="{4FCE3D88-8D80-493F-A765-D6C96F5CE5C3}" srcOrd="4" destOrd="0" presId="urn:microsoft.com/office/officeart/2018/2/layout/IconLabelList"/>
    <dgm:cxn modelId="{9D7E8E5A-F9E1-4DD7-AB7C-D23EF9C7574D}" type="presParOf" srcId="{4FCE3D88-8D80-493F-A765-D6C96F5CE5C3}" destId="{9020E338-2229-456C-B74C-621AAB180C65}" srcOrd="0" destOrd="0" presId="urn:microsoft.com/office/officeart/2018/2/layout/IconLabelList"/>
    <dgm:cxn modelId="{6D3AFD4C-7F21-40C8-B77B-451115027E7F}" type="presParOf" srcId="{4FCE3D88-8D80-493F-A765-D6C96F5CE5C3}" destId="{AF5A7709-0616-4FAE-8F81-2D218E8DA57E}" srcOrd="1" destOrd="0" presId="urn:microsoft.com/office/officeart/2018/2/layout/IconLabelList"/>
    <dgm:cxn modelId="{F9EEDCA7-5DD5-4B6D-A538-D1889A2A4308}" type="presParOf" srcId="{4FCE3D88-8D80-493F-A765-D6C96F5CE5C3}" destId="{5D93D586-C690-40DC-8D17-E8A9C8709E03}" srcOrd="2" destOrd="0" presId="urn:microsoft.com/office/officeart/2018/2/layout/IconLabelList"/>
    <dgm:cxn modelId="{D624D7A9-C323-40B8-A7A1-5E37E59D668C}" type="presParOf" srcId="{39E308C0-5757-4282-B134-87511CC86C0A}" destId="{B2522875-3568-4966-9ABF-755AB6890652}" srcOrd="5" destOrd="0" presId="urn:microsoft.com/office/officeart/2018/2/layout/IconLabelList"/>
    <dgm:cxn modelId="{4F175A8E-57CC-46EE-BF3D-1A0F016E7610}" type="presParOf" srcId="{39E308C0-5757-4282-B134-87511CC86C0A}" destId="{ADF721FF-C6FF-4CE2-A9C3-D5B92C6E506A}" srcOrd="6" destOrd="0" presId="urn:microsoft.com/office/officeart/2018/2/layout/IconLabelList"/>
    <dgm:cxn modelId="{2F84B9BE-F3CF-4CB6-B462-B0A3C45250D0}" type="presParOf" srcId="{ADF721FF-C6FF-4CE2-A9C3-D5B92C6E506A}" destId="{5898FDF2-8F18-44AF-9838-FF58A8CF34BC}" srcOrd="0" destOrd="0" presId="urn:microsoft.com/office/officeart/2018/2/layout/IconLabelList"/>
    <dgm:cxn modelId="{93F8E4CD-6344-4E9E-A526-6ED3618A268E}" type="presParOf" srcId="{ADF721FF-C6FF-4CE2-A9C3-D5B92C6E506A}" destId="{AB61AD46-CD69-46A5-9181-18ED7439AEA3}" srcOrd="1" destOrd="0" presId="urn:microsoft.com/office/officeart/2018/2/layout/IconLabelList"/>
    <dgm:cxn modelId="{B13E767E-15F3-4DFE-84F0-F99543F430E9}" type="presParOf" srcId="{ADF721FF-C6FF-4CE2-A9C3-D5B92C6E506A}" destId="{39999197-DB5F-4880-B7E1-15F58AC37DF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F96D2D-7187-4A97-8F93-DF0A1DB542C2}"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B82558C-2EFF-4BBE-8CA0-C6EA596A15D1}">
      <dgm:prSet custT="1"/>
      <dgm:spPr/>
      <dgm:t>
        <a:bodyPr/>
        <a:lstStyle/>
        <a:p>
          <a:r>
            <a:rPr lang="en-GB" sz="2000" b="1" i="0" dirty="0"/>
            <a:t>Debenhams was a British department store chain</a:t>
          </a:r>
          <a:endParaRPr lang="en-US" sz="2000" dirty="0"/>
        </a:p>
      </dgm:t>
    </dgm:pt>
    <dgm:pt modelId="{0F040AD0-3A1F-45C9-9F17-605A852ABB67}" type="parTrans" cxnId="{2944EC0E-ABF4-4A63-929F-90A7FB14789C}">
      <dgm:prSet/>
      <dgm:spPr/>
      <dgm:t>
        <a:bodyPr/>
        <a:lstStyle/>
        <a:p>
          <a:endParaRPr lang="en-US"/>
        </a:p>
      </dgm:t>
    </dgm:pt>
    <dgm:pt modelId="{B7939DD9-158B-4652-AEFB-901E9B248E1F}" type="sibTrans" cxnId="{2944EC0E-ABF4-4A63-929F-90A7FB14789C}">
      <dgm:prSet/>
      <dgm:spPr/>
      <dgm:t>
        <a:bodyPr/>
        <a:lstStyle/>
        <a:p>
          <a:endParaRPr lang="en-US"/>
        </a:p>
      </dgm:t>
    </dgm:pt>
    <dgm:pt modelId="{AD13411E-DD63-4C6F-A7DF-69D321AC99DF}">
      <dgm:prSet custT="1"/>
      <dgm:spPr/>
      <dgm:t>
        <a:bodyPr/>
        <a:lstStyle/>
        <a:p>
          <a:r>
            <a:rPr lang="en-GB" sz="2000" b="1" dirty="0"/>
            <a:t>In 2016,  the retailer was worth £900m, compared to £20m in 2019</a:t>
          </a:r>
          <a:endParaRPr lang="en-US" sz="2000" dirty="0"/>
        </a:p>
      </dgm:t>
    </dgm:pt>
    <dgm:pt modelId="{C5C76317-C5D7-4E1E-94A7-4E971EC7726B}" type="parTrans" cxnId="{54A442F7-BA33-4670-B15E-2A3D53D5717C}">
      <dgm:prSet/>
      <dgm:spPr/>
      <dgm:t>
        <a:bodyPr/>
        <a:lstStyle/>
        <a:p>
          <a:endParaRPr lang="en-US"/>
        </a:p>
      </dgm:t>
    </dgm:pt>
    <dgm:pt modelId="{0D08ABE8-B305-4FA0-8915-1AA27E3F6E8F}" type="sibTrans" cxnId="{54A442F7-BA33-4670-B15E-2A3D53D5717C}">
      <dgm:prSet/>
      <dgm:spPr/>
      <dgm:t>
        <a:bodyPr/>
        <a:lstStyle/>
        <a:p>
          <a:endParaRPr lang="en-US"/>
        </a:p>
      </dgm:t>
    </dgm:pt>
    <dgm:pt modelId="{C970372A-BB12-4D6D-9D89-11996513B9F9}">
      <dgm:prSet custT="1"/>
      <dgm:spPr/>
      <dgm:t>
        <a:bodyPr/>
        <a:lstStyle/>
        <a:p>
          <a:r>
            <a:rPr lang="en-US" sz="2000" b="1" dirty="0"/>
            <a:t>In 2021, Boohoo acquired Debenhams </a:t>
          </a:r>
          <a:endParaRPr lang="en-US" sz="2000" dirty="0"/>
        </a:p>
      </dgm:t>
    </dgm:pt>
    <dgm:pt modelId="{7296A0D3-2C13-4ED6-BDDF-2BF89FC3B9DE}" type="parTrans" cxnId="{3F202249-0048-42EA-A0FF-C7238FA02EDB}">
      <dgm:prSet/>
      <dgm:spPr/>
      <dgm:t>
        <a:bodyPr/>
        <a:lstStyle/>
        <a:p>
          <a:endParaRPr lang="en-US"/>
        </a:p>
      </dgm:t>
    </dgm:pt>
    <dgm:pt modelId="{DD852E02-3E9E-4B7A-9846-B23B12218E9A}" type="sibTrans" cxnId="{3F202249-0048-42EA-A0FF-C7238FA02EDB}">
      <dgm:prSet/>
      <dgm:spPr/>
      <dgm:t>
        <a:bodyPr/>
        <a:lstStyle/>
        <a:p>
          <a:endParaRPr lang="en-US"/>
        </a:p>
      </dgm:t>
    </dgm:pt>
    <dgm:pt modelId="{F260188B-1124-4AE0-B1CD-21004DE1F8F2}" type="pres">
      <dgm:prSet presAssocID="{8FF96D2D-7187-4A97-8F93-DF0A1DB542C2}" presName="root" presStyleCnt="0">
        <dgm:presLayoutVars>
          <dgm:dir/>
          <dgm:resizeHandles val="exact"/>
        </dgm:presLayoutVars>
      </dgm:prSet>
      <dgm:spPr/>
    </dgm:pt>
    <dgm:pt modelId="{DFE795C9-1EC8-4B0A-B202-E50D9C51F6D8}" type="pres">
      <dgm:prSet presAssocID="{8FF96D2D-7187-4A97-8F93-DF0A1DB542C2}" presName="container" presStyleCnt="0">
        <dgm:presLayoutVars>
          <dgm:dir/>
          <dgm:resizeHandles val="exact"/>
        </dgm:presLayoutVars>
      </dgm:prSet>
      <dgm:spPr/>
    </dgm:pt>
    <dgm:pt modelId="{D12BE843-08D5-4F66-B849-4E765034C14B}" type="pres">
      <dgm:prSet presAssocID="{FB82558C-2EFF-4BBE-8CA0-C6EA596A15D1}" presName="compNode" presStyleCnt="0"/>
      <dgm:spPr/>
    </dgm:pt>
    <dgm:pt modelId="{383AA2AA-B3E5-4DA8-8FD6-1BCD17E9CD64}" type="pres">
      <dgm:prSet presAssocID="{FB82558C-2EFF-4BBE-8CA0-C6EA596A15D1}" presName="iconBgRect" presStyleLbl="bgShp" presStyleIdx="0" presStyleCnt="3"/>
      <dgm:spPr/>
    </dgm:pt>
    <dgm:pt modelId="{099C313C-FE29-4DEC-88F8-45F4E28BC8F8}" type="pres">
      <dgm:prSet presAssocID="{FB82558C-2EFF-4BBE-8CA0-C6EA596A15D1}" presName="iconRect" presStyleLbl="node1" presStyleIdx="0" presStyleCnt="3" custScaleX="364677" custScaleY="35495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re"/>
        </a:ext>
      </dgm:extLst>
    </dgm:pt>
    <dgm:pt modelId="{0738D5DF-32EE-4229-830E-77DB316C05E2}" type="pres">
      <dgm:prSet presAssocID="{FB82558C-2EFF-4BBE-8CA0-C6EA596A15D1}" presName="spaceRect" presStyleCnt="0"/>
      <dgm:spPr/>
    </dgm:pt>
    <dgm:pt modelId="{D491EB9F-570F-45F9-8760-8705C3E9A65C}" type="pres">
      <dgm:prSet presAssocID="{FB82558C-2EFF-4BBE-8CA0-C6EA596A15D1}" presName="textRect" presStyleLbl="revTx" presStyleIdx="0" presStyleCnt="3" custScaleY="169646" custLinFactNeighborX="10981" custLinFactNeighborY="-4201">
        <dgm:presLayoutVars>
          <dgm:chMax val="1"/>
          <dgm:chPref val="1"/>
        </dgm:presLayoutVars>
      </dgm:prSet>
      <dgm:spPr/>
    </dgm:pt>
    <dgm:pt modelId="{95DC3F5C-A7BA-4DBE-BC34-07500B655F4B}" type="pres">
      <dgm:prSet presAssocID="{B7939DD9-158B-4652-AEFB-901E9B248E1F}" presName="sibTrans" presStyleLbl="sibTrans2D1" presStyleIdx="0" presStyleCnt="0"/>
      <dgm:spPr/>
    </dgm:pt>
    <dgm:pt modelId="{EAD32635-79A3-47FA-A562-D82275690C84}" type="pres">
      <dgm:prSet presAssocID="{AD13411E-DD63-4C6F-A7DF-69D321AC99DF}" presName="compNode" presStyleCnt="0"/>
      <dgm:spPr/>
    </dgm:pt>
    <dgm:pt modelId="{08A9738C-75F2-4A19-BFCC-441A232812E4}" type="pres">
      <dgm:prSet presAssocID="{AD13411E-DD63-4C6F-A7DF-69D321AC99DF}" presName="iconBgRect" presStyleLbl="bgShp" presStyleIdx="1" presStyleCnt="3"/>
      <dgm:spPr/>
    </dgm:pt>
    <dgm:pt modelId="{D9B2FEC5-725D-4BF7-9CC4-B5220EA5BAB9}" type="pres">
      <dgm:prSet presAssocID="{AD13411E-DD63-4C6F-A7DF-69D321AC99DF}" presName="iconRect" presStyleLbl="node1" presStyleIdx="1" presStyleCnt="3" custScaleX="374259" custScaleY="321633" custLinFactNeighborX="-36110" custLinFactNeighborY="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a:noFill/>
        </a:ln>
      </dgm:spPr>
      <dgm:extLst>
        <a:ext uri="{E40237B7-FDA0-4F09-8148-C483321AD2D9}">
          <dgm14:cNvPr xmlns:dgm14="http://schemas.microsoft.com/office/drawing/2010/diagram" id="0" name="" descr="Pound with solid fill"/>
        </a:ext>
      </dgm:extLst>
    </dgm:pt>
    <dgm:pt modelId="{77CA9CF1-C7AD-4B1B-AD50-D03F27C42DD7}" type="pres">
      <dgm:prSet presAssocID="{AD13411E-DD63-4C6F-A7DF-69D321AC99DF}" presName="spaceRect" presStyleCnt="0"/>
      <dgm:spPr/>
    </dgm:pt>
    <dgm:pt modelId="{BC5F1166-CCBA-4964-A5D1-2AC2A84B8680}" type="pres">
      <dgm:prSet presAssocID="{AD13411E-DD63-4C6F-A7DF-69D321AC99DF}" presName="textRect" presStyleLbl="revTx" presStyleIdx="1" presStyleCnt="3" custScaleY="149718" custLinFactNeighborX="2140">
        <dgm:presLayoutVars>
          <dgm:chMax val="1"/>
          <dgm:chPref val="1"/>
        </dgm:presLayoutVars>
      </dgm:prSet>
      <dgm:spPr/>
    </dgm:pt>
    <dgm:pt modelId="{D4110B9D-1085-4904-8286-7CFC9C6A703E}" type="pres">
      <dgm:prSet presAssocID="{0D08ABE8-B305-4FA0-8915-1AA27E3F6E8F}" presName="sibTrans" presStyleLbl="sibTrans2D1" presStyleIdx="0" presStyleCnt="0"/>
      <dgm:spPr/>
    </dgm:pt>
    <dgm:pt modelId="{16F04F5C-44AB-45A4-963D-C4C0375AB3FC}" type="pres">
      <dgm:prSet presAssocID="{C970372A-BB12-4D6D-9D89-11996513B9F9}" presName="compNode" presStyleCnt="0"/>
      <dgm:spPr/>
    </dgm:pt>
    <dgm:pt modelId="{7F9D7652-3D81-4E46-B602-6F020779567E}" type="pres">
      <dgm:prSet presAssocID="{C970372A-BB12-4D6D-9D89-11996513B9F9}" presName="iconBgRect" presStyleLbl="bgShp" presStyleIdx="2" presStyleCnt="3"/>
      <dgm:spPr/>
    </dgm:pt>
    <dgm:pt modelId="{E484CEC0-0554-4C47-9DEF-CC8E3B13847F}" type="pres">
      <dgm:prSet presAssocID="{C970372A-BB12-4D6D-9D89-11996513B9F9}" presName="iconRect" presStyleLbl="node1" presStyleIdx="2" presStyleCnt="3" custScaleX="367909" custScaleY="321633" custLinFactNeighborX="-28690" custLinFactNeighborY="89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hopping basket with solid fill"/>
        </a:ext>
      </dgm:extLst>
    </dgm:pt>
    <dgm:pt modelId="{3D47DDC8-AD6C-442B-9B8B-87CFBBA5C81D}" type="pres">
      <dgm:prSet presAssocID="{C970372A-BB12-4D6D-9D89-11996513B9F9}" presName="spaceRect" presStyleCnt="0"/>
      <dgm:spPr/>
    </dgm:pt>
    <dgm:pt modelId="{DE73FE96-F666-4950-A22C-741702A0262A}" type="pres">
      <dgm:prSet presAssocID="{C970372A-BB12-4D6D-9D89-11996513B9F9}" presName="textRect" presStyleLbl="revTx" presStyleIdx="2" presStyleCnt="3" custScaleX="86912" custScaleY="117696" custLinFactNeighborX="1548" custLinFactNeighborY="-526">
        <dgm:presLayoutVars>
          <dgm:chMax val="1"/>
          <dgm:chPref val="1"/>
        </dgm:presLayoutVars>
      </dgm:prSet>
      <dgm:spPr/>
    </dgm:pt>
  </dgm:ptLst>
  <dgm:cxnLst>
    <dgm:cxn modelId="{2944EC0E-ABF4-4A63-929F-90A7FB14789C}" srcId="{8FF96D2D-7187-4A97-8F93-DF0A1DB542C2}" destId="{FB82558C-2EFF-4BBE-8CA0-C6EA596A15D1}" srcOrd="0" destOrd="0" parTransId="{0F040AD0-3A1F-45C9-9F17-605A852ABB67}" sibTransId="{B7939DD9-158B-4652-AEFB-901E9B248E1F}"/>
    <dgm:cxn modelId="{874D9914-142F-44E0-B7F4-35807436DF0C}" type="presOf" srcId="{8FF96D2D-7187-4A97-8F93-DF0A1DB542C2}" destId="{F260188B-1124-4AE0-B1CD-21004DE1F8F2}" srcOrd="0" destOrd="0" presId="urn:microsoft.com/office/officeart/2018/2/layout/IconCircleList"/>
    <dgm:cxn modelId="{4C3A5419-6B97-4B64-8542-FA24FBB44852}" type="presOf" srcId="{FB82558C-2EFF-4BBE-8CA0-C6EA596A15D1}" destId="{D491EB9F-570F-45F9-8760-8705C3E9A65C}" srcOrd="0" destOrd="0" presId="urn:microsoft.com/office/officeart/2018/2/layout/IconCircleList"/>
    <dgm:cxn modelId="{3F202249-0048-42EA-A0FF-C7238FA02EDB}" srcId="{8FF96D2D-7187-4A97-8F93-DF0A1DB542C2}" destId="{C970372A-BB12-4D6D-9D89-11996513B9F9}" srcOrd="2" destOrd="0" parTransId="{7296A0D3-2C13-4ED6-BDDF-2BF89FC3B9DE}" sibTransId="{DD852E02-3E9E-4B7A-9846-B23B12218E9A}"/>
    <dgm:cxn modelId="{1FB0CA6A-61E1-4914-BA40-6C3466F301D2}" type="presOf" srcId="{C970372A-BB12-4D6D-9D89-11996513B9F9}" destId="{DE73FE96-F666-4950-A22C-741702A0262A}" srcOrd="0" destOrd="0" presId="urn:microsoft.com/office/officeart/2018/2/layout/IconCircleList"/>
    <dgm:cxn modelId="{9284B385-1159-4574-8008-4A973065B12E}" type="presOf" srcId="{B7939DD9-158B-4652-AEFB-901E9B248E1F}" destId="{95DC3F5C-A7BA-4DBE-BC34-07500B655F4B}" srcOrd="0" destOrd="0" presId="urn:microsoft.com/office/officeart/2018/2/layout/IconCircleList"/>
    <dgm:cxn modelId="{85CDC19E-31A6-46E2-B24D-9A52989A2D1F}" type="presOf" srcId="{0D08ABE8-B305-4FA0-8915-1AA27E3F6E8F}" destId="{D4110B9D-1085-4904-8286-7CFC9C6A703E}" srcOrd="0" destOrd="0" presId="urn:microsoft.com/office/officeart/2018/2/layout/IconCircleList"/>
    <dgm:cxn modelId="{D62C58F5-6380-406D-B736-DA42E4064397}" type="presOf" srcId="{AD13411E-DD63-4C6F-A7DF-69D321AC99DF}" destId="{BC5F1166-CCBA-4964-A5D1-2AC2A84B8680}" srcOrd="0" destOrd="0" presId="urn:microsoft.com/office/officeart/2018/2/layout/IconCircleList"/>
    <dgm:cxn modelId="{54A442F7-BA33-4670-B15E-2A3D53D5717C}" srcId="{8FF96D2D-7187-4A97-8F93-DF0A1DB542C2}" destId="{AD13411E-DD63-4C6F-A7DF-69D321AC99DF}" srcOrd="1" destOrd="0" parTransId="{C5C76317-C5D7-4E1E-94A7-4E971EC7726B}" sibTransId="{0D08ABE8-B305-4FA0-8915-1AA27E3F6E8F}"/>
    <dgm:cxn modelId="{86EB55F3-0106-438C-AAD7-75A44A88EBD3}" type="presParOf" srcId="{F260188B-1124-4AE0-B1CD-21004DE1F8F2}" destId="{DFE795C9-1EC8-4B0A-B202-E50D9C51F6D8}" srcOrd="0" destOrd="0" presId="urn:microsoft.com/office/officeart/2018/2/layout/IconCircleList"/>
    <dgm:cxn modelId="{CEB54E00-6165-48CE-B257-7FF9D909E09F}" type="presParOf" srcId="{DFE795C9-1EC8-4B0A-B202-E50D9C51F6D8}" destId="{D12BE843-08D5-4F66-B849-4E765034C14B}" srcOrd="0" destOrd="0" presId="urn:microsoft.com/office/officeart/2018/2/layout/IconCircleList"/>
    <dgm:cxn modelId="{219C8FAB-0398-4A03-BB95-F65A509A4BE2}" type="presParOf" srcId="{D12BE843-08D5-4F66-B849-4E765034C14B}" destId="{383AA2AA-B3E5-4DA8-8FD6-1BCD17E9CD64}" srcOrd="0" destOrd="0" presId="urn:microsoft.com/office/officeart/2018/2/layout/IconCircleList"/>
    <dgm:cxn modelId="{FA700945-BBF7-4737-80CE-F10EBECE62E0}" type="presParOf" srcId="{D12BE843-08D5-4F66-B849-4E765034C14B}" destId="{099C313C-FE29-4DEC-88F8-45F4E28BC8F8}" srcOrd="1" destOrd="0" presId="urn:microsoft.com/office/officeart/2018/2/layout/IconCircleList"/>
    <dgm:cxn modelId="{883042E6-9700-42ED-8451-DE986D074CDE}" type="presParOf" srcId="{D12BE843-08D5-4F66-B849-4E765034C14B}" destId="{0738D5DF-32EE-4229-830E-77DB316C05E2}" srcOrd="2" destOrd="0" presId="urn:microsoft.com/office/officeart/2018/2/layout/IconCircleList"/>
    <dgm:cxn modelId="{9C015A0E-939F-4663-A86D-AA365F03FF4D}" type="presParOf" srcId="{D12BE843-08D5-4F66-B849-4E765034C14B}" destId="{D491EB9F-570F-45F9-8760-8705C3E9A65C}" srcOrd="3" destOrd="0" presId="urn:microsoft.com/office/officeart/2018/2/layout/IconCircleList"/>
    <dgm:cxn modelId="{9985D039-55D0-4670-B9C2-65FD1D9B3165}" type="presParOf" srcId="{DFE795C9-1EC8-4B0A-B202-E50D9C51F6D8}" destId="{95DC3F5C-A7BA-4DBE-BC34-07500B655F4B}" srcOrd="1" destOrd="0" presId="urn:microsoft.com/office/officeart/2018/2/layout/IconCircleList"/>
    <dgm:cxn modelId="{6B434A5D-8130-4E86-B4A0-F20BBF375EFA}" type="presParOf" srcId="{DFE795C9-1EC8-4B0A-B202-E50D9C51F6D8}" destId="{EAD32635-79A3-47FA-A562-D82275690C84}" srcOrd="2" destOrd="0" presId="urn:microsoft.com/office/officeart/2018/2/layout/IconCircleList"/>
    <dgm:cxn modelId="{D3B2063B-6777-4489-B602-8B3F056996F2}" type="presParOf" srcId="{EAD32635-79A3-47FA-A562-D82275690C84}" destId="{08A9738C-75F2-4A19-BFCC-441A232812E4}" srcOrd="0" destOrd="0" presId="urn:microsoft.com/office/officeart/2018/2/layout/IconCircleList"/>
    <dgm:cxn modelId="{4C364F93-2FA1-49C6-BD17-DAFE81FFD260}" type="presParOf" srcId="{EAD32635-79A3-47FA-A562-D82275690C84}" destId="{D9B2FEC5-725D-4BF7-9CC4-B5220EA5BAB9}" srcOrd="1" destOrd="0" presId="urn:microsoft.com/office/officeart/2018/2/layout/IconCircleList"/>
    <dgm:cxn modelId="{83DF0682-B79B-4737-9938-4C90CF5E0FF9}" type="presParOf" srcId="{EAD32635-79A3-47FA-A562-D82275690C84}" destId="{77CA9CF1-C7AD-4B1B-AD50-D03F27C42DD7}" srcOrd="2" destOrd="0" presId="urn:microsoft.com/office/officeart/2018/2/layout/IconCircleList"/>
    <dgm:cxn modelId="{E75E89D8-66F7-470E-A52C-180AB7728151}" type="presParOf" srcId="{EAD32635-79A3-47FA-A562-D82275690C84}" destId="{BC5F1166-CCBA-4964-A5D1-2AC2A84B8680}" srcOrd="3" destOrd="0" presId="urn:microsoft.com/office/officeart/2018/2/layout/IconCircleList"/>
    <dgm:cxn modelId="{2DF06AEE-5CC1-4A53-9A04-840437101FD2}" type="presParOf" srcId="{DFE795C9-1EC8-4B0A-B202-E50D9C51F6D8}" destId="{D4110B9D-1085-4904-8286-7CFC9C6A703E}" srcOrd="3" destOrd="0" presId="urn:microsoft.com/office/officeart/2018/2/layout/IconCircleList"/>
    <dgm:cxn modelId="{3AB9C4F7-7E31-4BE8-B0A5-5E46A718C947}" type="presParOf" srcId="{DFE795C9-1EC8-4B0A-B202-E50D9C51F6D8}" destId="{16F04F5C-44AB-45A4-963D-C4C0375AB3FC}" srcOrd="4" destOrd="0" presId="urn:microsoft.com/office/officeart/2018/2/layout/IconCircleList"/>
    <dgm:cxn modelId="{D7A9A2C3-81AD-4460-BE2B-B3D916F366A3}" type="presParOf" srcId="{16F04F5C-44AB-45A4-963D-C4C0375AB3FC}" destId="{7F9D7652-3D81-4E46-B602-6F020779567E}" srcOrd="0" destOrd="0" presId="urn:microsoft.com/office/officeart/2018/2/layout/IconCircleList"/>
    <dgm:cxn modelId="{AEFE2D8D-58AC-4A63-967C-8D7422B18B5F}" type="presParOf" srcId="{16F04F5C-44AB-45A4-963D-C4C0375AB3FC}" destId="{E484CEC0-0554-4C47-9DEF-CC8E3B13847F}" srcOrd="1" destOrd="0" presId="urn:microsoft.com/office/officeart/2018/2/layout/IconCircleList"/>
    <dgm:cxn modelId="{1AC4D139-1089-42C2-85AE-9D50A33C8322}" type="presParOf" srcId="{16F04F5C-44AB-45A4-963D-C4C0375AB3FC}" destId="{3D47DDC8-AD6C-442B-9B8B-87CFBBA5C81D}" srcOrd="2" destOrd="0" presId="urn:microsoft.com/office/officeart/2018/2/layout/IconCircleList"/>
    <dgm:cxn modelId="{60BF641C-47CE-4106-A00A-CE39DE1B7078}" type="presParOf" srcId="{16F04F5C-44AB-45A4-963D-C4C0375AB3FC}" destId="{DE73FE96-F666-4950-A22C-741702A0262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456A02-396B-401C-B34A-B8D282F86E44}"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CE381AE4-F13F-4D54-8C40-41FB1788B00E}">
      <dgm:prSet custT="1"/>
      <dgm:spPr/>
      <dgm:t>
        <a:bodyPr/>
        <a:lstStyle/>
        <a:p>
          <a:pPr marL="0" marR="0" lvl="0" indent="0" algn="ctr" defTabSz="914400" eaLnBrk="1" fontAlgn="auto" latinLnBrk="0" hangingPunct="1">
            <a:spcBef>
              <a:spcPts val="0"/>
            </a:spcBef>
            <a:spcAft>
              <a:spcPts val="0"/>
            </a:spcAft>
            <a:buClrTx/>
            <a:buSzTx/>
            <a:buFontTx/>
            <a:buNone/>
            <a:tabLst/>
            <a:defRPr/>
          </a:pPr>
          <a:r>
            <a:rPr lang="en-GB" sz="2400" b="1" i="0" u="none" dirty="0"/>
            <a:t>Inadequate e-commerce presence and failure to invest in modern technology</a:t>
          </a:r>
          <a:endParaRPr lang="en-US" sz="2400" b="1" dirty="0"/>
        </a:p>
      </dgm:t>
    </dgm:pt>
    <dgm:pt modelId="{6B9729FE-8BC0-4C61-95FE-658B96E36BB7}" type="parTrans" cxnId="{2B2387DC-8A5C-43F3-BA6A-7B93C0026390}">
      <dgm:prSet/>
      <dgm:spPr/>
      <dgm:t>
        <a:bodyPr/>
        <a:lstStyle/>
        <a:p>
          <a:endParaRPr lang="en-US" sz="2400"/>
        </a:p>
      </dgm:t>
    </dgm:pt>
    <dgm:pt modelId="{FB317E32-F415-495C-A38B-B069D1CBB3EF}" type="sibTrans" cxnId="{2B2387DC-8A5C-43F3-BA6A-7B93C0026390}">
      <dgm:prSet/>
      <dgm:spPr/>
      <dgm:t>
        <a:bodyPr/>
        <a:lstStyle/>
        <a:p>
          <a:endParaRPr lang="en-US"/>
        </a:p>
      </dgm:t>
    </dgm:pt>
    <dgm:pt modelId="{6E57477C-72CE-4A67-8FDC-CC82AB8C1830}">
      <dgm:prSet custT="1"/>
      <dgm:spPr/>
      <dgm:t>
        <a:bodyPr/>
        <a:lstStyle/>
        <a:p>
          <a:r>
            <a:rPr lang="en-GB" sz="2400" b="1" i="0" u="none" strike="noStrike" dirty="0">
              <a:effectLst/>
              <a:latin typeface="+mn-lt"/>
            </a:rPr>
            <a:t>Inability to meet the demands of fast fashion</a:t>
          </a:r>
          <a:endParaRPr lang="en-US" sz="2400" b="1" dirty="0">
            <a:latin typeface="+mn-lt"/>
          </a:endParaRPr>
        </a:p>
      </dgm:t>
    </dgm:pt>
    <dgm:pt modelId="{27AA1F3D-8A88-4BC8-BDD3-0774D41EB861}" type="parTrans" cxnId="{C76DC750-F131-4B8A-B815-469AEFED0D7A}">
      <dgm:prSet/>
      <dgm:spPr/>
      <dgm:t>
        <a:bodyPr/>
        <a:lstStyle/>
        <a:p>
          <a:endParaRPr lang="en-US" sz="2400"/>
        </a:p>
      </dgm:t>
    </dgm:pt>
    <dgm:pt modelId="{891CB638-18DC-46CA-8582-1C40D530CEBF}" type="sibTrans" cxnId="{C76DC750-F131-4B8A-B815-469AEFED0D7A}">
      <dgm:prSet/>
      <dgm:spPr/>
      <dgm:t>
        <a:bodyPr/>
        <a:lstStyle/>
        <a:p>
          <a:endParaRPr lang="en-US"/>
        </a:p>
      </dgm:t>
    </dgm:pt>
    <dgm:pt modelId="{4C61709B-576E-4948-AFD8-F3A749AF04C8}" type="pres">
      <dgm:prSet presAssocID="{0B456A02-396B-401C-B34A-B8D282F86E44}" presName="hierChild1" presStyleCnt="0">
        <dgm:presLayoutVars>
          <dgm:chPref val="1"/>
          <dgm:dir/>
          <dgm:animOne val="branch"/>
          <dgm:animLvl val="lvl"/>
          <dgm:resizeHandles/>
        </dgm:presLayoutVars>
      </dgm:prSet>
      <dgm:spPr/>
    </dgm:pt>
    <dgm:pt modelId="{A52E36A2-D1C4-E44E-8A60-6540770AC498}" type="pres">
      <dgm:prSet presAssocID="{CE381AE4-F13F-4D54-8C40-41FB1788B00E}" presName="hierRoot1" presStyleCnt="0"/>
      <dgm:spPr/>
    </dgm:pt>
    <dgm:pt modelId="{C2908EFD-7ED9-5C4F-901B-5EE948AC9943}" type="pres">
      <dgm:prSet presAssocID="{CE381AE4-F13F-4D54-8C40-41FB1788B00E}" presName="composite" presStyleCnt="0"/>
      <dgm:spPr/>
    </dgm:pt>
    <dgm:pt modelId="{1C1FDBD9-8505-BD4A-AFAA-AF38999F55A7}" type="pres">
      <dgm:prSet presAssocID="{CE381AE4-F13F-4D54-8C40-41FB1788B00E}" presName="background" presStyleLbl="node0" presStyleIdx="0" presStyleCnt="2"/>
      <dgm:spPr/>
    </dgm:pt>
    <dgm:pt modelId="{2EE232C1-D298-CA43-9C04-5237B3B73B74}" type="pres">
      <dgm:prSet presAssocID="{CE381AE4-F13F-4D54-8C40-41FB1788B00E}" presName="text" presStyleLbl="fgAcc0" presStyleIdx="0" presStyleCnt="2">
        <dgm:presLayoutVars>
          <dgm:chPref val="3"/>
        </dgm:presLayoutVars>
      </dgm:prSet>
      <dgm:spPr/>
    </dgm:pt>
    <dgm:pt modelId="{0F1C0B9F-6508-C44A-A73E-23CEEA7FAA3F}" type="pres">
      <dgm:prSet presAssocID="{CE381AE4-F13F-4D54-8C40-41FB1788B00E}" presName="hierChild2" presStyleCnt="0"/>
      <dgm:spPr/>
    </dgm:pt>
    <dgm:pt modelId="{8E08C53C-D2B0-2747-9AAE-CA549B55B665}" type="pres">
      <dgm:prSet presAssocID="{6E57477C-72CE-4A67-8FDC-CC82AB8C1830}" presName="hierRoot1" presStyleCnt="0"/>
      <dgm:spPr/>
    </dgm:pt>
    <dgm:pt modelId="{6A33904A-999D-2F4E-94AA-2F7CC16B21C3}" type="pres">
      <dgm:prSet presAssocID="{6E57477C-72CE-4A67-8FDC-CC82AB8C1830}" presName="composite" presStyleCnt="0"/>
      <dgm:spPr/>
    </dgm:pt>
    <dgm:pt modelId="{BAAF544C-B5DD-E446-8B2A-26ECD2837339}" type="pres">
      <dgm:prSet presAssocID="{6E57477C-72CE-4A67-8FDC-CC82AB8C1830}" presName="background" presStyleLbl="node0" presStyleIdx="1" presStyleCnt="2"/>
      <dgm:spPr/>
    </dgm:pt>
    <dgm:pt modelId="{3C0AFC17-EBAA-6C49-B996-BF6024AEC7D4}" type="pres">
      <dgm:prSet presAssocID="{6E57477C-72CE-4A67-8FDC-CC82AB8C1830}" presName="text" presStyleLbl="fgAcc0" presStyleIdx="1" presStyleCnt="2">
        <dgm:presLayoutVars>
          <dgm:chPref val="3"/>
        </dgm:presLayoutVars>
      </dgm:prSet>
      <dgm:spPr/>
    </dgm:pt>
    <dgm:pt modelId="{7097F04F-3154-FE47-A539-53A2C2E1CA57}" type="pres">
      <dgm:prSet presAssocID="{6E57477C-72CE-4A67-8FDC-CC82AB8C1830}" presName="hierChild2" presStyleCnt="0"/>
      <dgm:spPr/>
    </dgm:pt>
  </dgm:ptLst>
  <dgm:cxnLst>
    <dgm:cxn modelId="{7C99C910-3A7E-C74E-998A-AD063AB54D71}" type="presOf" srcId="{0B456A02-396B-401C-B34A-B8D282F86E44}" destId="{4C61709B-576E-4948-AFD8-F3A749AF04C8}" srcOrd="0" destOrd="0" presId="urn:microsoft.com/office/officeart/2005/8/layout/hierarchy1"/>
    <dgm:cxn modelId="{C76DC750-F131-4B8A-B815-469AEFED0D7A}" srcId="{0B456A02-396B-401C-B34A-B8D282F86E44}" destId="{6E57477C-72CE-4A67-8FDC-CC82AB8C1830}" srcOrd="1" destOrd="0" parTransId="{27AA1F3D-8A88-4BC8-BDD3-0774D41EB861}" sibTransId="{891CB638-18DC-46CA-8582-1C40D530CEBF}"/>
    <dgm:cxn modelId="{943ACDBB-B2D6-F446-9F7F-967D71B59857}" type="presOf" srcId="{CE381AE4-F13F-4D54-8C40-41FB1788B00E}" destId="{2EE232C1-D298-CA43-9C04-5237B3B73B74}" srcOrd="0" destOrd="0" presId="urn:microsoft.com/office/officeart/2005/8/layout/hierarchy1"/>
    <dgm:cxn modelId="{B2D0DFC7-A499-1741-A2EB-CE67C457AD22}" type="presOf" srcId="{6E57477C-72CE-4A67-8FDC-CC82AB8C1830}" destId="{3C0AFC17-EBAA-6C49-B996-BF6024AEC7D4}" srcOrd="0" destOrd="0" presId="urn:microsoft.com/office/officeart/2005/8/layout/hierarchy1"/>
    <dgm:cxn modelId="{2B2387DC-8A5C-43F3-BA6A-7B93C0026390}" srcId="{0B456A02-396B-401C-B34A-B8D282F86E44}" destId="{CE381AE4-F13F-4D54-8C40-41FB1788B00E}" srcOrd="0" destOrd="0" parTransId="{6B9729FE-8BC0-4C61-95FE-658B96E36BB7}" sibTransId="{FB317E32-F415-495C-A38B-B069D1CBB3EF}"/>
    <dgm:cxn modelId="{CFEC5E93-8C22-B440-AACC-090BFD3873D7}" type="presParOf" srcId="{4C61709B-576E-4948-AFD8-F3A749AF04C8}" destId="{A52E36A2-D1C4-E44E-8A60-6540770AC498}" srcOrd="0" destOrd="0" presId="urn:microsoft.com/office/officeart/2005/8/layout/hierarchy1"/>
    <dgm:cxn modelId="{9712C0B6-3DA2-A84F-8C23-BC64FA283E50}" type="presParOf" srcId="{A52E36A2-D1C4-E44E-8A60-6540770AC498}" destId="{C2908EFD-7ED9-5C4F-901B-5EE948AC9943}" srcOrd="0" destOrd="0" presId="urn:microsoft.com/office/officeart/2005/8/layout/hierarchy1"/>
    <dgm:cxn modelId="{7524B743-1086-CE42-A6FF-74E602930A16}" type="presParOf" srcId="{C2908EFD-7ED9-5C4F-901B-5EE948AC9943}" destId="{1C1FDBD9-8505-BD4A-AFAA-AF38999F55A7}" srcOrd="0" destOrd="0" presId="urn:microsoft.com/office/officeart/2005/8/layout/hierarchy1"/>
    <dgm:cxn modelId="{60DECE5C-CF5C-2140-94BA-FF12C6EA93C2}" type="presParOf" srcId="{C2908EFD-7ED9-5C4F-901B-5EE948AC9943}" destId="{2EE232C1-D298-CA43-9C04-5237B3B73B74}" srcOrd="1" destOrd="0" presId="urn:microsoft.com/office/officeart/2005/8/layout/hierarchy1"/>
    <dgm:cxn modelId="{91BE9213-BEE0-E245-B5E7-1ABA52B0CADB}" type="presParOf" srcId="{A52E36A2-D1C4-E44E-8A60-6540770AC498}" destId="{0F1C0B9F-6508-C44A-A73E-23CEEA7FAA3F}" srcOrd="1" destOrd="0" presId="urn:microsoft.com/office/officeart/2005/8/layout/hierarchy1"/>
    <dgm:cxn modelId="{03B93A47-A738-6C4A-9A1A-26094BB3E328}" type="presParOf" srcId="{4C61709B-576E-4948-AFD8-F3A749AF04C8}" destId="{8E08C53C-D2B0-2747-9AAE-CA549B55B665}" srcOrd="1" destOrd="0" presId="urn:microsoft.com/office/officeart/2005/8/layout/hierarchy1"/>
    <dgm:cxn modelId="{1FAE24E7-9795-D44E-A20D-EB32724FD5EB}" type="presParOf" srcId="{8E08C53C-D2B0-2747-9AAE-CA549B55B665}" destId="{6A33904A-999D-2F4E-94AA-2F7CC16B21C3}" srcOrd="0" destOrd="0" presId="urn:microsoft.com/office/officeart/2005/8/layout/hierarchy1"/>
    <dgm:cxn modelId="{F7893BE9-9CB2-AE4B-B14B-B1AB316B7950}" type="presParOf" srcId="{6A33904A-999D-2F4E-94AA-2F7CC16B21C3}" destId="{BAAF544C-B5DD-E446-8B2A-26ECD2837339}" srcOrd="0" destOrd="0" presId="urn:microsoft.com/office/officeart/2005/8/layout/hierarchy1"/>
    <dgm:cxn modelId="{3AEC8C9C-1B2C-F242-941C-AE57D80D4684}" type="presParOf" srcId="{6A33904A-999D-2F4E-94AA-2F7CC16B21C3}" destId="{3C0AFC17-EBAA-6C49-B996-BF6024AEC7D4}" srcOrd="1" destOrd="0" presId="urn:microsoft.com/office/officeart/2005/8/layout/hierarchy1"/>
    <dgm:cxn modelId="{8259DA5D-8CC5-F947-9AFF-2DDA91106B8C}" type="presParOf" srcId="{8E08C53C-D2B0-2747-9AAE-CA549B55B665}" destId="{7097F04F-3154-FE47-A539-53A2C2E1CA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6B86B-AA43-DE4F-86B2-45144860706D}">
      <dsp:nvSpPr>
        <dsp:cNvPr id="0" name=""/>
        <dsp:cNvSpPr/>
      </dsp:nvSpPr>
      <dsp:spPr>
        <a:xfrm rot="5400000">
          <a:off x="-1924519" y="3757584"/>
          <a:ext cx="4121894" cy="270631"/>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B72F10-4C8C-2146-85EF-329B1D51FE7A}">
      <dsp:nvSpPr>
        <dsp:cNvPr id="0" name=""/>
        <dsp:cNvSpPr/>
      </dsp:nvSpPr>
      <dsp:spPr>
        <a:xfrm>
          <a:off x="1112" y="5953847"/>
          <a:ext cx="3382889" cy="1373964"/>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kern="1200"/>
            <a:t>2019</a:t>
          </a:r>
        </a:p>
      </dsp:txBody>
      <dsp:txXfrm>
        <a:off x="1112" y="5953847"/>
        <a:ext cx="3211144" cy="1373964"/>
      </dsp:txXfrm>
    </dsp:sp>
    <dsp:sp modelId="{E72FE2B3-2B8B-E742-8F5F-B61986D7C6FE}">
      <dsp:nvSpPr>
        <dsp:cNvPr id="0" name=""/>
        <dsp:cNvSpPr/>
      </dsp:nvSpPr>
      <dsp:spPr>
        <a:xfrm>
          <a:off x="271743" y="1994331"/>
          <a:ext cx="2746905" cy="363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In 2019, 75% of Claire’s North American stores were in malls, but this decreased to 60% in 2022.</a:t>
          </a:r>
        </a:p>
      </dsp:txBody>
      <dsp:txXfrm>
        <a:off x="271743" y="1994331"/>
        <a:ext cx="2746905" cy="3637899"/>
      </dsp:txXfrm>
    </dsp:sp>
    <dsp:sp modelId="{5866B01A-C167-7645-949E-1216A5BD4E1E}">
      <dsp:nvSpPr>
        <dsp:cNvPr id="0" name=""/>
        <dsp:cNvSpPr/>
      </dsp:nvSpPr>
      <dsp:spPr>
        <a:xfrm rot="5400000">
          <a:off x="1390712" y="3757584"/>
          <a:ext cx="4121894" cy="270631"/>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2E834A-2692-2E41-BB3A-8544B753A46B}">
      <dsp:nvSpPr>
        <dsp:cNvPr id="0" name=""/>
        <dsp:cNvSpPr/>
      </dsp:nvSpPr>
      <dsp:spPr>
        <a:xfrm>
          <a:off x="3316343" y="5953847"/>
          <a:ext cx="3382889" cy="1373964"/>
        </a:xfrm>
        <a:prstGeom prst="chevron">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kern="1200" dirty="0"/>
            <a:t>2022</a:t>
          </a:r>
        </a:p>
      </dsp:txBody>
      <dsp:txXfrm>
        <a:off x="3659834" y="5953847"/>
        <a:ext cx="2695907" cy="1373964"/>
      </dsp:txXfrm>
    </dsp:sp>
    <dsp:sp modelId="{A5F58CC3-D51B-E046-A32C-967D440D6F1A}">
      <dsp:nvSpPr>
        <dsp:cNvPr id="0" name=""/>
        <dsp:cNvSpPr/>
      </dsp:nvSpPr>
      <dsp:spPr>
        <a:xfrm>
          <a:off x="3586974" y="1994331"/>
          <a:ext cx="2746905" cy="3637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In September 2022, Claire’s expanded their collaboration with Walmart, bringing Claire's products to 2,500 Walmart stores and there are more than 360 Claire's store-in-store locations within Walmart outlets across the U.S.</a:t>
          </a:r>
        </a:p>
      </dsp:txBody>
      <dsp:txXfrm>
        <a:off x="3586974" y="1994331"/>
        <a:ext cx="2746905" cy="3637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403DC-5B7F-47C3-BF4C-7995C7490491}">
      <dsp:nvSpPr>
        <dsp:cNvPr id="0" name=""/>
        <dsp:cNvSpPr/>
      </dsp:nvSpPr>
      <dsp:spPr>
        <a:xfrm>
          <a:off x="1018480" y="814914"/>
          <a:ext cx="1102275" cy="11022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20E60-21F5-4955-9016-573B35220026}">
      <dsp:nvSpPr>
        <dsp:cNvPr id="0" name=""/>
        <dsp:cNvSpPr/>
      </dsp:nvSpPr>
      <dsp:spPr>
        <a:xfrm>
          <a:off x="1027390" y="2063303"/>
          <a:ext cx="1288646" cy="2259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GB" sz="1600" b="1" i="0" kern="1200" dirty="0">
              <a:solidFill>
                <a:schemeClr val="tx1"/>
              </a:solidFill>
            </a:rPr>
            <a:t>Introduced same-day buy-online-pick-up-in-store services in the U.S. and Canada. </a:t>
          </a:r>
          <a:endParaRPr lang="en-US" sz="1600" b="1" kern="1200" dirty="0">
            <a:solidFill>
              <a:schemeClr val="tx1"/>
            </a:solidFill>
          </a:endParaRPr>
        </a:p>
      </dsp:txBody>
      <dsp:txXfrm>
        <a:off x="1027390" y="2063303"/>
        <a:ext cx="1288646" cy="2259255"/>
      </dsp:txXfrm>
    </dsp:sp>
    <dsp:sp modelId="{FC254ED2-9B01-4DBF-9E8A-7B2070E428A5}">
      <dsp:nvSpPr>
        <dsp:cNvPr id="0" name=""/>
        <dsp:cNvSpPr/>
      </dsp:nvSpPr>
      <dsp:spPr>
        <a:xfrm>
          <a:off x="3864732" y="831157"/>
          <a:ext cx="1102275" cy="110227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1878E5-F05C-4236-8728-FFE70BCFAECD}">
      <dsp:nvSpPr>
        <dsp:cNvPr id="0" name=""/>
        <dsp:cNvSpPr/>
      </dsp:nvSpPr>
      <dsp:spPr>
        <a:xfrm>
          <a:off x="6675441" y="2104555"/>
          <a:ext cx="2039278" cy="2513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GB" sz="1600" b="1" i="0" kern="1200" dirty="0"/>
            <a:t>Allowed customers to book ear-piercing appointments online. </a:t>
          </a:r>
          <a:endParaRPr lang="en-US" sz="1600" b="1" kern="1200" dirty="0"/>
        </a:p>
      </dsp:txBody>
      <dsp:txXfrm>
        <a:off x="6675441" y="2104555"/>
        <a:ext cx="2039278" cy="2513368"/>
      </dsp:txXfrm>
    </dsp:sp>
    <dsp:sp modelId="{9020E338-2229-456C-B74C-621AAB180C65}">
      <dsp:nvSpPr>
        <dsp:cNvPr id="0" name=""/>
        <dsp:cNvSpPr/>
      </dsp:nvSpPr>
      <dsp:spPr>
        <a:xfrm>
          <a:off x="6983943" y="843780"/>
          <a:ext cx="1102275" cy="11022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93D586-C690-40DC-8D17-E8A9C8709E03}">
      <dsp:nvSpPr>
        <dsp:cNvPr id="0" name=""/>
        <dsp:cNvSpPr/>
      </dsp:nvSpPr>
      <dsp:spPr>
        <a:xfrm>
          <a:off x="9169191" y="2063299"/>
          <a:ext cx="2867776" cy="1671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1" i="0" kern="1200" dirty="0"/>
            <a:t>Expanded into the virtual world of Roblox, launching "</a:t>
          </a:r>
          <a:r>
            <a:rPr lang="en-GB" sz="1600" b="1" i="0" kern="1200" dirty="0" err="1"/>
            <a:t>ShimmerVille</a:t>
          </a:r>
          <a:r>
            <a:rPr lang="en-GB" sz="1600" b="1" i="0" kern="1200" dirty="0"/>
            <a:t>," where players can engage in various activities, including virtual ear piercing.</a:t>
          </a:r>
          <a:endParaRPr lang="en-US" sz="1600" b="1" kern="1200" dirty="0"/>
        </a:p>
      </dsp:txBody>
      <dsp:txXfrm>
        <a:off x="9169191" y="2063299"/>
        <a:ext cx="2867776" cy="1671133"/>
      </dsp:txXfrm>
    </dsp:sp>
    <dsp:sp modelId="{5898FDF2-8F18-44AF-9838-FF58A8CF34BC}">
      <dsp:nvSpPr>
        <dsp:cNvPr id="0" name=""/>
        <dsp:cNvSpPr/>
      </dsp:nvSpPr>
      <dsp:spPr>
        <a:xfrm>
          <a:off x="10071244" y="843780"/>
          <a:ext cx="1102275" cy="110227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999197-DB5F-4880-B7E1-15F58AC37DF2}">
      <dsp:nvSpPr>
        <dsp:cNvPr id="0" name=""/>
        <dsp:cNvSpPr/>
      </dsp:nvSpPr>
      <dsp:spPr>
        <a:xfrm>
          <a:off x="8710204" y="2374965"/>
          <a:ext cx="2449500" cy="1671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endParaRPr lang="en-US" sz="3600" kern="1200" dirty="0"/>
        </a:p>
      </dsp:txBody>
      <dsp:txXfrm>
        <a:off x="8710204" y="2374965"/>
        <a:ext cx="2449500" cy="1671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AA2AA-B3E5-4DA8-8FD6-1BCD17E9CD64}">
      <dsp:nvSpPr>
        <dsp:cNvPr id="0" name=""/>
        <dsp:cNvSpPr/>
      </dsp:nvSpPr>
      <dsp:spPr>
        <a:xfrm>
          <a:off x="695724" y="2021580"/>
          <a:ext cx="852689" cy="85268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9C313C-FE29-4DEC-88F8-45F4E28BC8F8}">
      <dsp:nvSpPr>
        <dsp:cNvPr id="0" name=""/>
        <dsp:cNvSpPr/>
      </dsp:nvSpPr>
      <dsp:spPr>
        <a:xfrm>
          <a:off x="220295" y="1570192"/>
          <a:ext cx="1803546" cy="17554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91EB9F-570F-45F9-8760-8705C3E9A65C}">
      <dsp:nvSpPr>
        <dsp:cNvPr id="0" name=""/>
        <dsp:cNvSpPr/>
      </dsp:nvSpPr>
      <dsp:spPr>
        <a:xfrm>
          <a:off x="1951841" y="1688826"/>
          <a:ext cx="2009911" cy="1446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GB" sz="2000" b="1" i="0" kern="1200" dirty="0"/>
            <a:t>Debenhams was a British department store chain</a:t>
          </a:r>
          <a:endParaRPr lang="en-US" sz="2000" kern="1200" dirty="0"/>
        </a:p>
      </dsp:txBody>
      <dsp:txXfrm>
        <a:off x="1951841" y="1688826"/>
        <a:ext cx="2009911" cy="1446554"/>
      </dsp:txXfrm>
    </dsp:sp>
    <dsp:sp modelId="{08A9738C-75F2-4A19-BFCC-441A232812E4}">
      <dsp:nvSpPr>
        <dsp:cNvPr id="0" name=""/>
        <dsp:cNvSpPr/>
      </dsp:nvSpPr>
      <dsp:spPr>
        <a:xfrm>
          <a:off x="4590379" y="2021580"/>
          <a:ext cx="852689" cy="85268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B2FEC5-725D-4BF7-9CC4-B5220EA5BAB9}">
      <dsp:nvSpPr>
        <dsp:cNvPr id="0" name=""/>
        <dsp:cNvSpPr/>
      </dsp:nvSpPr>
      <dsp:spPr>
        <a:xfrm>
          <a:off x="3912671" y="1652590"/>
          <a:ext cx="1850935" cy="1590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F1166-CCBA-4964-A5D1-2AC2A84B8680}">
      <dsp:nvSpPr>
        <dsp:cNvPr id="0" name=""/>
        <dsp:cNvSpPr/>
      </dsp:nvSpPr>
      <dsp:spPr>
        <a:xfrm>
          <a:off x="5668801" y="1809609"/>
          <a:ext cx="2009911" cy="1276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GB" sz="2000" b="1" kern="1200" dirty="0"/>
            <a:t>In 2016,  the retailer was worth £900m, compared to £20m in 2019</a:t>
          </a:r>
          <a:endParaRPr lang="en-US" sz="2000" kern="1200" dirty="0"/>
        </a:p>
      </dsp:txBody>
      <dsp:txXfrm>
        <a:off x="5668801" y="1809609"/>
        <a:ext cx="2009911" cy="1276630"/>
      </dsp:txXfrm>
    </dsp:sp>
    <dsp:sp modelId="{7F9D7652-3D81-4E46-B602-6F020779567E}">
      <dsp:nvSpPr>
        <dsp:cNvPr id="0" name=""/>
        <dsp:cNvSpPr/>
      </dsp:nvSpPr>
      <dsp:spPr>
        <a:xfrm>
          <a:off x="8469333" y="2021580"/>
          <a:ext cx="852689" cy="85268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84CEC0-0554-4C47-9DEF-CC8E3B13847F}">
      <dsp:nvSpPr>
        <dsp:cNvPr id="0" name=""/>
        <dsp:cNvSpPr/>
      </dsp:nvSpPr>
      <dsp:spPr>
        <a:xfrm>
          <a:off x="7844023" y="1657026"/>
          <a:ext cx="1819531" cy="159066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73FE96-F666-4950-A22C-741702A0262A}">
      <dsp:nvSpPr>
        <dsp:cNvPr id="0" name=""/>
        <dsp:cNvSpPr/>
      </dsp:nvSpPr>
      <dsp:spPr>
        <a:xfrm>
          <a:off x="9667384" y="1941648"/>
          <a:ext cx="1746854" cy="1003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dirty="0"/>
            <a:t>In 2021, Boohoo acquired Debenhams </a:t>
          </a:r>
          <a:endParaRPr lang="en-US" sz="2000" kern="1200" dirty="0"/>
        </a:p>
      </dsp:txBody>
      <dsp:txXfrm>
        <a:off x="9667384" y="1941648"/>
        <a:ext cx="1746854" cy="10035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FDBD9-8505-BD4A-AFAA-AF38999F55A7}">
      <dsp:nvSpPr>
        <dsp:cNvPr id="0" name=""/>
        <dsp:cNvSpPr/>
      </dsp:nvSpPr>
      <dsp:spPr>
        <a:xfrm>
          <a:off x="628668" y="1640"/>
          <a:ext cx="4271876" cy="2712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EE232C1-D298-CA43-9C04-5237B3B73B74}">
      <dsp:nvSpPr>
        <dsp:cNvPr id="0" name=""/>
        <dsp:cNvSpPr/>
      </dsp:nvSpPr>
      <dsp:spPr>
        <a:xfrm>
          <a:off x="1103321" y="452560"/>
          <a:ext cx="4271876" cy="2712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marR="0" lvl="0" indent="0" algn="ctr" defTabSz="914400" eaLnBrk="1" fontAlgn="auto" latinLnBrk="0" hangingPunct="1">
            <a:lnSpc>
              <a:spcPct val="90000"/>
            </a:lnSpc>
            <a:spcBef>
              <a:spcPct val="0"/>
            </a:spcBef>
            <a:spcAft>
              <a:spcPts val="0"/>
            </a:spcAft>
            <a:buClrTx/>
            <a:buSzTx/>
            <a:buFontTx/>
            <a:buNone/>
            <a:tabLst/>
            <a:defRPr/>
          </a:pPr>
          <a:r>
            <a:rPr lang="en-GB" sz="2400" b="1" i="0" u="none" kern="1200" dirty="0"/>
            <a:t>Inadequate e-commerce presence and failure to invest in modern technology</a:t>
          </a:r>
          <a:endParaRPr lang="en-US" sz="2400" b="1" kern="1200" dirty="0"/>
        </a:p>
      </dsp:txBody>
      <dsp:txXfrm>
        <a:off x="1182772" y="532011"/>
        <a:ext cx="4112974" cy="2553739"/>
      </dsp:txXfrm>
    </dsp:sp>
    <dsp:sp modelId="{BAAF544C-B5DD-E446-8B2A-26ECD2837339}">
      <dsp:nvSpPr>
        <dsp:cNvPr id="0" name=""/>
        <dsp:cNvSpPr/>
      </dsp:nvSpPr>
      <dsp:spPr>
        <a:xfrm>
          <a:off x="5849850" y="1640"/>
          <a:ext cx="4271876" cy="2712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C0AFC17-EBAA-6C49-B996-BF6024AEC7D4}">
      <dsp:nvSpPr>
        <dsp:cNvPr id="0" name=""/>
        <dsp:cNvSpPr/>
      </dsp:nvSpPr>
      <dsp:spPr>
        <a:xfrm>
          <a:off x="6324503" y="452560"/>
          <a:ext cx="4271876" cy="2712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i="0" u="none" strike="noStrike" kern="1200" dirty="0">
              <a:effectLst/>
              <a:latin typeface="+mn-lt"/>
            </a:rPr>
            <a:t>Inability to meet the demands of fast fashion</a:t>
          </a:r>
          <a:endParaRPr lang="en-US" sz="2400" b="1" kern="1200" dirty="0">
            <a:latin typeface="+mn-lt"/>
          </a:endParaRPr>
        </a:p>
      </dsp:txBody>
      <dsp:txXfrm>
        <a:off x="6403954" y="532011"/>
        <a:ext cx="4112974" cy="255373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308AD-5B27-D142-A009-C5BA9ED79F01}" type="datetimeFigureOut">
              <a:rPr lang="en-US" smtClean="0"/>
              <a:t>12/12/23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DA03D-5BEF-B849-B519-74FB5E14990D}" type="slidenum">
              <a:rPr lang="en-US" smtClean="0"/>
              <a:t>‹#›</a:t>
            </a:fld>
            <a:endParaRPr lang="en-US"/>
          </a:p>
        </p:txBody>
      </p:sp>
    </p:spTree>
    <p:extLst>
      <p:ext uri="{BB962C8B-B14F-4D97-AF65-F5344CB8AC3E}">
        <p14:creationId xmlns:p14="http://schemas.microsoft.com/office/powerpoint/2010/main" val="2334455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ytimes.com/2018/03/19/business/claires-ear-piercing-jewelry-mall-bankruptcy.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BDA03D-5BEF-B849-B519-74FB5E14990D}" type="slidenum">
              <a:rPr lang="en-US" smtClean="0"/>
              <a:t>1</a:t>
            </a:fld>
            <a:endParaRPr lang="en-US"/>
          </a:p>
        </p:txBody>
      </p:sp>
    </p:spTree>
    <p:extLst>
      <p:ext uri="{BB962C8B-B14F-4D97-AF65-F5344CB8AC3E}">
        <p14:creationId xmlns:p14="http://schemas.microsoft.com/office/powerpoint/2010/main" val="1959851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-Here are the main things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debenhams</a:t>
            </a:r>
            <a:r>
              <a:rPr lang="en-GB" sz="1800" dirty="0">
                <a:effectLst/>
                <a:latin typeface="Calibri" panose="020F0502020204030204" pitchFamily="34" charset="0"/>
                <a:ea typeface="Calibri" panose="020F0502020204030204" pitchFamily="34" charset="0"/>
                <a:cs typeface="Times New Roman" panose="02020603050405020304" pitchFamily="18" charset="0"/>
              </a:rPr>
              <a:t> didn’t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 firstly they has inadequate e-commerce presence and failed to invest in technology. They were slow to establish a strong online presence, missing out on consumers who prefer online shopping. Also, they struggled to keep up with digitally focused consumers' demands for social media engagement and trendy, affordable options. Their lack of investment in technology, including modern inventory management, data analytics, and mobile optimization, made them less competitive in an era where convenience and user experience are crucial. While other competitors adopted innovations like augmented reality and personalized shopping experiences, Debenhams lagged behind, resulting in less engaging shopping experiences for tech-savvy consumers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2800" b="0" i="0" u="none" strike="noStrike" dirty="0">
                <a:solidFill>
                  <a:srgbClr val="374151"/>
                </a:solidFill>
                <a:effectLst/>
                <a:latin typeface="Söhne"/>
                <a:ea typeface="Calibri" panose="020F0502020204030204" pitchFamily="34" charset="0"/>
                <a:cs typeface="Times New Roman" panose="02020603050405020304" pitchFamily="18" charset="0"/>
              </a:rPr>
              <a:t>Another area was their</a:t>
            </a:r>
            <a:r>
              <a:rPr lang="en-GB" sz="2800" b="0" i="0" u="none" strike="noStrike" dirty="0">
                <a:solidFill>
                  <a:srgbClr val="374151"/>
                </a:solidFill>
                <a:effectLst/>
                <a:latin typeface="Söhne"/>
              </a:rPr>
              <a:t> inability to meet the demands of fast fashion, leading to excess inventory and reduced profit margins. The company struggled to keep up with rapidly changing fashion trends, unlike competitors like Zara and H&amp;M, who quickly adapted and offered affordable, trendy options.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3BDA03D-5BEF-B849-B519-74FB5E14990D}" type="slidenum">
              <a:rPr lang="en-US" smtClean="0"/>
              <a:t>10</a:t>
            </a:fld>
            <a:endParaRPr lang="en-US"/>
          </a:p>
        </p:txBody>
      </p:sp>
    </p:spTree>
    <p:extLst>
      <p:ext uri="{BB962C8B-B14F-4D97-AF65-F5344CB8AC3E}">
        <p14:creationId xmlns:p14="http://schemas.microsoft.com/office/powerpoint/2010/main" val="3688352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looking at these changes that Debenhams didn’t make, they ultimately came down to debt. </a:t>
            </a:r>
            <a:r>
              <a:rPr lang="en-GB" b="0" i="0" dirty="0"/>
              <a:t>Debenhams operated in large, costly retail spaces, often in prime locations, leading to high rent expenses. The maintenance of these large stores, along with staffing needs, increased operational costs. Also </a:t>
            </a:r>
            <a:r>
              <a:rPr lang="en-GB" b="0" i="0" u="none" dirty="0"/>
              <a:t>breaking leases or closing down would have incurred significant penalties and costs. So </a:t>
            </a:r>
            <a:r>
              <a:rPr lang="en-GB" b="0" i="0" dirty="0"/>
              <a:t>Debenhams kept these stores open, resulting in a substantial amount of debt, which limited its ability to invest in necessary changes and innovations. This is also shown here where the amount of debt drastically increased from 2016 to 2018. </a:t>
            </a:r>
            <a:endParaRPr lang="en-GB" dirty="0"/>
          </a:p>
          <a:p>
            <a:endParaRPr lang="en-US" dirty="0"/>
          </a:p>
        </p:txBody>
      </p:sp>
      <p:sp>
        <p:nvSpPr>
          <p:cNvPr id="4" name="Slide Number Placeholder 3"/>
          <p:cNvSpPr>
            <a:spLocks noGrp="1"/>
          </p:cNvSpPr>
          <p:nvPr>
            <p:ph type="sldNum" sz="quarter" idx="5"/>
          </p:nvPr>
        </p:nvSpPr>
        <p:spPr/>
        <p:txBody>
          <a:bodyPr/>
          <a:lstStyle/>
          <a:p>
            <a:fld id="{33BDA03D-5BEF-B849-B519-74FB5E14990D}" type="slidenum">
              <a:rPr lang="en-US" smtClean="0"/>
              <a:t>11</a:t>
            </a:fld>
            <a:endParaRPr lang="en-US"/>
          </a:p>
        </p:txBody>
      </p:sp>
    </p:spTree>
    <p:extLst>
      <p:ext uri="{BB962C8B-B14F-4D97-AF65-F5344CB8AC3E}">
        <p14:creationId xmlns:p14="http://schemas.microsoft.com/office/powerpoint/2010/main" val="21072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lack of change had a negative impact on their profits. As you can see from 2016 to 2018, their profits dropped significantly and with the addition of covid which didn’t help, they had to be acquired in 2021.</a:t>
            </a:r>
          </a:p>
          <a:p>
            <a:endParaRPr lang="en-US" dirty="0"/>
          </a:p>
        </p:txBody>
      </p:sp>
      <p:sp>
        <p:nvSpPr>
          <p:cNvPr id="4" name="Slide Number Placeholder 3"/>
          <p:cNvSpPr>
            <a:spLocks noGrp="1"/>
          </p:cNvSpPr>
          <p:nvPr>
            <p:ph type="sldNum" sz="quarter" idx="5"/>
          </p:nvPr>
        </p:nvSpPr>
        <p:spPr/>
        <p:txBody>
          <a:bodyPr/>
          <a:lstStyle/>
          <a:p>
            <a:fld id="{33BDA03D-5BEF-B849-B519-74FB5E14990D}" type="slidenum">
              <a:rPr lang="en-US" smtClean="0"/>
              <a:t>12</a:t>
            </a:fld>
            <a:endParaRPr lang="en-US"/>
          </a:p>
        </p:txBody>
      </p:sp>
    </p:spTree>
    <p:extLst>
      <p:ext uri="{BB962C8B-B14F-4D97-AF65-F5344CB8AC3E}">
        <p14:creationId xmlns:p14="http://schemas.microsoft.com/office/powerpoint/2010/main" val="207206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summary, </a:t>
            </a:r>
            <a:r>
              <a:rPr lang="en-US" sz="1200" dirty="0"/>
              <a:t>For Claire’s, the combination of brick and mortar in the right locations as well as increased online presence worked as it created something to appeal for every demographic. Their younger, generation alpha customers can still have the exciting and interactive shopping experience that the physical stores allow, while the older more tech </a:t>
            </a:r>
            <a:r>
              <a:rPr lang="en-US" sz="1200" dirty="0" err="1"/>
              <a:t>Savy</a:t>
            </a:r>
            <a:r>
              <a:rPr lang="en-US" sz="1200" dirty="0"/>
              <a:t> customers like generation z and millennials can enjoy the convenience of increased online presence. Ultimately </a:t>
            </a:r>
            <a:r>
              <a:rPr lang="en-GB" sz="1200" b="1" i="0" u="none" strike="noStrike" dirty="0">
                <a:effectLst/>
                <a:latin typeface="+mn-lt"/>
              </a:rPr>
              <a:t>Claire's cut costs by closing many mall stores and reallocating funds towards necessary changes and innovations</a:t>
            </a:r>
            <a:r>
              <a:rPr lang="en-US" sz="1200" dirty="0"/>
              <a:t> to match the current trends and consumer needs. </a:t>
            </a:r>
            <a:r>
              <a:rPr lang="en-GB" b="0" i="0" u="none" strike="noStrike" dirty="0">
                <a:solidFill>
                  <a:srgbClr val="374151"/>
                </a:solidFill>
                <a:effectLst/>
                <a:latin typeface="Söhne"/>
              </a:rPr>
              <a:t>On the other hand, Debenhams maintained the same brick-and-mortar layout, which worsened their debt situation, making it impossible for them to afford changes and innovations</a:t>
            </a:r>
            <a:endParaRPr lang="en-US" dirty="0"/>
          </a:p>
        </p:txBody>
      </p:sp>
      <p:sp>
        <p:nvSpPr>
          <p:cNvPr id="4" name="Slide Number Placeholder 3"/>
          <p:cNvSpPr>
            <a:spLocks noGrp="1"/>
          </p:cNvSpPr>
          <p:nvPr>
            <p:ph type="sldNum" sz="quarter" idx="5"/>
          </p:nvPr>
        </p:nvSpPr>
        <p:spPr/>
        <p:txBody>
          <a:bodyPr/>
          <a:lstStyle/>
          <a:p>
            <a:fld id="{33BDA03D-5BEF-B849-B519-74FB5E14990D}" type="slidenum">
              <a:rPr lang="en-US" smtClean="0"/>
              <a:t>13</a:t>
            </a:fld>
            <a:endParaRPr lang="en-US"/>
          </a:p>
        </p:txBody>
      </p:sp>
    </p:spTree>
    <p:extLst>
      <p:ext uri="{BB962C8B-B14F-4D97-AF65-F5344CB8AC3E}">
        <p14:creationId xmlns:p14="http://schemas.microsoft.com/office/powerpoint/2010/main" val="363408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onto the case studies</a:t>
            </a:r>
          </a:p>
        </p:txBody>
      </p:sp>
      <p:sp>
        <p:nvSpPr>
          <p:cNvPr id="4" name="Slide Number Placeholder 3"/>
          <p:cNvSpPr>
            <a:spLocks noGrp="1"/>
          </p:cNvSpPr>
          <p:nvPr>
            <p:ph type="sldNum" sz="quarter" idx="5"/>
          </p:nvPr>
        </p:nvSpPr>
        <p:spPr/>
        <p:txBody>
          <a:bodyPr/>
          <a:lstStyle/>
          <a:p>
            <a:fld id="{33BDA03D-5BEF-B849-B519-74FB5E14990D}" type="slidenum">
              <a:rPr lang="en-US" smtClean="0"/>
              <a:t>2</a:t>
            </a:fld>
            <a:endParaRPr lang="en-US"/>
          </a:p>
        </p:txBody>
      </p:sp>
    </p:spTree>
    <p:extLst>
      <p:ext uri="{BB962C8B-B14F-4D97-AF65-F5344CB8AC3E}">
        <p14:creationId xmlns:p14="http://schemas.microsoft.com/office/powerpoint/2010/main" val="4172526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case study 1, I have picked Claire's. just to give some background, </a:t>
            </a:r>
            <a:r>
              <a:rPr lang="en-GB" b="0" i="0" u="none" strike="noStrike" dirty="0">
                <a:solidFill>
                  <a:srgbClr val="4D5156"/>
                </a:solidFill>
                <a:effectLst/>
                <a:latin typeface="arial" panose="020B0604020202020204" pitchFamily="34" charset="0"/>
              </a:rPr>
              <a:t>- Claire's is an American retailer of accessories, jewellery, and toys.</a:t>
            </a:r>
            <a:br>
              <a:rPr lang="en-GB" b="0" i="0" u="none" strike="noStrike" dirty="0">
                <a:solidFill>
                  <a:srgbClr val="4D5156"/>
                </a:solidFill>
                <a:effectLst/>
                <a:latin typeface="arial" panose="020B0604020202020204" pitchFamily="34" charset="0"/>
              </a:rPr>
            </a:br>
            <a:r>
              <a:rPr lang="en-GB" b="0" i="0" u="none" strike="noStrike" dirty="0">
                <a:solidFill>
                  <a:srgbClr val="4D5156"/>
                </a:solidFill>
                <a:effectLst/>
                <a:latin typeface="arial" panose="020B0604020202020204" pitchFamily="34" charset="0"/>
              </a:rPr>
              <a:t>- </a:t>
            </a:r>
            <a:r>
              <a:rPr lang="en-GB" b="0" i="0" u="none" strike="noStrike" dirty="0">
                <a:solidFill>
                  <a:srgbClr val="000000"/>
                </a:solidFill>
                <a:effectLst/>
                <a:latin typeface="Crimson Text"/>
              </a:rPr>
              <a:t>In 2018, </a:t>
            </a:r>
            <a:r>
              <a:rPr lang="en-GB" b="0" i="0" u="sng" dirty="0">
                <a:solidFill>
                  <a:srgbClr val="000000"/>
                </a:solidFill>
                <a:effectLst/>
                <a:latin typeface="Crimson Text"/>
                <a:hlinkClick r:id="rId3"/>
              </a:rPr>
              <a:t>it filed for Chapter 11 bankruptcy</a:t>
            </a:r>
            <a:r>
              <a:rPr lang="en-GB" b="0" i="0" u="none" strike="noStrike" dirty="0">
                <a:solidFill>
                  <a:srgbClr val="000000"/>
                </a:solidFill>
                <a:effectLst/>
                <a:latin typeface="Crimson Text"/>
              </a:rPr>
              <a:t> in Delaware, citing $1.9 billion in debt so they really needed to make a change</a:t>
            </a:r>
            <a:br>
              <a:rPr lang="en-GB" dirty="0">
                <a:solidFill>
                  <a:srgbClr val="4D5156"/>
                </a:solidFill>
                <a:latin typeface="arial" panose="020B0604020202020204" pitchFamily="34" charset="0"/>
              </a:rPr>
            </a:br>
            <a:endParaRPr lang="en-US" dirty="0"/>
          </a:p>
        </p:txBody>
      </p:sp>
      <p:sp>
        <p:nvSpPr>
          <p:cNvPr id="4" name="Slide Number Placeholder 3"/>
          <p:cNvSpPr>
            <a:spLocks noGrp="1"/>
          </p:cNvSpPr>
          <p:nvPr>
            <p:ph type="sldNum" sz="quarter" idx="5"/>
          </p:nvPr>
        </p:nvSpPr>
        <p:spPr/>
        <p:txBody>
          <a:bodyPr/>
          <a:lstStyle/>
          <a:p>
            <a:fld id="{33BDA03D-5BEF-B849-B519-74FB5E14990D}" type="slidenum">
              <a:rPr lang="en-US" smtClean="0"/>
              <a:t>3</a:t>
            </a:fld>
            <a:endParaRPr lang="en-US"/>
          </a:p>
        </p:txBody>
      </p:sp>
    </p:spTree>
    <p:extLst>
      <p:ext uri="{BB962C8B-B14F-4D97-AF65-F5344CB8AC3E}">
        <p14:creationId xmlns:p14="http://schemas.microsoft.com/office/powerpoint/2010/main" val="1448939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j-lt"/>
                <a:ea typeface="+mj-ea"/>
                <a:cs typeface="+mj-cs"/>
              </a:rPr>
              <a:t>The changes Claire's made was </a:t>
            </a:r>
            <a:r>
              <a:rPr lang="en-US" sz="1200" dirty="0"/>
              <a:t>E</a:t>
            </a:r>
            <a:r>
              <a:rPr lang="en-US" sz="1200" b="0" i="0" u="none" strike="noStrike" kern="1200" dirty="0">
                <a:solidFill>
                  <a:schemeClr val="tx1"/>
                </a:solidFill>
                <a:effectLst/>
                <a:latin typeface="+mj-lt"/>
                <a:ea typeface="+mj-ea"/>
                <a:cs typeface="+mj-cs"/>
              </a:rPr>
              <a:t>volving to consumer preferences by changing both its physical </a:t>
            </a:r>
            <a:r>
              <a:rPr lang="en-US" sz="1200" dirty="0"/>
              <a:t>locations and </a:t>
            </a:r>
            <a:r>
              <a:rPr lang="en-US" sz="1200" b="0" i="0" u="none" strike="noStrike" kern="1200" dirty="0">
                <a:solidFill>
                  <a:schemeClr val="tx1"/>
                </a:solidFill>
                <a:effectLst/>
                <a:latin typeface="+mj-lt"/>
                <a:ea typeface="+mj-ea"/>
                <a:cs typeface="+mj-cs"/>
              </a:rPr>
              <a:t>digital presence</a:t>
            </a:r>
            <a:endParaRPr lang="en-US" dirty="0"/>
          </a:p>
        </p:txBody>
      </p:sp>
      <p:sp>
        <p:nvSpPr>
          <p:cNvPr id="4" name="Slide Number Placeholder 3"/>
          <p:cNvSpPr>
            <a:spLocks noGrp="1"/>
          </p:cNvSpPr>
          <p:nvPr>
            <p:ph type="sldNum" sz="quarter" idx="5"/>
          </p:nvPr>
        </p:nvSpPr>
        <p:spPr/>
        <p:txBody>
          <a:bodyPr/>
          <a:lstStyle/>
          <a:p>
            <a:fld id="{33BDA03D-5BEF-B849-B519-74FB5E14990D}" type="slidenum">
              <a:rPr lang="en-US" smtClean="0"/>
              <a:t>4</a:t>
            </a:fld>
            <a:endParaRPr lang="en-US"/>
          </a:p>
        </p:txBody>
      </p:sp>
    </p:spTree>
    <p:extLst>
      <p:ext uri="{BB962C8B-B14F-4D97-AF65-F5344CB8AC3E}">
        <p14:creationId xmlns:p14="http://schemas.microsoft.com/office/powerpoint/2010/main" val="2229830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look into the physical store aspect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 </a:t>
            </a:r>
            <a:r>
              <a:rPr lang="en-GB" sz="1200" b="0" i="0" u="none" strike="noStrike" dirty="0">
                <a:effectLst/>
                <a:latin typeface="Söhne"/>
              </a:rPr>
              <a:t>In response to shifting consumer preferences, Claire’s reduced its presence in struggling malls , while expanding into lifestyle, strip, high street, and outlet centres. In 2019, 75% of Claire’s North American stores were in malls, but this decreased to 60% in 2022.</a:t>
            </a:r>
          </a:p>
          <a:p>
            <a:endParaRPr lang="en-GB" sz="1200" b="0" i="0" u="none" strike="noStrike"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Söhne"/>
              </a:rPr>
              <a:t>2- Claire's partnered with around 30 other retailers. An example of this is that in September 2022, Claire’s expanded their collaboration with Walmart, bringing Claire's products to 2,500 Walmart stores</a:t>
            </a:r>
            <a:r>
              <a:rPr lang="en-GB" sz="1200" dirty="0">
                <a:latin typeface="Söhne"/>
              </a:rPr>
              <a:t> and there are </a:t>
            </a:r>
            <a:r>
              <a:rPr lang="en-GB" sz="1200" b="0" i="0" u="none" strike="noStrike" dirty="0">
                <a:effectLst/>
                <a:latin typeface="Söhne"/>
              </a:rPr>
              <a:t>more than 360 Claire's store-in-store locations within Walmart outlets across the 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dirty="0">
                <a:effectLst/>
                <a:latin typeface="Söhne"/>
              </a:rPr>
              <a:t>This meant that </a:t>
            </a:r>
            <a:r>
              <a:rPr lang="en-GB" sz="1200" b="0" i="0" u="none" strike="noStrike" dirty="0" err="1">
                <a:effectLst/>
                <a:latin typeface="Söhne"/>
              </a:rPr>
              <a:t>claires</a:t>
            </a:r>
            <a:r>
              <a:rPr lang="en-GB" sz="1200" b="0" i="0" u="none" strike="noStrike" dirty="0">
                <a:effectLst/>
                <a:latin typeface="Söhne"/>
              </a:rPr>
              <a:t> products were exposed to a larger demographic of customers who were exploring different shopping options. In other words </a:t>
            </a:r>
            <a:r>
              <a:rPr lang="en-GB" sz="1200" b="0" i="0" u="none" strike="noStrike" dirty="0" err="1">
                <a:effectLst/>
                <a:latin typeface="Söhne"/>
              </a:rPr>
              <a:t>claires</a:t>
            </a:r>
            <a:r>
              <a:rPr lang="en-GB" sz="1200" b="0" i="0" u="none" strike="noStrike" dirty="0">
                <a:effectLst/>
                <a:latin typeface="Söhne"/>
              </a:rPr>
              <a:t> went where other customers would be</a:t>
            </a:r>
          </a:p>
          <a:p>
            <a:endParaRPr lang="en-US" dirty="0"/>
          </a:p>
        </p:txBody>
      </p:sp>
      <p:sp>
        <p:nvSpPr>
          <p:cNvPr id="4" name="Slide Number Placeholder 3"/>
          <p:cNvSpPr>
            <a:spLocks noGrp="1"/>
          </p:cNvSpPr>
          <p:nvPr>
            <p:ph type="sldNum" sz="quarter" idx="5"/>
          </p:nvPr>
        </p:nvSpPr>
        <p:spPr/>
        <p:txBody>
          <a:bodyPr/>
          <a:lstStyle/>
          <a:p>
            <a:fld id="{33BDA03D-5BEF-B849-B519-74FB5E14990D}" type="slidenum">
              <a:rPr lang="en-US" smtClean="0"/>
              <a:t>5</a:t>
            </a:fld>
            <a:endParaRPr lang="en-US"/>
          </a:p>
        </p:txBody>
      </p:sp>
    </p:spTree>
    <p:extLst>
      <p:ext uri="{BB962C8B-B14F-4D97-AF65-F5344CB8AC3E}">
        <p14:creationId xmlns:p14="http://schemas.microsoft.com/office/powerpoint/2010/main" val="2723254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look into the digital presence aspect of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t>Claire's responded to the surge in e-commerce during the pandemic by enhancing its online presence. He are some of the way in which they did this: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a:t>One was that they introduced same-day buy-online-pick-up-in-store services in the U.S. and Canada.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a:t>L</a:t>
            </a:r>
            <a:r>
              <a:rPr lang="en-GB" sz="1200" b="0" i="0" dirty="0"/>
              <a:t>aunched a subscription service called </a:t>
            </a:r>
            <a:r>
              <a:rPr lang="en-GB" sz="1200" b="0" i="0" dirty="0" err="1"/>
              <a:t>Cdrop</a:t>
            </a:r>
            <a:r>
              <a:rPr lang="en-GB" sz="1200" b="0" i="0" dirty="0"/>
              <a:t> which </a:t>
            </a:r>
            <a:r>
              <a:rPr lang="en-GB" sz="1200" dirty="0"/>
              <a:t>offers </a:t>
            </a:r>
            <a:r>
              <a:rPr lang="en-GB" sz="1200" b="0" i="0" dirty="0"/>
              <a:t>customers the latest trends and top Claire's products. </a:t>
            </a:r>
            <a:endParaRPr lang="en-GB" sz="120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a:t> They now allow customers to book ear-piercing appointments online.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a:t>they expanded into the virtual world of Roblox, launching "</a:t>
            </a:r>
            <a:r>
              <a:rPr lang="en-GB" b="0" i="0" dirty="0" err="1"/>
              <a:t>ShimmerVille</a:t>
            </a:r>
            <a:r>
              <a:rPr lang="en-GB" b="0" i="0" dirty="0"/>
              <a:t>," where players can engage in various activities, including virtual ear piercing. They came up with based on the feedback gathered from in store and online shoppers. </a:t>
            </a:r>
          </a:p>
        </p:txBody>
      </p:sp>
      <p:sp>
        <p:nvSpPr>
          <p:cNvPr id="4" name="Slide Number Placeholder 3"/>
          <p:cNvSpPr>
            <a:spLocks noGrp="1"/>
          </p:cNvSpPr>
          <p:nvPr>
            <p:ph type="sldNum" sz="quarter" idx="5"/>
          </p:nvPr>
        </p:nvSpPr>
        <p:spPr/>
        <p:txBody>
          <a:bodyPr/>
          <a:lstStyle/>
          <a:p>
            <a:fld id="{33BDA03D-5BEF-B849-B519-74FB5E14990D}" type="slidenum">
              <a:rPr lang="en-US" smtClean="0"/>
              <a:t>6</a:t>
            </a:fld>
            <a:endParaRPr lang="en-US"/>
          </a:p>
        </p:txBody>
      </p:sp>
    </p:spTree>
    <p:extLst>
      <p:ext uri="{BB962C8B-B14F-4D97-AF65-F5344CB8AC3E}">
        <p14:creationId xmlns:p14="http://schemas.microsoft.com/office/powerpoint/2010/main" val="761840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of evolving to consumer preferences had a real positive impact. Both sales and gross profit decreased from 2018 when </a:t>
            </a:r>
            <a:r>
              <a:rPr lang="en-US" dirty="0" err="1"/>
              <a:t>claires</a:t>
            </a:r>
            <a:r>
              <a:rPr lang="en-US" dirty="0"/>
              <a:t> declared bankruptcy. There was then a drastic drop in both of the in 2021 during covid time as expected. However after introducing these changes, </a:t>
            </a:r>
            <a:r>
              <a:rPr lang="en-US" dirty="0" err="1"/>
              <a:t>claire’s</a:t>
            </a:r>
            <a:r>
              <a:rPr lang="en-US" dirty="0"/>
              <a:t> had a very respectable recovery from 2021 till 2022 in terms of sales and gross profit.</a:t>
            </a:r>
          </a:p>
        </p:txBody>
      </p:sp>
      <p:sp>
        <p:nvSpPr>
          <p:cNvPr id="4" name="Slide Number Placeholder 3"/>
          <p:cNvSpPr>
            <a:spLocks noGrp="1"/>
          </p:cNvSpPr>
          <p:nvPr>
            <p:ph type="sldNum" sz="quarter" idx="5"/>
          </p:nvPr>
        </p:nvSpPr>
        <p:spPr/>
        <p:txBody>
          <a:bodyPr/>
          <a:lstStyle/>
          <a:p>
            <a:fld id="{33BDA03D-5BEF-B849-B519-74FB5E14990D}" type="slidenum">
              <a:rPr lang="en-US" smtClean="0"/>
              <a:t>7</a:t>
            </a:fld>
            <a:endParaRPr lang="en-US"/>
          </a:p>
        </p:txBody>
      </p:sp>
    </p:spTree>
    <p:extLst>
      <p:ext uri="{BB962C8B-B14F-4D97-AF65-F5344CB8AC3E}">
        <p14:creationId xmlns:p14="http://schemas.microsoft.com/office/powerpoint/2010/main" val="2039692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case study 2, I have picked Debenhams. just to give some background, </a:t>
            </a:r>
            <a:r>
              <a:rPr lang="en-GB" b="0" i="0" u="none" strike="noStrike" dirty="0">
                <a:solidFill>
                  <a:srgbClr val="4D5156"/>
                </a:solidFill>
                <a:effectLst/>
                <a:latin typeface="arial" panose="020B0604020202020204" pitchFamily="34" charset="0"/>
              </a:rPr>
              <a:t>- </a:t>
            </a:r>
            <a:r>
              <a:rPr lang="en-GB" sz="1200" b="1" i="0" u="none" strike="noStrike" dirty="0">
                <a:effectLst/>
                <a:latin typeface="+mn-lt"/>
              </a:rPr>
              <a:t>Debenhams was a British department store chain.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202124"/>
                </a:solidFill>
                <a:effectLst/>
                <a:latin typeface="Google Sans"/>
              </a:rPr>
              <a:t>. Debenhams was struggling for a while. </a:t>
            </a:r>
            <a:r>
              <a:rPr lang="en-GB" sz="1200" dirty="0"/>
              <a:t>In 2016,  the retailer was worth £900m, compared with £20m in 2019. Despite this, they did not manage to change in time, eventually resulting in the </a:t>
            </a:r>
            <a:r>
              <a:rPr lang="en-US" sz="1200" dirty="0"/>
              <a:t>acquisition of Debenhams by boohoo in 2021</a:t>
            </a:r>
          </a:p>
        </p:txBody>
      </p:sp>
      <p:sp>
        <p:nvSpPr>
          <p:cNvPr id="4" name="Slide Number Placeholder 3"/>
          <p:cNvSpPr>
            <a:spLocks noGrp="1"/>
          </p:cNvSpPr>
          <p:nvPr>
            <p:ph type="sldNum" sz="quarter" idx="5"/>
          </p:nvPr>
        </p:nvSpPr>
        <p:spPr/>
        <p:txBody>
          <a:bodyPr/>
          <a:lstStyle/>
          <a:p>
            <a:fld id="{33BDA03D-5BEF-B849-B519-74FB5E14990D}" type="slidenum">
              <a:rPr lang="en-US" smtClean="0"/>
              <a:t>8</a:t>
            </a:fld>
            <a:endParaRPr lang="en-US"/>
          </a:p>
        </p:txBody>
      </p:sp>
    </p:spTree>
    <p:extLst>
      <p:ext uri="{BB962C8B-B14F-4D97-AF65-F5344CB8AC3E}">
        <p14:creationId xmlns:p14="http://schemas.microsoft.com/office/powerpoint/2010/main" val="3588104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j-lt"/>
                <a:ea typeface="+mj-ea"/>
                <a:cs typeface="+mj-cs"/>
              </a:rPr>
              <a:t>Debenhams lack of change  was essentially that they did </a:t>
            </a:r>
            <a:r>
              <a:rPr lang="en-US" sz="1200" dirty="0"/>
              <a:t>not </a:t>
            </a:r>
            <a:r>
              <a:rPr lang="en-US" sz="1200" b="0" i="0" u="none" strike="noStrike" kern="1200" dirty="0">
                <a:solidFill>
                  <a:schemeClr val="tx1"/>
                </a:solidFill>
                <a:effectLst/>
                <a:latin typeface="+mj-lt"/>
                <a:ea typeface="+mj-ea"/>
                <a:cs typeface="+mj-cs"/>
              </a:rPr>
              <a:t>evolve to consumer preferences</a:t>
            </a:r>
            <a:endParaRPr lang="en-US" dirty="0"/>
          </a:p>
        </p:txBody>
      </p:sp>
      <p:sp>
        <p:nvSpPr>
          <p:cNvPr id="4" name="Slide Number Placeholder 3"/>
          <p:cNvSpPr>
            <a:spLocks noGrp="1"/>
          </p:cNvSpPr>
          <p:nvPr>
            <p:ph type="sldNum" sz="quarter" idx="5"/>
          </p:nvPr>
        </p:nvSpPr>
        <p:spPr/>
        <p:txBody>
          <a:bodyPr/>
          <a:lstStyle/>
          <a:p>
            <a:fld id="{33BDA03D-5BEF-B849-B519-74FB5E14990D}" type="slidenum">
              <a:rPr lang="en-US" smtClean="0"/>
              <a:t>9</a:t>
            </a:fld>
            <a:endParaRPr lang="en-US"/>
          </a:p>
        </p:txBody>
      </p:sp>
    </p:spTree>
    <p:extLst>
      <p:ext uri="{BB962C8B-B14F-4D97-AF65-F5344CB8AC3E}">
        <p14:creationId xmlns:p14="http://schemas.microsoft.com/office/powerpoint/2010/main" val="1782447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3FE4519-F067-884C-9CAE-4C60784FA6F1}"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331458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FE4519-F067-884C-9CAE-4C60784FA6F1}"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27857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FE4519-F067-884C-9CAE-4C60784FA6F1}"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411281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FE4519-F067-884C-9CAE-4C60784FA6F1}"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180858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3FE4519-F067-884C-9CAE-4C60784FA6F1}"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255670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3FE4519-F067-884C-9CAE-4C60784FA6F1}"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167445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3FE4519-F067-884C-9CAE-4C60784FA6F1}" type="datetimeFigureOut">
              <a:rPr lang="en-US" smtClean="0"/>
              <a:t>12/12/23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89887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3FE4519-F067-884C-9CAE-4C60784FA6F1}" type="datetimeFigureOut">
              <a:rPr lang="en-US" smtClean="0"/>
              <a:t>12/12/23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12589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E4519-F067-884C-9CAE-4C60784FA6F1}" type="datetimeFigureOut">
              <a:rPr lang="en-US" smtClean="0"/>
              <a:t>12/12/23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198145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3FE4519-F067-884C-9CAE-4C60784FA6F1}"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109266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3FE4519-F067-884C-9CAE-4C60784FA6F1}"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0D26D-2AA3-D943-B687-D233ED7631A9}" type="slidenum">
              <a:rPr lang="en-US" smtClean="0"/>
              <a:t>‹#›</a:t>
            </a:fld>
            <a:endParaRPr lang="en-US"/>
          </a:p>
        </p:txBody>
      </p:sp>
    </p:spTree>
    <p:extLst>
      <p:ext uri="{BB962C8B-B14F-4D97-AF65-F5344CB8AC3E}">
        <p14:creationId xmlns:p14="http://schemas.microsoft.com/office/powerpoint/2010/main" val="378644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E4519-F067-884C-9CAE-4C60784FA6F1}" type="datetimeFigureOut">
              <a:rPr lang="en-US" smtClean="0"/>
              <a:t>12/12/23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0D26D-2AA3-D943-B687-D233ED7631A9}" type="slidenum">
              <a:rPr lang="en-US" smtClean="0"/>
              <a:t>‹#›</a:t>
            </a:fld>
            <a:endParaRPr lang="en-US"/>
          </a:p>
        </p:txBody>
      </p:sp>
    </p:spTree>
    <p:extLst>
      <p:ext uri="{BB962C8B-B14F-4D97-AF65-F5344CB8AC3E}">
        <p14:creationId xmlns:p14="http://schemas.microsoft.com/office/powerpoint/2010/main" val="425856329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D05A8-A972-ADB0-4A2F-FD9F83483288}"/>
              </a:ext>
            </a:extLst>
          </p:cNvPr>
          <p:cNvSpPr>
            <a:spLocks noGrp="1"/>
          </p:cNvSpPr>
          <p:nvPr>
            <p:ph type="title"/>
          </p:nvPr>
        </p:nvSpPr>
        <p:spPr>
          <a:xfrm>
            <a:off x="2168073" y="1591626"/>
            <a:ext cx="4978399" cy="3165045"/>
          </a:xfrm>
        </p:spPr>
        <p:txBody>
          <a:bodyPr vert="horz" lIns="91440" tIns="45720" rIns="91440" bIns="45720" rtlCol="0" anchor="b">
            <a:normAutofit/>
          </a:bodyPr>
          <a:lstStyle/>
          <a:p>
            <a:r>
              <a:rPr lang="en-US" sz="3300" b="1" kern="1200">
                <a:solidFill>
                  <a:schemeClr val="tx1"/>
                </a:solidFill>
                <a:latin typeface="+mj-lt"/>
                <a:ea typeface="+mj-ea"/>
                <a:cs typeface="+mj-cs"/>
              </a:rPr>
              <a:t>Example of a Business that made a successful change</a:t>
            </a:r>
            <a:br>
              <a:rPr lang="en-US" sz="3300" b="1" kern="1200">
                <a:solidFill>
                  <a:schemeClr val="tx1"/>
                </a:solidFill>
                <a:latin typeface="+mj-lt"/>
                <a:ea typeface="+mj-ea"/>
                <a:cs typeface="+mj-cs"/>
              </a:rPr>
            </a:br>
            <a:r>
              <a:rPr lang="en-US" sz="3300" b="1" kern="1200">
                <a:solidFill>
                  <a:schemeClr val="tx1"/>
                </a:solidFill>
                <a:latin typeface="+mj-lt"/>
                <a:ea typeface="+mj-ea"/>
                <a:cs typeface="+mj-cs"/>
              </a:rPr>
              <a:t> </a:t>
            </a:r>
            <a:br>
              <a:rPr lang="en-US" sz="3300" b="1" kern="1200">
                <a:solidFill>
                  <a:schemeClr val="tx1"/>
                </a:solidFill>
                <a:latin typeface="+mj-lt"/>
                <a:ea typeface="+mj-ea"/>
                <a:cs typeface="+mj-cs"/>
              </a:rPr>
            </a:br>
            <a:r>
              <a:rPr lang="en-US" sz="3300" b="1" kern="1200">
                <a:solidFill>
                  <a:schemeClr val="tx1"/>
                </a:solidFill>
                <a:latin typeface="+mj-lt"/>
                <a:ea typeface="+mj-ea"/>
                <a:cs typeface="+mj-cs"/>
              </a:rPr>
              <a:t>Example of a business that didn’t change</a:t>
            </a:r>
          </a:p>
        </p:txBody>
      </p:sp>
      <p:pic>
        <p:nvPicPr>
          <p:cNvPr id="32" name="Graphic 31" descr="Light Bulb and Gear">
            <a:extLst>
              <a:ext uri="{FF2B5EF4-FFF2-40B4-BE49-F238E27FC236}">
                <a16:creationId xmlns:a16="http://schemas.microsoft.com/office/drawing/2014/main" id="{0FB8B414-0442-F68A-DEE5-C5BFB5AC4F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34" name="Graphic 33" descr="Light Bulb and Gear">
            <a:extLst>
              <a:ext uri="{FF2B5EF4-FFF2-40B4-BE49-F238E27FC236}">
                <a16:creationId xmlns:a16="http://schemas.microsoft.com/office/drawing/2014/main" id="{15092EC9-6231-49AB-AE85-8BECE7B21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06120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38">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CBC09-D3DB-7D21-58DF-4E01B803A02C}"/>
              </a:ext>
            </a:extLst>
          </p:cNvPr>
          <p:cNvSpPr>
            <a:spLocks noGrp="1"/>
          </p:cNvSpPr>
          <p:nvPr>
            <p:ph type="title"/>
          </p:nvPr>
        </p:nvSpPr>
        <p:spPr>
          <a:xfrm>
            <a:off x="838200" y="541787"/>
            <a:ext cx="10515600" cy="1325563"/>
          </a:xfrm>
        </p:spPr>
        <p:txBody>
          <a:bodyPr>
            <a:normAutofit/>
          </a:bodyPr>
          <a:lstStyle/>
          <a:p>
            <a:r>
              <a:rPr lang="en-US" b="1" dirty="0">
                <a:latin typeface="+mn-lt"/>
              </a:rPr>
              <a:t>Things Debenhams didn’t change</a:t>
            </a:r>
          </a:p>
        </p:txBody>
      </p:sp>
      <p:sp>
        <p:nvSpPr>
          <p:cNvPr id="41" name="Oval 4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0D8A89D4-B2F7-703D-0A5A-69495920E9C6}"/>
              </a:ext>
            </a:extLst>
          </p:cNvPr>
          <p:cNvGraphicFramePr>
            <a:graphicFrameLocks noGrp="1"/>
          </p:cNvGraphicFramePr>
          <p:nvPr>
            <p:ph idx="1"/>
            <p:extLst>
              <p:ext uri="{D42A27DB-BD31-4B8C-83A1-F6EECF244321}">
                <p14:modId xmlns:p14="http://schemas.microsoft.com/office/powerpoint/2010/main" val="134289684"/>
              </p:ext>
            </p:extLst>
          </p:nvPr>
        </p:nvGraphicFramePr>
        <p:xfrm>
          <a:off x="683400" y="2981710"/>
          <a:ext cx="11225048" cy="3166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18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43">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4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7" name="Rectangle 4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D685EE-5DEB-131A-FD90-F5C17789A913}"/>
              </a:ext>
            </a:extLst>
          </p:cNvPr>
          <p:cNvSpPr txBox="1"/>
          <p:nvPr/>
        </p:nvSpPr>
        <p:spPr>
          <a:xfrm>
            <a:off x="1038255" y="1736309"/>
            <a:ext cx="5267718" cy="3677123"/>
          </a:xfrm>
          <a:prstGeom prst="rect">
            <a:avLst/>
          </a:prstGeom>
        </p:spPr>
        <p:txBody>
          <a:bodyPr vert="horz" lIns="91440" tIns="45720" rIns="91440" bIns="45720" rtlCol="0" anchor="ctr">
            <a:normAutofit/>
          </a:bodyPr>
          <a:lstStyle/>
          <a:p>
            <a:pPr defTabSz="914400">
              <a:lnSpc>
                <a:spcPct val="90000"/>
              </a:lnSpc>
              <a:spcAft>
                <a:spcPts val="600"/>
              </a:spcAft>
            </a:pPr>
            <a:r>
              <a:rPr lang="en-US" sz="3600" b="1" i="0" dirty="0"/>
              <a:t>Debenhams was in a substantial amount of debt, which limited its ability to invest in changes and innovations</a:t>
            </a:r>
            <a:endParaRPr lang="en-US" sz="3600" b="1" dirty="0"/>
          </a:p>
          <a:p>
            <a:pPr indent="-228600" defTabSz="914400">
              <a:lnSpc>
                <a:spcPct val="90000"/>
              </a:lnSpc>
              <a:spcAft>
                <a:spcPts val="600"/>
              </a:spcAft>
              <a:buFont typeface="Arial" panose="020B0604020202020204" pitchFamily="34" charset="0"/>
              <a:buChar char="•"/>
            </a:pPr>
            <a:endParaRPr lang="en-US" dirty="0"/>
          </a:p>
        </p:txBody>
      </p:sp>
      <p:sp>
        <p:nvSpPr>
          <p:cNvPr id="53" name="Rectangle 52">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9" name="Chart 18">
            <a:extLst>
              <a:ext uri="{FF2B5EF4-FFF2-40B4-BE49-F238E27FC236}">
                <a16:creationId xmlns:a16="http://schemas.microsoft.com/office/drawing/2014/main" id="{7399A0D9-71AE-0C45-D03B-719AF2C6DB16}"/>
              </a:ext>
            </a:extLst>
          </p:cNvPr>
          <p:cNvGraphicFramePr>
            <a:graphicFrameLocks/>
          </p:cNvGraphicFramePr>
          <p:nvPr>
            <p:extLst>
              <p:ext uri="{D42A27DB-BD31-4B8C-83A1-F6EECF244321}">
                <p14:modId xmlns:p14="http://schemas.microsoft.com/office/powerpoint/2010/main" val="525878463"/>
              </p:ext>
            </p:extLst>
          </p:nvPr>
        </p:nvGraphicFramePr>
        <p:xfrm>
          <a:off x="6489135" y="901032"/>
          <a:ext cx="4664610" cy="51162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81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548A3-1A5C-7591-24CF-FC3FF175C59A}"/>
              </a:ext>
            </a:extLst>
          </p:cNvPr>
          <p:cNvSpPr>
            <a:spLocks noGrp="1"/>
          </p:cNvSpPr>
          <p:nvPr>
            <p:ph type="title"/>
          </p:nvPr>
        </p:nvSpPr>
        <p:spPr>
          <a:xfrm>
            <a:off x="838200" y="365125"/>
            <a:ext cx="10515600" cy="1325563"/>
          </a:xfrm>
        </p:spPr>
        <p:txBody>
          <a:bodyPr>
            <a:normAutofit/>
          </a:bodyPr>
          <a:lstStyle/>
          <a:p>
            <a:r>
              <a:rPr lang="en-US" sz="5400" dirty="0"/>
              <a:t>The Negative Impact</a:t>
            </a:r>
          </a:p>
        </p:txBody>
      </p:sp>
      <p:sp>
        <p:nvSpPr>
          <p:cNvPr id="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34EEF0C9-B906-0588-1C0B-B02BF2DDF70E}"/>
              </a:ext>
            </a:extLst>
          </p:cNvPr>
          <p:cNvGraphicFramePr>
            <a:graphicFrameLocks/>
          </p:cNvGraphicFramePr>
          <p:nvPr>
            <p:extLst>
              <p:ext uri="{D42A27DB-BD31-4B8C-83A1-F6EECF244321}">
                <p14:modId xmlns:p14="http://schemas.microsoft.com/office/powerpoint/2010/main" val="2969128351"/>
              </p:ext>
            </p:extLst>
          </p:nvPr>
        </p:nvGraphicFramePr>
        <p:xfrm>
          <a:off x="1781504" y="2055813"/>
          <a:ext cx="8655268" cy="4610478"/>
        </p:xfrm>
        <a:graphic>
          <a:graphicData uri="http://schemas.openxmlformats.org/drawingml/2006/chart">
            <c:chart xmlns:c="http://schemas.openxmlformats.org/drawingml/2006/chart" xmlns:r="http://schemas.openxmlformats.org/officeDocument/2006/relationships" r:id="rId3"/>
          </a:graphicData>
        </a:graphic>
      </p:graphicFrame>
      <p:sp>
        <p:nvSpPr>
          <p:cNvPr id="7" name="Left Brace 6">
            <a:extLst>
              <a:ext uri="{FF2B5EF4-FFF2-40B4-BE49-F238E27FC236}">
                <a16:creationId xmlns:a16="http://schemas.microsoft.com/office/drawing/2014/main" id="{4F7BBD83-59E8-B62E-4922-F2ED7847ED83}"/>
              </a:ext>
            </a:extLst>
          </p:cNvPr>
          <p:cNvSpPr/>
          <p:nvPr/>
        </p:nvSpPr>
        <p:spPr>
          <a:xfrm rot="18052369">
            <a:off x="6600466" y="2157693"/>
            <a:ext cx="679398" cy="4233298"/>
          </a:xfrm>
          <a:prstGeom prst="leftBrace">
            <a:avLst>
              <a:gd name="adj1" fmla="val 8333"/>
              <a:gd name="adj2" fmla="val 5028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77437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16246-2D48-94B6-3B41-54CEACDFA2FD}"/>
              </a:ext>
            </a:extLst>
          </p:cNvPr>
          <p:cNvSpPr>
            <a:spLocks noGrp="1"/>
          </p:cNvSpPr>
          <p:nvPr>
            <p:ph type="title"/>
          </p:nvPr>
        </p:nvSpPr>
        <p:spPr>
          <a:xfrm>
            <a:off x="594541" y="1225301"/>
            <a:ext cx="6339049" cy="5243182"/>
          </a:xfrm>
        </p:spPr>
        <p:txBody>
          <a:bodyPr vert="horz" lIns="91440" tIns="45720" rIns="91440" bIns="45720" rtlCol="0" anchor="ctr">
            <a:normAutofit/>
          </a:bodyPr>
          <a:lstStyle/>
          <a:p>
            <a:r>
              <a:rPr lang="en-US" sz="1800" b="1" kern="1200" dirty="0">
                <a:solidFill>
                  <a:schemeClr val="tx1"/>
                </a:solidFill>
                <a:latin typeface="+mn-lt"/>
                <a:ea typeface="+mj-ea"/>
                <a:cs typeface="+mj-cs"/>
              </a:rPr>
              <a:t>&gt; For Claire’s, the combination of brick and mortar in the right locations as well as increased online presence worked as it created something to appeal for every demographic. </a:t>
            </a:r>
            <a:br>
              <a:rPr lang="en-US" sz="1800" b="1" kern="1200" dirty="0">
                <a:solidFill>
                  <a:schemeClr val="tx1"/>
                </a:solidFill>
                <a:latin typeface="+mn-lt"/>
                <a:ea typeface="+mj-ea"/>
                <a:cs typeface="+mj-cs"/>
              </a:rPr>
            </a:br>
            <a:br>
              <a:rPr lang="en-US" sz="1800" b="1" kern="1200" dirty="0">
                <a:solidFill>
                  <a:schemeClr val="tx1"/>
                </a:solidFill>
                <a:latin typeface="+mn-lt"/>
                <a:ea typeface="+mj-ea"/>
                <a:cs typeface="+mj-cs"/>
              </a:rPr>
            </a:br>
            <a:r>
              <a:rPr lang="en-US" sz="1800" b="1" kern="1200" dirty="0">
                <a:solidFill>
                  <a:schemeClr val="tx1"/>
                </a:solidFill>
                <a:latin typeface="+mn-lt"/>
                <a:ea typeface="+mj-ea"/>
                <a:cs typeface="+mj-cs"/>
              </a:rPr>
              <a:t>&gt; </a:t>
            </a:r>
            <a:r>
              <a:rPr lang="en-GB" sz="1800" b="1" i="0" u="none" strike="noStrike" dirty="0">
                <a:effectLst/>
                <a:latin typeface="+mn-lt"/>
              </a:rPr>
              <a:t>Claire's cut costs by closing many mall stores and reallocating funds towards necessary changes and innovations.</a:t>
            </a:r>
            <a:br>
              <a:rPr lang="en-US" sz="1800" b="1" kern="1200" dirty="0">
                <a:solidFill>
                  <a:schemeClr val="tx1"/>
                </a:solidFill>
                <a:latin typeface="+mn-lt"/>
                <a:ea typeface="+mj-ea"/>
                <a:cs typeface="+mj-cs"/>
              </a:rPr>
            </a:br>
            <a:br>
              <a:rPr lang="en-US" sz="1800" b="1" kern="1200" dirty="0">
                <a:solidFill>
                  <a:schemeClr val="tx1"/>
                </a:solidFill>
                <a:latin typeface="+mn-lt"/>
                <a:ea typeface="+mj-ea"/>
                <a:cs typeface="+mj-cs"/>
              </a:rPr>
            </a:br>
            <a:r>
              <a:rPr lang="en-US" sz="1800" b="1" kern="1200" dirty="0">
                <a:solidFill>
                  <a:schemeClr val="tx1"/>
                </a:solidFill>
                <a:latin typeface="+mn-lt"/>
                <a:ea typeface="+mj-ea"/>
                <a:cs typeface="+mj-cs"/>
              </a:rPr>
              <a:t>&gt; </a:t>
            </a:r>
            <a:r>
              <a:rPr lang="en-GB" sz="1800" b="1" i="0" u="none" strike="noStrike" dirty="0">
                <a:effectLst/>
                <a:latin typeface="+mn-lt"/>
              </a:rPr>
              <a:t>On the other hand, Debenhams maintained the same brick-and-mortar layout, which worsened their debt situation, making it impossible for them to afford changes and innovations.</a:t>
            </a:r>
            <a:br>
              <a:rPr lang="en-US" sz="1800" b="1" kern="1200" dirty="0">
                <a:solidFill>
                  <a:schemeClr val="tx1"/>
                </a:solidFill>
                <a:latin typeface="+mn-lt"/>
                <a:ea typeface="+mj-ea"/>
                <a:cs typeface="+mj-cs"/>
              </a:rPr>
            </a:br>
            <a:br>
              <a:rPr lang="en-US" sz="1800" b="1" kern="1200" dirty="0">
                <a:solidFill>
                  <a:schemeClr val="tx1"/>
                </a:solidFill>
                <a:latin typeface="+mn-lt"/>
                <a:ea typeface="+mj-ea"/>
                <a:cs typeface="+mj-cs"/>
              </a:rPr>
            </a:br>
            <a:br>
              <a:rPr lang="en-US" sz="1800" b="1" kern="1200" dirty="0">
                <a:solidFill>
                  <a:schemeClr val="tx1"/>
                </a:solidFill>
                <a:latin typeface="+mn-lt"/>
                <a:ea typeface="+mj-ea"/>
                <a:cs typeface="+mj-cs"/>
              </a:rPr>
            </a:br>
            <a:endParaRPr lang="en-US" sz="1800" b="1" kern="1200" dirty="0">
              <a:solidFill>
                <a:schemeClr val="tx1"/>
              </a:solidFill>
              <a:latin typeface="+mn-lt"/>
              <a:ea typeface="+mj-ea"/>
              <a:cs typeface="+mj-cs"/>
            </a:endParaRPr>
          </a:p>
        </p:txBody>
      </p:sp>
      <p:sp>
        <p:nvSpPr>
          <p:cNvPr id="8" name="TextBox 7">
            <a:extLst>
              <a:ext uri="{FF2B5EF4-FFF2-40B4-BE49-F238E27FC236}">
                <a16:creationId xmlns:a16="http://schemas.microsoft.com/office/drawing/2014/main" id="{AAB5413A-FB8E-304A-A027-7A029F02E3AA}"/>
              </a:ext>
            </a:extLst>
          </p:cNvPr>
          <p:cNvSpPr txBox="1"/>
          <p:nvPr/>
        </p:nvSpPr>
        <p:spPr>
          <a:xfrm>
            <a:off x="7526275" y="2366751"/>
            <a:ext cx="3618381" cy="2124496"/>
          </a:xfrm>
          <a:prstGeom prst="rect">
            <a:avLst/>
          </a:prstGeom>
        </p:spPr>
        <p:txBody>
          <a:bodyPr vert="horz" lIns="91440" tIns="45720" rIns="91440" bIns="45720" rtlCol="0" anchor="ctr">
            <a:normAutofit/>
          </a:bodyPr>
          <a:lstStyle/>
          <a:p>
            <a:pPr defTabSz="914400">
              <a:lnSpc>
                <a:spcPct val="90000"/>
              </a:lnSpc>
              <a:spcBef>
                <a:spcPts val="1000"/>
              </a:spcBef>
            </a:pPr>
            <a:r>
              <a:rPr lang="en-US" sz="2800" b="1" kern="1200" dirty="0">
                <a:solidFill>
                  <a:schemeClr val="tx1"/>
                </a:solidFill>
                <a:latin typeface="+mn-lt"/>
                <a:ea typeface="+mn-ea"/>
                <a:cs typeface="+mn-cs"/>
              </a:rPr>
              <a:t>Comparisons </a:t>
            </a:r>
          </a:p>
          <a:p>
            <a:pPr defTabSz="914400">
              <a:lnSpc>
                <a:spcPct val="90000"/>
              </a:lnSpc>
              <a:spcBef>
                <a:spcPts val="1000"/>
              </a:spcBef>
            </a:pPr>
            <a:r>
              <a:rPr lang="en-US" sz="2800" b="1" dirty="0"/>
              <a:t>a</a:t>
            </a:r>
            <a:r>
              <a:rPr lang="en-US" sz="2800" b="1" kern="1200" dirty="0">
                <a:solidFill>
                  <a:schemeClr val="tx1"/>
                </a:solidFill>
                <a:latin typeface="+mn-lt"/>
                <a:ea typeface="+mn-ea"/>
                <a:cs typeface="+mn-cs"/>
              </a:rPr>
              <a:t>nd </a:t>
            </a:r>
          </a:p>
          <a:p>
            <a:pPr defTabSz="914400">
              <a:lnSpc>
                <a:spcPct val="90000"/>
              </a:lnSpc>
              <a:spcBef>
                <a:spcPts val="1000"/>
              </a:spcBef>
            </a:pPr>
            <a:r>
              <a:rPr lang="en-US" sz="2800" b="1" kern="1200" dirty="0">
                <a:solidFill>
                  <a:schemeClr val="tx1"/>
                </a:solidFill>
                <a:latin typeface="+mn-lt"/>
                <a:ea typeface="+mn-ea"/>
                <a:cs typeface="+mn-cs"/>
              </a:rPr>
              <a:t>Summary</a:t>
            </a:r>
          </a:p>
        </p:txBody>
      </p:sp>
    </p:spTree>
    <p:extLst>
      <p:ext uri="{BB962C8B-B14F-4D97-AF65-F5344CB8AC3E}">
        <p14:creationId xmlns:p14="http://schemas.microsoft.com/office/powerpoint/2010/main" val="148776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DA384-3E04-DD54-DD80-01676677F3EA}"/>
              </a:ext>
            </a:extLst>
          </p:cNvPr>
          <p:cNvSpPr>
            <a:spLocks noGrp="1"/>
          </p:cNvSpPr>
          <p:nvPr>
            <p:ph type="title"/>
          </p:nvPr>
        </p:nvSpPr>
        <p:spPr>
          <a:xfrm>
            <a:off x="987689" y="3071183"/>
            <a:ext cx="9910296" cy="2590027"/>
          </a:xfrm>
        </p:spPr>
        <p:txBody>
          <a:bodyPr vert="horz" lIns="91440" tIns="45720" rIns="91440" bIns="45720" rtlCol="0" anchor="t">
            <a:normAutofit/>
          </a:bodyPr>
          <a:lstStyle/>
          <a:p>
            <a:pPr algn="ctr"/>
            <a:r>
              <a:rPr lang="en-US" sz="8000" b="1" kern="1200" dirty="0">
                <a:solidFill>
                  <a:schemeClr val="tx1"/>
                </a:solidFill>
                <a:latin typeface="+mn-lt"/>
                <a:ea typeface="+mj-ea"/>
                <a:cs typeface="+mj-cs"/>
              </a:rPr>
              <a:t>Case Studies</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61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E33F5-3307-324C-59A1-398FC9B9346F}"/>
              </a:ext>
            </a:extLst>
          </p:cNvPr>
          <p:cNvSpPr>
            <a:spLocks noGrp="1"/>
          </p:cNvSpPr>
          <p:nvPr>
            <p:ph type="title"/>
          </p:nvPr>
        </p:nvSpPr>
        <p:spPr>
          <a:xfrm>
            <a:off x="1042909" y="2984992"/>
            <a:ext cx="4333311" cy="2548782"/>
          </a:xfrm>
        </p:spPr>
        <p:txBody>
          <a:bodyPr vert="horz" lIns="91440" tIns="45720" rIns="91440" bIns="45720" rtlCol="0" anchor="t">
            <a:noAutofit/>
          </a:bodyPr>
          <a:lstStyle/>
          <a:p>
            <a:r>
              <a:rPr lang="en-US" sz="2400" dirty="0">
                <a:latin typeface="+mn-lt"/>
              </a:rPr>
              <a:t>&gt;</a:t>
            </a:r>
            <a:r>
              <a:rPr lang="en-US" sz="2400" b="1" i="0" strike="noStrike" kern="1200" dirty="0">
                <a:solidFill>
                  <a:schemeClr val="tx1"/>
                </a:solidFill>
                <a:effectLst/>
                <a:latin typeface="+mn-lt"/>
              </a:rPr>
              <a:t> Claire's is an American retailer of accessories, </a:t>
            </a:r>
            <a:r>
              <a:rPr lang="en-US" sz="2400" b="1" i="0" u="none" strike="noStrike" kern="1200" dirty="0">
                <a:solidFill>
                  <a:schemeClr val="tx1"/>
                </a:solidFill>
                <a:effectLst/>
                <a:latin typeface="+mn-lt"/>
              </a:rPr>
              <a:t>jewelry</a:t>
            </a:r>
            <a:r>
              <a:rPr lang="en-US" sz="2400" b="1" i="0" strike="noStrike" kern="1200" dirty="0">
                <a:solidFill>
                  <a:schemeClr val="tx1"/>
                </a:solidFill>
                <a:effectLst/>
                <a:latin typeface="+mn-lt"/>
              </a:rPr>
              <a:t>, and toys</a:t>
            </a:r>
            <a:br>
              <a:rPr lang="en-US" sz="2400" b="1" i="0" strike="noStrike" kern="1200" dirty="0">
                <a:solidFill>
                  <a:schemeClr val="tx1"/>
                </a:solidFill>
                <a:effectLst/>
                <a:latin typeface="+mn-lt"/>
              </a:rPr>
            </a:br>
            <a:br>
              <a:rPr lang="en-US" sz="2400" b="1" i="0" strike="noStrike" kern="1200" dirty="0">
                <a:solidFill>
                  <a:schemeClr val="tx1"/>
                </a:solidFill>
                <a:effectLst/>
                <a:latin typeface="+mn-lt"/>
              </a:rPr>
            </a:br>
            <a:r>
              <a:rPr lang="en-US" sz="2400" i="0" strike="noStrike" kern="1200" dirty="0">
                <a:solidFill>
                  <a:schemeClr val="tx1"/>
                </a:solidFill>
                <a:effectLst/>
                <a:latin typeface="+mn-lt"/>
              </a:rPr>
              <a:t>&gt;</a:t>
            </a:r>
            <a:r>
              <a:rPr lang="en-US" sz="2400" b="1" i="0" strike="noStrike" kern="1200" dirty="0">
                <a:solidFill>
                  <a:schemeClr val="tx1"/>
                </a:solidFill>
                <a:effectLst/>
                <a:latin typeface="+mn-lt"/>
              </a:rPr>
              <a:t> In 2018, it filed fo</a:t>
            </a:r>
            <a:r>
              <a:rPr lang="en-US" sz="2400" b="1" kern="1200" dirty="0">
                <a:solidFill>
                  <a:schemeClr val="tx1"/>
                </a:solidFill>
                <a:latin typeface="+mn-lt"/>
              </a:rPr>
              <a:t>r chapter 11 bankruptcy </a:t>
            </a:r>
            <a:r>
              <a:rPr lang="en-US" sz="2400" b="1" i="0" strike="noStrike" kern="1200" dirty="0">
                <a:solidFill>
                  <a:schemeClr val="tx1"/>
                </a:solidFill>
                <a:effectLst/>
                <a:latin typeface="+mn-lt"/>
              </a:rPr>
              <a:t>in Delaware, citing $1.9 billion in debt</a:t>
            </a:r>
            <a:br>
              <a:rPr lang="en-US" sz="2400" b="1" kern="1200" dirty="0">
                <a:solidFill>
                  <a:schemeClr val="tx1"/>
                </a:solidFill>
                <a:latin typeface="+mn-lt"/>
              </a:rPr>
            </a:br>
            <a:br>
              <a:rPr lang="en-US" sz="2400" b="1" kern="1200" dirty="0">
                <a:solidFill>
                  <a:schemeClr val="tx1"/>
                </a:solidFill>
                <a:latin typeface="+mn-lt"/>
              </a:rPr>
            </a:br>
            <a:br>
              <a:rPr lang="en-US" sz="2400" b="1" kern="1200" dirty="0">
                <a:solidFill>
                  <a:schemeClr val="tx1"/>
                </a:solidFill>
                <a:latin typeface="+mn-lt"/>
              </a:rPr>
            </a:br>
            <a:endParaRPr lang="en-US" sz="2400" b="1" kern="1200" dirty="0">
              <a:solidFill>
                <a:schemeClr val="tx1"/>
              </a:solidFill>
              <a:latin typeface="+mn-lt"/>
            </a:endParaRPr>
          </a:p>
        </p:txBody>
      </p:sp>
      <p:sp>
        <p:nvSpPr>
          <p:cNvPr id="4" name="Title 1">
            <a:extLst>
              <a:ext uri="{FF2B5EF4-FFF2-40B4-BE49-F238E27FC236}">
                <a16:creationId xmlns:a16="http://schemas.microsoft.com/office/drawing/2014/main" id="{3BE544FF-30C1-EEC3-FDB5-2A7D46D49A6E}"/>
              </a:ext>
            </a:extLst>
          </p:cNvPr>
          <p:cNvSpPr txBox="1">
            <a:spLocks/>
          </p:cNvSpPr>
          <p:nvPr/>
        </p:nvSpPr>
        <p:spPr>
          <a:xfrm>
            <a:off x="753141" y="1165991"/>
            <a:ext cx="5413115" cy="11122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3200" b="1" kern="1200" dirty="0">
                <a:solidFill>
                  <a:schemeClr val="tx1"/>
                </a:solidFill>
                <a:latin typeface="+mn-lt"/>
                <a:ea typeface="+mn-ea"/>
                <a:cs typeface="+mn-cs"/>
              </a:rPr>
              <a:t>Case Study 1 - Claire’s</a:t>
            </a:r>
          </a:p>
        </p:txBody>
      </p:sp>
      <p:grpSp>
        <p:nvGrpSpPr>
          <p:cNvPr id="32" name="Group 3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Ring">
            <a:extLst>
              <a:ext uri="{FF2B5EF4-FFF2-40B4-BE49-F238E27FC236}">
                <a16:creationId xmlns:a16="http://schemas.microsoft.com/office/drawing/2014/main" id="{0C096D48-5324-1777-ACBE-6F5EC32925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5436" y="773152"/>
            <a:ext cx="2743835" cy="2743835"/>
          </a:xfrm>
          <a:prstGeom prst="rect">
            <a:avLst/>
          </a:prstGeom>
        </p:spPr>
      </p:pic>
      <p:pic>
        <p:nvPicPr>
          <p:cNvPr id="12" name="Graphic 11" descr="Stuffed Toy with solid fill">
            <a:extLst>
              <a:ext uri="{FF2B5EF4-FFF2-40B4-BE49-F238E27FC236}">
                <a16:creationId xmlns:a16="http://schemas.microsoft.com/office/drawing/2014/main" id="{5C123614-AE4D-A9B2-928C-8F6B3390641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785436" y="3591058"/>
            <a:ext cx="2743835" cy="2743835"/>
          </a:xfrm>
          <a:prstGeom prst="rect">
            <a:avLst/>
          </a:prstGeom>
        </p:spPr>
      </p:pic>
    </p:spTree>
    <p:extLst>
      <p:ext uri="{BB962C8B-B14F-4D97-AF65-F5344CB8AC3E}">
        <p14:creationId xmlns:p14="http://schemas.microsoft.com/office/powerpoint/2010/main" val="365046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7"/>
                                        </p:tgtEl>
                                        <p:attrNameLst>
                                          <p:attrName>style.visibility</p:attrName>
                                        </p:attrNameLst>
                                      </p:cBhvr>
                                      <p:to>
                                        <p:strVal val="visible"/>
                                      </p:to>
                                    </p:set>
                                    <p:animEffect transition="in" filter="fade">
                                      <p:cBhvr>
                                        <p:cTn id="7" dur="700"/>
                                        <p:tgtEl>
                                          <p:spTgt spid="2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12"/>
                                        </p:tgtEl>
                                        <p:attrNameLst>
                                          <p:attrName>style.visibility</p:attrName>
                                        </p:attrNameLst>
                                      </p:cBhvr>
                                      <p:to>
                                        <p:strVal val="visible"/>
                                      </p:to>
                                    </p:set>
                                    <p:animEffect transition="in" filter="fade">
                                      <p:cBhvr>
                                        <p:cTn id="13"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C7ACA7-E9E7-A56E-02D0-1656BCA0CF85}"/>
              </a:ext>
            </a:extLst>
          </p:cNvPr>
          <p:cNvSpPr>
            <a:spLocks noGrp="1"/>
          </p:cNvSpPr>
          <p:nvPr>
            <p:ph type="title"/>
          </p:nvPr>
        </p:nvSpPr>
        <p:spPr>
          <a:xfrm>
            <a:off x="4544325" y="2986521"/>
            <a:ext cx="7644627" cy="2751086"/>
          </a:xfrm>
        </p:spPr>
        <p:txBody>
          <a:bodyPr vert="horz" lIns="91440" tIns="45720" rIns="91440" bIns="45720" rtlCol="0" anchor="b">
            <a:normAutofit fontScale="90000"/>
          </a:bodyPr>
          <a:lstStyle/>
          <a:p>
            <a:r>
              <a:rPr lang="en-US" sz="4700" b="1" kern="1200" dirty="0">
                <a:solidFill>
                  <a:schemeClr val="tx1"/>
                </a:solidFill>
                <a:latin typeface="+mn-lt"/>
              </a:rPr>
              <a:t>Claire’s change:</a:t>
            </a:r>
            <a:br>
              <a:rPr lang="en-US" sz="4700" b="1" kern="1200" dirty="0">
                <a:solidFill>
                  <a:schemeClr val="tx1"/>
                </a:solidFill>
                <a:latin typeface="+mn-lt"/>
              </a:rPr>
            </a:br>
            <a:r>
              <a:rPr lang="en-US" sz="4700" b="1" dirty="0">
                <a:latin typeface="+mn-lt"/>
              </a:rPr>
              <a:t>E</a:t>
            </a:r>
            <a:r>
              <a:rPr lang="en-US" sz="4700" b="1" i="0" u="none" strike="noStrike" kern="1200" dirty="0">
                <a:solidFill>
                  <a:schemeClr val="tx1"/>
                </a:solidFill>
                <a:effectLst/>
                <a:latin typeface="+mn-lt"/>
              </a:rPr>
              <a:t>volving to consumer preferences by changing both physical </a:t>
            </a:r>
            <a:r>
              <a:rPr lang="en-US" sz="4700" b="1" dirty="0">
                <a:latin typeface="+mn-lt"/>
              </a:rPr>
              <a:t>locations and </a:t>
            </a:r>
            <a:r>
              <a:rPr lang="en-US" sz="4700" b="1" i="0" u="none" strike="noStrike" kern="1200" dirty="0">
                <a:solidFill>
                  <a:schemeClr val="tx1"/>
                </a:solidFill>
                <a:effectLst/>
                <a:latin typeface="+mn-lt"/>
              </a:rPr>
              <a:t>digital presence</a:t>
            </a:r>
            <a:endParaRPr lang="en-US" sz="4700" b="1" kern="1200" dirty="0">
              <a:solidFill>
                <a:schemeClr val="tx1"/>
              </a:solidFill>
              <a:latin typeface="+mn-lt"/>
            </a:endParaRPr>
          </a:p>
        </p:txBody>
      </p:sp>
    </p:spTree>
    <p:extLst>
      <p:ext uri="{BB962C8B-B14F-4D97-AF65-F5344CB8AC3E}">
        <p14:creationId xmlns:p14="http://schemas.microsoft.com/office/powerpoint/2010/main" val="201002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5F30B8-D78B-E21E-E8B5-A3DF767E5B07}"/>
              </a:ext>
            </a:extLst>
          </p:cNvPr>
          <p:cNvSpPr>
            <a:spLocks noGrp="1"/>
          </p:cNvSpPr>
          <p:nvPr>
            <p:ph type="title"/>
          </p:nvPr>
        </p:nvSpPr>
        <p:spPr>
          <a:xfrm>
            <a:off x="458157" y="594942"/>
            <a:ext cx="3220329" cy="2027227"/>
          </a:xfrm>
        </p:spPr>
        <p:txBody>
          <a:bodyPr anchor="t">
            <a:normAutofit/>
          </a:bodyPr>
          <a:lstStyle/>
          <a:p>
            <a:r>
              <a:rPr lang="en-GB" sz="2800" b="1" dirty="0">
                <a:solidFill>
                  <a:schemeClr val="bg1"/>
                </a:solidFill>
                <a:latin typeface="+mn-lt"/>
              </a:rPr>
              <a:t>Claire’s shifted</a:t>
            </a:r>
            <a:r>
              <a:rPr lang="en-GB" sz="2800" b="1" i="0" u="none" strike="noStrike" dirty="0">
                <a:solidFill>
                  <a:schemeClr val="bg1"/>
                </a:solidFill>
                <a:effectLst/>
                <a:latin typeface="+mn-lt"/>
              </a:rPr>
              <a:t> its physical retail locations from malls to more desirable places</a:t>
            </a:r>
            <a:endParaRPr lang="en-US" sz="2800" b="1" dirty="0">
              <a:solidFill>
                <a:schemeClr val="bg1"/>
              </a:solidFill>
              <a:latin typeface="+mn-lt"/>
            </a:endParaRPr>
          </a:p>
        </p:txBody>
      </p:sp>
      <p:graphicFrame>
        <p:nvGraphicFramePr>
          <p:cNvPr id="41" name="Content Placeholder 2">
            <a:extLst>
              <a:ext uri="{FF2B5EF4-FFF2-40B4-BE49-F238E27FC236}">
                <a16:creationId xmlns:a16="http://schemas.microsoft.com/office/drawing/2014/main" id="{5E360210-2678-B54E-0EB7-014671B0C93E}"/>
              </a:ext>
            </a:extLst>
          </p:cNvPr>
          <p:cNvGraphicFramePr/>
          <p:nvPr>
            <p:extLst>
              <p:ext uri="{D42A27DB-BD31-4B8C-83A1-F6EECF244321}">
                <p14:modId xmlns:p14="http://schemas.microsoft.com/office/powerpoint/2010/main" val="1283976338"/>
              </p:ext>
            </p:extLst>
          </p:nvPr>
        </p:nvGraphicFramePr>
        <p:xfrm>
          <a:off x="5360276" y="-945931"/>
          <a:ext cx="6700345" cy="9159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776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4286AF2-E316-34A6-77B0-AFE41F0E7E29}"/>
              </a:ext>
            </a:extLst>
          </p:cNvPr>
          <p:cNvGraphicFramePr>
            <a:graphicFrameLocks noGrp="1"/>
          </p:cNvGraphicFramePr>
          <p:nvPr>
            <p:ph idx="1"/>
            <p:extLst>
              <p:ext uri="{D42A27DB-BD31-4B8C-83A1-F6EECF244321}">
                <p14:modId xmlns:p14="http://schemas.microsoft.com/office/powerpoint/2010/main" val="1603571737"/>
              </p:ext>
            </p:extLst>
          </p:nvPr>
        </p:nvGraphicFramePr>
        <p:xfrm>
          <a:off x="0" y="1671145"/>
          <a:ext cx="12192000" cy="5186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BC1AE7D0-556A-CD87-C705-873971F58C14}"/>
              </a:ext>
            </a:extLst>
          </p:cNvPr>
          <p:cNvSpPr txBox="1">
            <a:spLocks/>
          </p:cNvSpPr>
          <p:nvPr/>
        </p:nvSpPr>
        <p:spPr>
          <a:xfrm>
            <a:off x="838200" y="691932"/>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latin typeface="+mn-lt"/>
              </a:rPr>
              <a:t>Claire’s enhanced its digital presence</a:t>
            </a:r>
            <a:endParaRPr lang="en-US" b="1" dirty="0">
              <a:latin typeface="+mn-lt"/>
            </a:endParaRPr>
          </a:p>
        </p:txBody>
      </p:sp>
      <p:sp>
        <p:nvSpPr>
          <p:cNvPr id="11" name="TextBox 10">
            <a:extLst>
              <a:ext uri="{FF2B5EF4-FFF2-40B4-BE49-F238E27FC236}">
                <a16:creationId xmlns:a16="http://schemas.microsoft.com/office/drawing/2014/main" id="{A301E547-4A86-484D-E15C-E1F07F4C43C3}"/>
              </a:ext>
            </a:extLst>
          </p:cNvPr>
          <p:cNvSpPr txBox="1"/>
          <p:nvPr/>
        </p:nvSpPr>
        <p:spPr>
          <a:xfrm>
            <a:off x="3736429" y="3727554"/>
            <a:ext cx="2222938" cy="1569660"/>
          </a:xfrm>
          <a:prstGeom prst="rect">
            <a:avLst/>
          </a:prstGeom>
          <a:noFill/>
        </p:spPr>
        <p:txBody>
          <a:bodyPr wrap="square">
            <a:spAutoFit/>
          </a:bodyPr>
          <a:lstStyle/>
          <a:p>
            <a:pPr lvl="0"/>
            <a:r>
              <a:rPr lang="en-GB" sz="1600" b="1" dirty="0"/>
              <a:t>L</a:t>
            </a:r>
            <a:r>
              <a:rPr lang="en-GB" sz="1600" b="1" i="0" dirty="0"/>
              <a:t>aunched a subscription service called </a:t>
            </a:r>
            <a:r>
              <a:rPr lang="en-GB" sz="1600" b="1" i="0" dirty="0" err="1"/>
              <a:t>Cdrop</a:t>
            </a:r>
            <a:r>
              <a:rPr lang="en-GB" sz="1600" b="1" i="0" dirty="0"/>
              <a:t> which </a:t>
            </a:r>
            <a:r>
              <a:rPr lang="en-GB" sz="1600" b="1" dirty="0"/>
              <a:t>offers </a:t>
            </a:r>
            <a:r>
              <a:rPr lang="en-GB" sz="1600" b="1" i="0" dirty="0"/>
              <a:t>customers the latest trends and top Claire's products. </a:t>
            </a:r>
            <a:endParaRPr lang="en-GB" sz="1600" b="1" dirty="0"/>
          </a:p>
        </p:txBody>
      </p:sp>
    </p:spTree>
    <p:extLst>
      <p:ext uri="{BB962C8B-B14F-4D97-AF65-F5344CB8AC3E}">
        <p14:creationId xmlns:p14="http://schemas.microsoft.com/office/powerpoint/2010/main" val="226505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AAB-2AFC-64F0-FFCD-E3281B6868B5}"/>
              </a:ext>
            </a:extLst>
          </p:cNvPr>
          <p:cNvSpPr>
            <a:spLocks noGrp="1"/>
          </p:cNvSpPr>
          <p:nvPr>
            <p:ph type="title"/>
          </p:nvPr>
        </p:nvSpPr>
        <p:spPr>
          <a:xfrm>
            <a:off x="838200" y="286298"/>
            <a:ext cx="10515600" cy="1325563"/>
          </a:xfrm>
        </p:spPr>
        <p:txBody>
          <a:bodyPr/>
          <a:lstStyle/>
          <a:p>
            <a:pPr algn="ctr"/>
            <a:r>
              <a:rPr lang="en-US" b="1" dirty="0">
                <a:latin typeface="+mn-lt"/>
              </a:rPr>
              <a:t>The Positive Impact</a:t>
            </a:r>
          </a:p>
        </p:txBody>
      </p:sp>
      <p:graphicFrame>
        <p:nvGraphicFramePr>
          <p:cNvPr id="4" name="Chart 3">
            <a:extLst>
              <a:ext uri="{FF2B5EF4-FFF2-40B4-BE49-F238E27FC236}">
                <a16:creationId xmlns:a16="http://schemas.microsoft.com/office/drawing/2014/main" id="{AB1758FA-24D8-B911-F046-E8624830DE9B}"/>
              </a:ext>
            </a:extLst>
          </p:cNvPr>
          <p:cNvGraphicFramePr>
            <a:graphicFrameLocks/>
          </p:cNvGraphicFramePr>
          <p:nvPr>
            <p:extLst>
              <p:ext uri="{D42A27DB-BD31-4B8C-83A1-F6EECF244321}">
                <p14:modId xmlns:p14="http://schemas.microsoft.com/office/powerpoint/2010/main" val="1850648144"/>
              </p:ext>
            </p:extLst>
          </p:nvPr>
        </p:nvGraphicFramePr>
        <p:xfrm>
          <a:off x="1618593" y="1640873"/>
          <a:ext cx="8954814" cy="4930829"/>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Arrow Connector 5">
            <a:extLst>
              <a:ext uri="{FF2B5EF4-FFF2-40B4-BE49-F238E27FC236}">
                <a16:creationId xmlns:a16="http://schemas.microsoft.com/office/drawing/2014/main" id="{4E27781C-B34D-AC5B-6394-A8DEB7847E57}"/>
              </a:ext>
            </a:extLst>
          </p:cNvPr>
          <p:cNvCxnSpPr/>
          <p:nvPr/>
        </p:nvCxnSpPr>
        <p:spPr>
          <a:xfrm>
            <a:off x="8065277" y="2664807"/>
            <a:ext cx="0" cy="108857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6F03BD-8D6C-D516-3D77-A07775DED4D1}"/>
              </a:ext>
            </a:extLst>
          </p:cNvPr>
          <p:cNvCxnSpPr/>
          <p:nvPr/>
        </p:nvCxnSpPr>
        <p:spPr>
          <a:xfrm>
            <a:off x="9639556" y="1896320"/>
            <a:ext cx="0" cy="108857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10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BE544FF-30C1-EEC3-FDB5-2A7D46D49A6E}"/>
              </a:ext>
            </a:extLst>
          </p:cNvPr>
          <p:cNvSpPr txBox="1">
            <a:spLocks/>
          </p:cNvSpPr>
          <p:nvPr/>
        </p:nvSpPr>
        <p:spPr>
          <a:xfrm>
            <a:off x="836675"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b="1" kern="1200" dirty="0">
                <a:solidFill>
                  <a:schemeClr val="tx1"/>
                </a:solidFill>
                <a:latin typeface="+mn-lt"/>
                <a:ea typeface="+mj-ea"/>
                <a:cs typeface="+mj-cs"/>
              </a:rPr>
              <a:t>Case study 2 - Debenhams</a:t>
            </a:r>
          </a:p>
        </p:txBody>
      </p:sp>
      <p:graphicFrame>
        <p:nvGraphicFramePr>
          <p:cNvPr id="25" name="TextBox 5">
            <a:extLst>
              <a:ext uri="{FF2B5EF4-FFF2-40B4-BE49-F238E27FC236}">
                <a16:creationId xmlns:a16="http://schemas.microsoft.com/office/drawing/2014/main" id="{2B5DA23C-617D-47E3-478A-4E03267EA20A}"/>
              </a:ext>
            </a:extLst>
          </p:cNvPr>
          <p:cNvGraphicFramePr/>
          <p:nvPr>
            <p:extLst>
              <p:ext uri="{D42A27DB-BD31-4B8C-83A1-F6EECF244321}">
                <p14:modId xmlns:p14="http://schemas.microsoft.com/office/powerpoint/2010/main" val="1447224941"/>
              </p:ext>
            </p:extLst>
          </p:nvPr>
        </p:nvGraphicFramePr>
        <p:xfrm>
          <a:off x="292765" y="1825625"/>
          <a:ext cx="11603421" cy="4895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191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C7ACA7-E9E7-A56E-02D0-1656BCA0CF85}"/>
              </a:ext>
            </a:extLst>
          </p:cNvPr>
          <p:cNvSpPr>
            <a:spLocks noGrp="1"/>
          </p:cNvSpPr>
          <p:nvPr>
            <p:ph type="title"/>
          </p:nvPr>
        </p:nvSpPr>
        <p:spPr>
          <a:xfrm>
            <a:off x="4824248" y="2555513"/>
            <a:ext cx="6869944" cy="2751086"/>
          </a:xfrm>
        </p:spPr>
        <p:txBody>
          <a:bodyPr vert="horz" lIns="91440" tIns="45720" rIns="91440" bIns="45720" rtlCol="0" anchor="b">
            <a:normAutofit/>
          </a:bodyPr>
          <a:lstStyle/>
          <a:p>
            <a:r>
              <a:rPr lang="en-US" sz="4700" b="1" kern="1200" dirty="0">
                <a:solidFill>
                  <a:schemeClr val="tx1"/>
                </a:solidFill>
                <a:latin typeface="+mn-lt"/>
              </a:rPr>
              <a:t>Debenhams lack of change – </a:t>
            </a:r>
            <a:r>
              <a:rPr lang="en-US" sz="4700" b="1" dirty="0">
                <a:latin typeface="+mn-lt"/>
              </a:rPr>
              <a:t>Not </a:t>
            </a:r>
            <a:r>
              <a:rPr lang="en-US" sz="4700" b="1" i="0" u="none" strike="noStrike" kern="1200" dirty="0">
                <a:solidFill>
                  <a:schemeClr val="tx1"/>
                </a:solidFill>
                <a:effectLst/>
                <a:latin typeface="+mn-lt"/>
              </a:rPr>
              <a:t>evolving to meet consumer preferences</a:t>
            </a:r>
            <a:endParaRPr lang="en-US" sz="4700" b="1" kern="1200" dirty="0">
              <a:solidFill>
                <a:schemeClr val="tx1"/>
              </a:solidFill>
              <a:latin typeface="+mn-lt"/>
            </a:endParaRPr>
          </a:p>
        </p:txBody>
      </p:sp>
    </p:spTree>
    <p:extLst>
      <p:ext uri="{BB962C8B-B14F-4D97-AF65-F5344CB8AC3E}">
        <p14:creationId xmlns:p14="http://schemas.microsoft.com/office/powerpoint/2010/main" val="9972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8EFC31"/>
      </a:accent1>
      <a:accent2>
        <a:srgbClr val="68F23E"/>
      </a:accent2>
      <a:accent3>
        <a:srgbClr val="2CEFFE"/>
      </a:accent3>
      <a:accent4>
        <a:srgbClr val="FF25E8"/>
      </a:accent4>
      <a:accent5>
        <a:srgbClr val="FF24E1"/>
      </a:accent5>
      <a:accent6>
        <a:srgbClr val="EEF724"/>
      </a:accent6>
      <a:hlink>
        <a:srgbClr val="2156FB"/>
      </a:hlink>
      <a:folHlink>
        <a:srgbClr val="F44E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4655</TotalTime>
  <Words>1412</Words>
  <Application>Microsoft Macintosh PowerPoint</Application>
  <PresentationFormat>Widescreen</PresentationFormat>
  <Paragraphs>78</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Calibri</vt:lpstr>
      <vt:lpstr>Calibri Light</vt:lpstr>
      <vt:lpstr>Crimson Text</vt:lpstr>
      <vt:lpstr>Google Sans</vt:lpstr>
      <vt:lpstr>Söhne</vt:lpstr>
      <vt:lpstr>Office Theme</vt:lpstr>
      <vt:lpstr>Example of a Business that made a successful change   Example of a business that didn’t change</vt:lpstr>
      <vt:lpstr>Case Studies</vt:lpstr>
      <vt:lpstr>&gt; Claire's is an American retailer of accessories, jewelry, and toys  &gt; In 2018, it filed for chapter 11 bankruptcy in Delaware, citing $1.9 billion in debt   </vt:lpstr>
      <vt:lpstr>Claire’s change: Evolving to consumer preferences by changing both physical locations and digital presence</vt:lpstr>
      <vt:lpstr>Claire’s shifted its physical retail locations from malls to more desirable places</vt:lpstr>
      <vt:lpstr>PowerPoint Presentation</vt:lpstr>
      <vt:lpstr>The Positive Impact</vt:lpstr>
      <vt:lpstr>PowerPoint Presentation</vt:lpstr>
      <vt:lpstr>Debenhams lack of change – Not evolving to meet consumer preferences</vt:lpstr>
      <vt:lpstr>Things Debenhams didn’t change</vt:lpstr>
      <vt:lpstr>PowerPoint Presentation</vt:lpstr>
      <vt:lpstr>The Negative Impact</vt:lpstr>
      <vt:lpstr>&gt; For Claire’s, the combination of brick and mortar in the right locations as well as increased online presence worked as it created something to appeal for every demographic.   &gt; Claire's cut costs by closing many mall stores and reallocating funds towards necessary changes and innovations.  &gt; On the other hand, Debenhams maintained the same brick-and-mortar layout, which worsened their debt situation, making it impossible for them to afford changes and innovations.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Grayce Presentation </dc:title>
  <dc:creator>Farimah Beigi</dc:creator>
  <cp:lastModifiedBy>Farimah Beigi</cp:lastModifiedBy>
  <cp:revision>30</cp:revision>
  <dcterms:created xsi:type="dcterms:W3CDTF">2023-09-05T07:12:26Z</dcterms:created>
  <dcterms:modified xsi:type="dcterms:W3CDTF">2023-12-12T11:24:34Z</dcterms:modified>
</cp:coreProperties>
</file>