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25255b0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25255b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25255b0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25255b0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5255b0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5255b0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d8b4f316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d8b4f316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d7e74382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d7e74382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76426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76426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d7e7438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d7e7438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f003c7d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f003c7d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f003c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f003c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f003c7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f003c7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d7e74382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d7e74382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25255b0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25255b0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d8b4f31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d8b4f31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Pu6cB92A00IjzBzPFLA0yoB1YLL6Jmvx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  <a:t>One-dimensional Port-and-Sweep Solitaire Armies</a:t>
            </a:r>
            <a:endParaRPr sz="7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 Belik and Ha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Distances of 10+</a:t>
            </a:r>
            <a:endParaRPr/>
          </a:p>
        </p:txBody>
      </p:sp>
      <p:sp>
        <p:nvSpPr>
          <p:cNvPr id="445" name="Google Shape;445;p22"/>
          <p:cNvSpPr txBox="1"/>
          <p:nvPr>
            <p:ph idx="1" type="body"/>
          </p:nvPr>
        </p:nvSpPr>
        <p:spPr>
          <a:xfrm>
            <a:off x="311700" y="1152475"/>
            <a:ext cx="85206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of 12 requires too high of a resource 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</a:t>
            </a:r>
            <a:r>
              <a:rPr i="1" lang="en"/>
              <a:t>alpha-value</a:t>
            </a:r>
            <a:r>
              <a:rPr lang="en"/>
              <a:t> &lt;= 10.56 &lt;= 12.44 </a:t>
            </a:r>
            <a:r>
              <a:rPr lang="en">
                <a:highlight>
                  <a:srgbClr val="FFFFFF"/>
                </a:highlight>
              </a:rPr>
              <a:t>≈</a:t>
            </a: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Hence, army advances of 12+ are impossible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counter at cell 10 implies a port from cell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</a:t>
            </a:r>
            <a:r>
              <a:rPr i="1" lang="en"/>
              <a:t>alpha-value</a:t>
            </a:r>
            <a:r>
              <a:rPr lang="en"/>
              <a:t> &lt;= 10.56 &lt;= 10.74 </a:t>
            </a:r>
            <a:r>
              <a:rPr lang="en">
                <a:highlight>
                  <a:srgbClr val="FFFFFF"/>
                </a:highlight>
              </a:rPr>
              <a:t>≈</a:t>
            </a: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2α</a:t>
            </a:r>
            <a:r>
              <a:rPr baseline="30000" lang="en"/>
              <a:t>8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Hence, army advances of 10+ are impossible as well</a:t>
            </a:r>
            <a:endParaRPr/>
          </a:p>
        </p:txBody>
      </p:sp>
      <p:grpSp>
        <p:nvGrpSpPr>
          <p:cNvPr id="446" name="Google Shape;446;p22"/>
          <p:cNvGrpSpPr/>
          <p:nvPr/>
        </p:nvGrpSpPr>
        <p:grpSpPr>
          <a:xfrm>
            <a:off x="1411800" y="3217525"/>
            <a:ext cx="6320400" cy="1100400"/>
            <a:chOff x="1411800" y="2447450"/>
            <a:chExt cx="6320400" cy="1100400"/>
          </a:xfrm>
        </p:grpSpPr>
        <p:grpSp>
          <p:nvGrpSpPr>
            <p:cNvPr id="447" name="Google Shape;447;p22"/>
            <p:cNvGrpSpPr/>
            <p:nvPr/>
          </p:nvGrpSpPr>
          <p:grpSpPr>
            <a:xfrm>
              <a:off x="1821000" y="2447450"/>
              <a:ext cx="5494200" cy="1100400"/>
              <a:chOff x="1821000" y="2413700"/>
              <a:chExt cx="5494200" cy="1100400"/>
            </a:xfrm>
          </p:grpSpPr>
          <p:grpSp>
            <p:nvGrpSpPr>
              <p:cNvPr id="448" name="Google Shape;448;p22"/>
              <p:cNvGrpSpPr/>
              <p:nvPr/>
            </p:nvGrpSpPr>
            <p:grpSpPr>
              <a:xfrm>
                <a:off x="1828800" y="2763875"/>
                <a:ext cx="5486400" cy="457200"/>
                <a:chOff x="1172050" y="1709825"/>
                <a:chExt cx="5486400" cy="457200"/>
              </a:xfrm>
            </p:grpSpPr>
            <p:sp>
              <p:nvSpPr>
                <p:cNvPr id="449" name="Google Shape;449;p22"/>
                <p:cNvSpPr/>
                <p:nvPr/>
              </p:nvSpPr>
              <p:spPr>
                <a:xfrm>
                  <a:off x="1172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0" name="Google Shape;450;p22"/>
                <p:cNvSpPr/>
                <p:nvPr/>
              </p:nvSpPr>
              <p:spPr>
                <a:xfrm>
                  <a:off x="1629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1" name="Google Shape;451;p22"/>
                <p:cNvSpPr/>
                <p:nvPr/>
              </p:nvSpPr>
              <p:spPr>
                <a:xfrm>
                  <a:off x="2086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2" name="Google Shape;452;p22"/>
                <p:cNvSpPr/>
                <p:nvPr/>
              </p:nvSpPr>
              <p:spPr>
                <a:xfrm>
                  <a:off x="2543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3" name="Google Shape;453;p22"/>
                <p:cNvSpPr/>
                <p:nvPr/>
              </p:nvSpPr>
              <p:spPr>
                <a:xfrm>
                  <a:off x="3000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4" name="Google Shape;454;p22"/>
                <p:cNvSpPr/>
                <p:nvPr/>
              </p:nvSpPr>
              <p:spPr>
                <a:xfrm>
                  <a:off x="3458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6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5" name="Google Shape;455;p22"/>
                <p:cNvSpPr/>
                <p:nvPr/>
              </p:nvSpPr>
              <p:spPr>
                <a:xfrm>
                  <a:off x="3915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7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6" name="Google Shape;456;p22"/>
                <p:cNvSpPr/>
                <p:nvPr/>
              </p:nvSpPr>
              <p:spPr>
                <a:xfrm>
                  <a:off x="4372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8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7" name="Google Shape;457;p22"/>
                <p:cNvSpPr/>
                <p:nvPr/>
              </p:nvSpPr>
              <p:spPr>
                <a:xfrm>
                  <a:off x="4829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9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8" name="Google Shape;458;p22"/>
                <p:cNvSpPr/>
                <p:nvPr/>
              </p:nvSpPr>
              <p:spPr>
                <a:xfrm>
                  <a:off x="5286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10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59" name="Google Shape;459;p22"/>
                <p:cNvSpPr/>
                <p:nvPr/>
              </p:nvSpPr>
              <p:spPr>
                <a:xfrm>
                  <a:off x="5744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60" name="Google Shape;460;p22"/>
                <p:cNvSpPr/>
                <p:nvPr/>
              </p:nvSpPr>
              <p:spPr>
                <a:xfrm>
                  <a:off x="6201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</p:grpSp>
          <p:cxnSp>
            <p:nvCxnSpPr>
              <p:cNvPr id="461" name="Google Shape;461;p22"/>
              <p:cNvCxnSpPr/>
              <p:nvPr/>
            </p:nvCxnSpPr>
            <p:spPr>
              <a:xfrm>
                <a:off x="1821000" y="2413700"/>
                <a:ext cx="7800" cy="110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462" name="Google Shape;462;p22"/>
            <p:cNvSpPr txBox="1"/>
            <p:nvPr/>
          </p:nvSpPr>
          <p:spPr>
            <a:xfrm>
              <a:off x="7315200" y="2753325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3" name="Google Shape;463;p22"/>
            <p:cNvSpPr txBox="1"/>
            <p:nvPr/>
          </p:nvSpPr>
          <p:spPr>
            <a:xfrm>
              <a:off x="1411800" y="2786900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64" name="Google Shape;464;p22"/>
          <p:cNvGrpSpPr/>
          <p:nvPr/>
        </p:nvGrpSpPr>
        <p:grpSpPr>
          <a:xfrm>
            <a:off x="6952600" y="3596050"/>
            <a:ext cx="274200" cy="343350"/>
            <a:chOff x="1899350" y="1890425"/>
            <a:chExt cx="274200" cy="343350"/>
          </a:xfrm>
        </p:grpSpPr>
        <p:sp>
          <p:nvSpPr>
            <p:cNvPr id="465" name="Google Shape;465;p22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6039800" y="3596050"/>
            <a:ext cx="274200" cy="343350"/>
            <a:chOff x="1899350" y="1890425"/>
            <a:chExt cx="274200" cy="343350"/>
          </a:xfrm>
        </p:grpSpPr>
        <p:sp>
          <p:nvSpPr>
            <p:cNvPr id="468" name="Google Shape;468;p22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70" name="Google Shape;470;p22"/>
          <p:cNvGrpSpPr/>
          <p:nvPr/>
        </p:nvGrpSpPr>
        <p:grpSpPr>
          <a:xfrm>
            <a:off x="5127000" y="3596050"/>
            <a:ext cx="274200" cy="343350"/>
            <a:chOff x="2691350" y="1855850"/>
            <a:chExt cx="274200" cy="343350"/>
          </a:xfrm>
        </p:grpSpPr>
        <p:sp>
          <p:nvSpPr>
            <p:cNvPr id="471" name="Google Shape;471;p22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of 9</a:t>
            </a:r>
            <a:endParaRPr/>
          </a:p>
        </p:txBody>
      </p:sp>
      <p:sp>
        <p:nvSpPr>
          <p:cNvPr id="478" name="Google Shape;47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shown that in order to get a single counter at cell 9, these following moves have to be made at some points: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rightwards port from 7 to 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rightwards port from 4 to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rightwards port from 3 to 5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[maximum starting resource] - [resource loss by moves] </a:t>
            </a:r>
            <a:r>
              <a:rPr lang="en">
                <a:highlight>
                  <a:srgbClr val="FFFFFF"/>
                </a:highlight>
              </a:rPr>
              <a:t>≈ 6.47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lang="en" sz="1400">
                <a:highlight>
                  <a:srgbClr val="FFFFFF"/>
                </a:highlight>
              </a:rPr>
              <a:t>α</a:t>
            </a:r>
            <a:r>
              <a:rPr baseline="30000" lang="en" sz="1400"/>
              <a:t>9</a:t>
            </a:r>
            <a:r>
              <a:rPr lang="en" sz="1400"/>
              <a:t> </a:t>
            </a:r>
            <a:r>
              <a:rPr lang="en">
                <a:highlight>
                  <a:srgbClr val="FFFFFF"/>
                </a:highlight>
              </a:rPr>
              <a:t>≈</a:t>
            </a:r>
            <a:r>
              <a:rPr lang="en"/>
              <a:t> 6.62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army advances of 9 are impossible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of 8</a:t>
            </a:r>
            <a:endParaRPr/>
          </a:p>
        </p:txBody>
      </p:sp>
      <p:sp>
        <p:nvSpPr>
          <p:cNvPr id="484" name="Google Shape;4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distance of 8 is difficult to prove by deductive strategy.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Assumption: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leftwards (backwards) moves are made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debris left behind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algebra (linear combination of vectors)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Computer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show given above assumptions, no army can advance a distance of 8</a:t>
            </a:r>
            <a:endParaRPr/>
          </a:p>
        </p:txBody>
      </p:sp>
      <p:pic>
        <p:nvPicPr>
          <p:cNvPr id="485" name="Google Shape;4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0" y="2638275"/>
            <a:ext cx="893679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450" y="2638274"/>
            <a:ext cx="1207332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Advances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the configuration to achieve a distance of 6 with 10 counters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counters do you think are needed to advance 7 spaces?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50?</a:t>
            </a:r>
            <a:endParaRPr/>
          </a:p>
        </p:txBody>
      </p:sp>
      <p:grpSp>
        <p:nvGrpSpPr>
          <p:cNvPr id="493" name="Google Shape;493;p25"/>
          <p:cNvGrpSpPr/>
          <p:nvPr/>
        </p:nvGrpSpPr>
        <p:grpSpPr>
          <a:xfrm>
            <a:off x="1411800" y="1909150"/>
            <a:ext cx="6320400" cy="1100400"/>
            <a:chOff x="1411800" y="2456450"/>
            <a:chExt cx="6320400" cy="1100400"/>
          </a:xfrm>
        </p:grpSpPr>
        <p:grpSp>
          <p:nvGrpSpPr>
            <p:cNvPr id="494" name="Google Shape;494;p25"/>
            <p:cNvGrpSpPr/>
            <p:nvPr/>
          </p:nvGrpSpPr>
          <p:grpSpPr>
            <a:xfrm>
              <a:off x="1828800" y="2456450"/>
              <a:ext cx="5486400" cy="1100400"/>
              <a:chOff x="1828800" y="2422700"/>
              <a:chExt cx="5486400" cy="1100400"/>
            </a:xfrm>
          </p:grpSpPr>
          <p:grpSp>
            <p:nvGrpSpPr>
              <p:cNvPr id="495" name="Google Shape;495;p25"/>
              <p:cNvGrpSpPr/>
              <p:nvPr/>
            </p:nvGrpSpPr>
            <p:grpSpPr>
              <a:xfrm>
                <a:off x="1828800" y="2763875"/>
                <a:ext cx="5486400" cy="457200"/>
                <a:chOff x="1172050" y="1709825"/>
                <a:chExt cx="5486400" cy="457200"/>
              </a:xfrm>
            </p:grpSpPr>
            <p:sp>
              <p:nvSpPr>
                <p:cNvPr id="496" name="Google Shape;496;p25"/>
                <p:cNvSpPr/>
                <p:nvPr/>
              </p:nvSpPr>
              <p:spPr>
                <a:xfrm>
                  <a:off x="1172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97" name="Google Shape;497;p25"/>
                <p:cNvSpPr/>
                <p:nvPr/>
              </p:nvSpPr>
              <p:spPr>
                <a:xfrm>
                  <a:off x="1629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98" name="Google Shape;498;p25"/>
                <p:cNvSpPr/>
                <p:nvPr/>
              </p:nvSpPr>
              <p:spPr>
                <a:xfrm>
                  <a:off x="2086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99" name="Google Shape;499;p25"/>
                <p:cNvSpPr/>
                <p:nvPr/>
              </p:nvSpPr>
              <p:spPr>
                <a:xfrm>
                  <a:off x="2543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0" name="Google Shape;500;p25"/>
                <p:cNvSpPr/>
                <p:nvPr/>
              </p:nvSpPr>
              <p:spPr>
                <a:xfrm>
                  <a:off x="3000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1" name="Google Shape;501;p25"/>
                <p:cNvSpPr/>
                <p:nvPr/>
              </p:nvSpPr>
              <p:spPr>
                <a:xfrm>
                  <a:off x="3458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0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2" name="Google Shape;502;p25"/>
                <p:cNvSpPr/>
                <p:nvPr/>
              </p:nvSpPr>
              <p:spPr>
                <a:xfrm>
                  <a:off x="3915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3" name="Google Shape;503;p25"/>
                <p:cNvSpPr/>
                <p:nvPr/>
              </p:nvSpPr>
              <p:spPr>
                <a:xfrm>
                  <a:off x="4372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4" name="Google Shape;504;p25"/>
                <p:cNvSpPr/>
                <p:nvPr/>
              </p:nvSpPr>
              <p:spPr>
                <a:xfrm>
                  <a:off x="4829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5" name="Google Shape;505;p25"/>
                <p:cNvSpPr/>
                <p:nvPr/>
              </p:nvSpPr>
              <p:spPr>
                <a:xfrm>
                  <a:off x="5286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6" name="Google Shape;506;p25"/>
                <p:cNvSpPr/>
                <p:nvPr/>
              </p:nvSpPr>
              <p:spPr>
                <a:xfrm>
                  <a:off x="5744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507" name="Google Shape;507;p25"/>
                <p:cNvSpPr/>
                <p:nvPr/>
              </p:nvSpPr>
              <p:spPr>
                <a:xfrm>
                  <a:off x="6201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6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</p:grpSp>
          <p:cxnSp>
            <p:nvCxnSpPr>
              <p:cNvPr id="508" name="Google Shape;508;p25"/>
              <p:cNvCxnSpPr/>
              <p:nvPr/>
            </p:nvCxnSpPr>
            <p:spPr>
              <a:xfrm>
                <a:off x="4573725" y="2422700"/>
                <a:ext cx="7800" cy="110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509" name="Google Shape;509;p25"/>
            <p:cNvSpPr txBox="1"/>
            <p:nvPr/>
          </p:nvSpPr>
          <p:spPr>
            <a:xfrm>
              <a:off x="7315200" y="2753325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1411800" y="2786900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4221625" y="2287675"/>
            <a:ext cx="274200" cy="343350"/>
            <a:chOff x="2691350" y="1855850"/>
            <a:chExt cx="274200" cy="343350"/>
          </a:xfrm>
        </p:grpSpPr>
        <p:sp>
          <p:nvSpPr>
            <p:cNvPr id="512" name="Google Shape;512;p25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14" name="Google Shape;514;p25"/>
          <p:cNvGrpSpPr/>
          <p:nvPr/>
        </p:nvGrpSpPr>
        <p:grpSpPr>
          <a:xfrm>
            <a:off x="3765225" y="2287675"/>
            <a:ext cx="274200" cy="343350"/>
            <a:chOff x="2691350" y="1855850"/>
            <a:chExt cx="274200" cy="343350"/>
          </a:xfrm>
        </p:grpSpPr>
        <p:sp>
          <p:nvSpPr>
            <p:cNvPr id="515" name="Google Shape;515;p25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3308825" y="2287675"/>
            <a:ext cx="274200" cy="343350"/>
            <a:chOff x="2691350" y="1855850"/>
            <a:chExt cx="274200" cy="343350"/>
          </a:xfrm>
        </p:grpSpPr>
        <p:sp>
          <p:nvSpPr>
            <p:cNvPr id="518" name="Google Shape;518;p25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20" name="Google Shape;520;p25"/>
          <p:cNvGrpSpPr/>
          <p:nvPr/>
        </p:nvGrpSpPr>
        <p:grpSpPr>
          <a:xfrm>
            <a:off x="2852425" y="2287675"/>
            <a:ext cx="274200" cy="343350"/>
            <a:chOff x="2691350" y="1855850"/>
            <a:chExt cx="274200" cy="343350"/>
          </a:xfrm>
        </p:grpSpPr>
        <p:sp>
          <p:nvSpPr>
            <p:cNvPr id="521" name="Google Shape;521;p25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2396025" y="2287675"/>
            <a:ext cx="274200" cy="343350"/>
            <a:chOff x="2691350" y="1855850"/>
            <a:chExt cx="274200" cy="343350"/>
          </a:xfrm>
        </p:grpSpPr>
        <p:sp>
          <p:nvSpPr>
            <p:cNvPr id="524" name="Google Shape;524;p25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31" name="Google Shape;531;p2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Jacob Siehler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Stephen Hilding Fund</a:t>
            </a:r>
            <a:endParaRPr/>
          </a:p>
        </p:txBody>
      </p:sp>
      <p:sp>
        <p:nvSpPr>
          <p:cNvPr id="532" name="Google Shape;532;p26"/>
          <p:cNvSpPr txBox="1"/>
          <p:nvPr>
            <p:ph idx="2" type="body"/>
          </p:nvPr>
        </p:nvSpPr>
        <p:spPr>
          <a:xfrm>
            <a:off x="4939500" y="154425"/>
            <a:ext cx="4204500" cy="4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reading about game here: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Collection of puzzles to try:</a:t>
            </a:r>
            <a:endParaRPr/>
          </a:p>
        </p:txBody>
      </p:sp>
      <p:pic>
        <p:nvPicPr>
          <p:cNvPr id="533" name="Google Shape;5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824" y="720175"/>
            <a:ext cx="1446351" cy="14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825" y="2748622"/>
            <a:ext cx="1446351" cy="145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Peg Solitaire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5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reducing to one 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jump moves where jumped peg is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research done on this puzzle alone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Conway Pagoda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NP-Completeness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Languages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00" y="628301"/>
            <a:ext cx="4120174" cy="388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1828800" y="1197350"/>
            <a:ext cx="5486400" cy="3600600"/>
            <a:chOff x="1828800" y="1163600"/>
            <a:chExt cx="5486400" cy="3600600"/>
          </a:xfrm>
        </p:grpSpPr>
        <p:grpSp>
          <p:nvGrpSpPr>
            <p:cNvPr id="70" name="Google Shape;70;p15"/>
            <p:cNvGrpSpPr/>
            <p:nvPr/>
          </p:nvGrpSpPr>
          <p:grpSpPr>
            <a:xfrm>
              <a:off x="1828800" y="2763875"/>
              <a:ext cx="5486400" cy="457200"/>
              <a:chOff x="1172050" y="1709825"/>
              <a:chExt cx="5486400" cy="457200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11720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16292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0864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5436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0008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34580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39152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1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3724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2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8296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3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52868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4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57440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5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2012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6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</p:grpSp>
        <p:cxnSp>
          <p:nvCxnSpPr>
            <p:cNvPr id="83" name="Google Shape;83;p15"/>
            <p:cNvCxnSpPr/>
            <p:nvPr/>
          </p:nvCxnSpPr>
          <p:spPr>
            <a:xfrm>
              <a:off x="4587000" y="1163600"/>
              <a:ext cx="0" cy="360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310896" y="4480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Solitaire Army Problem 1D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315200" y="2753325"/>
            <a:ext cx="41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411800" y="2786900"/>
            <a:ext cx="41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0896" y="4480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Solitaire Army Problem 2D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1828800" y="1197350"/>
            <a:ext cx="5486400" cy="3600600"/>
            <a:chOff x="1828800" y="1163600"/>
            <a:chExt cx="5486400" cy="3600600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1828800" y="1392275"/>
              <a:ext cx="5486400" cy="3200400"/>
              <a:chOff x="1172050" y="338225"/>
              <a:chExt cx="5486400" cy="320040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11720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6292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1720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6292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1720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6292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20864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25436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20864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25436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0864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25436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30008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34580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30008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4580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0008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4580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9152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3724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9152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43724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39152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43724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8296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52868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8296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52868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8296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52868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57440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6201250" y="21670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57440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6201250" y="2624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7440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6201250" y="3081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11720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16292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11720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16292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11720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16292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11720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6292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864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5436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20864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25436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20864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25436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20864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5436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30008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34580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30008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34580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30008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4580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30008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34580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39152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43724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39152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43724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39152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3724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39152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1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43724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2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48296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2868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48296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52868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48296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2868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48296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3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2868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4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57440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6201250" y="3382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7440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01250" y="7954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57440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6201250" y="12526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57440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5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6201250" y="1709825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lfa Slab One"/>
                    <a:ea typeface="Alfa Slab One"/>
                    <a:cs typeface="Alfa Slab One"/>
                    <a:sym typeface="Alfa Slab One"/>
                  </a:rPr>
                  <a:t>6</a:t>
                </a:r>
                <a:endParaRPr>
                  <a:latin typeface="Alfa Slab One"/>
                  <a:ea typeface="Alfa Slab One"/>
                  <a:cs typeface="Alfa Slab One"/>
                  <a:sym typeface="Alfa Slab One"/>
                </a:endParaRPr>
              </a:p>
            </p:txBody>
          </p:sp>
        </p:grpSp>
        <p:cxnSp>
          <p:nvCxnSpPr>
            <p:cNvPr id="178" name="Google Shape;178;p16"/>
            <p:cNvCxnSpPr/>
            <p:nvPr/>
          </p:nvCxnSpPr>
          <p:spPr>
            <a:xfrm>
              <a:off x="4587000" y="1163600"/>
              <a:ext cx="0" cy="360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179" name="Google Shape;179;p16"/>
          <p:cNvSpPr/>
          <p:nvPr/>
        </p:nvSpPr>
        <p:spPr>
          <a:xfrm>
            <a:off x="4216000" y="2900625"/>
            <a:ext cx="274200" cy="274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752850" y="2900625"/>
            <a:ext cx="274200" cy="274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216000" y="3365625"/>
            <a:ext cx="274200" cy="274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4216000" y="3830625"/>
            <a:ext cx="274200" cy="274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7315200" y="2753325"/>
            <a:ext cx="41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411800" y="2786900"/>
            <a:ext cx="41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Port-and-Sweep Solitaire (PaSS) Rules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</a:t>
            </a:r>
            <a:r>
              <a:rPr lang="en" sz="2000"/>
              <a:t>ame is played on a 2D grid similar to Peg Solitaire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Spaces can now hold up to 2 counters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types of moves (can be played up, down, left, right).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Port Move  --------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Sweep Move  ----</a:t>
            </a:r>
            <a:endParaRPr sz="2000"/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725" y="2279225"/>
            <a:ext cx="893679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725" y="2653874"/>
            <a:ext cx="1207332" cy="31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7"/>
          <p:cNvGrpSpPr/>
          <p:nvPr/>
        </p:nvGrpSpPr>
        <p:grpSpPr>
          <a:xfrm>
            <a:off x="2827725" y="3227925"/>
            <a:ext cx="3290400" cy="1645200"/>
            <a:chOff x="1869700" y="3530925"/>
            <a:chExt cx="3290400" cy="1645200"/>
          </a:xfrm>
        </p:grpSpPr>
        <p:grpSp>
          <p:nvGrpSpPr>
            <p:cNvPr id="194" name="Google Shape;194;p17"/>
            <p:cNvGrpSpPr/>
            <p:nvPr/>
          </p:nvGrpSpPr>
          <p:grpSpPr>
            <a:xfrm>
              <a:off x="1869700" y="3530925"/>
              <a:ext cx="274200" cy="1645200"/>
              <a:chOff x="1869700" y="3530925"/>
              <a:chExt cx="274200" cy="1645200"/>
            </a:xfrm>
          </p:grpSpPr>
          <p:sp>
            <p:nvSpPr>
              <p:cNvPr id="195" name="Google Shape;195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01" name="Google Shape;201;p17"/>
            <p:cNvGrpSpPr/>
            <p:nvPr/>
          </p:nvGrpSpPr>
          <p:grpSpPr>
            <a:xfrm>
              <a:off x="2143900" y="3530925"/>
              <a:ext cx="274200" cy="1645200"/>
              <a:chOff x="1869700" y="3530925"/>
              <a:chExt cx="274200" cy="1645200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2418100" y="3530925"/>
              <a:ext cx="274200" cy="1645200"/>
              <a:chOff x="1869700" y="3530925"/>
              <a:chExt cx="274200" cy="1645200"/>
            </a:xfrm>
          </p:grpSpPr>
          <p:sp>
            <p:nvSpPr>
              <p:cNvPr id="209" name="Google Shape;209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15" name="Google Shape;215;p17"/>
            <p:cNvGrpSpPr/>
            <p:nvPr/>
          </p:nvGrpSpPr>
          <p:grpSpPr>
            <a:xfrm>
              <a:off x="2692300" y="3530925"/>
              <a:ext cx="274200" cy="1645200"/>
              <a:chOff x="1869700" y="3530925"/>
              <a:chExt cx="274200" cy="1645200"/>
            </a:xfrm>
          </p:grpSpPr>
          <p:sp>
            <p:nvSpPr>
              <p:cNvPr id="216" name="Google Shape;216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>
              <a:off x="2966500" y="3530925"/>
              <a:ext cx="274200" cy="1645200"/>
              <a:chOff x="1869700" y="3530925"/>
              <a:chExt cx="274200" cy="16452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29" name="Google Shape;229;p17"/>
            <p:cNvGrpSpPr/>
            <p:nvPr/>
          </p:nvGrpSpPr>
          <p:grpSpPr>
            <a:xfrm>
              <a:off x="3240700" y="3530925"/>
              <a:ext cx="274200" cy="1645200"/>
              <a:chOff x="1869700" y="3530925"/>
              <a:chExt cx="274200" cy="1645200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36" name="Google Shape;236;p17"/>
            <p:cNvGrpSpPr/>
            <p:nvPr/>
          </p:nvGrpSpPr>
          <p:grpSpPr>
            <a:xfrm>
              <a:off x="3514900" y="3530925"/>
              <a:ext cx="274200" cy="1645200"/>
              <a:chOff x="1869700" y="3530925"/>
              <a:chExt cx="274200" cy="1645200"/>
            </a:xfrm>
          </p:grpSpPr>
          <p:sp>
            <p:nvSpPr>
              <p:cNvPr id="237" name="Google Shape;237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43" name="Google Shape;243;p17"/>
            <p:cNvGrpSpPr/>
            <p:nvPr/>
          </p:nvGrpSpPr>
          <p:grpSpPr>
            <a:xfrm>
              <a:off x="3789100" y="3530925"/>
              <a:ext cx="274200" cy="1645200"/>
              <a:chOff x="1869700" y="3530925"/>
              <a:chExt cx="274200" cy="1645200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50" name="Google Shape;250;p17"/>
            <p:cNvGrpSpPr/>
            <p:nvPr/>
          </p:nvGrpSpPr>
          <p:grpSpPr>
            <a:xfrm>
              <a:off x="4063300" y="3530925"/>
              <a:ext cx="274200" cy="1645200"/>
              <a:chOff x="1869700" y="3530925"/>
              <a:chExt cx="274200" cy="1645200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57" name="Google Shape;257;p17"/>
            <p:cNvGrpSpPr/>
            <p:nvPr/>
          </p:nvGrpSpPr>
          <p:grpSpPr>
            <a:xfrm>
              <a:off x="4337500" y="3530925"/>
              <a:ext cx="274200" cy="1645200"/>
              <a:chOff x="1869700" y="3530925"/>
              <a:chExt cx="274200" cy="164520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64" name="Google Shape;264;p17"/>
            <p:cNvGrpSpPr/>
            <p:nvPr/>
          </p:nvGrpSpPr>
          <p:grpSpPr>
            <a:xfrm>
              <a:off x="4611700" y="3530925"/>
              <a:ext cx="274200" cy="1645200"/>
              <a:chOff x="1869700" y="3530925"/>
              <a:chExt cx="274200" cy="1645200"/>
            </a:xfrm>
          </p:grpSpPr>
          <p:sp>
            <p:nvSpPr>
              <p:cNvPr id="265" name="Google Shape;265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  <p:grpSp>
          <p:nvGrpSpPr>
            <p:cNvPr id="271" name="Google Shape;271;p17"/>
            <p:cNvGrpSpPr/>
            <p:nvPr/>
          </p:nvGrpSpPr>
          <p:grpSpPr>
            <a:xfrm>
              <a:off x="4885900" y="3530925"/>
              <a:ext cx="274200" cy="1645200"/>
              <a:chOff x="1869700" y="3530925"/>
              <a:chExt cx="274200" cy="1645200"/>
            </a:xfrm>
          </p:grpSpPr>
          <p:sp>
            <p:nvSpPr>
              <p:cNvPr id="272" name="Google Shape;272;p17"/>
              <p:cNvSpPr/>
              <p:nvPr/>
            </p:nvSpPr>
            <p:spPr>
              <a:xfrm>
                <a:off x="1869700" y="40793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1869700" y="38051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1869700" y="43535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1869700" y="3530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869700" y="46277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869700" y="4901925"/>
                <a:ext cx="274200" cy="27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FFFF"/>
                  </a:highlight>
                </a:endParaRPr>
              </a:p>
            </p:txBody>
          </p:sp>
        </p:grpSp>
      </p:grpSp>
      <p:sp>
        <p:nvSpPr>
          <p:cNvPr id="278" name="Google Shape;278;p17"/>
          <p:cNvSpPr/>
          <p:nvPr/>
        </p:nvSpPr>
        <p:spPr>
          <a:xfrm>
            <a:off x="3981925" y="3552750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3422075" y="3552750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3685325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4244175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3964750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3981925" y="3552750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3964750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4244175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3685325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523600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422075" y="4096825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3964750" y="4640900"/>
            <a:ext cx="178200" cy="17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0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puzzle </a:t>
            </a:r>
            <a:endParaRPr/>
          </a:p>
        </p:txBody>
      </p:sp>
      <p:pic>
        <p:nvPicPr>
          <p:cNvPr id="295" name="Google Shape;295;p18" title="simplescreenrecorder-2020-07-10_09.52.17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650" y="1091375"/>
            <a:ext cx="5402843" cy="40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310896" y="4480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r>
              <a:rPr lang="en"/>
              <a:t> Army Problem 1D</a:t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>
            <a:off x="1411800" y="1392750"/>
            <a:ext cx="6320400" cy="3600600"/>
            <a:chOff x="1411800" y="1197350"/>
            <a:chExt cx="6320400" cy="3600600"/>
          </a:xfrm>
        </p:grpSpPr>
        <p:grpSp>
          <p:nvGrpSpPr>
            <p:cNvPr id="302" name="Google Shape;302;p19"/>
            <p:cNvGrpSpPr/>
            <p:nvPr/>
          </p:nvGrpSpPr>
          <p:grpSpPr>
            <a:xfrm>
              <a:off x="1828800" y="1197350"/>
              <a:ext cx="5486400" cy="3600600"/>
              <a:chOff x="1828800" y="1163600"/>
              <a:chExt cx="5486400" cy="3600600"/>
            </a:xfrm>
          </p:grpSpPr>
          <p:grpSp>
            <p:nvGrpSpPr>
              <p:cNvPr id="303" name="Google Shape;303;p19"/>
              <p:cNvGrpSpPr/>
              <p:nvPr/>
            </p:nvGrpSpPr>
            <p:grpSpPr>
              <a:xfrm>
                <a:off x="1828800" y="2763875"/>
                <a:ext cx="5486400" cy="457200"/>
                <a:chOff x="1172050" y="1709825"/>
                <a:chExt cx="5486400" cy="457200"/>
              </a:xfrm>
            </p:grpSpPr>
            <p:sp>
              <p:nvSpPr>
                <p:cNvPr id="304" name="Google Shape;304;p19"/>
                <p:cNvSpPr/>
                <p:nvPr/>
              </p:nvSpPr>
              <p:spPr>
                <a:xfrm>
                  <a:off x="1172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9"/>
                <p:cNvSpPr/>
                <p:nvPr/>
              </p:nvSpPr>
              <p:spPr>
                <a:xfrm>
                  <a:off x="1629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>
                  <a:off x="2086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9"/>
                <p:cNvSpPr/>
                <p:nvPr/>
              </p:nvSpPr>
              <p:spPr>
                <a:xfrm>
                  <a:off x="2543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9"/>
                <p:cNvSpPr/>
                <p:nvPr/>
              </p:nvSpPr>
              <p:spPr>
                <a:xfrm>
                  <a:off x="3000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9"/>
                <p:cNvSpPr/>
                <p:nvPr/>
              </p:nvSpPr>
              <p:spPr>
                <a:xfrm>
                  <a:off x="3458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>
                  <a:off x="3915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11" name="Google Shape;311;p19"/>
                <p:cNvSpPr/>
                <p:nvPr/>
              </p:nvSpPr>
              <p:spPr>
                <a:xfrm>
                  <a:off x="4372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12" name="Google Shape;312;p19"/>
                <p:cNvSpPr/>
                <p:nvPr/>
              </p:nvSpPr>
              <p:spPr>
                <a:xfrm>
                  <a:off x="4829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13" name="Google Shape;313;p19"/>
                <p:cNvSpPr/>
                <p:nvPr/>
              </p:nvSpPr>
              <p:spPr>
                <a:xfrm>
                  <a:off x="5286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14" name="Google Shape;314;p19"/>
                <p:cNvSpPr/>
                <p:nvPr/>
              </p:nvSpPr>
              <p:spPr>
                <a:xfrm>
                  <a:off x="5744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15" name="Google Shape;315;p19"/>
                <p:cNvSpPr/>
                <p:nvPr/>
              </p:nvSpPr>
              <p:spPr>
                <a:xfrm>
                  <a:off x="6201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6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</p:grpSp>
          <p:cxnSp>
            <p:nvCxnSpPr>
              <p:cNvPr id="316" name="Google Shape;316;p19"/>
              <p:cNvCxnSpPr/>
              <p:nvPr/>
            </p:nvCxnSpPr>
            <p:spPr>
              <a:xfrm>
                <a:off x="4587000" y="1163600"/>
                <a:ext cx="0" cy="3600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317" name="Google Shape;317;p19"/>
            <p:cNvSpPr txBox="1"/>
            <p:nvPr/>
          </p:nvSpPr>
          <p:spPr>
            <a:xfrm>
              <a:off x="7315200" y="2753325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18" name="Google Shape;318;p19"/>
            <p:cNvSpPr txBox="1"/>
            <p:nvPr/>
          </p:nvSpPr>
          <p:spPr>
            <a:xfrm>
              <a:off x="1411800" y="2786900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19" name="Google Shape;319;p19"/>
          <p:cNvSpPr txBox="1"/>
          <p:nvPr/>
        </p:nvSpPr>
        <p:spPr>
          <a:xfrm>
            <a:off x="148275" y="1020750"/>
            <a:ext cx="8960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fa Slab One"/>
                <a:ea typeface="Alfa Slab One"/>
                <a:cs typeface="Alfa Slab One"/>
                <a:sym typeface="Alfa Slab One"/>
              </a:rPr>
              <a:t>Q: </a:t>
            </a:r>
            <a:r>
              <a:rPr lang="en" sz="1550">
                <a:latin typeface="Alfa Slab One"/>
                <a:ea typeface="Alfa Slab One"/>
                <a:cs typeface="Alfa Slab One"/>
                <a:sym typeface="Alfa Slab One"/>
              </a:rPr>
              <a:t>What is the furthest distance any army can advance?</a:t>
            </a:r>
            <a:endParaRPr sz="2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320" name="Google Shape;320;p19"/>
          <p:cNvGrpSpPr/>
          <p:nvPr/>
        </p:nvGrpSpPr>
        <p:grpSpPr>
          <a:xfrm>
            <a:off x="4225225" y="3021375"/>
            <a:ext cx="274200" cy="343350"/>
            <a:chOff x="2691350" y="1855850"/>
            <a:chExt cx="274200" cy="343350"/>
          </a:xfrm>
        </p:grpSpPr>
        <p:sp>
          <p:nvSpPr>
            <p:cNvPr id="321" name="Google Shape;321;p19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23" name="Google Shape;323;p19"/>
          <p:cNvGrpSpPr/>
          <p:nvPr/>
        </p:nvGrpSpPr>
        <p:grpSpPr>
          <a:xfrm>
            <a:off x="3745425" y="3021375"/>
            <a:ext cx="274200" cy="343350"/>
            <a:chOff x="2691350" y="1855850"/>
            <a:chExt cx="274200" cy="343350"/>
          </a:xfrm>
        </p:grpSpPr>
        <p:sp>
          <p:nvSpPr>
            <p:cNvPr id="324" name="Google Shape;324;p19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3265625" y="3021375"/>
            <a:ext cx="274200" cy="343350"/>
            <a:chOff x="2691350" y="1855850"/>
            <a:chExt cx="274200" cy="343350"/>
          </a:xfrm>
        </p:grpSpPr>
        <p:sp>
          <p:nvSpPr>
            <p:cNvPr id="327" name="Google Shape;327;p19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29" name="Google Shape;329;p19"/>
          <p:cNvGrpSpPr/>
          <p:nvPr/>
        </p:nvGrpSpPr>
        <p:grpSpPr>
          <a:xfrm>
            <a:off x="4225225" y="3021375"/>
            <a:ext cx="274200" cy="343350"/>
            <a:chOff x="1899350" y="1890425"/>
            <a:chExt cx="274200" cy="343350"/>
          </a:xfrm>
        </p:grpSpPr>
        <p:sp>
          <p:nvSpPr>
            <p:cNvPr id="330" name="Google Shape;330;p19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32" name="Google Shape;332;p19"/>
          <p:cNvGrpSpPr/>
          <p:nvPr/>
        </p:nvGrpSpPr>
        <p:grpSpPr>
          <a:xfrm>
            <a:off x="4662725" y="3021375"/>
            <a:ext cx="274200" cy="343350"/>
            <a:chOff x="1899350" y="1890425"/>
            <a:chExt cx="274200" cy="343350"/>
          </a:xfrm>
        </p:grpSpPr>
        <p:sp>
          <p:nvSpPr>
            <p:cNvPr id="333" name="Google Shape;333;p19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35" name="Google Shape;335;p19"/>
          <p:cNvGrpSpPr/>
          <p:nvPr/>
        </p:nvGrpSpPr>
        <p:grpSpPr>
          <a:xfrm>
            <a:off x="5135150" y="3021375"/>
            <a:ext cx="274200" cy="343350"/>
            <a:chOff x="1899350" y="1890425"/>
            <a:chExt cx="274200" cy="343350"/>
          </a:xfrm>
        </p:grpSpPr>
        <p:sp>
          <p:nvSpPr>
            <p:cNvPr id="336" name="Google Shape;336;p19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38" name="Google Shape;338;p19"/>
          <p:cNvGrpSpPr/>
          <p:nvPr/>
        </p:nvGrpSpPr>
        <p:grpSpPr>
          <a:xfrm>
            <a:off x="5580025" y="3021375"/>
            <a:ext cx="274200" cy="343350"/>
            <a:chOff x="2691350" y="1855850"/>
            <a:chExt cx="274200" cy="343350"/>
          </a:xfrm>
        </p:grpSpPr>
        <p:sp>
          <p:nvSpPr>
            <p:cNvPr id="339" name="Google Shape;339;p19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41" name="Google Shape;341;p19"/>
          <p:cNvGrpSpPr/>
          <p:nvPr/>
        </p:nvGrpSpPr>
        <p:grpSpPr>
          <a:xfrm>
            <a:off x="6497325" y="3021375"/>
            <a:ext cx="274200" cy="343350"/>
            <a:chOff x="1899350" y="1890425"/>
            <a:chExt cx="274200" cy="343350"/>
          </a:xfrm>
        </p:grpSpPr>
        <p:sp>
          <p:nvSpPr>
            <p:cNvPr id="342" name="Google Shape;342;p19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Counts</a:t>
            </a:r>
            <a:endParaRPr/>
          </a:p>
        </p:txBody>
      </p:sp>
      <p:sp>
        <p:nvSpPr>
          <p:cNvPr id="349" name="Google Shape;34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idea of a weight function, 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lang="en"/>
              <a:t>, which gives a specific value to any board 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lang="en"/>
              <a:t> </a:t>
            </a:r>
            <a:r>
              <a:rPr lang="en">
                <a:highlight>
                  <a:srgbClr val="FFFFFF"/>
                </a:highlight>
              </a:rPr>
              <a:t>≈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1.2338, the value of a counter at position </a:t>
            </a:r>
            <a:r>
              <a:rPr i="1" lang="en"/>
              <a:t>i</a:t>
            </a:r>
            <a:r>
              <a:rPr lang="en"/>
              <a:t> is given by 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i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alpha-value</a:t>
            </a:r>
            <a:r>
              <a:rPr lang="en"/>
              <a:t> of a board is given by the sum of values of all counters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the </a:t>
            </a:r>
            <a:r>
              <a:rPr i="1" lang="en"/>
              <a:t>alpha-value</a:t>
            </a:r>
            <a:r>
              <a:rPr lang="en"/>
              <a:t> as a “resource count”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Non-increasing value by construction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20"/>
          <p:cNvGrpSpPr/>
          <p:nvPr/>
        </p:nvGrpSpPr>
        <p:grpSpPr>
          <a:xfrm>
            <a:off x="1411800" y="1951325"/>
            <a:ext cx="6320400" cy="1100400"/>
            <a:chOff x="1411800" y="2456450"/>
            <a:chExt cx="6320400" cy="1100400"/>
          </a:xfrm>
        </p:grpSpPr>
        <p:grpSp>
          <p:nvGrpSpPr>
            <p:cNvPr id="351" name="Google Shape;351;p20"/>
            <p:cNvGrpSpPr/>
            <p:nvPr/>
          </p:nvGrpSpPr>
          <p:grpSpPr>
            <a:xfrm>
              <a:off x="1828800" y="2456450"/>
              <a:ext cx="5486400" cy="1100400"/>
              <a:chOff x="1828800" y="2422700"/>
              <a:chExt cx="5486400" cy="1100400"/>
            </a:xfrm>
          </p:grpSpPr>
          <p:grpSp>
            <p:nvGrpSpPr>
              <p:cNvPr id="352" name="Google Shape;352;p20"/>
              <p:cNvGrpSpPr/>
              <p:nvPr/>
            </p:nvGrpSpPr>
            <p:grpSpPr>
              <a:xfrm>
                <a:off x="1828800" y="2763875"/>
                <a:ext cx="5486400" cy="457200"/>
                <a:chOff x="1172050" y="1709825"/>
                <a:chExt cx="5486400" cy="457200"/>
              </a:xfrm>
            </p:grpSpPr>
            <p:sp>
              <p:nvSpPr>
                <p:cNvPr id="353" name="Google Shape;353;p20"/>
                <p:cNvSpPr/>
                <p:nvPr/>
              </p:nvSpPr>
              <p:spPr>
                <a:xfrm>
                  <a:off x="1172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54" name="Google Shape;354;p20"/>
                <p:cNvSpPr/>
                <p:nvPr/>
              </p:nvSpPr>
              <p:spPr>
                <a:xfrm>
                  <a:off x="1629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55" name="Google Shape;355;p20"/>
                <p:cNvSpPr/>
                <p:nvPr/>
              </p:nvSpPr>
              <p:spPr>
                <a:xfrm>
                  <a:off x="2086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56" name="Google Shape;356;p20"/>
                <p:cNvSpPr/>
                <p:nvPr/>
              </p:nvSpPr>
              <p:spPr>
                <a:xfrm>
                  <a:off x="2543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57" name="Google Shape;357;p20"/>
                <p:cNvSpPr/>
                <p:nvPr/>
              </p:nvSpPr>
              <p:spPr>
                <a:xfrm>
                  <a:off x="3000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58" name="Google Shape;358;p20"/>
                <p:cNvSpPr/>
                <p:nvPr/>
              </p:nvSpPr>
              <p:spPr>
                <a:xfrm>
                  <a:off x="3458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0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59" name="Google Shape;359;p20"/>
                <p:cNvSpPr/>
                <p:nvPr/>
              </p:nvSpPr>
              <p:spPr>
                <a:xfrm>
                  <a:off x="3915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60" name="Google Shape;360;p20"/>
                <p:cNvSpPr/>
                <p:nvPr/>
              </p:nvSpPr>
              <p:spPr>
                <a:xfrm>
                  <a:off x="4372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61" name="Google Shape;361;p20"/>
                <p:cNvSpPr/>
                <p:nvPr/>
              </p:nvSpPr>
              <p:spPr>
                <a:xfrm>
                  <a:off x="4829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62" name="Google Shape;362;p20"/>
                <p:cNvSpPr/>
                <p:nvPr/>
              </p:nvSpPr>
              <p:spPr>
                <a:xfrm>
                  <a:off x="5286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63" name="Google Shape;363;p20"/>
                <p:cNvSpPr/>
                <p:nvPr/>
              </p:nvSpPr>
              <p:spPr>
                <a:xfrm>
                  <a:off x="5744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64" name="Google Shape;364;p20"/>
                <p:cNvSpPr/>
                <p:nvPr/>
              </p:nvSpPr>
              <p:spPr>
                <a:xfrm>
                  <a:off x="6201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6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</p:grpSp>
          <p:cxnSp>
            <p:nvCxnSpPr>
              <p:cNvPr id="365" name="Google Shape;365;p20"/>
              <p:cNvCxnSpPr/>
              <p:nvPr/>
            </p:nvCxnSpPr>
            <p:spPr>
              <a:xfrm>
                <a:off x="4573725" y="2422700"/>
                <a:ext cx="7800" cy="110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366" name="Google Shape;366;p20"/>
            <p:cNvSpPr txBox="1"/>
            <p:nvPr/>
          </p:nvSpPr>
          <p:spPr>
            <a:xfrm>
              <a:off x="7315200" y="2753325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7" name="Google Shape;367;p20"/>
            <p:cNvSpPr txBox="1"/>
            <p:nvPr/>
          </p:nvSpPr>
          <p:spPr>
            <a:xfrm>
              <a:off x="1411800" y="2786900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Counts</a:t>
            </a:r>
            <a:endParaRPr/>
          </a:p>
        </p:txBody>
      </p:sp>
      <p:sp>
        <p:nvSpPr>
          <p:cNvPr id="373" name="Google Shape;373;p21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 value of the below board is given as follows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 value = 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-2</a:t>
            </a:r>
            <a:r>
              <a:rPr lang="en"/>
              <a:t> + </a:t>
            </a:r>
            <a:r>
              <a:rPr lang="en">
                <a:highlight>
                  <a:srgbClr val="FFFFFF"/>
                </a:highlight>
              </a:rPr>
              <a:t>2α</a:t>
            </a:r>
            <a:r>
              <a:rPr baseline="30000" lang="en"/>
              <a:t>0</a:t>
            </a:r>
            <a:r>
              <a:rPr lang="en"/>
              <a:t> + 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2</a:t>
            </a:r>
            <a:r>
              <a:rPr lang="en"/>
              <a:t> </a:t>
            </a:r>
            <a:r>
              <a:rPr lang="en">
                <a:highlight>
                  <a:srgbClr val="FFFFFF"/>
                </a:highlight>
              </a:rPr>
              <a:t>≈</a:t>
            </a: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4.18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calculate the maximum possible initial resource of an army as 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army alpha value = 2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0</a:t>
            </a:r>
            <a:r>
              <a:rPr lang="en"/>
              <a:t> + 2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-1</a:t>
            </a:r>
            <a:r>
              <a:rPr lang="en"/>
              <a:t> + 2</a:t>
            </a:r>
            <a:r>
              <a:rPr lang="en">
                <a:highlight>
                  <a:srgbClr val="FFFFFF"/>
                </a:highlight>
              </a:rPr>
              <a:t>α</a:t>
            </a:r>
            <a:r>
              <a:rPr baseline="30000" lang="en"/>
              <a:t>-2</a:t>
            </a:r>
            <a:r>
              <a:rPr lang="en"/>
              <a:t> + … </a:t>
            </a:r>
            <a:r>
              <a:rPr lang="en">
                <a:highlight>
                  <a:srgbClr val="FFFFFF"/>
                </a:highlight>
              </a:rPr>
              <a:t>≈</a:t>
            </a: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10.56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1"/>
          <p:cNvGrpSpPr/>
          <p:nvPr/>
        </p:nvGrpSpPr>
        <p:grpSpPr>
          <a:xfrm>
            <a:off x="1411800" y="1623500"/>
            <a:ext cx="6320400" cy="1100400"/>
            <a:chOff x="1411800" y="2456450"/>
            <a:chExt cx="6320400" cy="1100400"/>
          </a:xfrm>
        </p:grpSpPr>
        <p:grpSp>
          <p:nvGrpSpPr>
            <p:cNvPr id="375" name="Google Shape;375;p21"/>
            <p:cNvGrpSpPr/>
            <p:nvPr/>
          </p:nvGrpSpPr>
          <p:grpSpPr>
            <a:xfrm>
              <a:off x="1828800" y="2456450"/>
              <a:ext cx="5486400" cy="1100400"/>
              <a:chOff x="1828800" y="2422700"/>
              <a:chExt cx="5486400" cy="1100400"/>
            </a:xfrm>
          </p:grpSpPr>
          <p:grpSp>
            <p:nvGrpSpPr>
              <p:cNvPr id="376" name="Google Shape;376;p21"/>
              <p:cNvGrpSpPr/>
              <p:nvPr/>
            </p:nvGrpSpPr>
            <p:grpSpPr>
              <a:xfrm>
                <a:off x="1828800" y="2763875"/>
                <a:ext cx="5486400" cy="457200"/>
                <a:chOff x="1172050" y="1709825"/>
                <a:chExt cx="5486400" cy="457200"/>
              </a:xfrm>
            </p:grpSpPr>
            <p:sp>
              <p:nvSpPr>
                <p:cNvPr id="377" name="Google Shape;377;p21"/>
                <p:cNvSpPr/>
                <p:nvPr/>
              </p:nvSpPr>
              <p:spPr>
                <a:xfrm>
                  <a:off x="1172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78" name="Google Shape;378;p21"/>
                <p:cNvSpPr/>
                <p:nvPr/>
              </p:nvSpPr>
              <p:spPr>
                <a:xfrm>
                  <a:off x="1629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79" name="Google Shape;379;p21"/>
                <p:cNvSpPr/>
                <p:nvPr/>
              </p:nvSpPr>
              <p:spPr>
                <a:xfrm>
                  <a:off x="2086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0" name="Google Shape;380;p21"/>
                <p:cNvSpPr/>
                <p:nvPr/>
              </p:nvSpPr>
              <p:spPr>
                <a:xfrm>
                  <a:off x="2543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1" name="Google Shape;381;p21"/>
                <p:cNvSpPr/>
                <p:nvPr/>
              </p:nvSpPr>
              <p:spPr>
                <a:xfrm>
                  <a:off x="3000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2" name="Google Shape;382;p21"/>
                <p:cNvSpPr/>
                <p:nvPr/>
              </p:nvSpPr>
              <p:spPr>
                <a:xfrm>
                  <a:off x="3458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0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3" name="Google Shape;383;p21"/>
                <p:cNvSpPr/>
                <p:nvPr/>
              </p:nvSpPr>
              <p:spPr>
                <a:xfrm>
                  <a:off x="3915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4" name="Google Shape;384;p21"/>
                <p:cNvSpPr/>
                <p:nvPr/>
              </p:nvSpPr>
              <p:spPr>
                <a:xfrm>
                  <a:off x="4372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5" name="Google Shape;385;p21"/>
                <p:cNvSpPr/>
                <p:nvPr/>
              </p:nvSpPr>
              <p:spPr>
                <a:xfrm>
                  <a:off x="4829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6" name="Google Shape;386;p21"/>
                <p:cNvSpPr/>
                <p:nvPr/>
              </p:nvSpPr>
              <p:spPr>
                <a:xfrm>
                  <a:off x="5286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7" name="Google Shape;387;p21"/>
                <p:cNvSpPr/>
                <p:nvPr/>
              </p:nvSpPr>
              <p:spPr>
                <a:xfrm>
                  <a:off x="5744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388" name="Google Shape;388;p21"/>
                <p:cNvSpPr/>
                <p:nvPr/>
              </p:nvSpPr>
              <p:spPr>
                <a:xfrm>
                  <a:off x="6201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6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</p:grpSp>
          <p:cxnSp>
            <p:nvCxnSpPr>
              <p:cNvPr id="389" name="Google Shape;389;p21"/>
              <p:cNvCxnSpPr/>
              <p:nvPr/>
            </p:nvCxnSpPr>
            <p:spPr>
              <a:xfrm>
                <a:off x="4573725" y="2422700"/>
                <a:ext cx="7800" cy="110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390" name="Google Shape;390;p21"/>
            <p:cNvSpPr txBox="1"/>
            <p:nvPr/>
          </p:nvSpPr>
          <p:spPr>
            <a:xfrm>
              <a:off x="7315200" y="2753325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1411800" y="2786900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92" name="Google Shape;392;p21"/>
          <p:cNvGrpSpPr/>
          <p:nvPr/>
        </p:nvGrpSpPr>
        <p:grpSpPr>
          <a:xfrm>
            <a:off x="4206300" y="1969800"/>
            <a:ext cx="274200" cy="343350"/>
            <a:chOff x="2691350" y="1855850"/>
            <a:chExt cx="274200" cy="343350"/>
          </a:xfrm>
        </p:grpSpPr>
        <p:sp>
          <p:nvSpPr>
            <p:cNvPr id="393" name="Google Shape;393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3292050" y="1969800"/>
            <a:ext cx="274200" cy="343350"/>
            <a:chOff x="1899350" y="1890425"/>
            <a:chExt cx="274200" cy="343350"/>
          </a:xfrm>
        </p:grpSpPr>
        <p:sp>
          <p:nvSpPr>
            <p:cNvPr id="396" name="Google Shape;396;p21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5120550" y="1969800"/>
            <a:ext cx="274200" cy="343350"/>
            <a:chOff x="1899350" y="1890425"/>
            <a:chExt cx="274200" cy="343350"/>
          </a:xfrm>
        </p:grpSpPr>
        <p:sp>
          <p:nvSpPr>
            <p:cNvPr id="399" name="Google Shape;399;p21"/>
            <p:cNvSpPr/>
            <p:nvPr/>
          </p:nvSpPr>
          <p:spPr>
            <a:xfrm>
              <a:off x="1899350" y="1959575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1899350" y="1890425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1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01" name="Google Shape;401;p21"/>
          <p:cNvGrpSpPr/>
          <p:nvPr/>
        </p:nvGrpSpPr>
        <p:grpSpPr>
          <a:xfrm>
            <a:off x="1411800" y="3329675"/>
            <a:ext cx="6320400" cy="1100400"/>
            <a:chOff x="1411800" y="2456450"/>
            <a:chExt cx="6320400" cy="1100400"/>
          </a:xfrm>
        </p:grpSpPr>
        <p:grpSp>
          <p:nvGrpSpPr>
            <p:cNvPr id="402" name="Google Shape;402;p21"/>
            <p:cNvGrpSpPr/>
            <p:nvPr/>
          </p:nvGrpSpPr>
          <p:grpSpPr>
            <a:xfrm>
              <a:off x="1828800" y="2456450"/>
              <a:ext cx="5486400" cy="1100400"/>
              <a:chOff x="1828800" y="2422700"/>
              <a:chExt cx="5486400" cy="1100400"/>
            </a:xfrm>
          </p:grpSpPr>
          <p:grpSp>
            <p:nvGrpSpPr>
              <p:cNvPr id="403" name="Google Shape;403;p21"/>
              <p:cNvGrpSpPr/>
              <p:nvPr/>
            </p:nvGrpSpPr>
            <p:grpSpPr>
              <a:xfrm>
                <a:off x="1828800" y="2763875"/>
                <a:ext cx="5486400" cy="457200"/>
                <a:chOff x="1172050" y="1709825"/>
                <a:chExt cx="5486400" cy="457200"/>
              </a:xfrm>
            </p:grpSpPr>
            <p:sp>
              <p:nvSpPr>
                <p:cNvPr id="404" name="Google Shape;404;p21"/>
                <p:cNvSpPr/>
                <p:nvPr/>
              </p:nvSpPr>
              <p:spPr>
                <a:xfrm>
                  <a:off x="1172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05" name="Google Shape;405;p21"/>
                <p:cNvSpPr/>
                <p:nvPr/>
              </p:nvSpPr>
              <p:spPr>
                <a:xfrm>
                  <a:off x="1629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06" name="Google Shape;406;p21"/>
                <p:cNvSpPr/>
                <p:nvPr/>
              </p:nvSpPr>
              <p:spPr>
                <a:xfrm>
                  <a:off x="2086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07" name="Google Shape;407;p21"/>
                <p:cNvSpPr/>
                <p:nvPr/>
              </p:nvSpPr>
              <p:spPr>
                <a:xfrm>
                  <a:off x="2543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08" name="Google Shape;408;p21"/>
                <p:cNvSpPr/>
                <p:nvPr/>
              </p:nvSpPr>
              <p:spPr>
                <a:xfrm>
                  <a:off x="3000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-1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09" name="Google Shape;409;p21"/>
                <p:cNvSpPr/>
                <p:nvPr/>
              </p:nvSpPr>
              <p:spPr>
                <a:xfrm>
                  <a:off x="3458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0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10" name="Google Shape;410;p21"/>
                <p:cNvSpPr/>
                <p:nvPr/>
              </p:nvSpPr>
              <p:spPr>
                <a:xfrm>
                  <a:off x="3915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1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11" name="Google Shape;411;p21"/>
                <p:cNvSpPr/>
                <p:nvPr/>
              </p:nvSpPr>
              <p:spPr>
                <a:xfrm>
                  <a:off x="43724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2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12" name="Google Shape;412;p21"/>
                <p:cNvSpPr/>
                <p:nvPr/>
              </p:nvSpPr>
              <p:spPr>
                <a:xfrm>
                  <a:off x="48296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3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13" name="Google Shape;413;p21"/>
                <p:cNvSpPr/>
                <p:nvPr/>
              </p:nvSpPr>
              <p:spPr>
                <a:xfrm>
                  <a:off x="52868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4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14" name="Google Shape;414;p21"/>
                <p:cNvSpPr/>
                <p:nvPr/>
              </p:nvSpPr>
              <p:spPr>
                <a:xfrm>
                  <a:off x="57440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5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6201250" y="1709825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Alfa Slab One"/>
                      <a:ea typeface="Alfa Slab One"/>
                      <a:cs typeface="Alfa Slab One"/>
                      <a:sym typeface="Alfa Slab One"/>
                    </a:rPr>
                    <a:t>6</a:t>
                  </a:r>
                  <a:endParaRPr>
                    <a:latin typeface="Alfa Slab One"/>
                    <a:ea typeface="Alfa Slab One"/>
                    <a:cs typeface="Alfa Slab One"/>
                    <a:sym typeface="Alfa Slab One"/>
                  </a:endParaRPr>
                </a:p>
              </p:txBody>
            </p:sp>
          </p:grpSp>
          <p:cxnSp>
            <p:nvCxnSpPr>
              <p:cNvPr id="416" name="Google Shape;416;p21"/>
              <p:cNvCxnSpPr/>
              <p:nvPr/>
            </p:nvCxnSpPr>
            <p:spPr>
              <a:xfrm>
                <a:off x="4573725" y="2422700"/>
                <a:ext cx="7800" cy="1100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stealth"/>
                <a:tailEnd len="med" w="med" type="stealth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417" name="Google Shape;417;p21"/>
            <p:cNvSpPr txBox="1"/>
            <p:nvPr/>
          </p:nvSpPr>
          <p:spPr>
            <a:xfrm>
              <a:off x="7315200" y="2753325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1411800" y="2786900"/>
              <a:ext cx="417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 . 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19" name="Google Shape;419;p21"/>
          <p:cNvGrpSpPr/>
          <p:nvPr/>
        </p:nvGrpSpPr>
        <p:grpSpPr>
          <a:xfrm>
            <a:off x="4206300" y="3708200"/>
            <a:ext cx="274200" cy="343350"/>
            <a:chOff x="2691350" y="1855850"/>
            <a:chExt cx="274200" cy="343350"/>
          </a:xfrm>
        </p:grpSpPr>
        <p:sp>
          <p:nvSpPr>
            <p:cNvPr id="420" name="Google Shape;420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3746625" y="3708200"/>
            <a:ext cx="274200" cy="343350"/>
            <a:chOff x="2691350" y="1855850"/>
            <a:chExt cx="274200" cy="343350"/>
          </a:xfrm>
        </p:grpSpPr>
        <p:sp>
          <p:nvSpPr>
            <p:cNvPr id="423" name="Google Shape;423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3286950" y="3708200"/>
            <a:ext cx="274200" cy="343350"/>
            <a:chOff x="2691350" y="1855850"/>
            <a:chExt cx="274200" cy="343350"/>
          </a:xfrm>
        </p:grpSpPr>
        <p:sp>
          <p:nvSpPr>
            <p:cNvPr id="426" name="Google Shape;426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28" name="Google Shape;428;p21"/>
          <p:cNvGrpSpPr/>
          <p:nvPr/>
        </p:nvGrpSpPr>
        <p:grpSpPr>
          <a:xfrm>
            <a:off x="2827275" y="3708200"/>
            <a:ext cx="274200" cy="343350"/>
            <a:chOff x="2691350" y="1855850"/>
            <a:chExt cx="274200" cy="343350"/>
          </a:xfrm>
        </p:grpSpPr>
        <p:sp>
          <p:nvSpPr>
            <p:cNvPr id="429" name="Google Shape;429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2367600" y="3708200"/>
            <a:ext cx="274200" cy="343350"/>
            <a:chOff x="2691350" y="1855850"/>
            <a:chExt cx="274200" cy="343350"/>
          </a:xfrm>
        </p:grpSpPr>
        <p:sp>
          <p:nvSpPr>
            <p:cNvPr id="432" name="Google Shape;432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1907925" y="3708200"/>
            <a:ext cx="274200" cy="343350"/>
            <a:chOff x="2691350" y="1855850"/>
            <a:chExt cx="274200" cy="343350"/>
          </a:xfrm>
        </p:grpSpPr>
        <p:sp>
          <p:nvSpPr>
            <p:cNvPr id="435" name="Google Shape;435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37" name="Google Shape;437;p21"/>
          <p:cNvGrpSpPr/>
          <p:nvPr/>
        </p:nvGrpSpPr>
        <p:grpSpPr>
          <a:xfrm>
            <a:off x="1480675" y="3513500"/>
            <a:ext cx="274200" cy="343350"/>
            <a:chOff x="2691350" y="1855850"/>
            <a:chExt cx="274200" cy="343350"/>
          </a:xfrm>
        </p:grpSpPr>
        <p:sp>
          <p:nvSpPr>
            <p:cNvPr id="438" name="Google Shape;438;p21"/>
            <p:cNvSpPr/>
            <p:nvPr/>
          </p:nvSpPr>
          <p:spPr>
            <a:xfrm>
              <a:off x="2691350" y="1925000"/>
              <a:ext cx="274200" cy="274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 txBox="1"/>
            <p:nvPr/>
          </p:nvSpPr>
          <p:spPr>
            <a:xfrm>
              <a:off x="2691350" y="1855850"/>
              <a:ext cx="2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</a:t>
              </a:r>
              <a:endPara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