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9"/>
  </p:notesMasterIdLst>
  <p:sldIdLst>
    <p:sldId id="256" r:id="rId2"/>
    <p:sldId id="283" r:id="rId3"/>
    <p:sldId id="257" r:id="rId4"/>
    <p:sldId id="268" r:id="rId5"/>
    <p:sldId id="281" r:id="rId6"/>
    <p:sldId id="282" r:id="rId7"/>
    <p:sldId id="284" r:id="rId8"/>
    <p:sldId id="265" r:id="rId9"/>
    <p:sldId id="266" r:id="rId10"/>
    <p:sldId id="343" r:id="rId11"/>
    <p:sldId id="344" r:id="rId12"/>
    <p:sldId id="347" r:id="rId13"/>
    <p:sldId id="346" r:id="rId14"/>
    <p:sldId id="348" r:id="rId15"/>
    <p:sldId id="349" r:id="rId16"/>
    <p:sldId id="350" r:id="rId17"/>
    <p:sldId id="351" r:id="rId18"/>
    <p:sldId id="352" r:id="rId19"/>
    <p:sldId id="353" r:id="rId20"/>
    <p:sldId id="355" r:id="rId21"/>
    <p:sldId id="356" r:id="rId22"/>
    <p:sldId id="354" r:id="rId23"/>
    <p:sldId id="357" r:id="rId24"/>
    <p:sldId id="358" r:id="rId25"/>
    <p:sldId id="359" r:id="rId26"/>
    <p:sldId id="360" r:id="rId27"/>
    <p:sldId id="361" r:id="rId28"/>
    <p:sldId id="362" r:id="rId29"/>
    <p:sldId id="366" r:id="rId30"/>
    <p:sldId id="367" r:id="rId31"/>
    <p:sldId id="363" r:id="rId32"/>
    <p:sldId id="364" r:id="rId33"/>
    <p:sldId id="365" r:id="rId34"/>
    <p:sldId id="267" r:id="rId35"/>
    <p:sldId id="259" r:id="rId36"/>
    <p:sldId id="271" r:id="rId37"/>
    <p:sldId id="272" r:id="rId38"/>
    <p:sldId id="275" r:id="rId39"/>
    <p:sldId id="274" r:id="rId40"/>
    <p:sldId id="285" r:id="rId41"/>
    <p:sldId id="277" r:id="rId42"/>
    <p:sldId id="278" r:id="rId43"/>
    <p:sldId id="279" r:id="rId44"/>
    <p:sldId id="270" r:id="rId45"/>
    <p:sldId id="280" r:id="rId46"/>
    <p:sldId id="286" r:id="rId47"/>
    <p:sldId id="372" r:id="rId48"/>
    <p:sldId id="373" r:id="rId49"/>
    <p:sldId id="314" r:id="rId50"/>
    <p:sldId id="260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6" r:id="rId60"/>
    <p:sldId id="316" r:id="rId61"/>
    <p:sldId id="315" r:id="rId62"/>
    <p:sldId id="295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7" r:id="rId73"/>
    <p:sldId id="306" r:id="rId74"/>
    <p:sldId id="317" r:id="rId75"/>
    <p:sldId id="318" r:id="rId76"/>
    <p:sldId id="309" r:id="rId77"/>
    <p:sldId id="311" r:id="rId78"/>
    <p:sldId id="312" r:id="rId79"/>
    <p:sldId id="313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7" r:id="rId88"/>
    <p:sldId id="328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38" r:id="rId99"/>
    <p:sldId id="339" r:id="rId100"/>
    <p:sldId id="340" r:id="rId101"/>
    <p:sldId id="341" r:id="rId102"/>
    <p:sldId id="262" r:id="rId103"/>
    <p:sldId id="368" r:id="rId104"/>
    <p:sldId id="369" r:id="rId105"/>
    <p:sldId id="370" r:id="rId106"/>
    <p:sldId id="371" r:id="rId107"/>
    <p:sldId id="342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2" autoAdjust="0"/>
    <p:restoredTop sz="94639" autoAdjust="0"/>
  </p:normalViewPr>
  <p:slideViewPr>
    <p:cSldViewPr>
      <p:cViewPr varScale="1">
        <p:scale>
          <a:sx n="38" d="100"/>
          <a:sy n="38" d="100"/>
        </p:scale>
        <p:origin x="-11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3D1A-A4B1-417C-BBAA-AD3E00E90C33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17922-6717-445D-8033-757C75CF57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DF6247B-D254-458F-A834-DEFBA4C188F2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3FA766-035A-4391-A53E-4D5D31E45CC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PENERAPAN </a:t>
            </a:r>
            <a:r>
              <a:rPr lang="en-US" i="1" dirty="0" smtClean="0"/>
              <a:t>SOFTWARE PRODUCT LINE</a:t>
            </a:r>
            <a:r>
              <a:rPr lang="en-US" dirty="0" smtClean="0"/>
              <a:t> DALAM PENGEMBANGAN </a:t>
            </a:r>
            <a:r>
              <a:rPr lang="en-US" i="1" dirty="0" smtClean="0"/>
              <a:t>ROLE-PLAYING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Fariz</a:t>
            </a:r>
            <a:r>
              <a:rPr lang="en-US" dirty="0" smtClean="0"/>
              <a:t> </a:t>
            </a:r>
            <a:r>
              <a:rPr lang="en-US" dirty="0" err="1" smtClean="0"/>
              <a:t>Abirafdi</a:t>
            </a:r>
            <a:r>
              <a:rPr lang="en-US" dirty="0" smtClean="0"/>
              <a:t> </a:t>
            </a:r>
            <a:r>
              <a:rPr lang="en-US" dirty="0" err="1" smtClean="0"/>
              <a:t>Benarto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mon-cast.cc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MIN_DREAM_SPELL_SUCCESS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_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sheep_message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()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dream_sheep_sleep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coupling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Low coupling</a:t>
            </a:r>
          </a:p>
          <a:p>
            <a:r>
              <a:rPr lang="en-US" dirty="0" smtClean="0"/>
              <a:t>High cohesion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Low coupling</a:t>
            </a:r>
          </a:p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High cohesion</a:t>
            </a:r>
          </a:p>
          <a:p>
            <a:r>
              <a:rPr lang="en-US" dirty="0" smtClean="0"/>
              <a:t>Development Effort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Low coupling</a:t>
            </a:r>
          </a:p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High cohesion</a:t>
            </a:r>
          </a:p>
          <a:p>
            <a:r>
              <a:rPr lang="en-US" dirty="0" smtClean="0"/>
              <a:t>Development Effort</a:t>
            </a:r>
          </a:p>
          <a:p>
            <a:pPr lvl="1"/>
            <a:r>
              <a:rPr lang="en-US" dirty="0" smtClean="0"/>
              <a:t>Easier monster addition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Low coupling</a:t>
            </a:r>
          </a:p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High cohesion</a:t>
            </a:r>
          </a:p>
          <a:p>
            <a:r>
              <a:rPr lang="en-US" dirty="0" smtClean="0"/>
              <a:t>Development Effort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Easier monster addition</a:t>
            </a:r>
          </a:p>
          <a:p>
            <a:pPr lvl="1"/>
            <a:r>
              <a:rPr lang="en-US" dirty="0" smtClean="0"/>
              <a:t>Even more easier monster derivation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“</a:t>
            </a:r>
            <a:r>
              <a:rPr lang="en-US" dirty="0" smtClean="0"/>
              <a:t>A software product line (SPL) is a set of software-intensive systems that share a common, managed set of features satisfying the specific needs of a particular market segment or mission and that are developed from a common set of core assets in a prescribed </a:t>
            </a:r>
            <a:r>
              <a:rPr lang="en-US" dirty="0" smtClean="0"/>
              <a:t>way”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Clement &amp; Northrop (2001)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Commonality and Variability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Commonality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and Variability</a:t>
            </a:r>
          </a:p>
          <a:p>
            <a:pPr lvl="1"/>
            <a:r>
              <a:rPr lang="en-US" dirty="0" smtClean="0"/>
              <a:t>“Common </a:t>
            </a:r>
            <a:r>
              <a:rPr lang="en-US" dirty="0" smtClean="0"/>
              <a:t>requirements form the basis of every software product line </a:t>
            </a:r>
            <a:r>
              <a:rPr lang="en-US" dirty="0" smtClean="0"/>
              <a:t>application”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Pohl et al (2005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Commonality and </a:t>
            </a:r>
            <a:r>
              <a:rPr lang="en-US" dirty="0" smtClean="0"/>
              <a:t>Variability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“Common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requirements form the basis of every software product line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application”</a:t>
            </a:r>
          </a:p>
          <a:p>
            <a:pPr lvl="1"/>
            <a:r>
              <a:rPr lang="en-US" dirty="0" smtClean="0"/>
              <a:t>“The </a:t>
            </a:r>
            <a:r>
              <a:rPr lang="en-US" dirty="0" smtClean="0"/>
              <a:t>aim of the application engineering process is to derive specific applications by exploiting the variability of the software product </a:t>
            </a:r>
            <a:r>
              <a:rPr lang="en-US" dirty="0" smtClean="0"/>
              <a:t>line”</a:t>
            </a:r>
          </a:p>
          <a:p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Pohl et al (2005)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</a:t>
            </a:r>
          </a:p>
          <a:p>
            <a:pPr>
              <a:buNone/>
            </a:pPr>
            <a:r>
              <a:rPr lang="en-US" dirty="0" smtClean="0"/>
              <a:t>	“</a:t>
            </a:r>
            <a:r>
              <a:rPr lang="en-US" dirty="0" smtClean="0"/>
              <a:t>Object-oriented techniques support variability management through a variety of techniques including domain and feature analysis, inheritance and </a:t>
            </a:r>
            <a:r>
              <a:rPr lang="en-US" dirty="0" smtClean="0"/>
              <a:t>polymorphism”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McGregor (2001)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“Software reuse and family-based production strategies, including SPLs, make software engineering more effective and productive”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</a:t>
            </a:r>
            <a:r>
              <a:rPr lang="en-US" dirty="0" smtClean="0"/>
              <a:t>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“Software reuse and family-based production strategies, including SPLs, make software engineering more effective and productive”</a:t>
            </a:r>
          </a:p>
          <a:p>
            <a:pPr lvl="1"/>
            <a:r>
              <a:rPr lang="en-US" sz="3000" dirty="0" smtClean="0"/>
              <a:t>“Such strategies let software designers and engineers analyze and implement systems collectively rather than separately”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“Software reuse and family-based production strategies, including SPLs, make software engineering more effective and productive”</a:t>
            </a:r>
          </a:p>
          <a:p>
            <a:pPr lvl="1"/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“Such strategies let software designers and engineers analyze and implement systems collectively rather than separately”</a:t>
            </a:r>
          </a:p>
          <a:p>
            <a:pPr lvl="1"/>
            <a:r>
              <a:rPr lang="en-US" sz="3000" dirty="0" smtClean="0"/>
              <a:t>“Automating more of the software life cycle through reusable domain assets”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</a:t>
            </a:r>
            <a:r>
              <a:rPr lang="en-US" dirty="0" smtClean="0"/>
              <a:t>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“Several factors have hindered digital game developers from implementing SPL”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</a:t>
            </a:r>
            <a:r>
              <a:rPr lang="en-US" dirty="0" smtClean="0"/>
              <a:t>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“Several factors have hindered digital game developers from implementing SPL”</a:t>
            </a:r>
          </a:p>
          <a:p>
            <a:pPr lvl="2"/>
            <a:r>
              <a:rPr lang="en-US" sz="2200" dirty="0" smtClean="0"/>
              <a:t>Engineering is the hardest part of game development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</a:t>
            </a:r>
            <a:r>
              <a:rPr lang="en-US" dirty="0" smtClean="0"/>
              <a:t>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“Several factors have hindered digital game developers from implementing SPL”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Engineering is the hardest part of game development</a:t>
            </a:r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haracterized by ad hoc low-level development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</a:t>
            </a:r>
            <a:r>
              <a:rPr lang="en-US" dirty="0" smtClean="0"/>
              <a:t>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“Several factors have hindered digital game developers from implementing SPL”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Engineering is the hardest part of game development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haracterized by ad hoc low-level development</a:t>
            </a:r>
          </a:p>
          <a:p>
            <a:pPr lvl="2"/>
            <a:r>
              <a:rPr lang="en-US" dirty="0" smtClean="0"/>
              <a:t>Developers struggle with integrating components and managing their architectural complexity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</a:t>
            </a:r>
            <a:r>
              <a:rPr lang="en-US" dirty="0" smtClean="0"/>
              <a:t>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“Several factors have hindered digital game developers from implementing SPL”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Engineering is the hardest part of game development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haracterized by ad hoc low-level development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Developers struggle with integrating components and managing their architectural complexity</a:t>
            </a:r>
          </a:p>
          <a:p>
            <a:pPr lvl="2"/>
            <a:r>
              <a:rPr lang="en-US" dirty="0" smtClean="0"/>
              <a:t>Traditional requirements engineering isn’t applicable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</a:t>
            </a:r>
            <a:r>
              <a:rPr lang="en-US" dirty="0" smtClean="0"/>
              <a:t>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“Several factors have hindered digital game developers from implementing SPL”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Engineering is the hardest part of game development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haracterized by ad hoc low-level development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Developers struggle with integrating components and managing their architectural complexity</a:t>
            </a:r>
          </a:p>
          <a:p>
            <a:pPr lvl="2"/>
            <a:r>
              <a:rPr lang="en-US" dirty="0" smtClean="0"/>
              <a:t>Traditional requirements engineering isn’t applicable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</a:t>
            </a:r>
            <a:r>
              <a:rPr lang="en-US" dirty="0" smtClean="0"/>
              <a:t>et al (2011)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“A systematic process for exploiting software product lines for game development offers both domain-specific languages and generators streamlined for game </a:t>
            </a:r>
            <a:r>
              <a:rPr lang="en-US" dirty="0" err="1" smtClean="0"/>
              <a:t>subdomains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err="1" smtClean="0"/>
              <a:t>Furtado</a:t>
            </a:r>
            <a:r>
              <a:rPr lang="en-US" dirty="0" smtClean="0"/>
              <a:t> et al (2011)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r">
              <a:buNone/>
            </a:pPr>
            <a:r>
              <a:rPr lang="en-US" dirty="0" smtClean="0"/>
              <a:t>Fowler (2001)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tle_denzi_summon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Dungeon Crawl Stone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Dungeon Crawl Stone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Genre:		</a:t>
            </a:r>
            <a:r>
              <a:rPr lang="en-US" dirty="0" err="1" smtClean="0"/>
              <a:t>Roguelike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Dungeon Crawl Stone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Genre:		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Roguelike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/>
              <a:t>Grafis</a:t>
            </a:r>
            <a:r>
              <a:rPr lang="en-US" dirty="0" smtClean="0"/>
              <a:t>:		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Dungeon Crawl Stone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Genre:		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Roguelike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/>
              <a:t>Grafis</a:t>
            </a:r>
            <a:r>
              <a:rPr lang="en-US" dirty="0" smtClean="0"/>
              <a:t>:		ASCII</a:t>
            </a:r>
          </a:p>
        </p:txBody>
      </p:sp>
      <p:pic>
        <p:nvPicPr>
          <p:cNvPr id="4099" name="Picture 3" descr="C:\Users\ACER\Desktop\z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9838" y="1676400"/>
            <a:ext cx="276416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Game Development</a:t>
            </a:r>
          </a:p>
          <a:p>
            <a:r>
              <a:rPr lang="en-US" dirty="0" smtClean="0"/>
              <a:t>How to Improve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Dungeon Crawl Stone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Genre:		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Roguelike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Grafis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:		ASCII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Tile-Based</a:t>
            </a:r>
          </a:p>
        </p:txBody>
      </p:sp>
      <p:pic>
        <p:nvPicPr>
          <p:cNvPr id="4099" name="Picture 3" descr="C:\Users\ACER\Desktop\z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9838" y="1676400"/>
            <a:ext cx="276416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Dungeon Crawl Stone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Genre:		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Roguelike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/>
              <a:t>Grafis</a:t>
            </a:r>
            <a:r>
              <a:rPr lang="en-US" dirty="0" smtClean="0"/>
              <a:t>:		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ASCII</a:t>
            </a:r>
          </a:p>
          <a:p>
            <a:pPr>
              <a:buNone/>
            </a:pPr>
            <a:r>
              <a:rPr lang="en-US" dirty="0" smtClean="0"/>
              <a:t>				Tile-Based</a:t>
            </a:r>
          </a:p>
        </p:txBody>
      </p:sp>
      <p:pic>
        <p:nvPicPr>
          <p:cNvPr id="4099" name="Picture 3" descr="C:\Users\ACER\Desktop\z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9838" y="1676400"/>
            <a:ext cx="2764162" cy="2590800"/>
          </a:xfrm>
          <a:prstGeom prst="rect">
            <a:avLst/>
          </a:prstGeom>
          <a:noFill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342921"/>
            <a:ext cx="3657600" cy="25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CER\Desktop\z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9838" y="1676400"/>
            <a:ext cx="2764162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Dungeon Crawl Stone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Genre:		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Roguelike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Grafis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:		ASCII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			Tile-Based</a:t>
            </a:r>
          </a:p>
          <a:p>
            <a:r>
              <a:rPr lang="en-US" dirty="0" smtClean="0"/>
              <a:t>Availability:	Open-Source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342921"/>
            <a:ext cx="3657600" cy="25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CER\Desktop\z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9838" y="1676400"/>
            <a:ext cx="2764162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Dungeon Crawl Stone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Genre:		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Roguelike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Grafis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:		ASCII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			Tile-Based</a:t>
            </a:r>
          </a:p>
          <a:p>
            <a:r>
              <a:rPr lang="en-US" dirty="0" smtClean="0"/>
              <a:t>Availability:	Open-Source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342921"/>
            <a:ext cx="3657600" cy="25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09600" y="4191000"/>
            <a:ext cx="472503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74" name="Picture 2" descr="C:\Users\ACER\Desktop\Dream_she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590800"/>
            <a:ext cx="2454275" cy="2454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Monster Addition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Monster Addition</a:t>
            </a:r>
          </a:p>
          <a:p>
            <a:r>
              <a:rPr lang="en-US" dirty="0" smtClean="0"/>
              <a:t>9 source code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Monster Addition</a:t>
            </a:r>
          </a:p>
          <a:p>
            <a:r>
              <a:rPr lang="en-US" dirty="0" smtClean="0"/>
              <a:t>9 source code files</a:t>
            </a:r>
          </a:p>
          <a:p>
            <a:r>
              <a:rPr lang="en-US" dirty="0" smtClean="0"/>
              <a:t>20+ data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Monster Addition</a:t>
            </a:r>
          </a:p>
          <a:p>
            <a:r>
              <a:rPr lang="en-US" dirty="0" smtClean="0"/>
              <a:t>9 source code files</a:t>
            </a:r>
          </a:p>
          <a:p>
            <a:r>
              <a:rPr lang="en-US" dirty="0" smtClean="0"/>
              <a:t>20+ data files</a:t>
            </a:r>
          </a:p>
          <a:p>
            <a:r>
              <a:rPr lang="en-US" dirty="0" smtClean="0"/>
              <a:t>Simpler addition?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Game Development</a:t>
            </a:r>
          </a:p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How to Improve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en-US" dirty="0" smtClean="0"/>
              <a:t>Software Development Methodologies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Commonalities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Commonalities</a:t>
            </a:r>
          </a:p>
          <a:p>
            <a:pPr lvl="1"/>
            <a:r>
              <a:rPr lang="en-US" dirty="0" smtClean="0"/>
              <a:t>Function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Commonalities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Function User</a:t>
            </a:r>
          </a:p>
          <a:p>
            <a:pPr lvl="1"/>
            <a:r>
              <a:rPr lang="en-US" dirty="0" smtClean="0"/>
              <a:t>Monster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Commonalities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Function User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Monster Component</a:t>
            </a:r>
          </a:p>
          <a:p>
            <a:r>
              <a:rPr lang="en-US" dirty="0" err="1" smtClean="0"/>
              <a:t>Variabilities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Commonalities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Function User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Monster Component</a:t>
            </a:r>
          </a:p>
          <a:p>
            <a:r>
              <a:rPr lang="en-US" dirty="0" err="1" smtClean="0"/>
              <a:t>Variabilities</a:t>
            </a:r>
            <a:endParaRPr lang="en-US" dirty="0" smtClean="0"/>
          </a:p>
          <a:p>
            <a:pPr lvl="1"/>
            <a:r>
              <a:rPr lang="en-US" dirty="0" smtClean="0"/>
              <a:t>Identity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Commonalities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Function User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Monster Component</a:t>
            </a:r>
          </a:p>
          <a:p>
            <a:r>
              <a:rPr lang="en-US" dirty="0" err="1" smtClean="0"/>
              <a:t>Variabilities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Identity</a:t>
            </a:r>
          </a:p>
          <a:p>
            <a:pPr lvl="1"/>
            <a:r>
              <a:rPr lang="en-US" dirty="0" smtClean="0"/>
              <a:t>Power Configuration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Commonalities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Function User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Monster Component</a:t>
            </a:r>
          </a:p>
          <a:p>
            <a:r>
              <a:rPr lang="en-US" dirty="0" err="1" smtClean="0"/>
              <a:t>Variabilities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Identity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Power Configuration</a:t>
            </a:r>
          </a:p>
          <a:p>
            <a:pPr lvl="1"/>
            <a:r>
              <a:rPr lang="en-US" dirty="0" smtClean="0"/>
              <a:t>Movement and Attacking Pattern/Behavior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Commonalities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Function User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Monster Component</a:t>
            </a:r>
          </a:p>
          <a:p>
            <a:r>
              <a:rPr lang="en-US" dirty="0" err="1" smtClean="0"/>
              <a:t>Variabilities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Identity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Power Configuration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Movement and Attacking Pattern/Behavior</a:t>
            </a:r>
          </a:p>
          <a:p>
            <a:pPr lvl="1"/>
            <a:r>
              <a:rPr lang="en-US" dirty="0" smtClean="0"/>
              <a:t>Spell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Commonalities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Function User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Monster Component</a:t>
            </a:r>
          </a:p>
          <a:p>
            <a:r>
              <a:rPr lang="en-US" dirty="0" err="1" smtClean="0"/>
              <a:t>Variabilities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Identity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Power Configuration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Movement and Attacking Pattern/Behavior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Spell</a:t>
            </a:r>
          </a:p>
          <a:p>
            <a:pPr lvl="1"/>
            <a:r>
              <a:rPr lang="en-US" dirty="0" smtClean="0"/>
              <a:t>Ability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Commonalities &amp; </a:t>
            </a:r>
            <a:r>
              <a:rPr lang="en-US" sz="3600" dirty="0" err="1" smtClean="0"/>
              <a:t>Variabilities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Commonalities</a:t>
            </a:r>
          </a:p>
          <a:p>
            <a:pPr lvl="1"/>
            <a:r>
              <a:rPr lang="en-US" dirty="0" smtClean="0"/>
              <a:t>Function User</a:t>
            </a:r>
          </a:p>
          <a:p>
            <a:pPr lvl="1"/>
            <a:r>
              <a:rPr lang="en-US" dirty="0" smtClean="0"/>
              <a:t>Monster Component</a:t>
            </a:r>
          </a:p>
          <a:p>
            <a:r>
              <a:rPr lang="en-US" dirty="0" err="1" smtClean="0"/>
              <a:t>Variabilities</a:t>
            </a:r>
            <a:endParaRPr lang="en-US" dirty="0" smtClean="0"/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Power Configuration</a:t>
            </a:r>
          </a:p>
          <a:p>
            <a:pPr lvl="1"/>
            <a:r>
              <a:rPr lang="en-US" dirty="0" smtClean="0"/>
              <a:t>Movement and Attacking Pattern/Behavior</a:t>
            </a:r>
          </a:p>
          <a:p>
            <a:pPr lvl="1"/>
            <a:r>
              <a:rPr lang="en-US" dirty="0" smtClean="0"/>
              <a:t>Spell</a:t>
            </a:r>
          </a:p>
          <a:p>
            <a:pPr lvl="1"/>
            <a:r>
              <a:rPr lang="en-US" dirty="0" smtClean="0"/>
              <a:t>Ability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Game Development</a:t>
            </a:r>
          </a:p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How to Improve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Software Development Methodologies</a:t>
            </a:r>
          </a:p>
          <a:p>
            <a:r>
              <a:rPr lang="en-US" dirty="0" smtClean="0"/>
              <a:t>Software Product Line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Class-Responsibility-Collaboration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Class-Responsibility-Collaboration</a:t>
            </a:r>
          </a:p>
          <a:p>
            <a:pPr lvl="1"/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Class-Responsibility-Collaboration</a:t>
            </a:r>
          </a:p>
          <a:p>
            <a:pPr lvl="1"/>
            <a:r>
              <a:rPr lang="en-US" dirty="0" smtClean="0"/>
              <a:t>Class: Monsters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Class-Responsibility-Collaboration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Class: Monsters</a:t>
            </a:r>
          </a:p>
          <a:p>
            <a:pPr lvl="1"/>
            <a:r>
              <a:rPr lang="en-US" dirty="0" smtClean="0"/>
              <a:t>Responsibilities: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Class-Responsibility-Collaboration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Class: Monsters</a:t>
            </a:r>
          </a:p>
          <a:p>
            <a:pPr lvl="1"/>
            <a:r>
              <a:rPr lang="en-US" dirty="0" smtClean="0"/>
              <a:t>Responsibilities:</a:t>
            </a:r>
          </a:p>
          <a:p>
            <a:pPr lvl="2"/>
            <a:r>
              <a:rPr lang="en-US" dirty="0" smtClean="0"/>
              <a:t>Texts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Class-Responsibility-Collaboration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Class: Monsters</a:t>
            </a:r>
          </a:p>
          <a:p>
            <a:pPr lvl="1"/>
            <a:r>
              <a:rPr lang="en-US" dirty="0" smtClean="0"/>
              <a:t>Responsibilities: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Texts</a:t>
            </a:r>
          </a:p>
          <a:p>
            <a:pPr lvl="2"/>
            <a:r>
              <a:rPr lang="en-US" dirty="0" smtClean="0"/>
              <a:t>Behavior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Class-Responsibility-Collaboration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Class: Monsters</a:t>
            </a:r>
          </a:p>
          <a:p>
            <a:pPr lvl="1"/>
            <a:r>
              <a:rPr lang="en-US" dirty="0" smtClean="0"/>
              <a:t>Responsibilities: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Texts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Behavior</a:t>
            </a:r>
          </a:p>
          <a:p>
            <a:pPr lvl="2"/>
            <a:r>
              <a:rPr lang="en-US" dirty="0" smtClean="0"/>
              <a:t>Spell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Class-Responsibility-Collaboration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Class: Monsters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Responsibilities: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Texts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Behavior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Spell</a:t>
            </a:r>
          </a:p>
          <a:p>
            <a:pPr lvl="1"/>
            <a:r>
              <a:rPr lang="en-US" dirty="0" smtClean="0"/>
              <a:t>Collaboration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Class-Responsibility-Collaboration</a:t>
            </a:r>
          </a:p>
          <a:p>
            <a:pPr lvl="1"/>
            <a:r>
              <a:rPr lang="en-US" dirty="0" smtClean="0"/>
              <a:t>Class: Monsters</a:t>
            </a:r>
          </a:p>
          <a:p>
            <a:pPr lvl="1"/>
            <a:r>
              <a:rPr lang="en-US" dirty="0" smtClean="0"/>
              <a:t>Responsibilities:</a:t>
            </a:r>
          </a:p>
          <a:p>
            <a:pPr lvl="2"/>
            <a:r>
              <a:rPr lang="en-US" dirty="0" smtClean="0"/>
              <a:t>Texts</a:t>
            </a:r>
          </a:p>
          <a:p>
            <a:pPr lvl="2"/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Spell</a:t>
            </a:r>
          </a:p>
          <a:p>
            <a:pPr lvl="1"/>
            <a:r>
              <a:rPr lang="en-US" dirty="0" smtClean="0"/>
              <a:t>Collaboration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Categorization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6096000" cy="42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074440"/>
          </a:xfrm>
        </p:spPr>
        <p:txBody>
          <a:bodyPr>
            <a:normAutofit fontScale="40000" lnSpcReduction="20000"/>
          </a:bodyPr>
          <a:lstStyle/>
          <a:p>
            <a:r>
              <a:rPr lang="en-US" sz="7500" dirty="0" smtClean="0"/>
              <a:t>Original Structure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d-ID" dirty="0" smtClean="0"/>
              <a:t>Spell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Spell monster 1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Spell monster </a:t>
            </a:r>
            <a:r>
              <a:rPr lang="id-ID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Spell monster 3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Behavior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Pola gerakan monster 1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Pola gerakan monster 2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Pola gerakan monster 2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Data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Data monster 1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Data monster 2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Data monster 3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3429000" cy="5074440"/>
          </a:xfrm>
        </p:spPr>
        <p:txBody>
          <a:bodyPr>
            <a:normAutofit fontScale="40000" lnSpcReduction="20000"/>
          </a:bodyPr>
          <a:lstStyle/>
          <a:p>
            <a:r>
              <a:rPr lang="en-US" sz="7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Original Structure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Spell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Spell monster 1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Spell monster </a:t>
            </a: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2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Spell monster 3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}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Behavior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Pola gerakan monster 1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Pola gerakan monster 2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Pola gerakan monster 2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}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Data monster 1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Data monster 2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	Data monster 3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id-ID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}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783560"/>
            <a:ext cx="3657600" cy="507444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75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Proposed</a:t>
            </a:r>
            <a:r>
              <a:rPr kumimoji="0" lang="en-US" sz="75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Structure</a:t>
            </a:r>
            <a:endParaRPr kumimoji="0" lang="en-US" sz="7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ts val="700"/>
              </a:spcBef>
            </a:pPr>
            <a:r>
              <a:rPr lang="id-ID" sz="3000" smtClean="0"/>
              <a:t>Monster 1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{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Spell monster 1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Pola gerakan monster 1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Data monster 1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}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Monster 2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{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Spell monster 2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Pola gerakan monster 2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Data monster 2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}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Monster 3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{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Spell monster 3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Pola gerakan monster 3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Data monster 3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}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3429000" cy="5074440"/>
          </a:xfrm>
        </p:spPr>
        <p:txBody>
          <a:bodyPr>
            <a:normAutofit fontScale="40000" lnSpcReduction="20000"/>
          </a:bodyPr>
          <a:lstStyle/>
          <a:p>
            <a:r>
              <a:rPr lang="en-US" sz="7500" dirty="0" smtClean="0"/>
              <a:t>Original Structure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d-ID" dirty="0" smtClean="0"/>
              <a:t>Spell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Spell monster 1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Spell monster </a:t>
            </a:r>
            <a:r>
              <a:rPr lang="id-ID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Spell monster 3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Behavior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Pola gerakan monster 1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Pola gerakan monster 2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Pola gerakan monster 2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Data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Data monster 1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Data monster 2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	Data monster 3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783560"/>
            <a:ext cx="3657600" cy="507444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75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Proposed</a:t>
            </a:r>
            <a:r>
              <a:rPr kumimoji="0" lang="en-US" sz="75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Structure</a:t>
            </a:r>
            <a:endParaRPr kumimoji="0" lang="en-US" sz="7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ts val="700"/>
              </a:spcBef>
            </a:pPr>
            <a:r>
              <a:rPr lang="id-ID" sz="3000" smtClean="0"/>
              <a:t>Monster 1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{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Spell monster 1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Pola gerakan monster 1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Data monster 1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}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Monster 2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{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Spell monster 2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Pola gerakan monster 2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Data monster 2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}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Monster 3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{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Spell monster 3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Pola gerakan monster 3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	Data monster 3</a:t>
            </a:r>
            <a:endParaRPr lang="en-US" sz="3000" smtClean="0"/>
          </a:p>
          <a:p>
            <a:pPr>
              <a:spcBef>
                <a:spcPts val="700"/>
              </a:spcBef>
            </a:pPr>
            <a:r>
              <a:rPr lang="id-ID" sz="3000" smtClean="0"/>
              <a:t>}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Monster Addition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Monster Addition (Old Code)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14600"/>
            <a:ext cx="6019800" cy="38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Monster Addition (New Code)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Monster Addition (New Code)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19400"/>
            <a:ext cx="718694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Bagaimana</a:t>
            </a:r>
            <a:r>
              <a:rPr lang="en-US" dirty="0" smtClean="0"/>
              <a:t> SPL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i="1" dirty="0" smtClean="0"/>
              <a:t>game</a:t>
            </a:r>
            <a:r>
              <a:rPr lang="en-US" dirty="0" smtClean="0"/>
              <a:t>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Integration to Game Source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Integration to Game Source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Refactoring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Integration to Game Source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Refactoring</a:t>
            </a:r>
          </a:p>
          <a:p>
            <a:pPr lvl="1"/>
            <a:r>
              <a:rPr lang="en-US" dirty="0" smtClean="0"/>
              <a:t>Score Calculation System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Integration to Game Source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Refactoring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Score Calculation System</a:t>
            </a:r>
          </a:p>
          <a:p>
            <a:pPr lvl="1"/>
            <a:r>
              <a:rPr lang="en-US" dirty="0" smtClean="0"/>
              <a:t>Experience Management System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Integration to Game Source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Object-oriented Refactoring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Score Calculation System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Experience Management System</a:t>
            </a:r>
          </a:p>
          <a:p>
            <a:r>
              <a:rPr lang="en-US" dirty="0" smtClean="0"/>
              <a:t>Dream Sheep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Integration to Game Source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Object-oriented Refactoring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Score Calculation System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Experience Management System</a:t>
            </a:r>
          </a:p>
          <a:p>
            <a:r>
              <a:rPr lang="en-US" dirty="0" smtClean="0"/>
              <a:t>Dream Sheep</a:t>
            </a:r>
          </a:p>
          <a:p>
            <a:pPr lvl="1"/>
            <a:r>
              <a:rPr lang="en-US" dirty="0" smtClean="0"/>
              <a:t>Dream Dust Spell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err="1" smtClean="0"/>
              <a:t>Eksperimen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Calculation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Calculation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hiscores.h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Calculation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hiscores.h</a:t>
            </a:r>
            <a:endParaRPr lang="en-US" dirty="0" smtClean="0"/>
          </a:p>
          <a:p>
            <a:r>
              <a:rPr lang="en-US" dirty="0" smtClean="0"/>
              <a:t>hiscores.cc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SPL?”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Calculation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hiscores.h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hiscores.cc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award_modified_experience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Calculation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hiscores.h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hiscores.cc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award_modified_experience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corefile_entry</a:t>
            </a:r>
            <a:r>
              <a:rPr lang="en-US" dirty="0" smtClean="0"/>
              <a:t>:</a:t>
            </a:r>
            <a:r>
              <a:rPr lang="en-US" dirty="0" smtClean="0">
                <a:sym typeface="Wingdings" pitchFamily="2" charset="2"/>
              </a:rPr>
              <a:t>:init()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mon-death.h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mon-death.h</a:t>
            </a:r>
            <a:endParaRPr lang="en-US" dirty="0" smtClean="0"/>
          </a:p>
          <a:p>
            <a:r>
              <a:rPr lang="en-US" dirty="0" smtClean="0"/>
              <a:t>mon-death.cc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mon-death.h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mon-death.cc</a:t>
            </a:r>
          </a:p>
          <a:p>
            <a:pPr lvl="1"/>
            <a:r>
              <a:rPr lang="en-US" sz="2800" dirty="0" smtClean="0"/>
              <a:t>_</a:t>
            </a:r>
            <a:r>
              <a:rPr lang="en-US" sz="2800" dirty="0" err="1" smtClean="0"/>
              <a:t>calc_monster_experience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800" dirty="0" smtClean="0"/>
              <a:t>_</a:t>
            </a:r>
            <a:r>
              <a:rPr lang="en-US" sz="2800" dirty="0" err="1" smtClean="0"/>
              <a:t>give_monster_experience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800" dirty="0" smtClean="0"/>
              <a:t>_</a:t>
            </a:r>
            <a:r>
              <a:rPr lang="en-US" sz="2800" dirty="0" err="1" smtClean="0"/>
              <a:t>beogh_spread_experience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800" dirty="0" smtClean="0"/>
              <a:t>_</a:t>
            </a:r>
            <a:r>
              <a:rPr lang="en-US" sz="2800" dirty="0" err="1" smtClean="0"/>
              <a:t>calc_player_experience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800" dirty="0" smtClean="0"/>
              <a:t>_</a:t>
            </a:r>
            <a:r>
              <a:rPr lang="en-US" sz="2800" dirty="0" err="1" smtClean="0"/>
              <a:t>give_player_experience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800" dirty="0" smtClean="0"/>
              <a:t>_</a:t>
            </a:r>
            <a:r>
              <a:rPr lang="en-US" sz="2800" dirty="0" err="1" smtClean="0"/>
              <a:t>give_experience</a:t>
            </a:r>
            <a:r>
              <a:rPr lang="en-US" sz="2400" dirty="0" smtClean="0"/>
              <a:t>()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mon-cast.cc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mon-cast.cc</a:t>
            </a:r>
          </a:p>
          <a:p>
            <a:pPr lvl="1"/>
            <a:r>
              <a:rPr lang="en-US" dirty="0" smtClean="0"/>
              <a:t>MIN_DREAM_SPELL_SUCCESS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mon-cast.cc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MIN_DREAM_SPELL_SUCCESS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sheep_message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849</TotalTime>
  <Words>1092</Words>
  <Application>Microsoft Office PowerPoint</Application>
  <PresentationFormat>On-screen Show (4:3)</PresentationFormat>
  <Paragraphs>528</Paragraphs>
  <Slides>107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Metro</vt:lpstr>
      <vt:lpstr>PENERAPAN SOFTWARE PRODUCT LINE DALAM PENGEMBANGAN ROLE-PLAYING GAME</vt:lpstr>
      <vt:lpstr>Latar Belakang</vt:lpstr>
      <vt:lpstr>Latar Belakang</vt:lpstr>
      <vt:lpstr>Latar Belakang</vt:lpstr>
      <vt:lpstr>Latar Belakang</vt:lpstr>
      <vt:lpstr>Latar Belakang</vt:lpstr>
      <vt:lpstr>Rumusan Masalah</vt:lpstr>
      <vt:lpstr>Rumusan Masalah</vt:lpstr>
      <vt:lpstr>Rumusan Masalah</vt:lpstr>
      <vt:lpstr>Tinjauan Literatur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Software Product Line</vt:lpstr>
      <vt:lpstr>Domain-Specific Language</vt:lpstr>
      <vt:lpstr>Domain-Specific Language</vt:lpstr>
      <vt:lpstr>Refactoring</vt:lpstr>
      <vt:lpstr>Refactoring</vt:lpstr>
      <vt:lpstr>Refactoring</vt:lpstr>
      <vt:lpstr>Studi Kasus</vt:lpstr>
      <vt:lpstr>Slide 35</vt:lpstr>
      <vt:lpstr>Dungeon Crawl Stone Soup</vt:lpstr>
      <vt:lpstr>Dungeon Crawl Stone Soup</vt:lpstr>
      <vt:lpstr>Dungeon Crawl Stone Soup</vt:lpstr>
      <vt:lpstr>Dungeon Crawl Stone Soup</vt:lpstr>
      <vt:lpstr>Dungeon Crawl Stone Soup</vt:lpstr>
      <vt:lpstr>Dungeon Crawl Stone Soup</vt:lpstr>
      <vt:lpstr>Dungeon Crawl Stone Soup</vt:lpstr>
      <vt:lpstr>Dungeon Crawl Stone Soup</vt:lpstr>
      <vt:lpstr>Dream Sheep</vt:lpstr>
      <vt:lpstr>Dream Sheep</vt:lpstr>
      <vt:lpstr>Dream Sheep</vt:lpstr>
      <vt:lpstr>Dream Sheep</vt:lpstr>
      <vt:lpstr>Dream Sheep</vt:lpstr>
      <vt:lpstr>Rancangan Eksperimen</vt:lpstr>
      <vt:lpstr>Commonalities &amp; Variabilities</vt:lpstr>
      <vt:lpstr>Commonalities &amp; Variabilities</vt:lpstr>
      <vt:lpstr>Commonalities &amp; Variabilities</vt:lpstr>
      <vt:lpstr>Commonalities &amp; Variabilities</vt:lpstr>
      <vt:lpstr>Commonalities &amp; Variabilities</vt:lpstr>
      <vt:lpstr>Commonalities &amp; Variabilities</vt:lpstr>
      <vt:lpstr>Commonalities &amp; Variabilities</vt:lpstr>
      <vt:lpstr>Commonalities &amp; Variabilities</vt:lpstr>
      <vt:lpstr>Commonalities &amp; Variabilities</vt:lpstr>
      <vt:lpstr>Commonalities &amp; Variabilities</vt:lpstr>
      <vt:lpstr>CRC Cards</vt:lpstr>
      <vt:lpstr>CRC Cards</vt:lpstr>
      <vt:lpstr>CRC Cards</vt:lpstr>
      <vt:lpstr>CRC Cards</vt:lpstr>
      <vt:lpstr>CRC Cards</vt:lpstr>
      <vt:lpstr>CRC Cards</vt:lpstr>
      <vt:lpstr>CRC Cards</vt:lpstr>
      <vt:lpstr>CRC Cards</vt:lpstr>
      <vt:lpstr>CRC Cards</vt:lpstr>
      <vt:lpstr>CRC Cards</vt:lpstr>
      <vt:lpstr>Code Differences</vt:lpstr>
      <vt:lpstr>Code Differences</vt:lpstr>
      <vt:lpstr>Code Differences</vt:lpstr>
      <vt:lpstr>Code Differences</vt:lpstr>
      <vt:lpstr>Code Differences</vt:lpstr>
      <vt:lpstr>Code Differences</vt:lpstr>
      <vt:lpstr>Code Differences</vt:lpstr>
      <vt:lpstr>Code Differences</vt:lpstr>
      <vt:lpstr>Code Differences</vt:lpstr>
      <vt:lpstr>Code Differences</vt:lpstr>
      <vt:lpstr>Integration to Game Source Code</vt:lpstr>
      <vt:lpstr>Integration to Game Source Code</vt:lpstr>
      <vt:lpstr>Integration to Game Source Code</vt:lpstr>
      <vt:lpstr>Integration to Game Source Code</vt:lpstr>
      <vt:lpstr>Integration to Game Source Code</vt:lpstr>
      <vt:lpstr>Integration to Game Source Code</vt:lpstr>
      <vt:lpstr>Eksperimen</vt:lpstr>
      <vt:lpstr>Score Calculation System</vt:lpstr>
      <vt:lpstr>Score Calculation System</vt:lpstr>
      <vt:lpstr>Score Calculation System</vt:lpstr>
      <vt:lpstr>Score Calculation System</vt:lpstr>
      <vt:lpstr>Score Calculation System</vt:lpstr>
      <vt:lpstr>Experience Management System</vt:lpstr>
      <vt:lpstr>Experience Management System</vt:lpstr>
      <vt:lpstr>Experience Management System</vt:lpstr>
      <vt:lpstr>Experience Management System</vt:lpstr>
      <vt:lpstr>Dream Sheep</vt:lpstr>
      <vt:lpstr>Dream Sheep</vt:lpstr>
      <vt:lpstr>Dream Sheep</vt:lpstr>
      <vt:lpstr>Dream Sheep</vt:lpstr>
      <vt:lpstr>Dream Sheep</vt:lpstr>
      <vt:lpstr>Analisis</vt:lpstr>
      <vt:lpstr>Analisis</vt:lpstr>
      <vt:lpstr>Analisis</vt:lpstr>
      <vt:lpstr>Analisis</vt:lpstr>
      <vt:lpstr>Analisis</vt:lpstr>
      <vt:lpstr>Analisis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SOFTWARE PRODUCT LINE DALAM PENGEMBANGAN ROLE-PLAYING GAME</dc:title>
  <dc:creator>ACER</dc:creator>
  <cp:lastModifiedBy>ACER</cp:lastModifiedBy>
  <cp:revision>80</cp:revision>
  <dcterms:created xsi:type="dcterms:W3CDTF">2017-01-02T10:11:20Z</dcterms:created>
  <dcterms:modified xsi:type="dcterms:W3CDTF">2017-01-03T00:20:32Z</dcterms:modified>
</cp:coreProperties>
</file>