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8"/>
  </p:notesMasterIdLst>
  <p:sldIdLst>
    <p:sldId id="256" r:id="rId2"/>
    <p:sldId id="258" r:id="rId3"/>
    <p:sldId id="259" r:id="rId4"/>
    <p:sldId id="260" r:id="rId5"/>
    <p:sldId id="261" r:id="rId6"/>
    <p:sldId id="262"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Ferro Rosso" panose="00000400000000000000" pitchFamily="2" charset="0"/>
      <p:regular r:id="rId15"/>
    </p:embeddedFont>
    <p:embeddedFont>
      <p:font typeface="Monotype Corsiva" panose="03010101010201010101" pitchFamily="66" charset="0"/>
      <p: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3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30734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040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15207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7536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011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04630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57206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98278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85179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88724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08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37349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87622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10/13/2021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461265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779301" y="601723"/>
            <a:ext cx="4981640" cy="3837739"/>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9600" dirty="0">
                <a:solidFill>
                  <a:srgbClr val="FF0000"/>
                </a:solidFill>
                <a:latin typeface="Ferro Rosso" panose="00000400000000000000" pitchFamily="2" charset="0"/>
              </a:rPr>
              <a:t>Cherry </a:t>
            </a:r>
            <a:r>
              <a:rPr lang="en-US" sz="9600" dirty="0" err="1">
                <a:solidFill>
                  <a:srgbClr val="FF0000"/>
                </a:solidFill>
                <a:latin typeface="Ferro Rosso" panose="00000400000000000000" pitchFamily="2" charset="0"/>
              </a:rPr>
              <a:t>PIcker</a:t>
            </a:r>
            <a:endParaRPr lang="en-US" sz="9600" dirty="0">
              <a:solidFill>
                <a:srgbClr val="FF0000"/>
              </a:solidFill>
              <a:latin typeface="Ferro Rosso" panose="00000400000000000000" pitchFamily="2" charset="0"/>
            </a:endParaRPr>
          </a:p>
        </p:txBody>
      </p:sp>
      <p:sp>
        <p:nvSpPr>
          <p:cNvPr id="278" name="Google Shape;278;p13"/>
          <p:cNvSpPr txBox="1">
            <a:spLocks noGrp="1"/>
          </p:cNvSpPr>
          <p:nvPr>
            <p:ph type="subTitle" idx="1"/>
          </p:nvPr>
        </p:nvSpPr>
        <p:spPr>
          <a:xfrm>
            <a:off x="1" y="601723"/>
            <a:ext cx="3299254" cy="3837739"/>
          </a:xfrm>
          <a:prstGeom prst="rect">
            <a:avLst/>
          </a:prstGeom>
        </p:spPr>
        <p:txBody>
          <a:bodyPr spcFirstLastPara="1" lIns="91425" tIns="91425" rIns="91425" bIns="91425" anchor="ctr" anchorCtr="0">
            <a:normAutofit/>
          </a:bodyPr>
          <a:lstStyle/>
          <a:p>
            <a:pPr marL="0" lvl="0" indent="0" algn="r" rtl="0">
              <a:spcBef>
                <a:spcPts val="0"/>
              </a:spcBef>
              <a:spcAft>
                <a:spcPts val="600"/>
              </a:spcAft>
              <a:buNone/>
            </a:pPr>
            <a:r>
              <a:rPr lang="en-US" sz="2400" dirty="0">
                <a:latin typeface="Ferro Rosso" panose="00000400000000000000" pitchFamily="2" charset="0"/>
              </a:rPr>
              <a:t>Your guide to safe classic car buying</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77"/>
                                        </p:tgtEl>
                                        <p:attrNameLst>
                                          <p:attrName>style.visibility</p:attrName>
                                        </p:attrNameLst>
                                      </p:cBhvr>
                                      <p:to>
                                        <p:strVal val="visible"/>
                                      </p:to>
                                    </p:set>
                                    <p:animEffect transition="in" filter="fade">
                                      <p:cBhvr>
                                        <p:cTn id="7" dur="7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latin typeface="Ferro Rosso" panose="00000400000000000000" pitchFamily="2" charset="0"/>
              </a:rPr>
              <a:t>Concept</a:t>
            </a:r>
            <a:endParaRPr dirty="0">
              <a:solidFill>
                <a:srgbClr val="FF0000"/>
              </a:solidFill>
              <a:latin typeface="Ferro Rosso" panose="00000400000000000000" pitchFamily="2" charset="0"/>
            </a:endParaRPr>
          </a:p>
        </p:txBody>
      </p:sp>
      <p:sp>
        <p:nvSpPr>
          <p:cNvPr id="289" name="Google Shape;289;p15"/>
          <p:cNvSpPr txBox="1">
            <a:spLocks noGrp="1"/>
          </p:cNvSpPr>
          <p:nvPr>
            <p:ph type="body" idx="1"/>
          </p:nvPr>
        </p:nvSpPr>
        <p:spPr>
          <a:xfrm>
            <a:off x="631515" y="1176036"/>
            <a:ext cx="7030500" cy="2541600"/>
          </a:xfrm>
          <a:prstGeom prst="rect">
            <a:avLst/>
          </a:prstGeom>
        </p:spPr>
        <p:txBody>
          <a:bodyPr spcFirstLastPara="1" wrap="square" lIns="91425" tIns="91425" rIns="91425" bIns="91425" anchor="t" anchorCtr="0">
            <a:normAutofit/>
          </a:bodyPr>
          <a:lstStyle/>
          <a:p>
            <a:pPr marL="146050" indent="0" algn="l">
              <a:buNone/>
            </a:pPr>
            <a:r>
              <a:rPr lang="en-US" b="0" i="0" dirty="0">
                <a:effectLst/>
                <a:latin typeface="Times New Roman" panose="02020603050405020304" pitchFamily="18" charset="0"/>
                <a:cs typeface="Times New Roman" panose="02020603050405020304" pitchFamily="18" charset="0"/>
              </a:rPr>
              <a:t>Cherry Picker is a service that allows you to find your dream classic motor and then run the vin through the National Highway Safety Administration and find out the status of the title, the specs of the car, and other pertinent information about the vehicle you have selected.</a:t>
            </a:r>
          </a:p>
          <a:p>
            <a:pPr marL="146050" indent="0" algn="l">
              <a:buNone/>
            </a:pPr>
            <a:endParaRPr lang="en-US" b="0" i="0" dirty="0">
              <a:effectLst/>
              <a:latin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FF0000"/>
                </a:solidFill>
                <a:latin typeface="Ferro Rosso" panose="00000400000000000000" pitchFamily="2" charset="0"/>
              </a:rPr>
              <a:t>Process</a:t>
            </a:r>
            <a:br>
              <a:rPr lang="en" dirty="0">
                <a:solidFill>
                  <a:srgbClr val="FF0000"/>
                </a:solidFill>
                <a:latin typeface="Ferro Rosso" panose="00000400000000000000" pitchFamily="2" charset="0"/>
              </a:rPr>
            </a:br>
            <a:endParaRPr dirty="0">
              <a:solidFill>
                <a:srgbClr val="FF0000"/>
              </a:solidFill>
              <a:latin typeface="Ferro Rosso" panose="00000400000000000000" pitchFamily="2" charset="0"/>
            </a:endParaRPr>
          </a:p>
        </p:txBody>
      </p:sp>
      <p:sp>
        <p:nvSpPr>
          <p:cNvPr id="295" name="Google Shape;295;p16"/>
          <p:cNvSpPr txBox="1">
            <a:spLocks noGrp="1"/>
          </p:cNvSpPr>
          <p:nvPr>
            <p:ph type="body" idx="1"/>
          </p:nvPr>
        </p:nvSpPr>
        <p:spPr>
          <a:xfrm>
            <a:off x="1056750" y="1098225"/>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latin typeface="Times New Roman" panose="02020603050405020304" pitchFamily="18" charset="0"/>
                <a:cs typeface="Times New Roman" panose="02020603050405020304" pitchFamily="18" charset="0"/>
              </a:rPr>
              <a:t>Tech used: </a:t>
            </a:r>
            <a:r>
              <a:rPr lang="en-US" sz="1800" b="0" i="0" dirty="0">
                <a:effectLst/>
                <a:latin typeface="Times New Roman" panose="02020603050405020304" pitchFamily="18" charset="0"/>
                <a:cs typeface="Times New Roman" panose="02020603050405020304" pitchFamily="18" charset="0"/>
              </a:rPr>
              <a:t>In this project we used HTML5, </a:t>
            </a:r>
            <a:r>
              <a:rPr lang="en-US" sz="1800" b="0" i="0" dirty="0" err="1">
                <a:effectLst/>
                <a:latin typeface="Times New Roman" panose="02020603050405020304" pitchFamily="18" charset="0"/>
                <a:cs typeface="Times New Roman" panose="02020603050405020304" pitchFamily="18" charset="0"/>
              </a:rPr>
              <a:t>Javascript</a:t>
            </a:r>
            <a:r>
              <a:rPr lang="en-US" sz="1800" b="0" i="0" dirty="0">
                <a:effectLst/>
                <a:latin typeface="Times New Roman" panose="02020603050405020304" pitchFamily="18" charset="0"/>
                <a:cs typeface="Times New Roman" panose="02020603050405020304" pitchFamily="18" charset="0"/>
              </a:rPr>
              <a:t>, CSS, Yarn, React, </a:t>
            </a:r>
            <a:r>
              <a:rPr lang="en-US" sz="1800" b="0" i="0" dirty="0" err="1">
                <a:effectLst/>
                <a:latin typeface="Times New Roman" panose="02020603050405020304" pitchFamily="18" charset="0"/>
                <a:cs typeface="Times New Roman" panose="02020603050405020304" pitchFamily="18" charset="0"/>
              </a:rPr>
              <a:t>Axios</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Bcrypt</a:t>
            </a:r>
            <a:r>
              <a:rPr lang="en-US" sz="1800" b="0" i="0" dirty="0">
                <a:effectLst/>
                <a:latin typeface="Times New Roman" panose="02020603050405020304" pitchFamily="18" charset="0"/>
                <a:cs typeface="Times New Roman" panose="02020603050405020304" pitchFamily="18" charset="0"/>
              </a:rPr>
              <a:t>, Express, </a:t>
            </a:r>
            <a:r>
              <a:rPr lang="en-US" sz="1800" b="0" i="0" dirty="0" err="1">
                <a:effectLst/>
                <a:latin typeface="Times New Roman" panose="02020603050405020304" pitchFamily="18" charset="0"/>
                <a:cs typeface="Times New Roman" panose="02020603050405020304" pitchFamily="18" charset="0"/>
              </a:rPr>
              <a:t>Graphql</a:t>
            </a:r>
            <a:r>
              <a:rPr lang="en-US" sz="1800" b="0" i="0" dirty="0">
                <a:effectLst/>
                <a:latin typeface="Times New Roman" panose="02020603050405020304" pitchFamily="18" charset="0"/>
                <a:cs typeface="Times New Roman" panose="02020603050405020304" pitchFamily="18" charset="0"/>
              </a:rPr>
              <a:t>, Mongoose, and </a:t>
            </a:r>
            <a:r>
              <a:rPr lang="en-US" sz="1800" b="0" i="0" dirty="0" err="1">
                <a:effectLst/>
                <a:latin typeface="Times New Roman" panose="02020603050405020304" pitchFamily="18" charset="0"/>
                <a:cs typeface="Times New Roman" panose="02020603050405020304" pitchFamily="18" charset="0"/>
              </a:rPr>
              <a:t>nodemon</a:t>
            </a:r>
            <a:r>
              <a:rPr lang="en-US" sz="1800" b="0" i="0" dirty="0">
                <a:effectLst/>
                <a:latin typeface="Times New Roman" panose="02020603050405020304" pitchFamily="18" charset="0"/>
                <a:cs typeface="Times New Roman" panose="02020603050405020304" pitchFamily="18" charset="0"/>
              </a:rPr>
              <a:t> </a:t>
            </a:r>
            <a:r>
              <a:rPr lang="en" sz="1800" dirty="0">
                <a:latin typeface="Times New Roman" panose="02020603050405020304" pitchFamily="18" charset="0"/>
                <a:cs typeface="Times New Roman" panose="02020603050405020304" pitchFamily="18" charset="0"/>
              </a:rPr>
              <a:t>Tasks </a:t>
            </a:r>
          </a:p>
          <a:p>
            <a:pPr marL="457200" lvl="0" indent="-311150" algn="l" rtl="0">
              <a:spcBef>
                <a:spcPts val="0"/>
              </a:spcBef>
              <a:spcAft>
                <a:spcPts val="0"/>
              </a:spcAft>
              <a:buSzPts val="1300"/>
              <a:buChar char="●"/>
            </a:pPr>
            <a:endParaRPr lang="en" sz="18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800" dirty="0">
                <a:latin typeface="Times New Roman" panose="02020603050405020304" pitchFamily="18" charset="0"/>
                <a:cs typeface="Times New Roman" panose="02020603050405020304" pitchFamily="18" charset="0"/>
              </a:rPr>
              <a:t>Breakdown:</a:t>
            </a:r>
          </a:p>
          <a:p>
            <a:pPr lvl="1" indent="-311150">
              <a:buSzPts val="1300"/>
              <a:buChar char="●"/>
            </a:pPr>
            <a:r>
              <a:rPr lang="en" dirty="0">
                <a:latin typeface="Times New Roman" panose="02020603050405020304" pitchFamily="18" charset="0"/>
                <a:cs typeface="Times New Roman" panose="02020603050405020304" pitchFamily="18" charset="0"/>
              </a:rPr>
              <a:t>Noor: Concept, front end design, CSS,  front end  javascript, back end javascript</a:t>
            </a:r>
          </a:p>
          <a:p>
            <a:pPr lvl="1" indent="-311150">
              <a:buSzPts val="1300"/>
              <a:buChar char="●"/>
            </a:pPr>
            <a:r>
              <a:rPr lang="en" dirty="0">
                <a:latin typeface="Times New Roman" panose="02020603050405020304" pitchFamily="18" charset="0"/>
                <a:cs typeface="Times New Roman" panose="02020603050405020304" pitchFamily="18" charset="0"/>
              </a:rPr>
              <a:t>Justin: Concept, frond end javascript, APIS</a:t>
            </a:r>
          </a:p>
          <a:p>
            <a:pPr lvl="1" indent="-311150">
              <a:buSzPts val="1300"/>
              <a:buChar char="●"/>
            </a:pPr>
            <a:r>
              <a:rPr lang="en" dirty="0">
                <a:latin typeface="Times New Roman" panose="02020603050405020304" pitchFamily="18" charset="0"/>
                <a:cs typeface="Times New Roman" panose="02020603050405020304" pitchFamily="18" charset="0"/>
              </a:rPr>
              <a:t>Geoff: Concept, database, backend javascript, APIS</a:t>
            </a:r>
          </a:p>
          <a:p>
            <a:pPr lvl="1" indent="-311150">
              <a:buSzPts val="1300"/>
              <a:buChar char="●"/>
            </a:pPr>
            <a:r>
              <a:rPr lang="en" dirty="0">
                <a:latin typeface="Times New Roman" panose="02020603050405020304" pitchFamily="18" charset="0"/>
                <a:cs typeface="Times New Roman" panose="02020603050405020304" pitchFamily="18" charset="0"/>
              </a:rPr>
              <a:t>David: Concept, front end design, back end design</a:t>
            </a:r>
          </a:p>
          <a:p>
            <a:pPr lvl="1" indent="-311150">
              <a:buSzPts val="1300"/>
              <a:buChar char="●"/>
            </a:pPr>
            <a:r>
              <a:rPr lang="en" dirty="0">
                <a:latin typeface="Times New Roman" panose="02020603050405020304" pitchFamily="18" charset="0"/>
                <a:cs typeface="Times New Roman" panose="02020603050405020304" pitchFamily="18" charset="0"/>
              </a:rPr>
              <a:t>Benjamin: Concept, back end, server</a:t>
            </a:r>
          </a:p>
          <a:p>
            <a:pPr lvl="1" indent="-311150">
              <a:buSzPts val="1300"/>
              <a:buChar char="●"/>
            </a:pPr>
            <a:endParaRPr lang="en" dirty="0">
              <a:latin typeface="Times New Roman" panose="02020603050405020304" pitchFamily="18" charset="0"/>
              <a:cs typeface="Times New Roman" panose="02020603050405020304" pitchFamily="18" charset="0"/>
            </a:endParaRPr>
          </a:p>
          <a:p>
            <a:pPr lvl="1" indent="-311150">
              <a:buSzPts val="1300"/>
              <a:buChar char="●"/>
            </a:pPr>
            <a:r>
              <a:rPr lang="en" dirty="0">
                <a:latin typeface="Times New Roman" panose="02020603050405020304" pitchFamily="18" charset="0"/>
                <a:cs typeface="Times New Roman" panose="02020603050405020304" pitchFamily="18" charset="0"/>
              </a:rPr>
              <a:t>Challenges: Get</a:t>
            </a:r>
            <a:r>
              <a:rPr lang="en-US" dirty="0">
                <a:latin typeface="Times New Roman" panose="02020603050405020304" pitchFamily="18" charset="0"/>
                <a:cs typeface="Times New Roman" panose="02020603050405020304" pitchFamily="18" charset="0"/>
              </a:rPr>
              <a:t>t</a:t>
            </a:r>
            <a:r>
              <a:rPr lang="en" dirty="0">
                <a:latin typeface="Times New Roman" panose="02020603050405020304" pitchFamily="18" charset="0"/>
                <a:cs typeface="Times New Roman" panose="02020603050405020304" pitchFamily="18" charset="0"/>
              </a:rPr>
              <a:t>ing shopping cart to work</a:t>
            </a:r>
          </a:p>
          <a:p>
            <a:pPr lvl="1" indent="-311150">
              <a:buSzPts val="1300"/>
              <a:buChar char="●"/>
            </a:pPr>
            <a:endParaRPr lang="en" dirty="0">
              <a:latin typeface="Times New Roman" panose="02020603050405020304" pitchFamily="18" charset="0"/>
              <a:cs typeface="Times New Roman" panose="02020603050405020304" pitchFamily="18" charset="0"/>
            </a:endParaRPr>
          </a:p>
          <a:p>
            <a:pPr lvl="1" indent="-311150">
              <a:buSzPts val="1300"/>
              <a:buChar char="●"/>
            </a:pPr>
            <a:r>
              <a:rPr lang="en" dirty="0">
                <a:latin typeface="Times New Roman" panose="02020603050405020304" pitchFamily="18" charset="0"/>
                <a:cs typeface="Times New Roman" panose="02020603050405020304" pitchFamily="18" charset="0"/>
              </a:rPr>
              <a:t>Successes: Full build of the site, working user authentication, car showroom</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latin typeface="Monotype Corsiva" panose="03010101010201010101" pitchFamily="66" charset="0"/>
            </a:endParaRPr>
          </a:p>
        </p:txBody>
      </p:sp>
      <p:pic>
        <p:nvPicPr>
          <p:cNvPr id="3" name="Picture 2" descr="The front of a red car&#10;&#10;Description automatically generated">
            <a:extLst>
              <a:ext uri="{FF2B5EF4-FFF2-40B4-BE49-F238E27FC236}">
                <a16:creationId xmlns:a16="http://schemas.microsoft.com/office/drawing/2014/main" id="{C88D7B87-7E4A-41D9-837F-BE714A3B9D4D}"/>
              </a:ext>
            </a:extLst>
          </p:cNvPr>
          <p:cNvPicPr>
            <a:picLocks noChangeAspect="1"/>
          </p:cNvPicPr>
          <p:nvPr/>
        </p:nvPicPr>
        <p:blipFill>
          <a:blip r:embed="rId3"/>
          <a:stretch>
            <a:fillRect/>
          </a:stretch>
        </p:blipFill>
        <p:spPr>
          <a:xfrm>
            <a:off x="160760" y="432681"/>
            <a:ext cx="8269982" cy="4040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latin typeface="Ferro Rosso" panose="00000400000000000000" pitchFamily="2" charset="0"/>
              </a:rPr>
              <a:t>Directions for Future Development</a:t>
            </a:r>
            <a:endParaRPr dirty="0">
              <a:solidFill>
                <a:srgbClr val="FF0000"/>
              </a:solidFill>
              <a:latin typeface="Ferro Rosso" panose="00000400000000000000" pitchFamily="2" charset="0"/>
            </a:endParaRPr>
          </a:p>
        </p:txBody>
      </p:sp>
      <p:sp>
        <p:nvSpPr>
          <p:cNvPr id="306" name="Google Shape;306;p1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US" dirty="0">
                <a:latin typeface="Times New Roman" panose="02020603050405020304" pitchFamily="18" charset="0"/>
                <a:cs typeface="Times New Roman" panose="02020603050405020304" pitchFamily="18" charset="0"/>
              </a:rPr>
              <a:t>Add a garage to save cars</a:t>
            </a:r>
          </a:p>
          <a:p>
            <a:pPr marL="285750" indent="-285750">
              <a:spcAft>
                <a:spcPts val="1200"/>
              </a:spcAft>
            </a:pPr>
            <a:r>
              <a:rPr lang="en-US" dirty="0">
                <a:latin typeface="Times New Roman" panose="02020603050405020304" pitchFamily="18" charset="0"/>
                <a:cs typeface="Times New Roman" panose="02020603050405020304" pitchFamily="18" charset="0"/>
              </a:rPr>
              <a:t>Find an API to buy cars directly</a:t>
            </a:r>
          </a:p>
          <a:p>
            <a:pPr marL="285750" indent="-285750">
              <a:spcAft>
                <a:spcPts val="1200"/>
              </a:spcAft>
            </a:pPr>
            <a:r>
              <a:rPr lang="en-US" dirty="0">
                <a:latin typeface="Times New Roman" panose="02020603050405020304" pitchFamily="18" charset="0"/>
                <a:cs typeface="Times New Roman" panose="02020603050405020304" pitchFamily="18" charset="0"/>
              </a:rPr>
              <a:t>Shopping cart</a:t>
            </a:r>
          </a:p>
          <a:p>
            <a:pPr marL="0" indent="0">
              <a:spcAft>
                <a:spcPts val="1200"/>
              </a:spcAft>
              <a:buNone/>
            </a:pPr>
            <a:endParaRPr lang="en-US" dirty="0"/>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latin typeface="Ferro Rosso" panose="00000400000000000000" pitchFamily="2" charset="0"/>
              </a:rPr>
              <a:t>Links</a:t>
            </a:r>
            <a:endParaRPr dirty="0">
              <a:solidFill>
                <a:srgbClr val="FF0000"/>
              </a:solidFill>
              <a:latin typeface="Ferro Rosso" panose="00000400000000000000" pitchFamily="2" charset="0"/>
            </a:endParaRPr>
          </a:p>
        </p:txBody>
      </p:sp>
      <p:sp>
        <p:nvSpPr>
          <p:cNvPr id="312" name="Google Shape;312;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latin typeface="Times New Roman" panose="02020603050405020304" pitchFamily="18" charset="0"/>
                <a:cs typeface="Times New Roman" panose="02020603050405020304" pitchFamily="18" charset="0"/>
              </a:rPr>
              <a:t>Deployed:  </a:t>
            </a:r>
          </a:p>
          <a:p>
            <a:pPr marL="457200" lvl="0" indent="-311150" algn="l" rtl="0">
              <a:spcBef>
                <a:spcPts val="0"/>
              </a:spcBef>
              <a:spcAft>
                <a:spcPts val="0"/>
              </a:spcAft>
              <a:buSzPts val="1300"/>
              <a:buChar char="●"/>
            </a:pPr>
            <a:r>
              <a:rPr lang="en" dirty="0">
                <a:latin typeface="Times New Roman" panose="02020603050405020304" pitchFamily="18" charset="0"/>
                <a:cs typeface="Times New Roman" panose="02020603050405020304" pitchFamily="18" charset="0"/>
              </a:rPr>
              <a:t>GitHub repo: </a:t>
            </a:r>
            <a:r>
              <a:rPr lang="en-US" dirty="0">
                <a:latin typeface="Times New Roman" panose="02020603050405020304" pitchFamily="18" charset="0"/>
                <a:cs typeface="Times New Roman" panose="02020603050405020304" pitchFamily="18" charset="0"/>
              </a:rPr>
              <a:t>https://github.com/nalhomsi/cherry-picker</a:t>
            </a:r>
            <a:endParaRPr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487</TotalTime>
  <Words>208</Words>
  <Application>Microsoft Office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Monotype Corsiva</vt:lpstr>
      <vt:lpstr>-apple-system</vt:lpstr>
      <vt:lpstr>Calibri Light</vt:lpstr>
      <vt:lpstr>Ferro Rosso</vt:lpstr>
      <vt:lpstr>Times New Roman</vt:lpstr>
      <vt:lpstr>Calibri</vt:lpstr>
      <vt:lpstr>Office Theme</vt:lpstr>
      <vt:lpstr>Cherry PIcker</vt:lpstr>
      <vt:lpstr>Concept</vt:lpstr>
      <vt:lpstr>Process </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in Austin</dc:title>
  <cp:lastModifiedBy>Noor Alhomsi</cp:lastModifiedBy>
  <cp:revision>35</cp:revision>
  <dcterms:modified xsi:type="dcterms:W3CDTF">2021-10-13T05:38:20Z</dcterms:modified>
</cp:coreProperties>
</file>