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62" r:id="rId4"/>
    <p:sldId id="256" r:id="rId5"/>
    <p:sldId id="259" r:id="rId6"/>
    <p:sldId id="260" r:id="rId7"/>
    <p:sldId id="261" r:id="rId8"/>
    <p:sldId id="264" r:id="rId9"/>
    <p:sldId id="265" r:id="rId10"/>
    <p:sldId id="266" r:id="rId11"/>
    <p:sldId id="269" r:id="rId12"/>
    <p:sldId id="267" r:id="rId13"/>
    <p:sldId id="268" r:id="rId14"/>
    <p:sldId id="271" r:id="rId15"/>
    <p:sldId id="272" r:id="rId16"/>
    <p:sldId id="270" r:id="rId17"/>
    <p:sldId id="273" r:id="rId18"/>
    <p:sldId id="274" r:id="rId19"/>
    <p:sldId id="276" r:id="rId20"/>
    <p:sldId id="275" r:id="rId21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33" autoAdjust="0"/>
  </p:normalViewPr>
  <p:slideViewPr>
    <p:cSldViewPr snapToGrid="0">
      <p:cViewPr varScale="1">
        <p:scale>
          <a:sx n="80" d="100"/>
          <a:sy n="80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097720" y="226080"/>
            <a:ext cx="747792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097720" y="226080"/>
            <a:ext cx="747792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097720" y="226080"/>
            <a:ext cx="747792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097720" y="226080"/>
            <a:ext cx="747792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097720" y="226080"/>
            <a:ext cx="747792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097720" y="226080"/>
            <a:ext cx="747792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097720" y="226080"/>
            <a:ext cx="747792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097720" y="226080"/>
            <a:ext cx="747792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097720" y="226080"/>
            <a:ext cx="747792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097720" y="226080"/>
            <a:ext cx="747792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097720" y="226080"/>
            <a:ext cx="747792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097720" y="226080"/>
            <a:ext cx="747792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93519E2C-1DD8-4FA7-856E-AF4003022A0C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  <p:pic>
        <p:nvPicPr>
          <p:cNvPr id="5" name="Image 4"/>
          <p:cNvPicPr/>
          <p:nvPr/>
        </p:nvPicPr>
        <p:blipFill>
          <a:blip r:embed="rId14"/>
          <a:stretch/>
        </p:blipFill>
        <p:spPr>
          <a:xfrm>
            <a:off x="1080" y="4793400"/>
            <a:ext cx="10079640" cy="877320"/>
          </a:xfrm>
          <a:prstGeom prst="rect">
            <a:avLst/>
          </a:prstGeom>
          <a:ln>
            <a:noFill/>
          </a:ln>
        </p:spPr>
      </p:pic>
      <p:pic>
        <p:nvPicPr>
          <p:cNvPr id="6" name="Image 5"/>
          <p:cNvPicPr/>
          <p:nvPr/>
        </p:nvPicPr>
        <p:blipFill>
          <a:blip r:embed="rId15"/>
          <a:stretch/>
        </p:blipFill>
        <p:spPr>
          <a:xfrm>
            <a:off x="334800" y="230040"/>
            <a:ext cx="1762920" cy="8812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2097720" y="226080"/>
            <a:ext cx="747792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410216" y="886085"/>
            <a:ext cx="8499322" cy="9327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963260" y="376134"/>
            <a:ext cx="7746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DEVELOPPEMENT D’UN DEMONSTRATEUR DE STOCKAGE THERMIQUE INTER SAINSAOONIER </a:t>
            </a:r>
            <a:endParaRPr lang="fr-FR" sz="24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2355118" y="2172997"/>
            <a:ext cx="772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POINT D’AVANCEMENT DES TRAVAUX </a:t>
            </a:r>
            <a:endParaRPr lang="fr-FR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2355118" y="3623416"/>
            <a:ext cx="492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Fébron SEVI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241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97720" y="505401"/>
            <a:ext cx="7477920" cy="387798"/>
          </a:xfrm>
        </p:spPr>
        <p:txBody>
          <a:bodyPr/>
          <a:lstStyle/>
          <a:p>
            <a:r>
              <a:rPr lang="fr-FR" sz="2800" dirty="0"/>
              <a:t>2.Modélisation 1D de l’échangeur Dromotherm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ous-titre 2"/>
              <p:cNvSpPr>
                <a:spLocks noGrp="1"/>
              </p:cNvSpPr>
              <p:nvPr>
                <p:ph type="subTitle"/>
              </p:nvPr>
            </p:nvSpPr>
            <p:spPr>
              <a:xfrm>
                <a:off x="752479" y="1155459"/>
                <a:ext cx="9071640" cy="417165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sz="2800" dirty="0" smtClean="0"/>
                  <a:t>Avec: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𝐶𝑠h𝑠</m:t>
                          </m:r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𝑠𝑑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𝐻𝑣</m:t>
                          </m:r>
                        </m:e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fr-FR" sz="1600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𝜀𝜎</m:t>
                      </m:r>
                      <m:sSup>
                        <m:sSup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𝑇𝑓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sz="1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𝜑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𝑑𝑏</m:t>
                          </m:r>
                        </m:sub>
                      </m:sSub>
                    </m:oMath>
                  </m:oMathPara>
                </a14:m>
                <a:endParaRPr lang="fr-FR" sz="16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sz="16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𝑑𝑏</m:t>
                        </m:r>
                      </m:sub>
                    </m:sSub>
                  </m:oMath>
                </a14:m>
                <a:endParaRPr lang="fr-FR" sz="16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</m:oMath>
                  </m:oMathPara>
                </a14:m>
                <a:endParaRPr lang="fr-FR" sz="16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𝑑𝑏</m:t>
                          </m:r>
                        </m:sub>
                      </m:sSub>
                    </m:oMath>
                  </m:oMathPara>
                </a14:m>
                <a:endParaRPr lang="fr-FR" sz="16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𝐷𝑠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p>
                        <m:sSup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𝑅𝑔</m:t>
                          </m:r>
                        </m:e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fr-FR" sz="1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𝑅𝑎𝑡</m:t>
                          </m:r>
                        </m:e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fr-FR" sz="1600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𝜀𝜎</m:t>
                      </m:r>
                      <m:sSup>
                        <m:sSup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𝑇𝑓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fr-FR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𝐶𝑠h𝑠</m:t>
                          </m:r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𝑇𝑠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fr-FR" sz="1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𝐻𝑣</m:t>
                          </m:r>
                        </m:e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p>
                        <m:sSup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𝑇𝑒𝑥𝑡</m:t>
                          </m:r>
                        </m:e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fr-FR" sz="16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𝐷𝑓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𝐾𝑑𝑟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bSup>
                        <m:sSubSup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𝑇𝑓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fr-FR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𝜑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𝑇𝑓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fr-FR" sz="16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𝐷𝑏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𝑇𝑏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fr-FR" sz="1600" dirty="0" smtClean="0"/>
              </a:p>
              <a:p>
                <a:pPr marL="0" indent="0" algn="ctr">
                  <a:buNone/>
                </a:pPr>
                <a:endParaRPr lang="fr-FR" sz="2000" dirty="0" smtClean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Sous-titr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/>
              </p:nvPr>
            </p:nvSpPr>
            <p:spPr>
              <a:xfrm>
                <a:off x="752479" y="1155459"/>
                <a:ext cx="9071640" cy="4171655"/>
              </a:xfrm>
              <a:blipFill rotWithShape="0">
                <a:blip r:embed="rId2"/>
                <a:stretch>
                  <a:fillRect l="-2351" t="-32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8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97720" y="505401"/>
            <a:ext cx="7477920" cy="387798"/>
          </a:xfrm>
        </p:spPr>
        <p:txBody>
          <a:bodyPr/>
          <a:lstStyle/>
          <a:p>
            <a:r>
              <a:rPr lang="fr-FR" sz="2800" dirty="0"/>
              <a:t>2.Modélisation 1D de l’échangeur Dromotherm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ous-titre 2"/>
              <p:cNvSpPr>
                <a:spLocks noGrp="1"/>
              </p:cNvSpPr>
              <p:nvPr>
                <p:ph type="subTitle"/>
              </p:nvPr>
            </p:nvSpPr>
            <p:spPr>
              <a:xfrm>
                <a:off x="682905" y="1712540"/>
                <a:ext cx="9071640" cy="232942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fr-FR" sz="2000" dirty="0" smtClean="0"/>
                  <a:t>Conditions initiales (type Dirichlet)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fr-F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𝑇𝑠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𝑇𝑠𝑖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𝑇𝑓𝑖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000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fr-FR" sz="2000" dirty="0" smtClean="0"/>
                  <a:t>Conditions aux bords (type Neumann)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fr-F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𝑝𝑜𝑢𝑟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𝑒𝑡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3" name="Sous-titr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/>
              </p:nvPr>
            </p:nvSpPr>
            <p:spPr>
              <a:xfrm>
                <a:off x="682905" y="1712540"/>
                <a:ext cx="9071640" cy="2329420"/>
              </a:xfrm>
              <a:blipFill rotWithShape="0">
                <a:blip r:embed="rId2"/>
                <a:stretch>
                  <a:fillRect l="-1613" t="-3927" b="-5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49242" y="2362549"/>
            <a:ext cx="7477920" cy="609398"/>
          </a:xfrm>
        </p:spPr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fr-FR" dirty="0" smtClean="0"/>
              <a:t>Simulations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048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69120" y="423819"/>
            <a:ext cx="7477920" cy="387798"/>
          </a:xfrm>
        </p:spPr>
        <p:txBody>
          <a:bodyPr/>
          <a:lstStyle/>
          <a:p>
            <a:r>
              <a:rPr lang="fr-FR" sz="2800" dirty="0" smtClean="0"/>
              <a:t>1.Données météo 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>
          <a:xfrm>
            <a:off x="1309070" y="992491"/>
            <a:ext cx="9071640" cy="2174954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/>
              <a:t>Ces </a:t>
            </a:r>
            <a:r>
              <a:rPr lang="fr-FR" sz="2000" dirty="0"/>
              <a:t>données horaires sont issues d'une station météorologique de</a:t>
            </a:r>
            <a:br>
              <a:rPr lang="fr-FR" sz="2000" dirty="0"/>
            </a:br>
            <a:r>
              <a:rPr lang="fr-FR" sz="2000" dirty="0"/>
              <a:t>l'autoroute A75, station de Saint-Flour pour l'été </a:t>
            </a:r>
            <a:r>
              <a:rPr lang="fr-FR" sz="2000" dirty="0" smtClean="0"/>
              <a:t>2010: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000" dirty="0" smtClean="0"/>
              <a:t> Température de l’air                                        Vitesse du vent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60" y="2079968"/>
            <a:ext cx="4421943" cy="231312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494" y="2079968"/>
            <a:ext cx="4479204" cy="237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2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97720" y="505401"/>
            <a:ext cx="7477920" cy="387798"/>
          </a:xfrm>
        </p:spPr>
        <p:txBody>
          <a:bodyPr/>
          <a:lstStyle/>
          <a:p>
            <a:r>
              <a:rPr lang="fr-FR" sz="2800" dirty="0" smtClean="0"/>
              <a:t>1.Données </a:t>
            </a:r>
            <a:r>
              <a:rPr lang="fr-FR" sz="2800" dirty="0"/>
              <a:t>météo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>
          <a:xfrm>
            <a:off x="663026" y="1291655"/>
            <a:ext cx="9071640" cy="276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000" dirty="0" smtClean="0"/>
              <a:t>Rayonnement global                                Rayonnement atmosphérique</a:t>
            </a:r>
            <a:endParaRPr lang="fr-FR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1" y="2055171"/>
            <a:ext cx="4729090" cy="242576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138" y="2055171"/>
            <a:ext cx="4683177" cy="242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3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97720" y="394601"/>
            <a:ext cx="7477920" cy="609398"/>
          </a:xfrm>
        </p:spPr>
        <p:txBody>
          <a:bodyPr/>
          <a:lstStyle/>
          <a:p>
            <a:r>
              <a:rPr lang="fr-FR" dirty="0" smtClean="0"/>
              <a:t>2.Simulation 0D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04" y="1003999"/>
            <a:ext cx="6899118" cy="37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0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97720" y="394601"/>
            <a:ext cx="7477920" cy="609398"/>
          </a:xfrm>
        </p:spPr>
        <p:txBody>
          <a:bodyPr/>
          <a:lstStyle/>
          <a:p>
            <a:r>
              <a:rPr lang="fr-FR" dirty="0" smtClean="0"/>
              <a:t>3.Simulation 1D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75" y="1151411"/>
            <a:ext cx="6610753" cy="363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1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7064" y="1867224"/>
            <a:ext cx="8827579" cy="1107996"/>
          </a:xfrm>
        </p:spPr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fr-FR" sz="4000" dirty="0" smtClean="0"/>
              <a:t>Comparaison des différents modèles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1697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97720" y="360067"/>
            <a:ext cx="7477920" cy="387798"/>
          </a:xfrm>
        </p:spPr>
        <p:txBody>
          <a:bodyPr/>
          <a:lstStyle/>
          <a:p>
            <a:r>
              <a:rPr lang="fr-FR" sz="2800" dirty="0" smtClean="0"/>
              <a:t>1.Les écarts de températures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2" y="770375"/>
            <a:ext cx="4304847" cy="231960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889" y="770375"/>
            <a:ext cx="4409690" cy="231960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57" y="2971332"/>
            <a:ext cx="4077632" cy="217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5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12712" y="564777"/>
            <a:ext cx="7477920" cy="387798"/>
          </a:xfrm>
        </p:spPr>
        <p:txBody>
          <a:bodyPr/>
          <a:lstStyle/>
          <a:p>
            <a:r>
              <a:rPr lang="fr-FR" sz="2800" dirty="0" smtClean="0"/>
              <a:t>2.Puissance horaire par unité de surface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712" y="1095079"/>
            <a:ext cx="6960930" cy="373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3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97720" y="394601"/>
            <a:ext cx="7477920" cy="609398"/>
          </a:xfrm>
        </p:spPr>
        <p:txBody>
          <a:bodyPr/>
          <a:lstStyle/>
          <a:p>
            <a:r>
              <a:rPr lang="fr-FR" dirty="0" smtClean="0"/>
              <a:t>Plan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>
          <a:xfrm>
            <a:off x="504000" y="1400335"/>
            <a:ext cx="9071640" cy="3046988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Les différentes modélisations </a:t>
            </a:r>
            <a:r>
              <a:rPr lang="fr-FR" dirty="0" smtClean="0"/>
              <a:t>de l’échangeur </a:t>
            </a:r>
            <a:r>
              <a:rPr lang="fr-FR" dirty="0" err="1" smtClean="0"/>
              <a:t>dromotherm</a:t>
            </a:r>
            <a:r>
              <a:rPr lang="fr-FR" dirty="0" smtClean="0"/>
              <a:t>   </a:t>
            </a: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Présentation </a:t>
            </a:r>
            <a:r>
              <a:rPr lang="fr-FR" dirty="0" smtClean="0"/>
              <a:t>des </a:t>
            </a:r>
            <a:r>
              <a:rPr lang="fr-FR" dirty="0" smtClean="0"/>
              <a:t>simulations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Comparaison des différents modèles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419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97720" y="505401"/>
            <a:ext cx="7477920" cy="387798"/>
          </a:xfrm>
        </p:spPr>
        <p:txBody>
          <a:bodyPr/>
          <a:lstStyle/>
          <a:p>
            <a:r>
              <a:rPr lang="fr-FR" sz="2800" dirty="0" smtClean="0"/>
              <a:t>3.Energie et taux de  récupération</a:t>
            </a:r>
            <a:endParaRPr lang="fr-FR" sz="28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990825"/>
              </p:ext>
            </p:extLst>
          </p:nvPr>
        </p:nvGraphicFramePr>
        <p:xfrm>
          <a:off x="1941361" y="1141862"/>
          <a:ext cx="6620749" cy="2099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060"/>
                <a:gridCol w="1830475"/>
                <a:gridCol w="1603170"/>
                <a:gridCol w="1615044"/>
              </a:tblGrid>
              <a:tr h="68693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Modèles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Energie récupérée(kWh/m2)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Energie solaire reçue(kWh/m2)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Taux de récupération (%)</a:t>
                      </a:r>
                      <a:endParaRPr lang="fr-FR" sz="1400" dirty="0"/>
                    </a:p>
                  </a:txBody>
                  <a:tcPr/>
                </a:tc>
              </a:tr>
              <a:tr h="71119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Modèle 0D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334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622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54</a:t>
                      </a:r>
                      <a:endParaRPr lang="fr-FR" dirty="0"/>
                    </a:p>
                  </a:txBody>
                  <a:tcPr/>
                </a:tc>
              </a:tr>
              <a:tr h="70145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Modèle</a:t>
                      </a:r>
                      <a:r>
                        <a:rPr lang="fr-FR" baseline="0" dirty="0" smtClean="0"/>
                        <a:t> 1D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575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622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92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995055" y="3550722"/>
            <a:ext cx="66264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NB: Les simulations montrent que le fluide perd parfois de l’énergie en se refroidissant.</a:t>
            </a:r>
          </a:p>
          <a:p>
            <a:r>
              <a:rPr lang="fr-FR" dirty="0" smtClean="0"/>
              <a:t>Une évaluation des pertes sur le modèle 1D donne 4kWh/m2</a:t>
            </a:r>
          </a:p>
          <a:p>
            <a:r>
              <a:rPr lang="fr-FR" dirty="0" smtClean="0"/>
              <a:t>contre un gain de 579kWh/m2 soit 0.7% de pertes (très faible) : une régulation de la circulation du fluide n’est donc pas nécessaire.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58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088" y="2200056"/>
            <a:ext cx="8475275" cy="1218795"/>
          </a:xfrm>
        </p:spPr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fr-FR" dirty="0" smtClean="0"/>
              <a:t>Les différentes modélisations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21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300550" y="257908"/>
            <a:ext cx="7477920" cy="861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fr-FR" sz="2800" b="0" strike="noStrike" spc="-1" dirty="0" smtClean="0">
                <a:latin typeface="Arial"/>
              </a:rPr>
              <a:t>Modélisation 0D de l’échangeur </a:t>
            </a:r>
            <a:r>
              <a:rPr lang="fr-FR" sz="2800" b="0" strike="noStrike" spc="-1" dirty="0" err="1" smtClean="0">
                <a:latin typeface="Arial"/>
              </a:rPr>
              <a:t>dromotherm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07323" y="1418492"/>
            <a:ext cx="3294185" cy="4220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907322" y="2403231"/>
            <a:ext cx="3294185" cy="11605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2731477" y="1418492"/>
            <a:ext cx="0" cy="4220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2731477" y="1840523"/>
            <a:ext cx="2" cy="562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2731477" y="2403231"/>
            <a:ext cx="0" cy="11605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018591" y="1471191"/>
            <a:ext cx="62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hs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018591" y="1971918"/>
            <a:ext cx="62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hd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2056335" y="2736258"/>
            <a:ext cx="62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hb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2907321" y="1847542"/>
            <a:ext cx="3294187" cy="581875"/>
          </a:xfrm>
          <a:prstGeom prst="rect">
            <a:avLst/>
          </a:prstGeom>
          <a:pattFill prst="solidDmn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 droite 31"/>
          <p:cNvSpPr/>
          <p:nvPr/>
        </p:nvSpPr>
        <p:spPr>
          <a:xfrm>
            <a:off x="3994639" y="2060417"/>
            <a:ext cx="647696" cy="16561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3903786" y="1902309"/>
            <a:ext cx="940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Fluide (eau)</a:t>
            </a:r>
            <a:endParaRPr lang="fr-FR" sz="9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us-titre 2"/>
              <p:cNvSpPr>
                <a:spLocks noGrp="1"/>
              </p:cNvSpPr>
              <p:nvPr>
                <p:ph type="subTitle"/>
              </p:nvPr>
            </p:nvSpPr>
            <p:spPr>
              <a:xfrm>
                <a:off x="467114" y="-555258"/>
                <a:ext cx="9071640" cy="763965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fr-FR" sz="2000" dirty="0" smtClean="0"/>
                  <a:t>Bilan d’énergie couche par couche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𝐶𝑠h𝑠</m:t>
                              </m:r>
                              <m:f>
                                <m:f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𝑑𝑇𝑠</m:t>
                                  </m:r>
                                </m:num>
                                <m:den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𝑅𝑔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𝑅𝑎𝑡𝑚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𝜀𝜎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sSup>
                                <m:sSupPr>
                                  <m:ctrlPr>
                                    <a:rPr lang="fr-F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fr-FR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𝐻𝑣</m:t>
                              </m:r>
                              <m:d>
                                <m:dPr>
                                  <m:ctrlPr>
                                    <a:rPr lang="fr-F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𝑇𝑠</m:t>
                                  </m:r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𝑇𝑒𝑥𝑡</m:t>
                                  </m:r>
                                </m:e>
                              </m:d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𝑇𝑠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𝑇𝑑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F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fr-F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𝑑𝑇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𝑇𝑠</m:t>
                                  </m:r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𝑇𝑑</m:t>
                                  </m:r>
                                </m:e>
                              </m:d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𝑇𝑑</m:t>
                                  </m:r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𝑇𝑏</m:t>
                                  </m:r>
                                </m:e>
                              </m:d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FR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𝑇𝑠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𝑇𝑒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F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fr-F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𝑑𝑇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𝑇𝑑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𝑇𝑏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000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fr-FR" sz="2000" dirty="0" smtClean="0"/>
                  <a:t>Quantité d’énergie récupérée par le fluide: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fr-F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𝑇𝑒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𝑘𝑆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𝑇𝐿𝑀</m:t>
                      </m:r>
                    </m:oMath>
                  </m:oMathPara>
                </a14:m>
                <a:endParaRPr lang="fr-FR" sz="20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FR" sz="2000" dirty="0" smtClean="0"/>
                  <a:t>                  Avec </a:t>
                </a:r>
                <a14:m>
                  <m:oMath xmlns:m="http://schemas.openxmlformats.org/officeDocument/2006/math"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∆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𝑇𝐿𝑀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𝑇𝑒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𝑇𝑠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𝑇𝑑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𝑇𝑒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𝑇𝑑</m:t>
                            </m:r>
                          </m:den>
                        </m:f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fr-FR" sz="20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FR" dirty="0" smtClean="0"/>
                  <a:t> 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Sous-titr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/>
              </p:nvPr>
            </p:nvSpPr>
            <p:spPr>
              <a:xfrm>
                <a:off x="467114" y="-555258"/>
                <a:ext cx="9071640" cy="7639655"/>
              </a:xfrm>
              <a:blipFill rotWithShape="0">
                <a:blip r:embed="rId2"/>
                <a:stretch>
                  <a:fillRect l="-16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880139" y="152400"/>
            <a:ext cx="7477920" cy="138499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sz="2800" spc="-1" dirty="0"/>
              <a:t>Modélisation 0D de l’échangeur </a:t>
            </a:r>
            <a:r>
              <a:rPr lang="fr-FR" sz="2800" spc="-1" dirty="0" err="1"/>
              <a:t>dromotherm</a:t>
            </a:r>
            <a:r>
              <a:rPr lang="fr-FR" spc="-1" dirty="0"/>
              <a:t/>
            </a:r>
            <a:br>
              <a:rPr lang="fr-FR" spc="-1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51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97719" y="311502"/>
            <a:ext cx="7714495" cy="775597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fr-FR" sz="2800" dirty="0" smtClean="0"/>
              <a:t>Modélisation 1D de l’échangeur Dromotherm</a:t>
            </a:r>
            <a:endParaRPr lang="fr-F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us-titre 2"/>
              <p:cNvSpPr>
                <a:spLocks noGrp="1"/>
              </p:cNvSpPr>
              <p:nvPr>
                <p:ph type="subTitle"/>
              </p:nvPr>
            </p:nvSpPr>
            <p:spPr>
              <a:xfrm>
                <a:off x="551656" y="1175799"/>
                <a:ext cx="9071640" cy="2942216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fr-FR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fr-FR" sz="2400" dirty="0" smtClean="0"/>
                  <a:t>Bilan d’énergie couche par couche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𝐶𝑠h𝑠</m:t>
                              </m:r>
                              <m:f>
                                <m:f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𝑇𝑠</m:t>
                                  </m:r>
                                </m:num>
                                <m:den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𝑅𝑔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𝑅𝑎𝑡𝑚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𝜀𝜎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sSup>
                                <m:sSupPr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fr-FR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𝐻𝑣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𝑇𝑠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𝑇𝑒𝑥𝑡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𝑇𝑠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𝑇𝑑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𝐾𝑑𝑟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𝐶𝑓</m:t>
                              </m:r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𝑇𝑠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𝑇𝑑</m:t>
                                  </m:r>
                                </m:e>
                              </m:d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𝑇𝑑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𝑇𝑏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𝑑𝑇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𝑇𝑑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𝑇𝑏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Sous-titr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/>
              </p:nvPr>
            </p:nvSpPr>
            <p:spPr>
              <a:xfrm>
                <a:off x="551656" y="1175799"/>
                <a:ext cx="9071640" cy="2942216"/>
              </a:xfrm>
              <a:blipFill rotWithShape="0">
                <a:blip r:embed="rId2"/>
                <a:stretch>
                  <a:fillRect l="-1880" b="-10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2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97719" y="505401"/>
            <a:ext cx="7982905" cy="387798"/>
          </a:xfrm>
        </p:spPr>
        <p:txBody>
          <a:bodyPr/>
          <a:lstStyle/>
          <a:p>
            <a:r>
              <a:rPr lang="fr-FR" sz="2800" dirty="0" smtClean="0"/>
              <a:t>2.Modélisation 1D de l’échangeur Dromotherm</a:t>
            </a:r>
            <a:endParaRPr lang="fr-F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us-titre 2"/>
              <p:cNvSpPr>
                <a:spLocks noGrp="1"/>
              </p:cNvSpPr>
              <p:nvPr>
                <p:ph type="subTitle"/>
              </p:nvPr>
            </p:nvSpPr>
            <p:spPr>
              <a:xfrm>
                <a:off x="1008985" y="1237244"/>
                <a:ext cx="9071640" cy="326397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fr-FR" sz="2400" dirty="0" smtClean="0"/>
                  <a:t>Résolution numérique du système d’EDP établi</a:t>
                </a:r>
              </a:p>
              <a:p>
                <a:pPr marL="0" indent="0">
                  <a:buNone/>
                </a:pPr>
                <a:r>
                  <a:rPr lang="fr-FR" sz="2000" dirty="0" smtClean="0"/>
                  <a:t>Discrétisation en temps et en espace en utilisant le schéma décentré amont:</a:t>
                </a:r>
              </a:p>
              <a:p>
                <a:pPr marL="0" indent="0">
                  <a:buNone/>
                </a:pPr>
                <a:endParaRPr lang="fr-FR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𝑡𝑛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𝑥𝑗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fr-FR" sz="2000" dirty="0" smtClean="0"/>
              </a:p>
              <a:p>
                <a:pPr marL="0" indent="0">
                  <a:buNone/>
                </a:pPr>
                <a:endParaRPr lang="fr-FR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𝑡𝑛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𝑥𝑗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fr-FR" sz="2000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Sous-titr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/>
              </p:nvPr>
            </p:nvSpPr>
            <p:spPr>
              <a:xfrm>
                <a:off x="1008985" y="1237244"/>
                <a:ext cx="9071640" cy="3263970"/>
              </a:xfrm>
              <a:blipFill rotWithShape="0">
                <a:blip r:embed="rId2"/>
                <a:stretch>
                  <a:fillRect l="-1949" t="-24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59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97720" y="505401"/>
            <a:ext cx="7477920" cy="387798"/>
          </a:xfrm>
        </p:spPr>
        <p:txBody>
          <a:bodyPr/>
          <a:lstStyle/>
          <a:p>
            <a:r>
              <a:rPr lang="fr-FR" sz="2800" dirty="0"/>
              <a:t>2.Modélisation 1D de l’échangeur Dromotherm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>
          <a:xfrm>
            <a:off x="344974" y="1443259"/>
            <a:ext cx="9071640" cy="848437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 smtClean="0"/>
              <a:t>On obtient le système discrétisé suivant: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902" y="1867478"/>
            <a:ext cx="10937037" cy="214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97720" y="505401"/>
            <a:ext cx="7477920" cy="387798"/>
          </a:xfrm>
        </p:spPr>
        <p:txBody>
          <a:bodyPr/>
          <a:lstStyle/>
          <a:p>
            <a:r>
              <a:rPr lang="fr-FR" sz="2800" dirty="0"/>
              <a:t>2.Modélisation 1D de l’échangeur Dromotherm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ous-titre 2"/>
              <p:cNvSpPr>
                <a:spLocks noGrp="1"/>
              </p:cNvSpPr>
              <p:nvPr>
                <p:ph type="subTitle"/>
              </p:nvPr>
            </p:nvSpPr>
            <p:spPr>
              <a:xfrm>
                <a:off x="711621" y="1116278"/>
                <a:ext cx="9071640" cy="3213187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fr-FR" sz="2800" dirty="0" smtClean="0"/>
                  <a:t>Système matriciel obtenu: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fr-FR" sz="2800" dirty="0" smtClean="0"/>
                  <a:t>=D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 smtClean="0"/>
                  <a:t>A</a:t>
                </a:r>
                <a:r>
                  <a:rPr lang="fr-FR" dirty="0" smtClean="0"/>
                  <a:t>=</a:t>
                </a: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Sous-titr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/>
              </p:nvPr>
            </p:nvSpPr>
            <p:spPr>
              <a:xfrm>
                <a:off x="711621" y="1116278"/>
                <a:ext cx="9071640" cy="3213187"/>
              </a:xfrm>
              <a:blipFill rotWithShape="0">
                <a:blip r:embed="rId2"/>
                <a:stretch>
                  <a:fillRect l="-3763" t="-41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arenthèse ouvrante 3"/>
          <p:cNvSpPr/>
          <p:nvPr/>
        </p:nvSpPr>
        <p:spPr>
          <a:xfrm>
            <a:off x="1421295" y="1977888"/>
            <a:ext cx="278296" cy="244502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43" y="1990610"/>
            <a:ext cx="1467055" cy="68589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41" y="2513668"/>
            <a:ext cx="1467055" cy="6858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496" y="3014339"/>
            <a:ext cx="543001" cy="7144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019" y="3540244"/>
            <a:ext cx="1467055" cy="685896"/>
          </a:xfrm>
          <a:prstGeom prst="rect">
            <a:avLst/>
          </a:prstGeom>
        </p:spPr>
      </p:pic>
      <p:sp>
        <p:nvSpPr>
          <p:cNvPr id="9" name="Parenthèse fermante 8"/>
          <p:cNvSpPr/>
          <p:nvPr/>
        </p:nvSpPr>
        <p:spPr>
          <a:xfrm>
            <a:off x="6265099" y="1884439"/>
            <a:ext cx="178905" cy="2445026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157" y="1621533"/>
            <a:ext cx="2062400" cy="317422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733" y="1764219"/>
            <a:ext cx="1276528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5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2371</TotalTime>
  <Words>243</Words>
  <Application>Microsoft Office PowerPoint</Application>
  <PresentationFormat>Personnalisé</PresentationFormat>
  <Paragraphs>88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Cambria Math</vt:lpstr>
      <vt:lpstr>DejaVu Sans</vt:lpstr>
      <vt:lpstr>Symbol</vt:lpstr>
      <vt:lpstr>Times New Roman</vt:lpstr>
      <vt:lpstr>Wingdings</vt:lpstr>
      <vt:lpstr>Office Theme</vt:lpstr>
      <vt:lpstr>Présentation PowerPoint</vt:lpstr>
      <vt:lpstr>Plan </vt:lpstr>
      <vt:lpstr>Les différentes modélisations</vt:lpstr>
      <vt:lpstr>Présentation PowerPoint</vt:lpstr>
      <vt:lpstr>Modélisation 0D de l’échangeur dromotherm </vt:lpstr>
      <vt:lpstr>Modélisation 1D de l’échangeur Dromotherm</vt:lpstr>
      <vt:lpstr>2.Modélisation 1D de l’échangeur Dromotherm</vt:lpstr>
      <vt:lpstr>2.Modélisation 1D de l’échangeur Dromotherm</vt:lpstr>
      <vt:lpstr>2.Modélisation 1D de l’échangeur Dromotherm</vt:lpstr>
      <vt:lpstr>2.Modélisation 1D de l’échangeur Dromotherm</vt:lpstr>
      <vt:lpstr>2.Modélisation 1D de l’échangeur Dromotherm</vt:lpstr>
      <vt:lpstr>Simulations</vt:lpstr>
      <vt:lpstr>1.Données météo </vt:lpstr>
      <vt:lpstr>1.Données météo </vt:lpstr>
      <vt:lpstr>2.Simulation 0D</vt:lpstr>
      <vt:lpstr>3.Simulation 1D</vt:lpstr>
      <vt:lpstr>Comparaison des différents modèles</vt:lpstr>
      <vt:lpstr>1.Les écarts de températures</vt:lpstr>
      <vt:lpstr>2.Puissance horaire par unité de surface</vt:lpstr>
      <vt:lpstr>3.Energie et taux de  récupération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Alexandre CUER</dc:creator>
  <dc:description/>
  <cp:lastModifiedBy>Prince</cp:lastModifiedBy>
  <cp:revision>51</cp:revision>
  <dcterms:created xsi:type="dcterms:W3CDTF">2019-10-08T21:39:36Z</dcterms:created>
  <dcterms:modified xsi:type="dcterms:W3CDTF">2020-05-04T16:08:32Z</dcterms:modified>
  <dc:language>fr-FR</dc:language>
</cp:coreProperties>
</file>