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0" r:id="rId7"/>
    <p:sldId id="262" r:id="rId8"/>
    <p:sldId id="263" r:id="rId9"/>
    <p:sldId id="269"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1456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7220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4611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9227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3343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4411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71825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0304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5761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3683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6239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10/19/2021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65663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1" name="Straight Connector 2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0234E3D-359D-4792-8806-38174A1CDB67}"/>
              </a:ext>
            </a:extLst>
          </p:cNvPr>
          <p:cNvSpPr txBox="1">
            <a:spLocks/>
          </p:cNvSpPr>
          <p:nvPr/>
        </p:nvSpPr>
        <p:spPr>
          <a:xfrm>
            <a:off x="694111" y="909637"/>
            <a:ext cx="5933795" cy="136207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marL="0" marR="0" lvl="0" indent="0" fontAlgn="auto">
              <a:lnSpc>
                <a:spcPct val="100000"/>
              </a:lnSpc>
              <a:spcAft>
                <a:spcPts val="600"/>
              </a:spcAft>
              <a:buClrTx/>
              <a:buSzTx/>
              <a:tabLst/>
              <a:defRPr/>
            </a:pPr>
            <a:r>
              <a:rPr kumimoji="0" lang="en-US" sz="4000" b="0" i="0" u="none" strike="noStrike" kern="1200" cap="all" spc="30" normalizeH="0" baseline="0" noProof="0">
                <a:ln>
                  <a:noFill/>
                </a:ln>
                <a:solidFill>
                  <a:schemeClr val="tx1"/>
                </a:solidFill>
                <a:effectLst/>
                <a:uLnTx/>
                <a:uFillTx/>
                <a:latin typeface="+mj-lt"/>
                <a:ea typeface="+mj-ea"/>
                <a:cs typeface="+mj-cs"/>
              </a:rPr>
              <a:t>The Car Rental analysis</a:t>
            </a:r>
          </a:p>
        </p:txBody>
      </p:sp>
      <p:cxnSp>
        <p:nvCxnSpPr>
          <p:cNvPr id="35" name="Straight Connector 34">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A7DB35C0-3A38-4BEA-A096-D25FF3F02A86}"/>
              </a:ext>
            </a:extLst>
          </p:cNvPr>
          <p:cNvSpPr txBox="1">
            <a:spLocks/>
          </p:cNvSpPr>
          <p:nvPr/>
        </p:nvSpPr>
        <p:spPr>
          <a:xfrm>
            <a:off x="700088" y="2276474"/>
            <a:ext cx="6041371" cy="355310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marL="0" marR="0" lvl="0" indent="-228600" fontAlgn="auto">
              <a:lnSpc>
                <a:spcPct val="120000"/>
              </a:lnSpc>
              <a:spcBef>
                <a:spcPts val="1200"/>
              </a:spcBef>
              <a:spcAft>
                <a:spcPts val="200"/>
              </a:spcAft>
              <a:buClr>
                <a:srgbClr val="579858"/>
              </a:buClr>
              <a:buSzPct val="100000"/>
              <a:buFont typeface="Arial" panose="020B0604020202020204" pitchFamily="34" charset="0"/>
              <a:buChar char="•"/>
              <a:tabLst/>
              <a:defRPr/>
            </a:pPr>
            <a:r>
              <a:rPr kumimoji="0" lang="en-US" b="0" i="0" u="none" strike="noStrike" cap="all" spc="200" normalizeH="0" baseline="0" noProof="0">
                <a:ln>
                  <a:noFill/>
                </a:ln>
                <a:effectLst/>
                <a:uLnTx/>
                <a:uFillTx/>
              </a:rPr>
              <a:t>By Team 3: FestuS, GreG, Sunday &amp; Michael </a:t>
            </a:r>
          </a:p>
          <a:p>
            <a:pPr marL="0" marR="0" lvl="0" indent="-228600" fontAlgn="auto">
              <a:lnSpc>
                <a:spcPct val="120000"/>
              </a:lnSpc>
              <a:spcBef>
                <a:spcPts val="1200"/>
              </a:spcBef>
              <a:spcAft>
                <a:spcPts val="200"/>
              </a:spcAft>
              <a:buClr>
                <a:srgbClr val="579858"/>
              </a:buClr>
              <a:buSzPct val="100000"/>
              <a:buFont typeface="Arial" panose="020B0604020202020204" pitchFamily="34" charset="0"/>
              <a:buChar char="•"/>
              <a:tabLst/>
              <a:defRPr/>
            </a:pPr>
            <a:endParaRPr kumimoji="0" lang="en-US" b="0" i="0" u="none" strike="noStrike" cap="all" spc="200" normalizeH="0" baseline="0" noProof="0">
              <a:ln>
                <a:noFill/>
              </a:ln>
              <a:effectLst/>
              <a:uLnTx/>
              <a:uFillTx/>
            </a:endParaRPr>
          </a:p>
        </p:txBody>
      </p:sp>
      <p:pic>
        <p:nvPicPr>
          <p:cNvPr id="4" name="Picture 3">
            <a:extLst>
              <a:ext uri="{FF2B5EF4-FFF2-40B4-BE49-F238E27FC236}">
                <a16:creationId xmlns:a16="http://schemas.microsoft.com/office/drawing/2014/main" id="{F7928A6F-715F-45B9-894D-A3C031BAD24C}"/>
              </a:ext>
            </a:extLst>
          </p:cNvPr>
          <p:cNvPicPr>
            <a:picLocks noChangeAspect="1"/>
          </p:cNvPicPr>
          <p:nvPr/>
        </p:nvPicPr>
        <p:blipFill rotWithShape="1">
          <a:blip r:embed="rId2"/>
          <a:srcRect r="15469" b="-1"/>
          <a:stretch/>
        </p:blipFill>
        <p:spPr>
          <a:xfrm>
            <a:off x="7315200" y="715218"/>
            <a:ext cx="4076700" cy="5418871"/>
          </a:xfrm>
          <a:prstGeom prst="rect">
            <a:avLst/>
          </a:prstGeom>
        </p:spPr>
      </p:pic>
      <p:cxnSp>
        <p:nvCxnSpPr>
          <p:cNvPr id="37" name="Straight Connector 36">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66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94F328-6E36-43E9-9274-E906FD1236D8}"/>
              </a:ext>
            </a:extLst>
          </p:cNvPr>
          <p:cNvSpPr txBox="1"/>
          <p:nvPr/>
        </p:nvSpPr>
        <p:spPr>
          <a:xfrm>
            <a:off x="489032" y="1254861"/>
            <a:ext cx="3587668" cy="3500265"/>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a:effectLst/>
              </a:rPr>
              <a:t>Here we </a:t>
            </a:r>
            <a:r>
              <a:rPr lang="en-US"/>
              <a:t>did</a:t>
            </a:r>
            <a:r>
              <a:rPr lang="en-US">
                <a:effectLst/>
              </a:rPr>
              <a:t> visualization that would connect our variables, except this time we included the average income.  Now, we are looking to establish a base to see if there is a connection between what car are selected for rental and the average household income. </a:t>
            </a:r>
            <a:br>
              <a:rPr lang="en-US">
                <a:effectLst/>
              </a:rPr>
            </a:br>
            <a:endParaRPr lang="en-US" dirty="0"/>
          </a:p>
        </p:txBody>
      </p:sp>
      <p:pic>
        <p:nvPicPr>
          <p:cNvPr id="6" name="Picture 5">
            <a:extLst>
              <a:ext uri="{FF2B5EF4-FFF2-40B4-BE49-F238E27FC236}">
                <a16:creationId xmlns:a16="http://schemas.microsoft.com/office/drawing/2014/main" id="{6F512526-5007-4007-A51F-F5B94FED82D4}"/>
              </a:ext>
            </a:extLst>
          </p:cNvPr>
          <p:cNvPicPr>
            <a:picLocks noChangeAspect="1"/>
          </p:cNvPicPr>
          <p:nvPr/>
        </p:nvPicPr>
        <p:blipFill>
          <a:blip r:embed="rId2"/>
          <a:stretch>
            <a:fillRect/>
          </a:stretch>
        </p:blipFill>
        <p:spPr>
          <a:xfrm>
            <a:off x="4181369" y="806245"/>
            <a:ext cx="8026197" cy="4414407"/>
          </a:xfrm>
          <a:prstGeom prst="rect">
            <a:avLst/>
          </a:prstGeom>
        </p:spPr>
      </p:pic>
    </p:spTree>
    <p:extLst>
      <p:ext uri="{BB962C8B-B14F-4D97-AF65-F5344CB8AC3E}">
        <p14:creationId xmlns:p14="http://schemas.microsoft.com/office/powerpoint/2010/main" val="415472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808EE-9CF4-4D27-BCE1-0C0DC585869B}"/>
              </a:ext>
            </a:extLst>
          </p:cNvPr>
          <p:cNvSpPr>
            <a:spLocks noGrp="1"/>
          </p:cNvSpPr>
          <p:nvPr>
            <p:ph type="title"/>
          </p:nvPr>
        </p:nvSpPr>
        <p:spPr>
          <a:xfrm>
            <a:off x="695325" y="907037"/>
            <a:ext cx="3819821" cy="1955690"/>
          </a:xfrm>
        </p:spPr>
        <p:txBody>
          <a:bodyPr vert="horz" lIns="91440" tIns="45720" rIns="91440" bIns="45720" rtlCol="0" anchor="t">
            <a:normAutofit/>
          </a:bodyPr>
          <a:lstStyle/>
          <a:p>
            <a:r>
              <a:rPr lang="en-US" sz="4000" kern="1200" cap="all" spc="30" baseline="0">
                <a:solidFill>
                  <a:schemeClr val="tx1"/>
                </a:solidFill>
                <a:latin typeface="+mj-lt"/>
                <a:ea typeface="+mj-ea"/>
                <a:cs typeface="+mj-cs"/>
              </a:rPr>
              <a:t>Regression test </a:t>
            </a:r>
            <a:endParaRPr lang="en-US" sz="4000" kern="1200" cap="all" spc="30" baseline="0" dirty="0">
              <a:solidFill>
                <a:schemeClr val="tx1"/>
              </a:solidFill>
              <a:latin typeface="+mj-lt"/>
              <a:ea typeface="+mj-ea"/>
              <a:cs typeface="+mj-cs"/>
            </a:endParaRPr>
          </a:p>
        </p:txBody>
      </p:sp>
      <p:cxnSp>
        <p:nvCxnSpPr>
          <p:cNvPr id="17"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35287"/>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A518C07-5A91-47A2-9800-85D889F1AFFE}"/>
              </a:ext>
            </a:extLst>
          </p:cNvPr>
          <p:cNvSpPr txBox="1"/>
          <p:nvPr/>
        </p:nvSpPr>
        <p:spPr>
          <a:xfrm>
            <a:off x="695325" y="2862727"/>
            <a:ext cx="3706113" cy="3372250"/>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sz="1700">
                <a:effectLst/>
              </a:rPr>
              <a:t>If you look at the </a:t>
            </a:r>
            <a:r>
              <a:rPr lang="en-US" sz="1700" b="1">
                <a:effectLst/>
              </a:rPr>
              <a:t>Renter trips</a:t>
            </a:r>
            <a:r>
              <a:rPr lang="en-US" sz="1700">
                <a:effectLst/>
              </a:rPr>
              <a:t>(uncentered) taken and Mean: we have identified that our findings are statistically significant coming in at 0.00</a:t>
            </a:r>
            <a:r>
              <a:rPr lang="en-US" sz="1700"/>
              <a:t> ,</a:t>
            </a:r>
            <a:r>
              <a:rPr lang="en-US" sz="1700">
                <a:effectLst/>
              </a:rPr>
              <a:t>  and therefore, we reject the Null hypothesis. Notice the word (Uncentered). </a:t>
            </a:r>
            <a:r>
              <a:rPr lang="en-US" sz="1700"/>
              <a:t>In this case we did not add the constant on purpose to see.</a:t>
            </a:r>
            <a:br>
              <a:rPr lang="en-US" sz="1700"/>
            </a:br>
            <a:br>
              <a:rPr lang="en-US" sz="1700"/>
            </a:br>
            <a:endParaRPr lang="en-US" sz="1700" dirty="0"/>
          </a:p>
        </p:txBody>
      </p:sp>
      <p:pic>
        <p:nvPicPr>
          <p:cNvPr id="9" name="Picture 8" descr="Table&#10;&#10;Description automatically generated">
            <a:extLst>
              <a:ext uri="{FF2B5EF4-FFF2-40B4-BE49-F238E27FC236}">
                <a16:creationId xmlns:a16="http://schemas.microsoft.com/office/drawing/2014/main" id="{F2D272C4-0822-4455-9FAE-3544E31AB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1438" y="831246"/>
            <a:ext cx="7558507" cy="4560152"/>
          </a:xfrm>
          <a:prstGeom prst="rect">
            <a:avLst/>
          </a:prstGeom>
        </p:spPr>
      </p:pic>
    </p:spTree>
    <p:extLst>
      <p:ext uri="{BB962C8B-B14F-4D97-AF65-F5344CB8AC3E}">
        <p14:creationId xmlns:p14="http://schemas.microsoft.com/office/powerpoint/2010/main" val="226960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FBE6D-6621-4AB7-A781-7F69F174E6EE}"/>
              </a:ext>
            </a:extLst>
          </p:cNvPr>
          <p:cNvSpPr>
            <a:spLocks noGrp="1"/>
          </p:cNvSpPr>
          <p:nvPr>
            <p:ph type="title"/>
          </p:nvPr>
        </p:nvSpPr>
        <p:spPr>
          <a:xfrm>
            <a:off x="7992709" y="895448"/>
            <a:ext cx="3619697" cy="1919469"/>
          </a:xfrm>
        </p:spPr>
        <p:txBody>
          <a:bodyPr vert="horz" lIns="91440" tIns="45720" rIns="91440" bIns="45720" rtlCol="0" anchor="t">
            <a:normAutofit/>
          </a:bodyPr>
          <a:lstStyle/>
          <a:p>
            <a:pPr>
              <a:lnSpc>
                <a:spcPct val="90000"/>
              </a:lnSpc>
            </a:pPr>
            <a:r>
              <a:rPr lang="en-US" kern="1200" cap="all" spc="30" baseline="0">
                <a:solidFill>
                  <a:schemeClr val="tx1"/>
                </a:solidFill>
                <a:latin typeface="+mj-lt"/>
                <a:ea typeface="+mj-ea"/>
                <a:cs typeface="+mj-cs"/>
              </a:rPr>
              <a:t>Regression test using constant </a:t>
            </a:r>
          </a:p>
        </p:txBody>
      </p:sp>
      <p:pic>
        <p:nvPicPr>
          <p:cNvPr id="7" name="Picture 6" descr="A picture containing text, receipt, screenshot, document&#10;&#10;Description automatically generated">
            <a:extLst>
              <a:ext uri="{FF2B5EF4-FFF2-40B4-BE49-F238E27FC236}">
                <a16:creationId xmlns:a16="http://schemas.microsoft.com/office/drawing/2014/main" id="{C80A2B94-507A-4F01-9DF7-1117AB8E79F1}"/>
              </a:ext>
            </a:extLst>
          </p:cNvPr>
          <p:cNvPicPr>
            <a:picLocks noChangeAspect="1"/>
          </p:cNvPicPr>
          <p:nvPr/>
        </p:nvPicPr>
        <p:blipFill rotWithShape="1">
          <a:blip r:embed="rId2">
            <a:extLst>
              <a:ext uri="{28A0092B-C50C-407E-A947-70E740481C1C}">
                <a14:useLocalDpi xmlns:a14="http://schemas.microsoft.com/office/drawing/2010/main" val="0"/>
              </a:ext>
            </a:extLst>
          </a:blip>
          <a:srcRect r="26666"/>
          <a:stretch/>
        </p:blipFill>
        <p:spPr>
          <a:xfrm>
            <a:off x="20" y="10"/>
            <a:ext cx="7315180" cy="6857984"/>
          </a:xfrm>
          <a:prstGeom prst="rect">
            <a:avLst/>
          </a:prstGeom>
        </p:spPr>
      </p:pic>
      <p:cxnSp>
        <p:nvCxnSpPr>
          <p:cNvPr id="21" name="Straight Connector 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559A5EB-68EC-47BF-9E34-A82872B76271}"/>
              </a:ext>
            </a:extLst>
          </p:cNvPr>
          <p:cNvSpPr txBox="1"/>
          <p:nvPr/>
        </p:nvSpPr>
        <p:spPr>
          <a:xfrm>
            <a:off x="7991572" y="2823015"/>
            <a:ext cx="3581303" cy="3554891"/>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1500" dirty="0"/>
              <a:t>In the review count our R-squared was 0.443 with indicated that our data fits the regression line pretty well.</a:t>
            </a:r>
            <a:br>
              <a:rPr lang="en-US" sz="1500" dirty="0"/>
            </a:br>
            <a:r>
              <a:rPr lang="en-US" sz="1500" dirty="0"/>
              <a:t>In the Final Renters trips taken you can see that R- squared was adjusted and that we added a constant which gave us a P-value of 0.001. which supports our original hypothesis and rejects the Null hypothesis. </a:t>
            </a:r>
            <a:br>
              <a:rPr lang="en-US" sz="1500" dirty="0"/>
            </a:br>
            <a:r>
              <a:rPr lang="en-US" sz="1500" dirty="0"/>
              <a:t>We used </a:t>
            </a:r>
            <a:r>
              <a:rPr lang="en-US" sz="1500" dirty="0" err="1"/>
              <a:t>Ttest</a:t>
            </a:r>
            <a:r>
              <a:rPr lang="en-US" sz="1500" dirty="0"/>
              <a:t> to find the </a:t>
            </a:r>
            <a:r>
              <a:rPr lang="en-US" sz="1500" dirty="0" err="1"/>
              <a:t>Pvalue</a:t>
            </a:r>
            <a:r>
              <a:rPr lang="en-US" sz="1500" dirty="0"/>
              <a:t> which was also came out to 0.0. We used the regression results as our focus instead. </a:t>
            </a:r>
            <a:br>
              <a:rPr lang="en-US" sz="1500" dirty="0"/>
            </a:br>
            <a:endParaRPr lang="en-US" sz="1500" dirty="0"/>
          </a:p>
        </p:txBody>
      </p:sp>
    </p:spTree>
    <p:extLst>
      <p:ext uri="{BB962C8B-B14F-4D97-AF65-F5344CB8AC3E}">
        <p14:creationId xmlns:p14="http://schemas.microsoft.com/office/powerpoint/2010/main" val="91102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321C0-30BA-48D0-85D0-053848346528}"/>
              </a:ext>
            </a:extLst>
          </p:cNvPr>
          <p:cNvSpPr>
            <a:spLocks noGrp="1"/>
          </p:cNvSpPr>
          <p:nvPr>
            <p:ph type="title"/>
          </p:nvPr>
        </p:nvSpPr>
        <p:spPr>
          <a:xfrm>
            <a:off x="700635" y="922096"/>
            <a:ext cx="10691265" cy="1371030"/>
          </a:xfrm>
        </p:spPr>
        <p:txBody>
          <a:bodyPr vert="horz" lIns="91440" tIns="45720" rIns="91440" bIns="45720" rtlCol="0" anchor="t">
            <a:normAutofit/>
          </a:bodyPr>
          <a:lstStyle/>
          <a:p>
            <a:r>
              <a:rPr lang="en-US" kern="1200" cap="all" spc="30" baseline="0">
                <a:solidFill>
                  <a:schemeClr val="tx1"/>
                </a:solidFill>
                <a:latin typeface="+mj-lt"/>
                <a:ea typeface="+mj-ea"/>
                <a:cs typeface="+mj-cs"/>
              </a:rPr>
              <a:t>The End. </a:t>
            </a:r>
          </a:p>
        </p:txBody>
      </p:sp>
      <p:cxnSp>
        <p:nvCxnSpPr>
          <p:cNvPr id="17" name="Straight Connector 12">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887A31DC-7A39-4868-90B6-E324CDFD6DA5}"/>
              </a:ext>
            </a:extLst>
          </p:cNvPr>
          <p:cNvSpPr txBox="1">
            <a:spLocks/>
          </p:cNvSpPr>
          <p:nvPr/>
        </p:nvSpPr>
        <p:spPr>
          <a:xfrm>
            <a:off x="700635" y="2293126"/>
            <a:ext cx="10691265" cy="36360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Thank you for your Time. </a:t>
            </a:r>
          </a:p>
        </p:txBody>
      </p:sp>
      <p:cxnSp>
        <p:nvCxnSpPr>
          <p:cNvPr id="15" name="Straight Connector 14">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73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494111-351E-40F3-86EF-7C852F6EAC87}"/>
              </a:ext>
            </a:extLst>
          </p:cNvPr>
          <p:cNvSpPr txBox="1">
            <a:spLocks/>
          </p:cNvSpPr>
          <p:nvPr/>
        </p:nvSpPr>
        <p:spPr>
          <a:xfrm>
            <a:off x="828564" y="748915"/>
            <a:ext cx="10058400" cy="145075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600" b="1" i="0" u="none" strike="noStrike" kern="1200" cap="none" spc="-50" normalizeH="0" baseline="0" noProof="0" dirty="0">
                <a:ln>
                  <a:noFill/>
                </a:ln>
                <a:solidFill>
                  <a:sysClr val="windowText" lastClr="000000">
                    <a:lumMod val="75000"/>
                    <a:lumOff val="25000"/>
                  </a:sysClr>
                </a:solidFill>
                <a:effectLst/>
                <a:uLnTx/>
                <a:uFillTx/>
                <a:latin typeface="Georgia Pro Cond Light" panose="020F0302020204030204"/>
                <a:ea typeface="+mj-ea"/>
                <a:cs typeface="+mj-cs"/>
              </a:rPr>
              <a:t>What do we want to know?</a:t>
            </a:r>
            <a:br>
              <a:rPr kumimoji="0" lang="en-US" sz="4600" b="1" i="0" u="none" strike="noStrike" kern="1200" cap="none" spc="-50" normalizeH="0" baseline="0" noProof="0" dirty="0">
                <a:ln>
                  <a:noFill/>
                </a:ln>
                <a:solidFill>
                  <a:sysClr val="windowText" lastClr="000000">
                    <a:lumMod val="75000"/>
                    <a:lumOff val="25000"/>
                  </a:sysClr>
                </a:solidFill>
                <a:effectLst/>
                <a:uLnTx/>
                <a:uFillTx/>
                <a:latin typeface="Georgia Pro Cond Light" panose="020F0302020204030204"/>
                <a:ea typeface="+mj-ea"/>
                <a:cs typeface="+mj-cs"/>
              </a:rPr>
            </a:br>
            <a:r>
              <a:rPr kumimoji="0" lang="en-US" sz="2100" b="1" i="0" u="sng" strike="noStrike" kern="1200" cap="none" spc="-50" normalizeH="0" baseline="0" noProof="0" dirty="0">
                <a:ln>
                  <a:noFill/>
                </a:ln>
                <a:solidFill>
                  <a:sysClr val="windowText" lastClr="000000">
                    <a:lumMod val="75000"/>
                    <a:lumOff val="25000"/>
                  </a:sysClr>
                </a:solidFill>
                <a:effectLst/>
                <a:uLnTx/>
                <a:uFillTx/>
                <a:latin typeface="Georgia Pro Cond Light" panose="020F0302020204030204"/>
                <a:ea typeface="+mj-ea"/>
                <a:cs typeface="+mj-cs"/>
              </a:rPr>
              <a:t>Team 3 wanted to explore the rental car area. Asking prevalent questions that would lead to the preferred      outcome. Each group member asked one question to begin the process. </a:t>
            </a:r>
            <a:endParaRPr kumimoji="0" lang="en-US" sz="2100" b="1" i="0" u="none" strike="noStrike" kern="1200" cap="none" spc="-50" normalizeH="0" baseline="0" noProof="0" dirty="0">
              <a:ln>
                <a:noFill/>
              </a:ln>
              <a:solidFill>
                <a:sysClr val="windowText" lastClr="000000">
                  <a:lumMod val="75000"/>
                  <a:lumOff val="25000"/>
                </a:sysClr>
              </a:solidFill>
              <a:effectLst/>
              <a:uLnTx/>
              <a:uFillTx/>
              <a:latin typeface="Georgia Pro Cond Light" panose="020F0302020204030204"/>
              <a:ea typeface="+mj-ea"/>
              <a:cs typeface="+mj-cs"/>
            </a:endParaRPr>
          </a:p>
        </p:txBody>
      </p:sp>
      <p:sp>
        <p:nvSpPr>
          <p:cNvPr id="9" name="TextBox 8">
            <a:extLst>
              <a:ext uri="{FF2B5EF4-FFF2-40B4-BE49-F238E27FC236}">
                <a16:creationId xmlns:a16="http://schemas.microsoft.com/office/drawing/2014/main" id="{1826E364-2C7D-4519-8A56-B7B4428F627E}"/>
              </a:ext>
            </a:extLst>
          </p:cNvPr>
          <p:cNvSpPr txBox="1"/>
          <p:nvPr/>
        </p:nvSpPr>
        <p:spPr>
          <a:xfrm>
            <a:off x="717755" y="3048000"/>
            <a:ext cx="11107301"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t>Festus - </a:t>
            </a:r>
            <a:r>
              <a:rPr lang="en-US" sz="1800" b="1" dirty="0">
                <a:effectLst/>
                <a:latin typeface="+mn-lt"/>
                <a:ea typeface="Calibri" panose="020F0502020204030204" pitchFamily="34" charset="0"/>
                <a:cs typeface="Times New Roman" panose="02020603050405020304" pitchFamily="18" charset="0"/>
              </a:rPr>
              <a:t>Which car was the most rented car on a nationwide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buFont typeface="Wingdings" panose="05000000000000000000" pitchFamily="2" charset="2"/>
              <a:buChar char="v"/>
            </a:pPr>
            <a:r>
              <a:rPr lang="en-US" dirty="0"/>
              <a:t>Gregory - </a:t>
            </a:r>
            <a:r>
              <a:rPr lang="en-US" b="1" dirty="0"/>
              <a:t>Can we Find a correlation between individuals with higher income brackets and if it </a:t>
            </a:r>
          </a:p>
          <a:p>
            <a:r>
              <a:rPr lang="en-US" b="1" dirty="0"/>
              <a:t>     would affect with them renting certain cars.  </a:t>
            </a:r>
          </a:p>
          <a:p>
            <a:pPr marL="285750" indent="-285750">
              <a:buFont typeface="Wingdings" panose="05000000000000000000" pitchFamily="2" charset="2"/>
              <a:buChar char="v"/>
            </a:pPr>
            <a:r>
              <a:rPr lang="en-US" dirty="0"/>
              <a:t>Sunday - </a:t>
            </a:r>
            <a:r>
              <a:rPr lang="en-US" sz="1800" b="1" dirty="0"/>
              <a:t>If I wanted to start a car rental business, what state would I think of starting the Business. Which cars should I be prompted to buy?</a:t>
            </a:r>
          </a:p>
          <a:p>
            <a:pPr marL="285750" indent="-285750">
              <a:buFont typeface="Wingdings" panose="05000000000000000000" pitchFamily="2" charset="2"/>
              <a:buChar char="v"/>
            </a:pPr>
            <a:r>
              <a:rPr lang="en-US" dirty="0"/>
              <a:t>Michael - </a:t>
            </a:r>
            <a:r>
              <a:rPr lang="en-US" sz="1800" b="1" dirty="0"/>
              <a:t>Is there a connection with the cars individuals select connected to where they are on the social hierarchy?</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03837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867A-D13B-4D3F-BF4E-A43BC36EBDA4}"/>
              </a:ext>
            </a:extLst>
          </p:cNvPr>
          <p:cNvSpPr>
            <a:spLocks noGrp="1"/>
          </p:cNvSpPr>
          <p:nvPr>
            <p:ph type="title"/>
          </p:nvPr>
        </p:nvSpPr>
        <p:spPr>
          <a:xfrm>
            <a:off x="700635" y="922096"/>
            <a:ext cx="10691265" cy="587108"/>
          </a:xfrm>
        </p:spPr>
        <p:txBody>
          <a:bodyPr>
            <a:normAutofit fontScale="90000"/>
          </a:bodyPr>
          <a:lstStyle/>
          <a:p>
            <a:r>
              <a:rPr lang="en-US" dirty="0"/>
              <a:t>Data collection and cleaning </a:t>
            </a:r>
          </a:p>
        </p:txBody>
      </p:sp>
      <p:sp>
        <p:nvSpPr>
          <p:cNvPr id="3" name="Content Placeholder 2">
            <a:extLst>
              <a:ext uri="{FF2B5EF4-FFF2-40B4-BE49-F238E27FC236}">
                <a16:creationId xmlns:a16="http://schemas.microsoft.com/office/drawing/2014/main" id="{D12C7BEE-2BB0-4A16-AA52-8F13E3F6D7CE}"/>
              </a:ext>
            </a:extLst>
          </p:cNvPr>
          <p:cNvSpPr>
            <a:spLocks noGrp="1"/>
          </p:cNvSpPr>
          <p:nvPr>
            <p:ph idx="1"/>
          </p:nvPr>
        </p:nvSpPr>
        <p:spPr>
          <a:xfrm>
            <a:off x="700635" y="1509203"/>
            <a:ext cx="10691265" cy="4598633"/>
          </a:xfrm>
        </p:spPr>
        <p:txBody>
          <a:bodyPr>
            <a:noAutofit/>
          </a:bodyPr>
          <a:lstStyle/>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searched Kaggle for two datasets using the parameters “US average income” and ”vehicle rentals”. </a:t>
            </a: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merged the two datasets to be able to read our rental and income datasets. We </a:t>
            </a:r>
            <a:r>
              <a:rPr lang="en-US" sz="1800" dirty="0">
                <a:latin typeface="Times New Roman" panose="02020603050405020304" pitchFamily="18" charset="0"/>
                <a:ea typeface="Calibri" panose="020F0502020204030204" pitchFamily="34" charset="0"/>
                <a:cs typeface="Times New Roman" panose="02020603050405020304" pitchFamily="18" charset="0"/>
              </a:rPr>
              <a:t>focused on certain columns like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fuel types, renter trips taken, make, model, and vehicle type.</a:t>
            </a:r>
          </a:p>
          <a:p>
            <a:pPr>
              <a:buFont typeface="Wingdings" panose="05000000000000000000" pitchFamily="2" charset="2"/>
              <a:buChar char="q"/>
            </a:pPr>
            <a:r>
              <a:rPr lang="en-US" sz="1800" dirty="0"/>
              <a:t>Before dropping columns, car rental had 5,851 rows and 15 columns and the average income dataset had more than 30k+ rows and 19 columns.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1800" dirty="0"/>
              <a:t>Dropped columns with little to no correlation to our main columns and not enough information to make an accurate test(null values and nans).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leanup process: </a:t>
            </a:r>
          </a:p>
          <a:p>
            <a:pPr lvl="1">
              <a:buFont typeface="Wingdings" panose="05000000000000000000" pitchFamily="2" charset="2"/>
              <a:buChar char="q"/>
            </a:pPr>
            <a:r>
              <a:rPr lang="en-US" sz="1600" dirty="0">
                <a:latin typeface="Times New Roman" panose="02020603050405020304" pitchFamily="18" charset="0"/>
                <a:ea typeface="Calibri" panose="020F0502020204030204" pitchFamily="34" charset="0"/>
                <a:cs typeface="Times New Roman" panose="02020603050405020304" pitchFamily="18" charset="0"/>
              </a:rPr>
              <a:t>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lustering: grouped by vehicle make, vehicle model, and average income. </a:t>
            </a:r>
          </a:p>
          <a:p>
            <a:pPr lvl="1">
              <a:buFont typeface="Wingdings" panose="05000000000000000000" pitchFamily="2" charset="2"/>
              <a:buChar char="q"/>
            </a:pPr>
            <a:r>
              <a:rPr lang="en-US" sz="1600" dirty="0">
                <a:latin typeface="Times New Roman" panose="02020603050405020304" pitchFamily="18" charset="0"/>
                <a:ea typeface="Calibri" panose="020F0502020204030204" pitchFamily="34" charset="0"/>
                <a:cs typeface="Times New Roman" panose="02020603050405020304" pitchFamily="18" charset="0"/>
              </a:rPr>
              <a:t>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lassification: grouped the commonalities of the states </a:t>
            </a:r>
            <a:r>
              <a:rPr lang="en-US" sz="1600" dirty="0">
                <a:latin typeface="Times New Roman" panose="02020603050405020304" pitchFamily="18" charset="0"/>
                <a:ea typeface="Calibri" panose="020F0502020204030204" pitchFamily="34" charset="0"/>
                <a:cs typeface="Times New Roman" panose="02020603050405020304" pitchFamily="18" charset="0"/>
              </a:rPr>
              <a:t>with a unique id.</a:t>
            </a: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16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1538-E4F8-4894-A083-A5A4A23365B1}"/>
              </a:ext>
            </a:extLst>
          </p:cNvPr>
          <p:cNvSpPr>
            <a:spLocks noGrp="1"/>
          </p:cNvSpPr>
          <p:nvPr>
            <p:ph type="title"/>
          </p:nvPr>
        </p:nvSpPr>
        <p:spPr>
          <a:xfrm>
            <a:off x="700635" y="922096"/>
            <a:ext cx="10691265" cy="649252"/>
          </a:xfrm>
        </p:spPr>
        <p:txBody>
          <a:bodyPr>
            <a:normAutofit fontScale="90000"/>
          </a:bodyPr>
          <a:lstStyle/>
          <a:p>
            <a:r>
              <a:rPr lang="en-US" dirty="0"/>
              <a:t>Most rented vehicle by fuel type and make</a:t>
            </a:r>
          </a:p>
        </p:txBody>
      </p:sp>
      <p:sp>
        <p:nvSpPr>
          <p:cNvPr id="3" name="Content Placeholder 2">
            <a:extLst>
              <a:ext uri="{FF2B5EF4-FFF2-40B4-BE49-F238E27FC236}">
                <a16:creationId xmlns:a16="http://schemas.microsoft.com/office/drawing/2014/main" id="{4167D9A9-4DC6-458B-AE6D-AB9457C27B24}"/>
              </a:ext>
            </a:extLst>
          </p:cNvPr>
          <p:cNvSpPr>
            <a:spLocks noGrp="1"/>
          </p:cNvSpPr>
          <p:nvPr>
            <p:ph idx="1"/>
          </p:nvPr>
        </p:nvSpPr>
        <p:spPr>
          <a:xfrm>
            <a:off x="700635" y="1571348"/>
            <a:ext cx="10691265" cy="4357866"/>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Here, we merged car rental and state income, doing a left merge and dropping longitude and latitude.  Left merges keeps everything in the left data frame. </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 this area, we wanted to pull the information for the MOST RENTED to the least rented vehicle, </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i</a:t>
            </a:r>
            <a:r>
              <a:rPr lang="en-US" dirty="0">
                <a:effectLst/>
                <a:latin typeface="Calibri" panose="020F0502020204030204" pitchFamily="34" charset="0"/>
                <a:ea typeface="Calibri" panose="020F0502020204030204" pitchFamily="34" charset="0"/>
                <a:cs typeface="Times New Roman" panose="02020603050405020304" pitchFamily="18" charset="0"/>
              </a:rPr>
              <a:t>n conjunction with the most rented fuel type. </a:t>
            </a:r>
          </a:p>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Gasoline: 4403 Electric:569</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Most rented vehicle: </a:t>
            </a:r>
            <a:r>
              <a:rPr lang="en-US" dirty="0">
                <a:effectLst/>
                <a:latin typeface="Calibri" panose="020F0502020204030204" pitchFamily="34" charset="0"/>
                <a:ea typeface="Calibri" panose="020F0502020204030204" pitchFamily="34" charset="0"/>
                <a:cs typeface="Times New Roman" panose="02020603050405020304" pitchFamily="18" charset="0"/>
              </a:rPr>
              <a:t>Toyota 553, Tesla 545 (Everyone was surprised by this outcome do the </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very nature of Tesla price).</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We imported matplotlib bar plot to express the most rented car make nationwide</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Graph: We did Bar Plot passing the dow</a:t>
            </a:r>
            <a:r>
              <a:rPr lang="en-US" dirty="0">
                <a:latin typeface="Calibri" panose="020F0502020204030204" pitchFamily="34" charset="0"/>
                <a:ea typeface="Calibri" panose="020F0502020204030204" pitchFamily="34" charset="0"/>
                <a:cs typeface="Times New Roman" panose="02020603050405020304" pitchFamily="18" charset="0"/>
              </a:rPr>
              <a:t>n series of the most rented vehicle using value counts fu</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By fuel type:  The most rented vehicle is </a:t>
            </a:r>
            <a:r>
              <a:rPr lang="en-US" b="1" dirty="0">
                <a:effectLst/>
                <a:latin typeface="Calibri" panose="020F0502020204030204" pitchFamily="34" charset="0"/>
                <a:ea typeface="Calibri" panose="020F0502020204030204" pitchFamily="34" charset="0"/>
                <a:cs typeface="Times New Roman" panose="02020603050405020304" pitchFamily="18" charset="0"/>
              </a:rPr>
              <a:t>Gasoline, </a:t>
            </a:r>
            <a:r>
              <a:rPr lang="en-US" dirty="0">
                <a:effectLst/>
                <a:latin typeface="Calibri" panose="020F0502020204030204" pitchFamily="34" charset="0"/>
                <a:ea typeface="Calibri" panose="020F0502020204030204" pitchFamily="34" charset="0"/>
                <a:cs typeface="Times New Roman" panose="02020603050405020304" pitchFamily="18" charset="0"/>
              </a:rPr>
              <a:t>and the list rented vehicle is the </a:t>
            </a:r>
            <a:r>
              <a:rPr lang="en-US" b="1" dirty="0">
                <a:effectLst/>
                <a:latin typeface="Calibri" panose="020F0502020204030204" pitchFamily="34" charset="0"/>
                <a:ea typeface="Calibri" panose="020F0502020204030204" pitchFamily="34" charset="0"/>
                <a:cs typeface="Times New Roman" panose="02020603050405020304" pitchFamily="18" charset="0"/>
              </a:rPr>
              <a:t>Diesel.</a:t>
            </a:r>
            <a:endParaRPr lang="en-US" b="1" dirty="0"/>
          </a:p>
        </p:txBody>
      </p:sp>
    </p:spTree>
    <p:extLst>
      <p:ext uri="{BB962C8B-B14F-4D97-AF65-F5344CB8AC3E}">
        <p14:creationId xmlns:p14="http://schemas.microsoft.com/office/powerpoint/2010/main" val="224295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BA55-8D14-4F5C-8103-560342529DFF}"/>
              </a:ext>
            </a:extLst>
          </p:cNvPr>
          <p:cNvSpPr>
            <a:spLocks noGrp="1"/>
          </p:cNvSpPr>
          <p:nvPr>
            <p:ph type="title"/>
          </p:nvPr>
        </p:nvSpPr>
        <p:spPr>
          <a:xfrm>
            <a:off x="700635" y="922096"/>
            <a:ext cx="10691265" cy="621569"/>
          </a:xfrm>
        </p:spPr>
        <p:txBody>
          <a:bodyPr>
            <a:normAutofit fontScale="90000"/>
          </a:bodyPr>
          <a:lstStyle/>
          <a:p>
            <a:r>
              <a:rPr lang="en-US" dirty="0"/>
              <a:t>Rented vehicle by fuel type</a:t>
            </a:r>
          </a:p>
        </p:txBody>
      </p:sp>
      <p:pic>
        <p:nvPicPr>
          <p:cNvPr id="4" name="Picture 3">
            <a:extLst>
              <a:ext uri="{FF2B5EF4-FFF2-40B4-BE49-F238E27FC236}">
                <a16:creationId xmlns:a16="http://schemas.microsoft.com/office/drawing/2014/main" id="{89F9F214-0D21-4B42-8432-8AE5FFABCEA9}"/>
              </a:ext>
            </a:extLst>
          </p:cNvPr>
          <p:cNvPicPr>
            <a:picLocks noChangeAspect="1"/>
          </p:cNvPicPr>
          <p:nvPr/>
        </p:nvPicPr>
        <p:blipFill>
          <a:blip r:embed="rId2"/>
          <a:stretch>
            <a:fillRect/>
          </a:stretch>
        </p:blipFill>
        <p:spPr>
          <a:xfrm>
            <a:off x="223539" y="1543665"/>
            <a:ext cx="9619701" cy="5284468"/>
          </a:xfrm>
          <a:prstGeom prst="rect">
            <a:avLst/>
          </a:prstGeom>
        </p:spPr>
      </p:pic>
    </p:spTree>
    <p:extLst>
      <p:ext uri="{BB962C8B-B14F-4D97-AF65-F5344CB8AC3E}">
        <p14:creationId xmlns:p14="http://schemas.microsoft.com/office/powerpoint/2010/main" val="330172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D27B-DB35-4400-98ED-F13F876D53C1}"/>
              </a:ext>
            </a:extLst>
          </p:cNvPr>
          <p:cNvSpPr>
            <a:spLocks noGrp="1"/>
          </p:cNvSpPr>
          <p:nvPr>
            <p:ph type="title"/>
          </p:nvPr>
        </p:nvSpPr>
        <p:spPr>
          <a:xfrm>
            <a:off x="750367" y="-1"/>
            <a:ext cx="10691265" cy="668595"/>
          </a:xfrm>
        </p:spPr>
        <p:txBody>
          <a:bodyPr>
            <a:normAutofit fontScale="90000"/>
          </a:bodyPr>
          <a:lstStyle/>
          <a:p>
            <a:r>
              <a:rPr lang="en-US" dirty="0"/>
              <a:t>The rented vehicle by make</a:t>
            </a:r>
          </a:p>
        </p:txBody>
      </p:sp>
      <p:pic>
        <p:nvPicPr>
          <p:cNvPr id="5" name="Picture 4">
            <a:extLst>
              <a:ext uri="{FF2B5EF4-FFF2-40B4-BE49-F238E27FC236}">
                <a16:creationId xmlns:a16="http://schemas.microsoft.com/office/drawing/2014/main" id="{7C52F468-A230-417D-9104-02827C6DD92E}"/>
              </a:ext>
            </a:extLst>
          </p:cNvPr>
          <p:cNvPicPr>
            <a:picLocks noChangeAspect="1"/>
          </p:cNvPicPr>
          <p:nvPr/>
        </p:nvPicPr>
        <p:blipFill>
          <a:blip r:embed="rId2"/>
          <a:stretch>
            <a:fillRect/>
          </a:stretch>
        </p:blipFill>
        <p:spPr>
          <a:xfrm>
            <a:off x="426218" y="946106"/>
            <a:ext cx="9333785" cy="5645385"/>
          </a:xfrm>
          <a:prstGeom prst="rect">
            <a:avLst/>
          </a:prstGeom>
        </p:spPr>
      </p:pic>
    </p:spTree>
    <p:extLst>
      <p:ext uri="{BB962C8B-B14F-4D97-AF65-F5344CB8AC3E}">
        <p14:creationId xmlns:p14="http://schemas.microsoft.com/office/powerpoint/2010/main" val="90411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9227-0380-4778-A51E-53D3125126F2}"/>
              </a:ext>
            </a:extLst>
          </p:cNvPr>
          <p:cNvSpPr>
            <a:spLocks noGrp="1"/>
          </p:cNvSpPr>
          <p:nvPr>
            <p:ph type="title"/>
          </p:nvPr>
        </p:nvSpPr>
        <p:spPr>
          <a:xfrm>
            <a:off x="700635" y="922096"/>
            <a:ext cx="10691265" cy="986603"/>
          </a:xfrm>
        </p:spPr>
        <p:txBody>
          <a:bodyPr>
            <a:normAutofit fontScale="90000"/>
          </a:bodyPr>
          <a:lstStyle/>
          <a:p>
            <a:r>
              <a:rPr lang="en-US" dirty="0"/>
              <a:t>Explanation to rented vehicle by make and fuel type</a:t>
            </a:r>
          </a:p>
        </p:txBody>
      </p:sp>
      <p:sp>
        <p:nvSpPr>
          <p:cNvPr id="3" name="Content Placeholder 2">
            <a:extLst>
              <a:ext uri="{FF2B5EF4-FFF2-40B4-BE49-F238E27FC236}">
                <a16:creationId xmlns:a16="http://schemas.microsoft.com/office/drawing/2014/main" id="{731B6983-CC6C-4460-9402-3CD0C5B14113}"/>
              </a:ext>
            </a:extLst>
          </p:cNvPr>
          <p:cNvSpPr>
            <a:spLocks noGrp="1"/>
          </p:cNvSpPr>
          <p:nvPr>
            <p:ph idx="1"/>
          </p:nvPr>
        </p:nvSpPr>
        <p:spPr/>
        <p:txBody>
          <a:bodyPr>
            <a:normAutofit/>
          </a:bodyPr>
          <a:lstStyle/>
          <a:p>
            <a:pPr>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From the</a:t>
            </a:r>
            <a:r>
              <a:rPr lang="en-US" sz="2000" dirty="0">
                <a:effectLst/>
                <a:latin typeface="Calibri" panose="020F0502020204030204" pitchFamily="34" charset="0"/>
                <a:ea typeface="Calibri" panose="020F0502020204030204" pitchFamily="34" charset="0"/>
                <a:cs typeface="Times New Roman" panose="02020603050405020304" pitchFamily="18" charset="0"/>
              </a:rPr>
              <a:t> plots, we find the frequency of the most rented fuel type. For Example: Gas, Electric, Hybrid and diesel. What we identified in that gasoline vehicles are the most rented.</a:t>
            </a:r>
          </a:p>
          <a:p>
            <a:pPr>
              <a:buFont typeface="Wingdings" panose="05000000000000000000"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Electric does take second place, giving us insight as to how people are starting to rent electric vehicles. </a:t>
            </a:r>
          </a:p>
          <a:p>
            <a:pPr>
              <a:buFont typeface="Wingdings" panose="05000000000000000000"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Also, we noticed that diesel was one of the least rented. We attribute this to the cost of diesel fuel and the possible low inventory of diesel ran engines at the rental companies ( to be further looked into).</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524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6084DE-4421-47B6-97D0-6208F829EFD4}"/>
              </a:ext>
            </a:extLst>
          </p:cNvPr>
          <p:cNvPicPr>
            <a:picLocks noChangeAspect="1"/>
          </p:cNvPicPr>
          <p:nvPr/>
        </p:nvPicPr>
        <p:blipFill rotWithShape="1">
          <a:blip r:embed="rId2"/>
          <a:srcRect r="2223" b="1"/>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367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5DCB-60A8-B748-A7C6-7522F8F4EE1C}"/>
              </a:ext>
            </a:extLst>
          </p:cNvPr>
          <p:cNvSpPr>
            <a:spLocks noGrp="1"/>
          </p:cNvSpPr>
          <p:nvPr>
            <p:ph type="title"/>
          </p:nvPr>
        </p:nvSpPr>
        <p:spPr/>
        <p:txBody>
          <a:bodyPr/>
          <a:lstStyle/>
          <a:p>
            <a:r>
              <a:rPr lang="en-US" dirty="0"/>
              <a:t>Average income by vehicle make</a:t>
            </a:r>
          </a:p>
        </p:txBody>
      </p:sp>
      <p:sp>
        <p:nvSpPr>
          <p:cNvPr id="3" name="Content Placeholder 2">
            <a:extLst>
              <a:ext uri="{FF2B5EF4-FFF2-40B4-BE49-F238E27FC236}">
                <a16:creationId xmlns:a16="http://schemas.microsoft.com/office/drawing/2014/main" id="{2185EFB1-47CB-6A48-A27F-DE034D17DD27}"/>
              </a:ext>
            </a:extLst>
          </p:cNvPr>
          <p:cNvSpPr>
            <a:spLocks noGrp="1"/>
          </p:cNvSpPr>
          <p:nvPr>
            <p:ph idx="1"/>
          </p:nvPr>
        </p:nvSpPr>
        <p:spPr/>
        <p:txBody>
          <a:bodyPr/>
          <a:lstStyle/>
          <a:p>
            <a:r>
              <a:rPr lang="en-US" dirty="0"/>
              <a:t>We looked at the average income vs vehicle make using boxplots.</a:t>
            </a:r>
          </a:p>
          <a:p>
            <a:r>
              <a:rPr lang="en-US" dirty="0"/>
              <a:t>This was a good visualization to use since it incorporates the maximum and minimum average income as well as as median for more reference. </a:t>
            </a:r>
          </a:p>
          <a:p>
            <a:r>
              <a:rPr lang="en-US" dirty="0"/>
              <a:t>Results found that low income and high income earners do not only pick high class make cars.</a:t>
            </a:r>
          </a:p>
          <a:p>
            <a:r>
              <a:rPr lang="en-US" dirty="0"/>
              <a:t>Further analysis that can be looked at: outlier detection, categorize the vehicle makes that do not fit in.</a:t>
            </a:r>
          </a:p>
        </p:txBody>
      </p:sp>
    </p:spTree>
    <p:extLst>
      <p:ext uri="{BB962C8B-B14F-4D97-AF65-F5344CB8AC3E}">
        <p14:creationId xmlns:p14="http://schemas.microsoft.com/office/powerpoint/2010/main" val="130316629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328</TotalTime>
  <Words>858</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Calisto MT</vt:lpstr>
      <vt:lpstr>Georgia Pro Cond Light</vt:lpstr>
      <vt:lpstr>Times New Roman</vt:lpstr>
      <vt:lpstr>Univers Condensed</vt:lpstr>
      <vt:lpstr>Wingdings</vt:lpstr>
      <vt:lpstr>ChronicleVTI</vt:lpstr>
      <vt:lpstr>PowerPoint Presentation</vt:lpstr>
      <vt:lpstr>PowerPoint Presentation</vt:lpstr>
      <vt:lpstr>Data collection and cleaning </vt:lpstr>
      <vt:lpstr>Most rented vehicle by fuel type and make</vt:lpstr>
      <vt:lpstr>Rented vehicle by fuel type</vt:lpstr>
      <vt:lpstr>The rented vehicle by make</vt:lpstr>
      <vt:lpstr>Explanation to rented vehicle by make and fuel type</vt:lpstr>
      <vt:lpstr>PowerPoint Presentation</vt:lpstr>
      <vt:lpstr>Average income by vehicle make</vt:lpstr>
      <vt:lpstr>PowerPoint Presentation</vt:lpstr>
      <vt:lpstr>Regression test </vt:lpstr>
      <vt:lpstr>Regression test using constant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festus bett</dc:creator>
  <cp:lastModifiedBy>festus bett</cp:lastModifiedBy>
  <cp:revision>3</cp:revision>
  <dcterms:created xsi:type="dcterms:W3CDTF">2021-10-19T00:58:56Z</dcterms:created>
  <dcterms:modified xsi:type="dcterms:W3CDTF">2021-10-19T20:20:39Z</dcterms:modified>
</cp:coreProperties>
</file>