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7" r:id="rId8"/>
    <p:sldId id="261" r:id="rId9"/>
    <p:sldId id="259" r:id="rId10"/>
    <p:sldId id="262" r:id="rId11"/>
    <p:sldId id="269" r:id="rId12"/>
    <p:sldId id="263" r:id="rId13"/>
    <p:sldId id="266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6B5D00-806E-495C-B93B-03A0C0613DE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6F7A17-021E-481B-B44F-0C0F877D59E6}">
      <dgm:prSet/>
      <dgm:spPr/>
      <dgm:t>
        <a:bodyPr/>
        <a:lstStyle/>
        <a:p>
          <a:r>
            <a:rPr lang="en-US" b="1" i="0" baseline="0"/>
            <a:t>Softwares and Libraries Used:</a:t>
          </a:r>
          <a:endParaRPr lang="en-US"/>
        </a:p>
      </dgm:t>
    </dgm:pt>
    <dgm:pt modelId="{D9B4E6CF-3664-4FE3-BCC6-006ED4AC6D7B}" type="parTrans" cxnId="{11DD6231-AF33-43CB-974D-17E9CE7EA8B4}">
      <dgm:prSet/>
      <dgm:spPr/>
      <dgm:t>
        <a:bodyPr/>
        <a:lstStyle/>
        <a:p>
          <a:endParaRPr lang="en-US"/>
        </a:p>
      </dgm:t>
    </dgm:pt>
    <dgm:pt modelId="{C57362A7-B511-4274-91B5-2A6F42210306}" type="sibTrans" cxnId="{11DD6231-AF33-43CB-974D-17E9CE7EA8B4}">
      <dgm:prSet/>
      <dgm:spPr/>
      <dgm:t>
        <a:bodyPr/>
        <a:lstStyle/>
        <a:p>
          <a:endParaRPr lang="en-US"/>
        </a:p>
      </dgm:t>
    </dgm:pt>
    <dgm:pt modelId="{B5FCA64F-A752-4572-AC62-764B6B62E87F}">
      <dgm:prSet/>
      <dgm:spPr/>
      <dgm:t>
        <a:bodyPr/>
        <a:lstStyle/>
        <a:p>
          <a:r>
            <a:rPr lang="en-US" b="0" i="0" baseline="0" dirty="0"/>
            <a:t>- </a:t>
          </a:r>
          <a:r>
            <a:rPr lang="en-US" b="0" i="0" baseline="0" dirty="0" err="1"/>
            <a:t>Jupyter</a:t>
          </a:r>
          <a:r>
            <a:rPr lang="en-US" b="0" i="0" baseline="0" dirty="0"/>
            <a:t> Notebook - </a:t>
          </a:r>
          <a:r>
            <a:rPr lang="en-US" b="0" i="0" baseline="0" dirty="0" err="1"/>
            <a:t>Numpy</a:t>
          </a:r>
          <a:r>
            <a:rPr lang="en-US" b="0" i="0" baseline="0" dirty="0"/>
            <a:t> - Pandas - Matplotlib - Seaborn</a:t>
          </a:r>
          <a:endParaRPr lang="en-US" dirty="0"/>
        </a:p>
      </dgm:t>
    </dgm:pt>
    <dgm:pt modelId="{0552502A-9F2A-4444-B36E-E55DC3088FE5}" type="parTrans" cxnId="{8D9CCA48-3D32-4850-B654-F007E2B9C47C}">
      <dgm:prSet/>
      <dgm:spPr/>
      <dgm:t>
        <a:bodyPr/>
        <a:lstStyle/>
        <a:p>
          <a:endParaRPr lang="en-US"/>
        </a:p>
      </dgm:t>
    </dgm:pt>
    <dgm:pt modelId="{21E2BF51-3E97-4EE3-94FC-7E4E594E6AF4}" type="sibTrans" cxnId="{8D9CCA48-3D32-4850-B654-F007E2B9C47C}">
      <dgm:prSet/>
      <dgm:spPr/>
      <dgm:t>
        <a:bodyPr/>
        <a:lstStyle/>
        <a:p>
          <a:endParaRPr lang="en-US"/>
        </a:p>
      </dgm:t>
    </dgm:pt>
    <dgm:pt modelId="{6B2B2BC9-D000-46B0-BC6B-43A60344ACD0}" type="pres">
      <dgm:prSet presAssocID="{A96B5D00-806E-495C-B93B-03A0C0613DE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A95678-7EC0-46E4-B1B6-FDF677669124}" type="pres">
      <dgm:prSet presAssocID="{456F7A17-021E-481B-B44F-0C0F877D59E6}" presName="hierRoot1" presStyleCnt="0"/>
      <dgm:spPr/>
    </dgm:pt>
    <dgm:pt modelId="{3A1E6829-21E5-4CA0-9126-B2E3FF701DDC}" type="pres">
      <dgm:prSet presAssocID="{456F7A17-021E-481B-B44F-0C0F877D59E6}" presName="composite" presStyleCnt="0"/>
      <dgm:spPr/>
    </dgm:pt>
    <dgm:pt modelId="{CC62D1D3-8FA1-412B-AA12-94317303BFC6}" type="pres">
      <dgm:prSet presAssocID="{456F7A17-021E-481B-B44F-0C0F877D59E6}" presName="background" presStyleLbl="node0" presStyleIdx="0" presStyleCnt="2"/>
      <dgm:spPr/>
    </dgm:pt>
    <dgm:pt modelId="{5E26273D-2912-418D-A7CC-0D998821B7CF}" type="pres">
      <dgm:prSet presAssocID="{456F7A17-021E-481B-B44F-0C0F877D59E6}" presName="text" presStyleLbl="fgAcc0" presStyleIdx="0" presStyleCnt="2">
        <dgm:presLayoutVars>
          <dgm:chPref val="3"/>
        </dgm:presLayoutVars>
      </dgm:prSet>
      <dgm:spPr/>
    </dgm:pt>
    <dgm:pt modelId="{F916F4D4-50FA-4F99-BFD9-638B639EB83C}" type="pres">
      <dgm:prSet presAssocID="{456F7A17-021E-481B-B44F-0C0F877D59E6}" presName="hierChild2" presStyleCnt="0"/>
      <dgm:spPr/>
    </dgm:pt>
    <dgm:pt modelId="{21EE9908-7C76-4C09-AEE7-A773FC4B2C70}" type="pres">
      <dgm:prSet presAssocID="{B5FCA64F-A752-4572-AC62-764B6B62E87F}" presName="hierRoot1" presStyleCnt="0"/>
      <dgm:spPr/>
    </dgm:pt>
    <dgm:pt modelId="{777F6266-4F16-474F-8F40-4C1FCBF66CF9}" type="pres">
      <dgm:prSet presAssocID="{B5FCA64F-A752-4572-AC62-764B6B62E87F}" presName="composite" presStyleCnt="0"/>
      <dgm:spPr/>
    </dgm:pt>
    <dgm:pt modelId="{3EABFBBD-12FB-4BA8-898D-56D1857889D5}" type="pres">
      <dgm:prSet presAssocID="{B5FCA64F-A752-4572-AC62-764B6B62E87F}" presName="background" presStyleLbl="node0" presStyleIdx="1" presStyleCnt="2"/>
      <dgm:spPr/>
    </dgm:pt>
    <dgm:pt modelId="{C47E8AF7-283E-4AAA-B0C6-F364019DCABD}" type="pres">
      <dgm:prSet presAssocID="{B5FCA64F-A752-4572-AC62-764B6B62E87F}" presName="text" presStyleLbl="fgAcc0" presStyleIdx="1" presStyleCnt="2">
        <dgm:presLayoutVars>
          <dgm:chPref val="3"/>
        </dgm:presLayoutVars>
      </dgm:prSet>
      <dgm:spPr/>
    </dgm:pt>
    <dgm:pt modelId="{BB3522EE-7A14-4DAF-B3F4-C26514344C7E}" type="pres">
      <dgm:prSet presAssocID="{B5FCA64F-A752-4572-AC62-764B6B62E87F}" presName="hierChild2" presStyleCnt="0"/>
      <dgm:spPr/>
    </dgm:pt>
  </dgm:ptLst>
  <dgm:cxnLst>
    <dgm:cxn modelId="{7D706B27-30C5-41E3-A3A9-27656BFFED97}" type="presOf" srcId="{456F7A17-021E-481B-B44F-0C0F877D59E6}" destId="{5E26273D-2912-418D-A7CC-0D998821B7CF}" srcOrd="0" destOrd="0" presId="urn:microsoft.com/office/officeart/2005/8/layout/hierarchy1"/>
    <dgm:cxn modelId="{11DD6231-AF33-43CB-974D-17E9CE7EA8B4}" srcId="{A96B5D00-806E-495C-B93B-03A0C0613DEB}" destId="{456F7A17-021E-481B-B44F-0C0F877D59E6}" srcOrd="0" destOrd="0" parTransId="{D9B4E6CF-3664-4FE3-BCC6-006ED4AC6D7B}" sibTransId="{C57362A7-B511-4274-91B5-2A6F42210306}"/>
    <dgm:cxn modelId="{D437603C-64FE-4554-AB12-621ACDB6F521}" type="presOf" srcId="{A96B5D00-806E-495C-B93B-03A0C0613DEB}" destId="{6B2B2BC9-D000-46B0-BC6B-43A60344ACD0}" srcOrd="0" destOrd="0" presId="urn:microsoft.com/office/officeart/2005/8/layout/hierarchy1"/>
    <dgm:cxn modelId="{8D9CCA48-3D32-4850-B654-F007E2B9C47C}" srcId="{A96B5D00-806E-495C-B93B-03A0C0613DEB}" destId="{B5FCA64F-A752-4572-AC62-764B6B62E87F}" srcOrd="1" destOrd="0" parTransId="{0552502A-9F2A-4444-B36E-E55DC3088FE5}" sibTransId="{21E2BF51-3E97-4EE3-94FC-7E4E594E6AF4}"/>
    <dgm:cxn modelId="{8A0DC697-8744-4B85-8253-6114A5B24CE1}" type="presOf" srcId="{B5FCA64F-A752-4572-AC62-764B6B62E87F}" destId="{C47E8AF7-283E-4AAA-B0C6-F364019DCABD}" srcOrd="0" destOrd="0" presId="urn:microsoft.com/office/officeart/2005/8/layout/hierarchy1"/>
    <dgm:cxn modelId="{84FDC3D1-E927-43E1-B8AC-60D94770F362}" type="presParOf" srcId="{6B2B2BC9-D000-46B0-BC6B-43A60344ACD0}" destId="{F6A95678-7EC0-46E4-B1B6-FDF677669124}" srcOrd="0" destOrd="0" presId="urn:microsoft.com/office/officeart/2005/8/layout/hierarchy1"/>
    <dgm:cxn modelId="{230CB993-2CDB-4851-A25F-B513FDC2AE52}" type="presParOf" srcId="{F6A95678-7EC0-46E4-B1B6-FDF677669124}" destId="{3A1E6829-21E5-4CA0-9126-B2E3FF701DDC}" srcOrd="0" destOrd="0" presId="urn:microsoft.com/office/officeart/2005/8/layout/hierarchy1"/>
    <dgm:cxn modelId="{DF522496-4BA0-41B8-9FA8-D227440C6183}" type="presParOf" srcId="{3A1E6829-21E5-4CA0-9126-B2E3FF701DDC}" destId="{CC62D1D3-8FA1-412B-AA12-94317303BFC6}" srcOrd="0" destOrd="0" presId="urn:microsoft.com/office/officeart/2005/8/layout/hierarchy1"/>
    <dgm:cxn modelId="{3C1AAE75-15BB-49A6-8732-5EF17EE1624C}" type="presParOf" srcId="{3A1E6829-21E5-4CA0-9126-B2E3FF701DDC}" destId="{5E26273D-2912-418D-A7CC-0D998821B7CF}" srcOrd="1" destOrd="0" presId="urn:microsoft.com/office/officeart/2005/8/layout/hierarchy1"/>
    <dgm:cxn modelId="{F1B5D409-2599-4828-9F50-DC86EB2050BB}" type="presParOf" srcId="{F6A95678-7EC0-46E4-B1B6-FDF677669124}" destId="{F916F4D4-50FA-4F99-BFD9-638B639EB83C}" srcOrd="1" destOrd="0" presId="urn:microsoft.com/office/officeart/2005/8/layout/hierarchy1"/>
    <dgm:cxn modelId="{65D1A061-EBB5-47DD-8A7E-DC342C4E493B}" type="presParOf" srcId="{6B2B2BC9-D000-46B0-BC6B-43A60344ACD0}" destId="{21EE9908-7C76-4C09-AEE7-A773FC4B2C70}" srcOrd="1" destOrd="0" presId="urn:microsoft.com/office/officeart/2005/8/layout/hierarchy1"/>
    <dgm:cxn modelId="{5546325B-F585-4EAE-BFBF-B513AC3AE1C9}" type="presParOf" srcId="{21EE9908-7C76-4C09-AEE7-A773FC4B2C70}" destId="{777F6266-4F16-474F-8F40-4C1FCBF66CF9}" srcOrd="0" destOrd="0" presId="urn:microsoft.com/office/officeart/2005/8/layout/hierarchy1"/>
    <dgm:cxn modelId="{5BF95842-FC05-40D7-A732-F0680A72A772}" type="presParOf" srcId="{777F6266-4F16-474F-8F40-4C1FCBF66CF9}" destId="{3EABFBBD-12FB-4BA8-898D-56D1857889D5}" srcOrd="0" destOrd="0" presId="urn:microsoft.com/office/officeart/2005/8/layout/hierarchy1"/>
    <dgm:cxn modelId="{FC309AAB-AD0A-4DE4-B6A1-397F88C19799}" type="presParOf" srcId="{777F6266-4F16-474F-8F40-4C1FCBF66CF9}" destId="{C47E8AF7-283E-4AAA-B0C6-F364019DCABD}" srcOrd="1" destOrd="0" presId="urn:microsoft.com/office/officeart/2005/8/layout/hierarchy1"/>
    <dgm:cxn modelId="{9B7EBBC3-1E98-4FE9-9866-41D1A37F2BF5}" type="presParOf" srcId="{21EE9908-7C76-4C09-AEE7-A773FC4B2C70}" destId="{BB3522EE-7A14-4DAF-B3F4-C26514344C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2D1D3-8FA1-412B-AA12-94317303BFC6}">
      <dsp:nvSpPr>
        <dsp:cNvPr id="0" name=""/>
        <dsp:cNvSpPr/>
      </dsp:nvSpPr>
      <dsp:spPr>
        <a:xfrm>
          <a:off x="1283" y="220377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6273D-2912-418D-A7CC-0D998821B7CF}">
      <dsp:nvSpPr>
        <dsp:cNvPr id="0" name=""/>
        <dsp:cNvSpPr/>
      </dsp:nvSpPr>
      <dsp:spPr>
        <a:xfrm>
          <a:off x="501904" y="69596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baseline="0"/>
            <a:t>Softwares and Libraries Used:</a:t>
          </a:r>
          <a:endParaRPr lang="en-US" sz="3600" kern="1200"/>
        </a:p>
      </dsp:txBody>
      <dsp:txXfrm>
        <a:off x="585701" y="779763"/>
        <a:ext cx="4337991" cy="2693452"/>
      </dsp:txXfrm>
    </dsp:sp>
    <dsp:sp modelId="{3EABFBBD-12FB-4BA8-898D-56D1857889D5}">
      <dsp:nvSpPr>
        <dsp:cNvPr id="0" name=""/>
        <dsp:cNvSpPr/>
      </dsp:nvSpPr>
      <dsp:spPr>
        <a:xfrm>
          <a:off x="5508110" y="220377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E8AF7-283E-4AAA-B0C6-F364019DCABD}">
      <dsp:nvSpPr>
        <dsp:cNvPr id="0" name=""/>
        <dsp:cNvSpPr/>
      </dsp:nvSpPr>
      <dsp:spPr>
        <a:xfrm>
          <a:off x="6008730" y="69596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/>
            <a:t>- </a:t>
          </a:r>
          <a:r>
            <a:rPr lang="en-US" sz="3600" b="0" i="0" kern="1200" baseline="0" dirty="0" err="1"/>
            <a:t>Jupyter</a:t>
          </a:r>
          <a:r>
            <a:rPr lang="en-US" sz="3600" b="0" i="0" kern="1200" baseline="0" dirty="0"/>
            <a:t> Notebook - </a:t>
          </a:r>
          <a:r>
            <a:rPr lang="en-US" sz="3600" b="0" i="0" kern="1200" baseline="0" dirty="0" err="1"/>
            <a:t>Numpy</a:t>
          </a:r>
          <a:r>
            <a:rPr lang="en-US" sz="3600" b="0" i="0" kern="1200" baseline="0" dirty="0"/>
            <a:t> - Pandas - Matplotlib - Seaborn</a:t>
          </a:r>
          <a:endParaRPr lang="en-US" sz="3600" kern="1200" dirty="0"/>
        </a:p>
      </dsp:txBody>
      <dsp:txXfrm>
        <a:off x="6092527" y="779763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4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1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5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pty racing track with sunlight">
            <a:extLst>
              <a:ext uri="{FF2B5EF4-FFF2-40B4-BE49-F238E27FC236}">
                <a16:creationId xmlns:a16="http://schemas.microsoft.com/office/drawing/2014/main" id="{660467D0-2EAA-4ED9-A29D-10D2A90EE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59" b="617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C2A816-955C-4079-AAAB-066EBD44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0"/>
                </a:schemeClr>
              </a:gs>
              <a:gs pos="58000">
                <a:srgbClr val="0E0D12">
                  <a:alpha val="58000"/>
                </a:srgbClr>
              </a:gs>
              <a:gs pos="93000">
                <a:srgbClr val="000000">
                  <a:alpha val="5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7A74-75CB-49E9-B212-8656E56B8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14400"/>
            <a:ext cx="4892948" cy="342786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rgbClr val="FFFFFF"/>
                </a:solidFill>
              </a:rPr>
              <a:t>AUTOMOBILE DATASET ANALYSIS AND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62DCF-C11B-416A-945A-A93DC2249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5032113"/>
            <a:ext cx="4892948" cy="103386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Sunday, Festus, Greg, and </a:t>
            </a:r>
          </a:p>
          <a:p>
            <a:r>
              <a:rPr lang="en-US">
                <a:solidFill>
                  <a:srgbClr val="FFFFFF"/>
                </a:solidFill>
              </a:rPr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102732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572C-958B-4953-B52E-748605FC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884555"/>
          </a:xfrm>
        </p:spPr>
        <p:txBody>
          <a:bodyPr>
            <a:normAutofit/>
          </a:bodyPr>
          <a:lstStyle/>
          <a:p>
            <a:r>
              <a:rPr lang="en-US" sz="3200" dirty="0"/>
              <a:t>Drive wheels, height, length, and width with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808C9-8955-4758-BECB-B0207F76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9040"/>
            <a:ext cx="9730740" cy="51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2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9450-207A-4691-BCCD-47C894EE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and 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40D8A-0EE6-49FA-86F1-486316CF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Simple Linear Regression is a method to help us understand the relationship between two variables: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predictor/independent variable (X)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response/dependent variable (that we want to predict)(Y)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inherit"/>
              </a:rPr>
              <a:t>Multiple Linear Regression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method is used to explain the relationship between one continuous response (dependent) variable and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two or more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predictor (independent) variables.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8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20B1F-47B2-4081-B6FF-E4980B3D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227548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building</a:t>
            </a:r>
            <a:br>
              <a:rPr lang="en-US" dirty="0"/>
            </a:br>
            <a:r>
              <a:rPr lang="en-US" dirty="0"/>
              <a:t>single linear regression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1A40-F0E8-4051-A39F-07A06E20D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19796"/>
            <a:ext cx="5257799" cy="2852404"/>
          </a:xfrm>
        </p:spPr>
        <p:txBody>
          <a:bodyPr>
            <a:normAutofit/>
          </a:bodyPr>
          <a:lstStyle/>
          <a:p>
            <a:r>
              <a:rPr lang="en-US" dirty="0"/>
              <a:t>Before building the model, we’ll split the data into train and test data, similar to the linear regression model. </a:t>
            </a:r>
          </a:p>
          <a:p>
            <a:r>
              <a:rPr lang="en-US" dirty="0"/>
              <a:t>So that we’ll make the model using train data and evaluate the model on test data.</a:t>
            </a:r>
          </a:p>
          <a:p>
            <a:r>
              <a:rPr lang="en-US" dirty="0"/>
              <a:t>Model </a:t>
            </a:r>
            <a:r>
              <a:rPr lang="en-US"/>
              <a:t>score:</a:t>
            </a:r>
            <a:r>
              <a:rPr lang="en-US" b="0" i="0">
                <a:effectLst/>
                <a:latin typeface="Courier New" panose="02070309020205020404" pitchFamily="49" charset="0"/>
              </a:rPr>
              <a:t>0.48983027641076</a:t>
            </a:r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11EEE60-3D28-441B-955F-1EAA6F0BC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89" y="1547678"/>
            <a:ext cx="5529111" cy="1124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3BE68-8554-4E83-8CD5-17267EDAB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89" y="2844981"/>
            <a:ext cx="5257798" cy="38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8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2DEA1-EEDF-4333-A560-3F3D2C50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2275480"/>
          </a:xfrm>
        </p:spPr>
        <p:txBody>
          <a:bodyPr>
            <a:normAutofit/>
          </a:bodyPr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0B03-868D-400E-9DFE-B6CCBFAF2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19796"/>
            <a:ext cx="5257799" cy="2852404"/>
          </a:xfrm>
        </p:spPr>
        <p:txBody>
          <a:bodyPr>
            <a:normAutofit/>
          </a:bodyPr>
          <a:lstStyle/>
          <a:p>
            <a:r>
              <a:rPr lang="en-US"/>
              <a:t>We added more parameter that showed a strong correlation to the price of the vehicle which include the </a:t>
            </a:r>
            <a:r>
              <a:rPr lang="en-US" b="0">
                <a:effectLst/>
                <a:latin typeface="Courier New" panose="02070309020205020404" pitchFamily="49" charset="0"/>
              </a:rPr>
              <a:t>curb-</a:t>
            </a:r>
            <a:r>
              <a:rPr lang="en-US" b="0" err="1">
                <a:effectLst/>
                <a:latin typeface="Courier New" panose="02070309020205020404" pitchFamily="49" charset="0"/>
              </a:rPr>
              <a:t>weight,engine</a:t>
            </a:r>
            <a:r>
              <a:rPr lang="en-US" b="0">
                <a:effectLst/>
                <a:latin typeface="Courier New" panose="02070309020205020404" pitchFamily="49" charset="0"/>
              </a:rPr>
              <a:t>-</a:t>
            </a:r>
            <a:r>
              <a:rPr lang="en-US" b="0" err="1">
                <a:effectLst/>
                <a:latin typeface="Courier New" panose="02070309020205020404" pitchFamily="49" charset="0"/>
              </a:rPr>
              <a:t>size,'wheel</a:t>
            </a:r>
            <a:r>
              <a:rPr lang="en-US">
                <a:latin typeface="Courier New" panose="02070309020205020404" pitchFamily="49" charset="0"/>
              </a:rPr>
              <a:t>, </a:t>
            </a:r>
            <a:r>
              <a:rPr lang="en-US" b="0" err="1">
                <a:effectLst/>
                <a:latin typeface="Courier New" panose="02070309020205020404" pitchFamily="49" charset="0"/>
              </a:rPr>
              <a:t>base,length,width,height,horsepower,highway</a:t>
            </a:r>
            <a:r>
              <a:rPr lang="en-US" b="0">
                <a:effectLst/>
                <a:latin typeface="Courier New" panose="02070309020205020404" pitchFamily="49" charset="0"/>
              </a:rPr>
              <a:t>-mpg</a:t>
            </a:r>
            <a:endParaRPr lang="en-US"/>
          </a:p>
          <a:p>
            <a:r>
              <a:rPr lang="en-US"/>
              <a:t>Score improved to:</a:t>
            </a:r>
            <a:r>
              <a:rPr lang="en-US" b="0" i="0">
                <a:effectLst/>
                <a:latin typeface="Courier New" panose="02070309020205020404" pitchFamily="49" charset="0"/>
              </a:rPr>
              <a:t>0.7558481022290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36D6F-9FC2-4616-9306-BECA83A2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809" y="2477173"/>
            <a:ext cx="5257798" cy="3695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ECE133-E71B-4218-918D-76A083339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89" y="1676982"/>
            <a:ext cx="5480590" cy="6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17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D27D-84F8-4228-A023-F3CACBCE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32FE-32BE-4001-B2BB-018E35F0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compare these two models, we find that the MLR model is the better at predicting price from our dataset. </a:t>
            </a:r>
          </a:p>
          <a:p>
            <a:r>
              <a:rPr lang="en-US" dirty="0"/>
              <a:t>This finding makes sense given that we have 27 factors in total and know that more than one of them is a possible predictor of the final automobile price.</a:t>
            </a:r>
          </a:p>
        </p:txBody>
      </p:sp>
    </p:spTree>
    <p:extLst>
      <p:ext uri="{BB962C8B-B14F-4D97-AF65-F5344CB8AC3E}">
        <p14:creationId xmlns:p14="http://schemas.microsoft.com/office/powerpoint/2010/main" val="364805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3B38-55D8-4133-8861-6AC0FD98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716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5C9C-A5F5-43F7-8687-C05348D6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We planned to divide it into four parts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B122-A5E0-44FA-A871-1E2B0AB03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Data Wrangling</a:t>
            </a:r>
          </a:p>
          <a:p>
            <a:pPr lvl="1"/>
            <a:r>
              <a:rPr lang="en-US" dirty="0"/>
              <a:t> -pre-processing data in python -dealing missing values -data formatting -data normalization -binning</a:t>
            </a:r>
          </a:p>
          <a:p>
            <a:pPr marL="0" indent="0">
              <a:buNone/>
            </a:pPr>
            <a:r>
              <a:rPr lang="en-US" dirty="0"/>
              <a:t>2. Exploratory Data Analysis –</a:t>
            </a:r>
          </a:p>
          <a:p>
            <a:pPr lvl="1"/>
            <a:r>
              <a:rPr lang="en-US" dirty="0"/>
              <a:t>descriptive statistics - -analysis of variance -correlation -correlation stats</a:t>
            </a:r>
          </a:p>
          <a:p>
            <a:pPr marL="0" indent="0">
              <a:buNone/>
            </a:pPr>
            <a:r>
              <a:rPr lang="en-US" dirty="0"/>
              <a:t>3. Model Evaluation:</a:t>
            </a:r>
          </a:p>
          <a:p>
            <a:pPr lvl="1"/>
            <a:r>
              <a:rPr lang="en-US" dirty="0"/>
              <a:t>Regression Plots</a:t>
            </a:r>
          </a:p>
          <a:p>
            <a:pPr marL="0" indent="0">
              <a:buNone/>
            </a:pPr>
            <a:r>
              <a:rPr lang="en-US" dirty="0"/>
              <a:t>4. Model Development:</a:t>
            </a:r>
          </a:p>
          <a:p>
            <a:pPr lvl="1"/>
            <a:r>
              <a:rPr lang="en-US" dirty="0"/>
              <a:t> Simple Linear Regression</a:t>
            </a:r>
          </a:p>
          <a:p>
            <a:pPr lvl="1"/>
            <a:r>
              <a:rPr lang="en-US" dirty="0"/>
              <a:t>Multiple Linear Regression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29DC8AC-7C5F-43BC-B6EB-4DC3A35CB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80853"/>
            <a:ext cx="6698586" cy="21602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35E48-7A7D-4FC7-81E1-A2A848CA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304800"/>
            <a:ext cx="3748361" cy="2798746"/>
          </a:xfrm>
          <a:noFill/>
        </p:spPr>
        <p:txBody>
          <a:bodyPr anchor="ctr">
            <a:normAutofit/>
          </a:bodyPr>
          <a:lstStyle/>
          <a:p>
            <a:r>
              <a:rPr lang="en-US" dirty="0"/>
              <a:t>Data Source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262392-E3EB-480E-BF4D-8F6A3FD27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837803"/>
            <a:ext cx="3657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1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9AABCAF-14EF-41E7-86EE-DFCAD743F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12603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2BA581-A461-4185-90BF-760E37E09A0C}"/>
              </a:ext>
            </a:extLst>
          </p:cNvPr>
          <p:cNvSpPr txBox="1"/>
          <p:nvPr/>
        </p:nvSpPr>
        <p:spPr>
          <a:xfrm>
            <a:off x="3533775" y="83045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1. Data Wrangling</a:t>
            </a:r>
          </a:p>
        </p:txBody>
      </p:sp>
    </p:spTree>
    <p:extLst>
      <p:ext uri="{BB962C8B-B14F-4D97-AF65-F5344CB8AC3E}">
        <p14:creationId xmlns:p14="http://schemas.microsoft.com/office/powerpoint/2010/main" val="312677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C411-B51B-4F3F-B1C8-9D1C686A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FF6D-9538-4E52-95CF-11FA8278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Each column has 205 rows of data and 7 columns containing missing data: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"normalized-losses": 41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"num-of-doors": 2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"bore": 4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"stroke" : 4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"horsepower": 2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"peak-rpm": 2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"price": 4 missing data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Replace by mean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934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5E62-F9AE-4098-9573-5EE87957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20275" cy="194945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Identify missing values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8472-2488-4317-AE37-A84123B5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Convert "?" to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NaN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the car dataset, missing data comes with the question mark "?". We replace "?" with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(Not a Number), which is Python's default missing value marker for reasons of convenience.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Solution</a:t>
            </a:r>
            <a:endParaRPr lang="en-US" b="1" dirty="0"/>
          </a:p>
          <a:p>
            <a:r>
              <a:rPr lang="en-US" dirty="0" err="1"/>
              <a:t>df.replace</a:t>
            </a:r>
            <a:r>
              <a:rPr lang="en-US" dirty="0"/>
              <a:t>("?", </a:t>
            </a:r>
            <a:r>
              <a:rPr lang="en-US" dirty="0" err="1"/>
              <a:t>np.nan</a:t>
            </a:r>
            <a:r>
              <a:rPr lang="en-US" dirty="0"/>
              <a:t>, 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206576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51F9B-ADAA-4996-B31F-4A5D6EEE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2053369"/>
          </a:xfrm>
        </p:spPr>
        <p:txBody>
          <a:bodyPr anchor="b">
            <a:normAutofit/>
          </a:bodyPr>
          <a:lstStyle/>
          <a:p>
            <a:r>
              <a:rPr lang="en-US" dirty="0"/>
              <a:t>Data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1BED-523B-459C-8B04-81BD6836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4023"/>
            <a:ext cx="4645696" cy="311038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ffectLst/>
              </a:rPr>
              <a:t>Some columns have the wrong data type. Numerical variables should be float or int, and string variables like categories should be object. </a:t>
            </a:r>
          </a:p>
          <a:p>
            <a:pPr>
              <a:lnSpc>
                <a:spcPct val="100000"/>
              </a:lnSpc>
            </a:pPr>
            <a:r>
              <a:rPr lang="en-US" dirty="0">
                <a:effectLst/>
              </a:rPr>
              <a:t>For example, the variables '</a:t>
            </a:r>
            <a:r>
              <a:rPr lang="en-US" dirty="0" err="1">
                <a:effectLst/>
              </a:rPr>
              <a:t>bore'and’stroke</a:t>
            </a:r>
            <a:r>
              <a:rPr lang="en-US" dirty="0">
                <a:effectLst/>
              </a:rPr>
              <a:t>' should be of type 'float' or 'int', but they are of type 'object'. Using the "</a:t>
            </a:r>
            <a:r>
              <a:rPr lang="en-US" dirty="0" err="1">
                <a:effectLst/>
              </a:rPr>
              <a:t>astype</a:t>
            </a:r>
            <a:r>
              <a:rPr lang="en-US" dirty="0">
                <a:effectLst/>
              </a:rPr>
              <a:t>()" technique, we must format each column's data type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0978D82-10D5-4770-AAE6-C2588F33C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11155"/>
            <a:ext cx="5483896" cy="10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CEC9E-A41C-4720-A9B7-15B816A6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10083800" cy="171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i="0" dirty="0">
                <a:effectLst/>
              </a:rPr>
              <a:t>2.</a:t>
            </a:r>
            <a:r>
              <a:rPr lang="en-US" sz="3200" b="0" i="0" dirty="0">
                <a:effectLst/>
              </a:rPr>
              <a:t>Data Exploration</a:t>
            </a:r>
            <a:br>
              <a:rPr lang="en-US" sz="2800" b="0" i="0" dirty="0">
                <a:effectLst/>
              </a:rPr>
            </a:br>
            <a:r>
              <a:rPr lang="en-US" sz="2800" b="0" i="0" dirty="0">
                <a:effectLst/>
              </a:rPr>
              <a:t>Boxplots representing effect of engine location and wheel </a:t>
            </a:r>
            <a:r>
              <a:rPr lang="en-US" sz="2800" dirty="0"/>
              <a:t>d</a:t>
            </a:r>
            <a:r>
              <a:rPr lang="en-US" sz="2800" b="0" i="0" dirty="0">
                <a:effectLst/>
              </a:rPr>
              <a:t>rive with prices.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DC776-65EA-4A7A-897E-C04F0577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793" y="2794000"/>
            <a:ext cx="5248692" cy="3451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E5546E-97E0-4F2A-862E-FBD2AA28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6" y="2708904"/>
            <a:ext cx="5248692" cy="34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0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09724-F8FC-470C-B69E-699900EB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1440"/>
            <a:ext cx="10515600" cy="17903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3. Model </a:t>
            </a:r>
            <a:r>
              <a:rPr lang="en-US" sz="2800" dirty="0" err="1"/>
              <a:t>Evaluation:Regression</a:t>
            </a:r>
            <a:r>
              <a:rPr lang="en-US" sz="2800" dirty="0"/>
              <a:t> Plots</a:t>
            </a:r>
            <a:br>
              <a:rPr lang="en-US" sz="2800" dirty="0"/>
            </a:br>
            <a:r>
              <a:rPr lang="en-US" sz="2800" dirty="0"/>
              <a:t>engine size, highway-mpg, compression-ratio and wheel-base with price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427BB-7FE2-443F-BD08-049D1CEB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698900"/>
            <a:ext cx="9621520" cy="50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5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558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Arial</vt:lpstr>
      <vt:lpstr>Avenir Next LT Pro</vt:lpstr>
      <vt:lpstr>Courier New</vt:lpstr>
      <vt:lpstr>Helvetica Neue</vt:lpstr>
      <vt:lpstr>inherit</vt:lpstr>
      <vt:lpstr>FadeVTI</vt:lpstr>
      <vt:lpstr>AUTOMOBILE DATASET ANALYSIS AND PRICE PREDICTION</vt:lpstr>
      <vt:lpstr>We planned to divide it into four parts</vt:lpstr>
      <vt:lpstr>Data Source </vt:lpstr>
      <vt:lpstr>PowerPoint Presentation</vt:lpstr>
      <vt:lpstr>Dealing with missing data</vt:lpstr>
      <vt:lpstr>Identify missing values </vt:lpstr>
      <vt:lpstr>Data type conversion</vt:lpstr>
      <vt:lpstr>2.Data Exploration Boxplots representing effect of engine location and wheel drive with prices.</vt:lpstr>
      <vt:lpstr>3. Model Evaluation:Regression Plots engine size, highway-mpg, compression-ratio and wheel-base with price</vt:lpstr>
      <vt:lpstr>Drive wheels, height, length, and width with price</vt:lpstr>
      <vt:lpstr>Simple and multiple linear regression</vt:lpstr>
      <vt:lpstr>Model building single linear regression  </vt:lpstr>
      <vt:lpstr>Multiple linear regression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DATASET ANALYSIS AND PRICE PREDICTION</dc:title>
  <dc:creator>festus bett</dc:creator>
  <cp:lastModifiedBy>festus bett</cp:lastModifiedBy>
  <cp:revision>2</cp:revision>
  <dcterms:created xsi:type="dcterms:W3CDTF">2021-11-11T03:49:31Z</dcterms:created>
  <dcterms:modified xsi:type="dcterms:W3CDTF">2021-11-11T06:20:53Z</dcterms:modified>
</cp:coreProperties>
</file>