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60" r:id="rId5"/>
    <p:sldId id="265" r:id="rId6"/>
    <p:sldId id="264" r:id="rId7"/>
    <p:sldId id="271" r:id="rId8"/>
    <p:sldId id="267" r:id="rId9"/>
    <p:sldId id="272" r:id="rId10"/>
    <p:sldId id="261" r:id="rId11"/>
    <p:sldId id="274" r:id="rId12"/>
    <p:sldId id="273" r:id="rId13"/>
    <p:sldId id="259" r:id="rId14"/>
    <p:sldId id="262" r:id="rId15"/>
    <p:sldId id="269" r:id="rId16"/>
    <p:sldId id="263" r:id="rId17"/>
    <p:sldId id="266" r:id="rId18"/>
    <p:sldId id="268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6A5693-AB33-4EFF-8473-B782461787D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5CE119-58C5-4735-8816-90E2059EA276}">
      <dgm:prSet/>
      <dgm:spPr/>
      <dgm:t>
        <a:bodyPr/>
        <a:lstStyle/>
        <a:p>
          <a:r>
            <a:rPr lang="en-US"/>
            <a:t>1. Data Wrangling</a:t>
          </a:r>
        </a:p>
      </dgm:t>
    </dgm:pt>
    <dgm:pt modelId="{0720B536-CE70-4ED4-9571-8811BB3B5E64}" type="parTrans" cxnId="{CE12A2B7-F707-480E-8FB7-289F8A4B1CA8}">
      <dgm:prSet/>
      <dgm:spPr/>
      <dgm:t>
        <a:bodyPr/>
        <a:lstStyle/>
        <a:p>
          <a:endParaRPr lang="en-US"/>
        </a:p>
      </dgm:t>
    </dgm:pt>
    <dgm:pt modelId="{0BF49BC8-CB31-49E4-834C-7F287CE04D88}" type="sibTrans" cxnId="{CE12A2B7-F707-480E-8FB7-289F8A4B1CA8}">
      <dgm:prSet/>
      <dgm:spPr/>
      <dgm:t>
        <a:bodyPr/>
        <a:lstStyle/>
        <a:p>
          <a:endParaRPr lang="en-US"/>
        </a:p>
      </dgm:t>
    </dgm:pt>
    <dgm:pt modelId="{63FCE4F7-2DD6-4BE1-AD9B-9F34C0F71567}">
      <dgm:prSet/>
      <dgm:spPr/>
      <dgm:t>
        <a:bodyPr/>
        <a:lstStyle/>
        <a:p>
          <a:r>
            <a:rPr lang="en-US"/>
            <a:t>-pre-processing data in python -dealing missing values -data formatting  -</a:t>
          </a:r>
        </a:p>
      </dgm:t>
    </dgm:pt>
    <dgm:pt modelId="{326AB3A7-82B3-4E85-AC65-C902E91C2928}" type="parTrans" cxnId="{986920FA-2D0A-42C0-B3DC-6F89EEF2D16E}">
      <dgm:prSet/>
      <dgm:spPr/>
      <dgm:t>
        <a:bodyPr/>
        <a:lstStyle/>
        <a:p>
          <a:endParaRPr lang="en-US"/>
        </a:p>
      </dgm:t>
    </dgm:pt>
    <dgm:pt modelId="{E96F2508-C4DC-420A-93B9-8EB318C2377D}" type="sibTrans" cxnId="{986920FA-2D0A-42C0-B3DC-6F89EEF2D16E}">
      <dgm:prSet/>
      <dgm:spPr/>
      <dgm:t>
        <a:bodyPr/>
        <a:lstStyle/>
        <a:p>
          <a:endParaRPr lang="en-US"/>
        </a:p>
      </dgm:t>
    </dgm:pt>
    <dgm:pt modelId="{E5F0A471-0F67-4302-8D3F-413D11E7E63F}">
      <dgm:prSet/>
      <dgm:spPr/>
      <dgm:t>
        <a:bodyPr/>
        <a:lstStyle/>
        <a:p>
          <a:r>
            <a:rPr lang="en-US"/>
            <a:t>2. Exploratory Data Analysis –</a:t>
          </a:r>
        </a:p>
      </dgm:t>
    </dgm:pt>
    <dgm:pt modelId="{0A15C093-DF64-4604-A58F-C80A3EA2441F}" type="parTrans" cxnId="{E880FE35-890B-4B7F-AD82-E7A2145C0FB3}">
      <dgm:prSet/>
      <dgm:spPr/>
      <dgm:t>
        <a:bodyPr/>
        <a:lstStyle/>
        <a:p>
          <a:endParaRPr lang="en-US"/>
        </a:p>
      </dgm:t>
    </dgm:pt>
    <dgm:pt modelId="{CA25664C-3F62-4822-8866-9D98C8C59100}" type="sibTrans" cxnId="{E880FE35-890B-4B7F-AD82-E7A2145C0FB3}">
      <dgm:prSet/>
      <dgm:spPr/>
      <dgm:t>
        <a:bodyPr/>
        <a:lstStyle/>
        <a:p>
          <a:endParaRPr lang="en-US"/>
        </a:p>
      </dgm:t>
    </dgm:pt>
    <dgm:pt modelId="{84D7815E-25CD-41F0-BACA-D7C4952DC0B9}">
      <dgm:prSet/>
      <dgm:spPr/>
      <dgm:t>
        <a:bodyPr/>
        <a:lstStyle/>
        <a:p>
          <a:r>
            <a:rPr lang="en-US"/>
            <a:t>Boxplot -correlation stats</a:t>
          </a:r>
        </a:p>
      </dgm:t>
    </dgm:pt>
    <dgm:pt modelId="{D3C9E709-A8DC-4CC4-A782-876C2D1A0B8B}" type="parTrans" cxnId="{CB212A30-8516-48FA-8DDA-B50FA568E616}">
      <dgm:prSet/>
      <dgm:spPr/>
      <dgm:t>
        <a:bodyPr/>
        <a:lstStyle/>
        <a:p>
          <a:endParaRPr lang="en-US"/>
        </a:p>
      </dgm:t>
    </dgm:pt>
    <dgm:pt modelId="{43547A07-9C0C-49FF-99AF-B9890D040CAB}" type="sibTrans" cxnId="{CB212A30-8516-48FA-8DDA-B50FA568E616}">
      <dgm:prSet/>
      <dgm:spPr/>
      <dgm:t>
        <a:bodyPr/>
        <a:lstStyle/>
        <a:p>
          <a:endParaRPr lang="en-US"/>
        </a:p>
      </dgm:t>
    </dgm:pt>
    <dgm:pt modelId="{8A180FCF-BB00-4B6F-AD2F-011996D1BE6A}">
      <dgm:prSet/>
      <dgm:spPr/>
      <dgm:t>
        <a:bodyPr/>
        <a:lstStyle/>
        <a:p>
          <a:r>
            <a:rPr lang="en-US"/>
            <a:t>3. Model Evaluation:</a:t>
          </a:r>
        </a:p>
      </dgm:t>
    </dgm:pt>
    <dgm:pt modelId="{B77B50ED-5174-4620-AF2B-FA80415BB9BC}" type="parTrans" cxnId="{719483AF-35D6-44CB-8839-2564E58712BA}">
      <dgm:prSet/>
      <dgm:spPr/>
      <dgm:t>
        <a:bodyPr/>
        <a:lstStyle/>
        <a:p>
          <a:endParaRPr lang="en-US"/>
        </a:p>
      </dgm:t>
    </dgm:pt>
    <dgm:pt modelId="{9EA00002-415D-4033-A951-32DE466B3AA5}" type="sibTrans" cxnId="{719483AF-35D6-44CB-8839-2564E58712BA}">
      <dgm:prSet/>
      <dgm:spPr/>
      <dgm:t>
        <a:bodyPr/>
        <a:lstStyle/>
        <a:p>
          <a:endParaRPr lang="en-US"/>
        </a:p>
      </dgm:t>
    </dgm:pt>
    <dgm:pt modelId="{B3B3CE39-C88C-4CEA-93C0-CFF9C0EC8458}">
      <dgm:prSet/>
      <dgm:spPr/>
      <dgm:t>
        <a:bodyPr/>
        <a:lstStyle/>
        <a:p>
          <a:r>
            <a:rPr lang="en-US"/>
            <a:t>Regression Plots</a:t>
          </a:r>
        </a:p>
      </dgm:t>
    </dgm:pt>
    <dgm:pt modelId="{D0FB1A58-0CB8-4C5D-9021-F11C3710F75C}" type="parTrans" cxnId="{FF583AA5-719B-4329-871C-60099BCDD09A}">
      <dgm:prSet/>
      <dgm:spPr/>
      <dgm:t>
        <a:bodyPr/>
        <a:lstStyle/>
        <a:p>
          <a:endParaRPr lang="en-US"/>
        </a:p>
      </dgm:t>
    </dgm:pt>
    <dgm:pt modelId="{17F62B82-7318-4C78-94B8-2D5FAB8E47AB}" type="sibTrans" cxnId="{FF583AA5-719B-4329-871C-60099BCDD09A}">
      <dgm:prSet/>
      <dgm:spPr/>
      <dgm:t>
        <a:bodyPr/>
        <a:lstStyle/>
        <a:p>
          <a:endParaRPr lang="en-US"/>
        </a:p>
      </dgm:t>
    </dgm:pt>
    <dgm:pt modelId="{BA2FC1AF-F256-44C6-8473-83B53FE953DA}">
      <dgm:prSet/>
      <dgm:spPr/>
      <dgm:t>
        <a:bodyPr/>
        <a:lstStyle/>
        <a:p>
          <a:r>
            <a:rPr lang="en-US"/>
            <a:t>4. Model Development:</a:t>
          </a:r>
        </a:p>
      </dgm:t>
    </dgm:pt>
    <dgm:pt modelId="{8D8CFA3D-84B2-44D6-9627-03C0DFF5C807}" type="parTrans" cxnId="{79CA47E0-CDF6-41C8-9D5A-51B59587EE8B}">
      <dgm:prSet/>
      <dgm:spPr/>
      <dgm:t>
        <a:bodyPr/>
        <a:lstStyle/>
        <a:p>
          <a:endParaRPr lang="en-US"/>
        </a:p>
      </dgm:t>
    </dgm:pt>
    <dgm:pt modelId="{8CA2B528-5815-45AB-A2D7-7DED5398E13A}" type="sibTrans" cxnId="{79CA47E0-CDF6-41C8-9D5A-51B59587EE8B}">
      <dgm:prSet/>
      <dgm:spPr/>
      <dgm:t>
        <a:bodyPr/>
        <a:lstStyle/>
        <a:p>
          <a:endParaRPr lang="en-US"/>
        </a:p>
      </dgm:t>
    </dgm:pt>
    <dgm:pt modelId="{86097588-0BB1-41D2-BF9D-305C24FE70D7}">
      <dgm:prSet/>
      <dgm:spPr/>
      <dgm:t>
        <a:bodyPr/>
        <a:lstStyle/>
        <a:p>
          <a:r>
            <a:rPr lang="en-US"/>
            <a:t>Simple Linear Regression</a:t>
          </a:r>
        </a:p>
      </dgm:t>
    </dgm:pt>
    <dgm:pt modelId="{13FC7AB6-FBE9-478D-82C5-E7575A8C634F}" type="parTrans" cxnId="{1DCC8766-46E5-49B2-90A8-683FE48903DC}">
      <dgm:prSet/>
      <dgm:spPr/>
      <dgm:t>
        <a:bodyPr/>
        <a:lstStyle/>
        <a:p>
          <a:endParaRPr lang="en-US"/>
        </a:p>
      </dgm:t>
    </dgm:pt>
    <dgm:pt modelId="{17F5E6FF-D405-4752-B154-D1071FF14548}" type="sibTrans" cxnId="{1DCC8766-46E5-49B2-90A8-683FE48903DC}">
      <dgm:prSet/>
      <dgm:spPr/>
      <dgm:t>
        <a:bodyPr/>
        <a:lstStyle/>
        <a:p>
          <a:endParaRPr lang="en-US"/>
        </a:p>
      </dgm:t>
    </dgm:pt>
    <dgm:pt modelId="{E894D976-34CD-4D66-A188-812665EC716D}">
      <dgm:prSet/>
      <dgm:spPr/>
      <dgm:t>
        <a:bodyPr/>
        <a:lstStyle/>
        <a:p>
          <a:r>
            <a:rPr lang="en-US"/>
            <a:t>Multiple Linear Regression</a:t>
          </a:r>
        </a:p>
      </dgm:t>
    </dgm:pt>
    <dgm:pt modelId="{B00BFAB6-7DA4-4A16-9FF3-298047CE5086}" type="parTrans" cxnId="{BAAD1982-8F74-4035-B288-3FE2A9AF98E7}">
      <dgm:prSet/>
      <dgm:spPr/>
      <dgm:t>
        <a:bodyPr/>
        <a:lstStyle/>
        <a:p>
          <a:endParaRPr lang="en-US"/>
        </a:p>
      </dgm:t>
    </dgm:pt>
    <dgm:pt modelId="{A32E40A0-70C5-4C27-A174-1D63AA694B53}" type="sibTrans" cxnId="{BAAD1982-8F74-4035-B288-3FE2A9AF98E7}">
      <dgm:prSet/>
      <dgm:spPr/>
      <dgm:t>
        <a:bodyPr/>
        <a:lstStyle/>
        <a:p>
          <a:endParaRPr lang="en-US"/>
        </a:p>
      </dgm:t>
    </dgm:pt>
    <dgm:pt modelId="{0674755F-77BD-45BB-B04F-EC44BF46B83D}" type="pres">
      <dgm:prSet presAssocID="{DC6A5693-AB33-4EFF-8473-B782461787D7}" presName="linear" presStyleCnt="0">
        <dgm:presLayoutVars>
          <dgm:animLvl val="lvl"/>
          <dgm:resizeHandles val="exact"/>
        </dgm:presLayoutVars>
      </dgm:prSet>
      <dgm:spPr/>
    </dgm:pt>
    <dgm:pt modelId="{A3197693-C039-41A2-970D-CFE0D34B2796}" type="pres">
      <dgm:prSet presAssocID="{655CE119-58C5-4735-8816-90E2059EA27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DF570AA-5EF4-4658-993F-CB5254DE110A}" type="pres">
      <dgm:prSet presAssocID="{655CE119-58C5-4735-8816-90E2059EA276}" presName="childText" presStyleLbl="revTx" presStyleIdx="0" presStyleCnt="4">
        <dgm:presLayoutVars>
          <dgm:bulletEnabled val="1"/>
        </dgm:presLayoutVars>
      </dgm:prSet>
      <dgm:spPr/>
    </dgm:pt>
    <dgm:pt modelId="{710CDE9F-62CC-4017-AA04-9A31656F9042}" type="pres">
      <dgm:prSet presAssocID="{E5F0A471-0F67-4302-8D3F-413D11E7E63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E830E8B-0C33-4C9D-8386-7C671C1A03F7}" type="pres">
      <dgm:prSet presAssocID="{E5F0A471-0F67-4302-8D3F-413D11E7E63F}" presName="childText" presStyleLbl="revTx" presStyleIdx="1" presStyleCnt="4">
        <dgm:presLayoutVars>
          <dgm:bulletEnabled val="1"/>
        </dgm:presLayoutVars>
      </dgm:prSet>
      <dgm:spPr/>
    </dgm:pt>
    <dgm:pt modelId="{3867EBE8-DA96-4DA7-80F3-4637938071D9}" type="pres">
      <dgm:prSet presAssocID="{8A180FCF-BB00-4B6F-AD2F-011996D1BE6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1391863-4F44-4455-93DC-2D7A864AEFA9}" type="pres">
      <dgm:prSet presAssocID="{8A180FCF-BB00-4B6F-AD2F-011996D1BE6A}" presName="childText" presStyleLbl="revTx" presStyleIdx="2" presStyleCnt="4">
        <dgm:presLayoutVars>
          <dgm:bulletEnabled val="1"/>
        </dgm:presLayoutVars>
      </dgm:prSet>
      <dgm:spPr/>
    </dgm:pt>
    <dgm:pt modelId="{AAD76D27-732F-46C2-B57F-5A0806645B89}" type="pres">
      <dgm:prSet presAssocID="{BA2FC1AF-F256-44C6-8473-83B53FE953D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EA243CD-6CE1-4097-BBC8-ADD919AA7872}" type="pres">
      <dgm:prSet presAssocID="{BA2FC1AF-F256-44C6-8473-83B53FE953DA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9CBFBE08-C2FD-4729-94B1-28D05B841E2C}" type="presOf" srcId="{655CE119-58C5-4735-8816-90E2059EA276}" destId="{A3197693-C039-41A2-970D-CFE0D34B2796}" srcOrd="0" destOrd="0" presId="urn:microsoft.com/office/officeart/2005/8/layout/vList2"/>
    <dgm:cxn modelId="{CF3F6924-21DD-4A3C-BEC9-7D458545CB80}" type="presOf" srcId="{8A180FCF-BB00-4B6F-AD2F-011996D1BE6A}" destId="{3867EBE8-DA96-4DA7-80F3-4637938071D9}" srcOrd="0" destOrd="0" presId="urn:microsoft.com/office/officeart/2005/8/layout/vList2"/>
    <dgm:cxn modelId="{00F8CC2C-DFE0-4F22-BFD9-1868DC363E03}" type="presOf" srcId="{84D7815E-25CD-41F0-BACA-D7C4952DC0B9}" destId="{5E830E8B-0C33-4C9D-8386-7C671C1A03F7}" srcOrd="0" destOrd="0" presId="urn:microsoft.com/office/officeart/2005/8/layout/vList2"/>
    <dgm:cxn modelId="{CB212A30-8516-48FA-8DDA-B50FA568E616}" srcId="{E5F0A471-0F67-4302-8D3F-413D11E7E63F}" destId="{84D7815E-25CD-41F0-BACA-D7C4952DC0B9}" srcOrd="0" destOrd="0" parTransId="{D3C9E709-A8DC-4CC4-A782-876C2D1A0B8B}" sibTransId="{43547A07-9C0C-49FF-99AF-B9890D040CAB}"/>
    <dgm:cxn modelId="{E880FE35-890B-4B7F-AD82-E7A2145C0FB3}" srcId="{DC6A5693-AB33-4EFF-8473-B782461787D7}" destId="{E5F0A471-0F67-4302-8D3F-413D11E7E63F}" srcOrd="1" destOrd="0" parTransId="{0A15C093-DF64-4604-A58F-C80A3EA2441F}" sibTransId="{CA25664C-3F62-4822-8866-9D98C8C59100}"/>
    <dgm:cxn modelId="{5A837044-23ED-49AD-8745-401C0DAF858B}" type="presOf" srcId="{B3B3CE39-C88C-4CEA-93C0-CFF9C0EC8458}" destId="{61391863-4F44-4455-93DC-2D7A864AEFA9}" srcOrd="0" destOrd="0" presId="urn:microsoft.com/office/officeart/2005/8/layout/vList2"/>
    <dgm:cxn modelId="{1DCC8766-46E5-49B2-90A8-683FE48903DC}" srcId="{BA2FC1AF-F256-44C6-8473-83B53FE953DA}" destId="{86097588-0BB1-41D2-BF9D-305C24FE70D7}" srcOrd="0" destOrd="0" parTransId="{13FC7AB6-FBE9-478D-82C5-E7575A8C634F}" sibTransId="{17F5E6FF-D405-4752-B154-D1071FF14548}"/>
    <dgm:cxn modelId="{892ACF7F-7969-41B6-A2A3-7E90F06F0979}" type="presOf" srcId="{63FCE4F7-2DD6-4BE1-AD9B-9F34C0F71567}" destId="{DDF570AA-5EF4-4658-993F-CB5254DE110A}" srcOrd="0" destOrd="0" presId="urn:microsoft.com/office/officeart/2005/8/layout/vList2"/>
    <dgm:cxn modelId="{BAAD1982-8F74-4035-B288-3FE2A9AF98E7}" srcId="{BA2FC1AF-F256-44C6-8473-83B53FE953DA}" destId="{E894D976-34CD-4D66-A188-812665EC716D}" srcOrd="1" destOrd="0" parTransId="{B00BFAB6-7DA4-4A16-9FF3-298047CE5086}" sibTransId="{A32E40A0-70C5-4C27-A174-1D63AA694B53}"/>
    <dgm:cxn modelId="{C955C18F-083C-47F6-B5E0-A978241F6DE3}" type="presOf" srcId="{86097588-0BB1-41D2-BF9D-305C24FE70D7}" destId="{BEA243CD-6CE1-4097-BBC8-ADD919AA7872}" srcOrd="0" destOrd="0" presId="urn:microsoft.com/office/officeart/2005/8/layout/vList2"/>
    <dgm:cxn modelId="{FF583AA5-719B-4329-871C-60099BCDD09A}" srcId="{8A180FCF-BB00-4B6F-AD2F-011996D1BE6A}" destId="{B3B3CE39-C88C-4CEA-93C0-CFF9C0EC8458}" srcOrd="0" destOrd="0" parTransId="{D0FB1A58-0CB8-4C5D-9021-F11C3710F75C}" sibTransId="{17F62B82-7318-4C78-94B8-2D5FAB8E47AB}"/>
    <dgm:cxn modelId="{3F21E5A9-5F81-4D84-BBDE-EA9655ABAC98}" type="presOf" srcId="{BA2FC1AF-F256-44C6-8473-83B53FE953DA}" destId="{AAD76D27-732F-46C2-B57F-5A0806645B89}" srcOrd="0" destOrd="0" presId="urn:microsoft.com/office/officeart/2005/8/layout/vList2"/>
    <dgm:cxn modelId="{719483AF-35D6-44CB-8839-2564E58712BA}" srcId="{DC6A5693-AB33-4EFF-8473-B782461787D7}" destId="{8A180FCF-BB00-4B6F-AD2F-011996D1BE6A}" srcOrd="2" destOrd="0" parTransId="{B77B50ED-5174-4620-AF2B-FA80415BB9BC}" sibTransId="{9EA00002-415D-4033-A951-32DE466B3AA5}"/>
    <dgm:cxn modelId="{CE12A2B7-F707-480E-8FB7-289F8A4B1CA8}" srcId="{DC6A5693-AB33-4EFF-8473-B782461787D7}" destId="{655CE119-58C5-4735-8816-90E2059EA276}" srcOrd="0" destOrd="0" parTransId="{0720B536-CE70-4ED4-9571-8811BB3B5E64}" sibTransId="{0BF49BC8-CB31-49E4-834C-7F287CE04D88}"/>
    <dgm:cxn modelId="{D96F83DC-3DFF-4B80-BE5D-7E633A8596F2}" type="presOf" srcId="{DC6A5693-AB33-4EFF-8473-B782461787D7}" destId="{0674755F-77BD-45BB-B04F-EC44BF46B83D}" srcOrd="0" destOrd="0" presId="urn:microsoft.com/office/officeart/2005/8/layout/vList2"/>
    <dgm:cxn modelId="{79CA47E0-CDF6-41C8-9D5A-51B59587EE8B}" srcId="{DC6A5693-AB33-4EFF-8473-B782461787D7}" destId="{BA2FC1AF-F256-44C6-8473-83B53FE953DA}" srcOrd="3" destOrd="0" parTransId="{8D8CFA3D-84B2-44D6-9627-03C0DFF5C807}" sibTransId="{8CA2B528-5815-45AB-A2D7-7DED5398E13A}"/>
    <dgm:cxn modelId="{8C167AEC-5A7E-47E0-B4A4-75F07655992E}" type="presOf" srcId="{E894D976-34CD-4D66-A188-812665EC716D}" destId="{BEA243CD-6CE1-4097-BBC8-ADD919AA7872}" srcOrd="0" destOrd="1" presId="urn:microsoft.com/office/officeart/2005/8/layout/vList2"/>
    <dgm:cxn modelId="{F30E05F4-7943-4F38-9644-BD184DCC891B}" type="presOf" srcId="{E5F0A471-0F67-4302-8D3F-413D11E7E63F}" destId="{710CDE9F-62CC-4017-AA04-9A31656F9042}" srcOrd="0" destOrd="0" presId="urn:microsoft.com/office/officeart/2005/8/layout/vList2"/>
    <dgm:cxn modelId="{986920FA-2D0A-42C0-B3DC-6F89EEF2D16E}" srcId="{655CE119-58C5-4735-8816-90E2059EA276}" destId="{63FCE4F7-2DD6-4BE1-AD9B-9F34C0F71567}" srcOrd="0" destOrd="0" parTransId="{326AB3A7-82B3-4E85-AC65-C902E91C2928}" sibTransId="{E96F2508-C4DC-420A-93B9-8EB318C2377D}"/>
    <dgm:cxn modelId="{4488EF1F-E55D-4636-B9F0-DFDE494D937F}" type="presParOf" srcId="{0674755F-77BD-45BB-B04F-EC44BF46B83D}" destId="{A3197693-C039-41A2-970D-CFE0D34B2796}" srcOrd="0" destOrd="0" presId="urn:microsoft.com/office/officeart/2005/8/layout/vList2"/>
    <dgm:cxn modelId="{AE7F7DF8-2F73-4027-9D42-E0F0407E97EB}" type="presParOf" srcId="{0674755F-77BD-45BB-B04F-EC44BF46B83D}" destId="{DDF570AA-5EF4-4658-993F-CB5254DE110A}" srcOrd="1" destOrd="0" presId="urn:microsoft.com/office/officeart/2005/8/layout/vList2"/>
    <dgm:cxn modelId="{B714A5E5-DBC4-461E-80CF-80FC6F5587FD}" type="presParOf" srcId="{0674755F-77BD-45BB-B04F-EC44BF46B83D}" destId="{710CDE9F-62CC-4017-AA04-9A31656F9042}" srcOrd="2" destOrd="0" presId="urn:microsoft.com/office/officeart/2005/8/layout/vList2"/>
    <dgm:cxn modelId="{24BAA307-5181-48B0-9A33-4025C448EA2F}" type="presParOf" srcId="{0674755F-77BD-45BB-B04F-EC44BF46B83D}" destId="{5E830E8B-0C33-4C9D-8386-7C671C1A03F7}" srcOrd="3" destOrd="0" presId="urn:microsoft.com/office/officeart/2005/8/layout/vList2"/>
    <dgm:cxn modelId="{48456C39-4025-4CB7-A936-D651D6725A75}" type="presParOf" srcId="{0674755F-77BD-45BB-B04F-EC44BF46B83D}" destId="{3867EBE8-DA96-4DA7-80F3-4637938071D9}" srcOrd="4" destOrd="0" presId="urn:microsoft.com/office/officeart/2005/8/layout/vList2"/>
    <dgm:cxn modelId="{BD7FF596-545E-465A-806A-EAD9BF0A84C8}" type="presParOf" srcId="{0674755F-77BD-45BB-B04F-EC44BF46B83D}" destId="{61391863-4F44-4455-93DC-2D7A864AEFA9}" srcOrd="5" destOrd="0" presId="urn:microsoft.com/office/officeart/2005/8/layout/vList2"/>
    <dgm:cxn modelId="{887F1A91-4839-4B3F-BACF-1CDF44B40535}" type="presParOf" srcId="{0674755F-77BD-45BB-B04F-EC44BF46B83D}" destId="{AAD76D27-732F-46C2-B57F-5A0806645B89}" srcOrd="6" destOrd="0" presId="urn:microsoft.com/office/officeart/2005/8/layout/vList2"/>
    <dgm:cxn modelId="{4C0D3778-08A1-4494-B021-E5194BCBE09D}" type="presParOf" srcId="{0674755F-77BD-45BB-B04F-EC44BF46B83D}" destId="{BEA243CD-6CE1-4097-BBC8-ADD919AA787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6B5D00-806E-495C-B93B-03A0C0613DEB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56F7A17-021E-481B-B44F-0C0F877D59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Softwares and Libraries Used:</a:t>
          </a:r>
          <a:endParaRPr lang="en-US"/>
        </a:p>
      </dgm:t>
    </dgm:pt>
    <dgm:pt modelId="{D9B4E6CF-3664-4FE3-BCC6-006ED4AC6D7B}" type="parTrans" cxnId="{11DD6231-AF33-43CB-974D-17E9CE7EA8B4}">
      <dgm:prSet/>
      <dgm:spPr/>
      <dgm:t>
        <a:bodyPr/>
        <a:lstStyle/>
        <a:p>
          <a:endParaRPr lang="en-US"/>
        </a:p>
      </dgm:t>
    </dgm:pt>
    <dgm:pt modelId="{C57362A7-B511-4274-91B5-2A6F42210306}" type="sibTrans" cxnId="{11DD6231-AF33-43CB-974D-17E9CE7EA8B4}">
      <dgm:prSet/>
      <dgm:spPr/>
      <dgm:t>
        <a:bodyPr/>
        <a:lstStyle/>
        <a:p>
          <a:endParaRPr lang="en-US"/>
        </a:p>
      </dgm:t>
    </dgm:pt>
    <dgm:pt modelId="{B5FCA64F-A752-4572-AC62-764B6B62E87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800" b="0" i="0" baseline="0" dirty="0"/>
            <a:t>- </a:t>
          </a:r>
          <a:r>
            <a:rPr lang="en-US" sz="2400" b="0" i="0" baseline="0" dirty="0" err="1"/>
            <a:t>Jupyter</a:t>
          </a:r>
          <a:r>
            <a:rPr lang="en-US" sz="2400" b="0" i="0" baseline="0" dirty="0"/>
            <a:t> Notebook - </a:t>
          </a:r>
          <a:r>
            <a:rPr lang="en-US" sz="2400" b="0" i="0" baseline="0" dirty="0" err="1"/>
            <a:t>Numpy</a:t>
          </a:r>
          <a:r>
            <a:rPr lang="en-US" sz="2400" b="0" i="0" baseline="0" dirty="0"/>
            <a:t> - Pandas - Matplotlib – Seaborn -</a:t>
          </a:r>
          <a:r>
            <a:rPr lang="en-US" sz="2400" b="0" i="0" dirty="0" err="1"/>
            <a:t>sklearn</a:t>
          </a:r>
          <a:r>
            <a:rPr lang="en-US" sz="2400" b="0" i="0" baseline="0" dirty="0"/>
            <a:t> </a:t>
          </a:r>
          <a:endParaRPr lang="en-US" sz="2400" dirty="0"/>
        </a:p>
      </dgm:t>
    </dgm:pt>
    <dgm:pt modelId="{0552502A-9F2A-4444-B36E-E55DC3088FE5}" type="parTrans" cxnId="{8D9CCA48-3D32-4850-B654-F007E2B9C47C}">
      <dgm:prSet/>
      <dgm:spPr/>
      <dgm:t>
        <a:bodyPr/>
        <a:lstStyle/>
        <a:p>
          <a:endParaRPr lang="en-US"/>
        </a:p>
      </dgm:t>
    </dgm:pt>
    <dgm:pt modelId="{21E2BF51-3E97-4EE3-94FC-7E4E594E6AF4}" type="sibTrans" cxnId="{8D9CCA48-3D32-4850-B654-F007E2B9C47C}">
      <dgm:prSet/>
      <dgm:spPr/>
      <dgm:t>
        <a:bodyPr/>
        <a:lstStyle/>
        <a:p>
          <a:endParaRPr lang="en-US"/>
        </a:p>
      </dgm:t>
    </dgm:pt>
    <dgm:pt modelId="{71F14AF4-EF19-4F20-B050-FA626B33249E}" type="pres">
      <dgm:prSet presAssocID="{A96B5D00-806E-495C-B93B-03A0C0613DEB}" presName="vert0" presStyleCnt="0">
        <dgm:presLayoutVars>
          <dgm:dir/>
          <dgm:animOne val="branch"/>
          <dgm:animLvl val="lvl"/>
        </dgm:presLayoutVars>
      </dgm:prSet>
      <dgm:spPr/>
    </dgm:pt>
    <dgm:pt modelId="{3F92FFC3-C670-4472-8ACB-B1DDF47CAB8D}" type="pres">
      <dgm:prSet presAssocID="{456F7A17-021E-481B-B44F-0C0F877D59E6}" presName="thickLine" presStyleLbl="alignNode1" presStyleIdx="0" presStyleCnt="2"/>
      <dgm:spPr/>
    </dgm:pt>
    <dgm:pt modelId="{DB471902-202B-46B3-8121-15158F1C7267}" type="pres">
      <dgm:prSet presAssocID="{456F7A17-021E-481B-B44F-0C0F877D59E6}" presName="horz1" presStyleCnt="0"/>
      <dgm:spPr/>
    </dgm:pt>
    <dgm:pt modelId="{9856D181-091A-461F-A581-7AF44D1318D4}" type="pres">
      <dgm:prSet presAssocID="{456F7A17-021E-481B-B44F-0C0F877D59E6}" presName="tx1" presStyleLbl="revTx" presStyleIdx="0" presStyleCnt="2"/>
      <dgm:spPr/>
    </dgm:pt>
    <dgm:pt modelId="{457C11CE-AE91-4807-BF1F-325EDFA95E5E}" type="pres">
      <dgm:prSet presAssocID="{456F7A17-021E-481B-B44F-0C0F877D59E6}" presName="vert1" presStyleCnt="0"/>
      <dgm:spPr/>
    </dgm:pt>
    <dgm:pt modelId="{DC5262C7-1239-4968-A52D-7A890E6A3476}" type="pres">
      <dgm:prSet presAssocID="{B5FCA64F-A752-4572-AC62-764B6B62E87F}" presName="thickLine" presStyleLbl="alignNode1" presStyleIdx="1" presStyleCnt="2"/>
      <dgm:spPr/>
    </dgm:pt>
    <dgm:pt modelId="{5542EC2A-AFFD-4FAD-A2BC-E9C843AEDEBB}" type="pres">
      <dgm:prSet presAssocID="{B5FCA64F-A752-4572-AC62-764B6B62E87F}" presName="horz1" presStyleCnt="0"/>
      <dgm:spPr/>
    </dgm:pt>
    <dgm:pt modelId="{BCCB305D-4035-45FF-8F1F-20C990EB9AFC}" type="pres">
      <dgm:prSet presAssocID="{B5FCA64F-A752-4572-AC62-764B6B62E87F}" presName="tx1" presStyleLbl="revTx" presStyleIdx="1" presStyleCnt="2"/>
      <dgm:spPr/>
    </dgm:pt>
    <dgm:pt modelId="{0B826EBF-5381-4BC4-8AC5-74DDACFFCF13}" type="pres">
      <dgm:prSet presAssocID="{B5FCA64F-A752-4572-AC62-764B6B62E87F}" presName="vert1" presStyleCnt="0"/>
      <dgm:spPr/>
    </dgm:pt>
  </dgm:ptLst>
  <dgm:cxnLst>
    <dgm:cxn modelId="{AA7A6003-2395-49CE-A8FA-E716F61B6073}" type="presOf" srcId="{A96B5D00-806E-495C-B93B-03A0C0613DEB}" destId="{71F14AF4-EF19-4F20-B050-FA626B33249E}" srcOrd="0" destOrd="0" presId="urn:microsoft.com/office/officeart/2008/layout/LinedList"/>
    <dgm:cxn modelId="{11DD6231-AF33-43CB-974D-17E9CE7EA8B4}" srcId="{A96B5D00-806E-495C-B93B-03A0C0613DEB}" destId="{456F7A17-021E-481B-B44F-0C0F877D59E6}" srcOrd="0" destOrd="0" parTransId="{D9B4E6CF-3664-4FE3-BCC6-006ED4AC6D7B}" sibTransId="{C57362A7-B511-4274-91B5-2A6F42210306}"/>
    <dgm:cxn modelId="{2DF19932-0053-478F-9A3B-267584CC1EC7}" type="presOf" srcId="{B5FCA64F-A752-4572-AC62-764B6B62E87F}" destId="{BCCB305D-4035-45FF-8F1F-20C990EB9AFC}" srcOrd="0" destOrd="0" presId="urn:microsoft.com/office/officeart/2008/layout/LinedList"/>
    <dgm:cxn modelId="{8D9CCA48-3D32-4850-B654-F007E2B9C47C}" srcId="{A96B5D00-806E-495C-B93B-03A0C0613DEB}" destId="{B5FCA64F-A752-4572-AC62-764B6B62E87F}" srcOrd="1" destOrd="0" parTransId="{0552502A-9F2A-4444-B36E-E55DC3088FE5}" sibTransId="{21E2BF51-3E97-4EE3-94FC-7E4E594E6AF4}"/>
    <dgm:cxn modelId="{8B3B5E4C-2375-4869-AC55-BC13E09A5541}" type="presOf" srcId="{456F7A17-021E-481B-B44F-0C0F877D59E6}" destId="{9856D181-091A-461F-A581-7AF44D1318D4}" srcOrd="0" destOrd="0" presId="urn:microsoft.com/office/officeart/2008/layout/LinedList"/>
    <dgm:cxn modelId="{413B0374-D170-465B-8880-45749E5E2EE5}" type="presParOf" srcId="{71F14AF4-EF19-4F20-B050-FA626B33249E}" destId="{3F92FFC3-C670-4472-8ACB-B1DDF47CAB8D}" srcOrd="0" destOrd="0" presId="urn:microsoft.com/office/officeart/2008/layout/LinedList"/>
    <dgm:cxn modelId="{1C8B476F-000C-4794-A9D8-B3D7BDBBB5B9}" type="presParOf" srcId="{71F14AF4-EF19-4F20-B050-FA626B33249E}" destId="{DB471902-202B-46B3-8121-15158F1C7267}" srcOrd="1" destOrd="0" presId="urn:microsoft.com/office/officeart/2008/layout/LinedList"/>
    <dgm:cxn modelId="{E842CD94-31E3-48A2-BAF8-2B65225FA96B}" type="presParOf" srcId="{DB471902-202B-46B3-8121-15158F1C7267}" destId="{9856D181-091A-461F-A581-7AF44D1318D4}" srcOrd="0" destOrd="0" presId="urn:microsoft.com/office/officeart/2008/layout/LinedList"/>
    <dgm:cxn modelId="{9D3E5B1E-82B6-4558-A407-97B38EF732B7}" type="presParOf" srcId="{DB471902-202B-46B3-8121-15158F1C7267}" destId="{457C11CE-AE91-4807-BF1F-325EDFA95E5E}" srcOrd="1" destOrd="0" presId="urn:microsoft.com/office/officeart/2008/layout/LinedList"/>
    <dgm:cxn modelId="{659C3414-C8AE-4345-A50E-CBF5D2BB72AF}" type="presParOf" srcId="{71F14AF4-EF19-4F20-B050-FA626B33249E}" destId="{DC5262C7-1239-4968-A52D-7A890E6A3476}" srcOrd="2" destOrd="0" presId="urn:microsoft.com/office/officeart/2008/layout/LinedList"/>
    <dgm:cxn modelId="{952C7A57-D2B8-4C86-A696-A5107EC8DEE9}" type="presParOf" srcId="{71F14AF4-EF19-4F20-B050-FA626B33249E}" destId="{5542EC2A-AFFD-4FAD-A2BC-E9C843AEDEBB}" srcOrd="3" destOrd="0" presId="urn:microsoft.com/office/officeart/2008/layout/LinedList"/>
    <dgm:cxn modelId="{E60BD922-C943-46A3-946B-65AAF474F05E}" type="presParOf" srcId="{5542EC2A-AFFD-4FAD-A2BC-E9C843AEDEBB}" destId="{BCCB305D-4035-45FF-8F1F-20C990EB9AFC}" srcOrd="0" destOrd="0" presId="urn:microsoft.com/office/officeart/2008/layout/LinedList"/>
    <dgm:cxn modelId="{46212A72-7EC3-4EC3-AD6B-25BBEA76E0C0}" type="presParOf" srcId="{5542EC2A-AFFD-4FAD-A2BC-E9C843AEDEBB}" destId="{0B826EBF-5381-4BC4-8AC5-74DDACFFCF1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0F655D-80A3-4CF2-A6A3-B1659D0011E1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220E460-34A6-4636-BC3A-CACD313812A9}">
      <dgm:prSet/>
      <dgm:spPr/>
      <dgm:t>
        <a:bodyPr/>
        <a:lstStyle/>
        <a:p>
          <a:r>
            <a:rPr lang="en-US" dirty="0"/>
            <a:t>When we compare these two models, we find that the Multiple Linear Regression model is the better at predicting price from our dataset. </a:t>
          </a:r>
        </a:p>
      </dgm:t>
    </dgm:pt>
    <dgm:pt modelId="{62340082-DA02-47D3-A12E-5B6C2EA30052}" type="parTrans" cxnId="{FBCEFD1E-25AD-479B-82F5-FACEBB5C76FD}">
      <dgm:prSet/>
      <dgm:spPr/>
      <dgm:t>
        <a:bodyPr/>
        <a:lstStyle/>
        <a:p>
          <a:endParaRPr lang="en-US"/>
        </a:p>
      </dgm:t>
    </dgm:pt>
    <dgm:pt modelId="{016F7817-4370-4800-A039-2CE0A5BE416D}" type="sibTrans" cxnId="{FBCEFD1E-25AD-479B-82F5-FACEBB5C76FD}">
      <dgm:prSet/>
      <dgm:spPr/>
      <dgm:t>
        <a:bodyPr/>
        <a:lstStyle/>
        <a:p>
          <a:endParaRPr lang="en-US"/>
        </a:p>
      </dgm:t>
    </dgm:pt>
    <dgm:pt modelId="{B3AF88DA-E559-45D9-B384-74BFF49FFB1A}">
      <dgm:prSet/>
      <dgm:spPr/>
      <dgm:t>
        <a:bodyPr/>
        <a:lstStyle/>
        <a:p>
          <a:r>
            <a:rPr lang="en-US" dirty="0"/>
            <a:t>This finding makes sense given that we have 26 factors in total and know that more than one of them is a possible predictor of the final automobile price. </a:t>
          </a:r>
        </a:p>
        <a:p>
          <a:r>
            <a:rPr lang="en-US" b="1" dirty="0"/>
            <a:t>curb-weight, engine-size, wheel-base, length, width, height, horsepower, highway-mpg</a:t>
          </a:r>
        </a:p>
      </dgm:t>
    </dgm:pt>
    <dgm:pt modelId="{9898833D-02BE-4B6F-9CE3-E049FF334BBA}" type="parTrans" cxnId="{3B37BAD0-CFD9-4FEC-8142-A93764460457}">
      <dgm:prSet/>
      <dgm:spPr/>
      <dgm:t>
        <a:bodyPr/>
        <a:lstStyle/>
        <a:p>
          <a:endParaRPr lang="en-US"/>
        </a:p>
      </dgm:t>
    </dgm:pt>
    <dgm:pt modelId="{AC8E0742-0013-40A6-8DAA-DAFA9F4F8722}" type="sibTrans" cxnId="{3B37BAD0-CFD9-4FEC-8142-A93764460457}">
      <dgm:prSet/>
      <dgm:spPr/>
      <dgm:t>
        <a:bodyPr/>
        <a:lstStyle/>
        <a:p>
          <a:endParaRPr lang="en-US"/>
        </a:p>
      </dgm:t>
    </dgm:pt>
    <dgm:pt modelId="{22103E80-16F3-409D-A303-3601E43A0DD8}" type="pres">
      <dgm:prSet presAssocID="{EE0F655D-80A3-4CF2-A6A3-B1659D0011E1}" presName="vert0" presStyleCnt="0">
        <dgm:presLayoutVars>
          <dgm:dir/>
          <dgm:animOne val="branch"/>
          <dgm:animLvl val="lvl"/>
        </dgm:presLayoutVars>
      </dgm:prSet>
      <dgm:spPr/>
    </dgm:pt>
    <dgm:pt modelId="{9F1D1D97-59C9-4127-A9A4-12D8444CC33B}" type="pres">
      <dgm:prSet presAssocID="{8220E460-34A6-4636-BC3A-CACD313812A9}" presName="thickLine" presStyleLbl="alignNode1" presStyleIdx="0" presStyleCnt="2"/>
      <dgm:spPr/>
    </dgm:pt>
    <dgm:pt modelId="{7FC49613-BEC4-431D-B7F3-8AE156EB9AB3}" type="pres">
      <dgm:prSet presAssocID="{8220E460-34A6-4636-BC3A-CACD313812A9}" presName="horz1" presStyleCnt="0"/>
      <dgm:spPr/>
    </dgm:pt>
    <dgm:pt modelId="{E2820316-F19D-4088-A09B-2571D309D270}" type="pres">
      <dgm:prSet presAssocID="{8220E460-34A6-4636-BC3A-CACD313812A9}" presName="tx1" presStyleLbl="revTx" presStyleIdx="0" presStyleCnt="2"/>
      <dgm:spPr/>
    </dgm:pt>
    <dgm:pt modelId="{FBACE22E-B6E2-432C-B276-49C3ECAE50E3}" type="pres">
      <dgm:prSet presAssocID="{8220E460-34A6-4636-BC3A-CACD313812A9}" presName="vert1" presStyleCnt="0"/>
      <dgm:spPr/>
    </dgm:pt>
    <dgm:pt modelId="{346DCE31-FC41-4437-B927-4BC6D61E7246}" type="pres">
      <dgm:prSet presAssocID="{B3AF88DA-E559-45D9-B384-74BFF49FFB1A}" presName="thickLine" presStyleLbl="alignNode1" presStyleIdx="1" presStyleCnt="2"/>
      <dgm:spPr/>
    </dgm:pt>
    <dgm:pt modelId="{683480C0-A091-477E-8A68-8E7CE2CC9646}" type="pres">
      <dgm:prSet presAssocID="{B3AF88DA-E559-45D9-B384-74BFF49FFB1A}" presName="horz1" presStyleCnt="0"/>
      <dgm:spPr/>
    </dgm:pt>
    <dgm:pt modelId="{AEA5FAEB-C976-4723-B820-4A98CEBA7D39}" type="pres">
      <dgm:prSet presAssocID="{B3AF88DA-E559-45D9-B384-74BFF49FFB1A}" presName="tx1" presStyleLbl="revTx" presStyleIdx="1" presStyleCnt="2"/>
      <dgm:spPr/>
    </dgm:pt>
    <dgm:pt modelId="{C74FD26B-EB27-41E7-82A3-6C1AC77EEA39}" type="pres">
      <dgm:prSet presAssocID="{B3AF88DA-E559-45D9-B384-74BFF49FFB1A}" presName="vert1" presStyleCnt="0"/>
      <dgm:spPr/>
    </dgm:pt>
  </dgm:ptLst>
  <dgm:cxnLst>
    <dgm:cxn modelId="{FBCEFD1E-25AD-479B-82F5-FACEBB5C76FD}" srcId="{EE0F655D-80A3-4CF2-A6A3-B1659D0011E1}" destId="{8220E460-34A6-4636-BC3A-CACD313812A9}" srcOrd="0" destOrd="0" parTransId="{62340082-DA02-47D3-A12E-5B6C2EA30052}" sibTransId="{016F7817-4370-4800-A039-2CE0A5BE416D}"/>
    <dgm:cxn modelId="{ABCE3427-E710-4566-A2E2-B8D2FFA4F49D}" type="presOf" srcId="{EE0F655D-80A3-4CF2-A6A3-B1659D0011E1}" destId="{22103E80-16F3-409D-A303-3601E43A0DD8}" srcOrd="0" destOrd="0" presId="urn:microsoft.com/office/officeart/2008/layout/LinedList"/>
    <dgm:cxn modelId="{21012648-E4DD-4C51-991E-50B3CF69DB98}" type="presOf" srcId="{B3AF88DA-E559-45D9-B384-74BFF49FFB1A}" destId="{AEA5FAEB-C976-4723-B820-4A98CEBA7D39}" srcOrd="0" destOrd="0" presId="urn:microsoft.com/office/officeart/2008/layout/LinedList"/>
    <dgm:cxn modelId="{3B37BAD0-CFD9-4FEC-8142-A93764460457}" srcId="{EE0F655D-80A3-4CF2-A6A3-B1659D0011E1}" destId="{B3AF88DA-E559-45D9-B384-74BFF49FFB1A}" srcOrd="1" destOrd="0" parTransId="{9898833D-02BE-4B6F-9CE3-E049FF334BBA}" sibTransId="{AC8E0742-0013-40A6-8DAA-DAFA9F4F8722}"/>
    <dgm:cxn modelId="{3380FEFD-23D6-4EC8-A0FF-57ED606C1869}" type="presOf" srcId="{8220E460-34A6-4636-BC3A-CACD313812A9}" destId="{E2820316-F19D-4088-A09B-2571D309D270}" srcOrd="0" destOrd="0" presId="urn:microsoft.com/office/officeart/2008/layout/LinedList"/>
    <dgm:cxn modelId="{AA33C8E6-10F9-406B-B57A-12FC43689103}" type="presParOf" srcId="{22103E80-16F3-409D-A303-3601E43A0DD8}" destId="{9F1D1D97-59C9-4127-A9A4-12D8444CC33B}" srcOrd="0" destOrd="0" presId="urn:microsoft.com/office/officeart/2008/layout/LinedList"/>
    <dgm:cxn modelId="{82B7DC73-3706-426F-9EEF-ED31EDD8F14D}" type="presParOf" srcId="{22103E80-16F3-409D-A303-3601E43A0DD8}" destId="{7FC49613-BEC4-431D-B7F3-8AE156EB9AB3}" srcOrd="1" destOrd="0" presId="urn:microsoft.com/office/officeart/2008/layout/LinedList"/>
    <dgm:cxn modelId="{7D768813-27CA-4F00-A9E7-74D4C8AD076A}" type="presParOf" srcId="{7FC49613-BEC4-431D-B7F3-8AE156EB9AB3}" destId="{E2820316-F19D-4088-A09B-2571D309D270}" srcOrd="0" destOrd="0" presId="urn:microsoft.com/office/officeart/2008/layout/LinedList"/>
    <dgm:cxn modelId="{EAB6150A-AB14-45F7-8EA5-7C352083CF9D}" type="presParOf" srcId="{7FC49613-BEC4-431D-B7F3-8AE156EB9AB3}" destId="{FBACE22E-B6E2-432C-B276-49C3ECAE50E3}" srcOrd="1" destOrd="0" presId="urn:microsoft.com/office/officeart/2008/layout/LinedList"/>
    <dgm:cxn modelId="{7809F8DD-5D2F-4D8E-9075-66C2201CB18E}" type="presParOf" srcId="{22103E80-16F3-409D-A303-3601E43A0DD8}" destId="{346DCE31-FC41-4437-B927-4BC6D61E7246}" srcOrd="2" destOrd="0" presId="urn:microsoft.com/office/officeart/2008/layout/LinedList"/>
    <dgm:cxn modelId="{5352C72F-5AA6-4293-A60A-9F54D647BE57}" type="presParOf" srcId="{22103E80-16F3-409D-A303-3601E43A0DD8}" destId="{683480C0-A091-477E-8A68-8E7CE2CC9646}" srcOrd="3" destOrd="0" presId="urn:microsoft.com/office/officeart/2008/layout/LinedList"/>
    <dgm:cxn modelId="{C783E8CD-8216-4858-978F-436A09FDE7D3}" type="presParOf" srcId="{683480C0-A091-477E-8A68-8E7CE2CC9646}" destId="{AEA5FAEB-C976-4723-B820-4A98CEBA7D39}" srcOrd="0" destOrd="0" presId="urn:microsoft.com/office/officeart/2008/layout/LinedList"/>
    <dgm:cxn modelId="{E030C9C4-C1E7-4685-B635-F1586EECDA33}" type="presParOf" srcId="{683480C0-A091-477E-8A68-8E7CE2CC9646}" destId="{C74FD26B-EB27-41E7-82A3-6C1AC77EEA3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7693-C039-41A2-970D-CFE0D34B2796}">
      <dsp:nvSpPr>
        <dsp:cNvPr id="0" name=""/>
        <dsp:cNvSpPr/>
      </dsp:nvSpPr>
      <dsp:spPr>
        <a:xfrm>
          <a:off x="0" y="7529"/>
          <a:ext cx="4993769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1. Data Wrangling</a:t>
          </a:r>
        </a:p>
      </dsp:txBody>
      <dsp:txXfrm>
        <a:off x="32784" y="40313"/>
        <a:ext cx="4928201" cy="606012"/>
      </dsp:txXfrm>
    </dsp:sp>
    <dsp:sp modelId="{DDF570AA-5EF4-4658-993F-CB5254DE110A}">
      <dsp:nvSpPr>
        <dsp:cNvPr id="0" name=""/>
        <dsp:cNvSpPr/>
      </dsp:nvSpPr>
      <dsp:spPr>
        <a:xfrm>
          <a:off x="0" y="679109"/>
          <a:ext cx="4993769" cy="1014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552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-pre-processing data in python -dealing missing values -data formatting  -</a:t>
          </a:r>
        </a:p>
      </dsp:txBody>
      <dsp:txXfrm>
        <a:off x="0" y="679109"/>
        <a:ext cx="4993769" cy="1014300"/>
      </dsp:txXfrm>
    </dsp:sp>
    <dsp:sp modelId="{710CDE9F-62CC-4017-AA04-9A31656F9042}">
      <dsp:nvSpPr>
        <dsp:cNvPr id="0" name=""/>
        <dsp:cNvSpPr/>
      </dsp:nvSpPr>
      <dsp:spPr>
        <a:xfrm>
          <a:off x="0" y="1693409"/>
          <a:ext cx="4993769" cy="671580"/>
        </a:xfrm>
        <a:prstGeom prst="roundRect">
          <a:avLst/>
        </a:prstGeom>
        <a:solidFill>
          <a:schemeClr val="accent2">
            <a:hueOff val="-1978932"/>
            <a:satOff val="0"/>
            <a:lumOff val="-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2. Exploratory Data Analysis –</a:t>
          </a:r>
        </a:p>
      </dsp:txBody>
      <dsp:txXfrm>
        <a:off x="32784" y="1726193"/>
        <a:ext cx="4928201" cy="606012"/>
      </dsp:txXfrm>
    </dsp:sp>
    <dsp:sp modelId="{5E830E8B-0C33-4C9D-8386-7C671C1A03F7}">
      <dsp:nvSpPr>
        <dsp:cNvPr id="0" name=""/>
        <dsp:cNvSpPr/>
      </dsp:nvSpPr>
      <dsp:spPr>
        <a:xfrm>
          <a:off x="0" y="2364989"/>
          <a:ext cx="4993769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552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Boxplot -correlation stats</a:t>
          </a:r>
        </a:p>
      </dsp:txBody>
      <dsp:txXfrm>
        <a:off x="0" y="2364989"/>
        <a:ext cx="4993769" cy="463680"/>
      </dsp:txXfrm>
    </dsp:sp>
    <dsp:sp modelId="{3867EBE8-DA96-4DA7-80F3-4637938071D9}">
      <dsp:nvSpPr>
        <dsp:cNvPr id="0" name=""/>
        <dsp:cNvSpPr/>
      </dsp:nvSpPr>
      <dsp:spPr>
        <a:xfrm>
          <a:off x="0" y="2828669"/>
          <a:ext cx="4993769" cy="671580"/>
        </a:xfrm>
        <a:prstGeom prst="roundRect">
          <a:avLst/>
        </a:prstGeom>
        <a:solidFill>
          <a:schemeClr val="accent2">
            <a:hueOff val="-3957863"/>
            <a:satOff val="0"/>
            <a:lumOff val="-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3. Model Evaluation:</a:t>
          </a:r>
        </a:p>
      </dsp:txBody>
      <dsp:txXfrm>
        <a:off x="32784" y="2861453"/>
        <a:ext cx="4928201" cy="606012"/>
      </dsp:txXfrm>
    </dsp:sp>
    <dsp:sp modelId="{61391863-4F44-4455-93DC-2D7A864AEFA9}">
      <dsp:nvSpPr>
        <dsp:cNvPr id="0" name=""/>
        <dsp:cNvSpPr/>
      </dsp:nvSpPr>
      <dsp:spPr>
        <a:xfrm>
          <a:off x="0" y="3500249"/>
          <a:ext cx="4993769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552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Regression Plots</a:t>
          </a:r>
        </a:p>
      </dsp:txBody>
      <dsp:txXfrm>
        <a:off x="0" y="3500249"/>
        <a:ext cx="4993769" cy="463680"/>
      </dsp:txXfrm>
    </dsp:sp>
    <dsp:sp modelId="{AAD76D27-732F-46C2-B57F-5A0806645B89}">
      <dsp:nvSpPr>
        <dsp:cNvPr id="0" name=""/>
        <dsp:cNvSpPr/>
      </dsp:nvSpPr>
      <dsp:spPr>
        <a:xfrm>
          <a:off x="0" y="3963929"/>
          <a:ext cx="4993769" cy="671580"/>
        </a:xfrm>
        <a:prstGeom prst="roundRect">
          <a:avLst/>
        </a:prstGeom>
        <a:solidFill>
          <a:schemeClr val="accent2">
            <a:hueOff val="-5936795"/>
            <a:satOff val="0"/>
            <a:lumOff val="-2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4. Model Development:</a:t>
          </a:r>
        </a:p>
      </dsp:txBody>
      <dsp:txXfrm>
        <a:off x="32784" y="3996713"/>
        <a:ext cx="4928201" cy="606012"/>
      </dsp:txXfrm>
    </dsp:sp>
    <dsp:sp modelId="{BEA243CD-6CE1-4097-BBC8-ADD919AA7872}">
      <dsp:nvSpPr>
        <dsp:cNvPr id="0" name=""/>
        <dsp:cNvSpPr/>
      </dsp:nvSpPr>
      <dsp:spPr>
        <a:xfrm>
          <a:off x="0" y="4635509"/>
          <a:ext cx="4993769" cy="75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552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Simple Linear Regression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Multiple Linear Regression</a:t>
          </a:r>
        </a:p>
      </dsp:txBody>
      <dsp:txXfrm>
        <a:off x="0" y="4635509"/>
        <a:ext cx="4993769" cy="753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2FFC3-C670-4472-8ACB-B1DDF47CAB8D}">
      <dsp:nvSpPr>
        <dsp:cNvPr id="0" name=""/>
        <dsp:cNvSpPr/>
      </dsp:nvSpPr>
      <dsp:spPr>
        <a:xfrm>
          <a:off x="0" y="0"/>
          <a:ext cx="499376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6D181-091A-461F-A581-7AF44D1318D4}">
      <dsp:nvSpPr>
        <dsp:cNvPr id="0" name=""/>
        <dsp:cNvSpPr/>
      </dsp:nvSpPr>
      <dsp:spPr>
        <a:xfrm>
          <a:off x="0" y="0"/>
          <a:ext cx="4993769" cy="2698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i="0" kern="1200" baseline="0"/>
            <a:t>Softwares and Libraries Used:</a:t>
          </a:r>
          <a:endParaRPr lang="en-US" sz="5000" kern="1200"/>
        </a:p>
      </dsp:txBody>
      <dsp:txXfrm>
        <a:off x="0" y="0"/>
        <a:ext cx="4993769" cy="2698259"/>
      </dsp:txXfrm>
    </dsp:sp>
    <dsp:sp modelId="{DC5262C7-1239-4968-A52D-7A890E6A3476}">
      <dsp:nvSpPr>
        <dsp:cNvPr id="0" name=""/>
        <dsp:cNvSpPr/>
      </dsp:nvSpPr>
      <dsp:spPr>
        <a:xfrm>
          <a:off x="0" y="2698259"/>
          <a:ext cx="4993769" cy="0"/>
        </a:xfrm>
        <a:prstGeom prst="line">
          <a:avLst/>
        </a:prstGeom>
        <a:solidFill>
          <a:schemeClr val="accent5">
            <a:hueOff val="19333998"/>
            <a:satOff val="-28703"/>
            <a:lumOff val="-5295"/>
            <a:alphaOff val="0"/>
          </a:schemeClr>
        </a:solidFill>
        <a:ln w="12700" cap="flat" cmpd="sng" algn="ctr">
          <a:solidFill>
            <a:schemeClr val="accent5">
              <a:hueOff val="19333998"/>
              <a:satOff val="-28703"/>
              <a:lumOff val="-5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B305D-4035-45FF-8F1F-20C990EB9AFC}">
      <dsp:nvSpPr>
        <dsp:cNvPr id="0" name=""/>
        <dsp:cNvSpPr/>
      </dsp:nvSpPr>
      <dsp:spPr>
        <a:xfrm>
          <a:off x="0" y="2698259"/>
          <a:ext cx="4993769" cy="2698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 baseline="0" dirty="0"/>
            <a:t>- </a:t>
          </a:r>
          <a:r>
            <a:rPr lang="en-US" sz="2400" b="0" i="0" kern="1200" baseline="0" dirty="0" err="1"/>
            <a:t>Jupyter</a:t>
          </a:r>
          <a:r>
            <a:rPr lang="en-US" sz="2400" b="0" i="0" kern="1200" baseline="0" dirty="0"/>
            <a:t> Notebook - </a:t>
          </a:r>
          <a:r>
            <a:rPr lang="en-US" sz="2400" b="0" i="0" kern="1200" baseline="0" dirty="0" err="1"/>
            <a:t>Numpy</a:t>
          </a:r>
          <a:r>
            <a:rPr lang="en-US" sz="2400" b="0" i="0" kern="1200" baseline="0" dirty="0"/>
            <a:t> - Pandas - Matplotlib – Seaborn -</a:t>
          </a:r>
          <a:r>
            <a:rPr lang="en-US" sz="2400" b="0" i="0" kern="1200" dirty="0" err="1"/>
            <a:t>sklearn</a:t>
          </a:r>
          <a:r>
            <a:rPr lang="en-US" sz="2400" b="0" i="0" kern="1200" baseline="0" dirty="0"/>
            <a:t> </a:t>
          </a:r>
          <a:endParaRPr lang="en-US" sz="2400" kern="1200" dirty="0"/>
        </a:p>
      </dsp:txBody>
      <dsp:txXfrm>
        <a:off x="0" y="2698259"/>
        <a:ext cx="4993769" cy="26982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D1D97-59C9-4127-A9A4-12D8444CC33B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20316-F19D-4088-A09B-2571D309D270}">
      <dsp:nvSpPr>
        <dsp:cNvPr id="0" name=""/>
        <dsp:cNvSpPr/>
      </dsp:nvSpPr>
      <dsp:spPr>
        <a:xfrm>
          <a:off x="0" y="0"/>
          <a:ext cx="10515600" cy="2117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When we compare these two models, we find that the Multiple Linear Regression model is the better at predicting price from our dataset. </a:t>
          </a:r>
        </a:p>
      </dsp:txBody>
      <dsp:txXfrm>
        <a:off x="0" y="0"/>
        <a:ext cx="10515600" cy="2117724"/>
      </dsp:txXfrm>
    </dsp:sp>
    <dsp:sp modelId="{346DCE31-FC41-4437-B927-4BC6D61E7246}">
      <dsp:nvSpPr>
        <dsp:cNvPr id="0" name=""/>
        <dsp:cNvSpPr/>
      </dsp:nvSpPr>
      <dsp:spPr>
        <a:xfrm>
          <a:off x="0" y="2117724"/>
          <a:ext cx="10515600" cy="0"/>
        </a:xfrm>
        <a:prstGeom prst="line">
          <a:avLst/>
        </a:prstGeom>
        <a:solidFill>
          <a:schemeClr val="accent5">
            <a:hueOff val="19333998"/>
            <a:satOff val="-28703"/>
            <a:lumOff val="-5295"/>
            <a:alphaOff val="0"/>
          </a:schemeClr>
        </a:solidFill>
        <a:ln w="12700" cap="flat" cmpd="sng" algn="ctr">
          <a:solidFill>
            <a:schemeClr val="accent5">
              <a:hueOff val="19333998"/>
              <a:satOff val="-28703"/>
              <a:lumOff val="-5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5FAEB-C976-4723-B820-4A98CEBA7D39}">
      <dsp:nvSpPr>
        <dsp:cNvPr id="0" name=""/>
        <dsp:cNvSpPr/>
      </dsp:nvSpPr>
      <dsp:spPr>
        <a:xfrm>
          <a:off x="0" y="2117724"/>
          <a:ext cx="10515600" cy="2117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This finding makes sense given that we have 26 factors in total and know that more than one of them is a possible predictor of the final automobile price. 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curb-weight, engine-size, wheel-base, length, width, height, horsepower, highway-mpg</a:t>
          </a:r>
        </a:p>
      </dsp:txBody>
      <dsp:txXfrm>
        <a:off x="0" y="2117724"/>
        <a:ext cx="10515600" cy="2117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8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4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5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0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1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5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2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6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11/10/2021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8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mpty racing track with sunlight">
            <a:extLst>
              <a:ext uri="{FF2B5EF4-FFF2-40B4-BE49-F238E27FC236}">
                <a16:creationId xmlns:a16="http://schemas.microsoft.com/office/drawing/2014/main" id="{660467D0-2EAA-4ED9-A29D-10D2A90EEC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59" b="6172"/>
          <a:stretch/>
        </p:blipFill>
        <p:spPr>
          <a:xfrm>
            <a:off x="9545" y="10"/>
            <a:ext cx="12191979" cy="685798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7C2A816-955C-4079-AAAB-066EBD441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  <a:alpha val="0"/>
                </a:schemeClr>
              </a:gs>
              <a:gs pos="58000">
                <a:srgbClr val="0E0D12">
                  <a:alpha val="58000"/>
                </a:srgbClr>
              </a:gs>
              <a:gs pos="93000">
                <a:srgbClr val="000000">
                  <a:alpha val="58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C7A74-75CB-49E9-B212-8656E56B8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914400"/>
            <a:ext cx="4892948" cy="342786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>
                <a:solidFill>
                  <a:srgbClr val="FFFFFF"/>
                </a:solidFill>
              </a:rPr>
              <a:t>AUTOMOBILE DATASET ANALYSIS AND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62DCF-C11B-416A-945A-A93DC2249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5032113"/>
            <a:ext cx="4892948" cy="103386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By: Sunday, Festus, Gregory, and </a:t>
            </a:r>
          </a:p>
          <a:p>
            <a:r>
              <a:rPr lang="en-US" dirty="0">
                <a:solidFill>
                  <a:srgbClr val="FFFFFF"/>
                </a:solidFill>
              </a:rPr>
              <a:t>Michael</a:t>
            </a:r>
          </a:p>
        </p:txBody>
      </p:sp>
    </p:spTree>
    <p:extLst>
      <p:ext uri="{BB962C8B-B14F-4D97-AF65-F5344CB8AC3E}">
        <p14:creationId xmlns:p14="http://schemas.microsoft.com/office/powerpoint/2010/main" val="102732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BCEC9E-A41C-4720-A9B7-15B816A6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644"/>
            <a:ext cx="10083800" cy="171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i="0" dirty="0">
                <a:effectLst/>
              </a:rPr>
              <a:t>2.</a:t>
            </a:r>
            <a:r>
              <a:rPr lang="en-US" sz="3200" b="0" i="0" dirty="0">
                <a:effectLst/>
              </a:rPr>
              <a:t>Data Exploration</a:t>
            </a:r>
            <a:br>
              <a:rPr lang="en-US" sz="2800" b="0" i="0" dirty="0">
                <a:effectLst/>
              </a:rPr>
            </a:br>
            <a:r>
              <a:rPr lang="en-US" sz="2800" b="0" i="0" dirty="0">
                <a:effectLst/>
              </a:rPr>
              <a:t>Boxplots representing effect of engine location and wheel </a:t>
            </a:r>
            <a:r>
              <a:rPr lang="en-US" sz="2800" dirty="0"/>
              <a:t>d</a:t>
            </a:r>
            <a:r>
              <a:rPr lang="en-US" sz="2800" b="0" i="0" dirty="0">
                <a:effectLst/>
              </a:rPr>
              <a:t>rive with prices.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DC776-65EA-4A7A-897E-C04F05771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793" y="2794000"/>
            <a:ext cx="5248692" cy="34513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E5546E-97E0-4F2A-862E-FBD2AA28E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6" y="2708904"/>
            <a:ext cx="5248692" cy="345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05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B869131-809F-4714-9B05-385CAF009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338DBF-1944-43AA-BFB5-14EB64C3C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83" y="944880"/>
            <a:ext cx="8334923" cy="54457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19EB51-6AA3-4D7F-AE34-A165B0AF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321" y="-158689"/>
            <a:ext cx="9997440" cy="1276289"/>
          </a:xfrm>
          <a:noFill/>
        </p:spPr>
        <p:txBody>
          <a:bodyPr anchor="ctr">
            <a:normAutofit/>
          </a:bodyPr>
          <a:lstStyle/>
          <a:p>
            <a:r>
              <a:rPr lang="en-US" dirty="0"/>
              <a:t>Price and body-style relation</a:t>
            </a:r>
          </a:p>
        </p:txBody>
      </p:sp>
    </p:spTree>
    <p:extLst>
      <p:ext uri="{BB962C8B-B14F-4D97-AF65-F5344CB8AC3E}">
        <p14:creationId xmlns:p14="http://schemas.microsoft.com/office/powerpoint/2010/main" val="1509288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BB10-D560-4E42-9A1C-52558AE4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Correlation between price and other attributes</a:t>
            </a:r>
            <a:endParaRPr 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6A6F707-039D-4445-8E1E-2BFD1CE46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0879"/>
            <a:ext cx="9352280" cy="4643479"/>
          </a:xfrm>
        </p:spPr>
      </p:pic>
    </p:spTree>
    <p:extLst>
      <p:ext uri="{BB962C8B-B14F-4D97-AF65-F5344CB8AC3E}">
        <p14:creationId xmlns:p14="http://schemas.microsoft.com/office/powerpoint/2010/main" val="2978919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09724-F8FC-470C-B69E-699900EB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1440"/>
            <a:ext cx="10515600" cy="17903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3. Model Evaluation: Regression Plots</a:t>
            </a:r>
            <a:br>
              <a:rPr lang="en-US" sz="2800" dirty="0"/>
            </a:br>
            <a:r>
              <a:rPr lang="en-US" sz="2800" dirty="0"/>
              <a:t>engine size, highway-mpg, compression-ratio and wheel-base with price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F427BB-7FE2-443F-BD08-049D1CEB6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" y="1698900"/>
            <a:ext cx="9621520" cy="50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5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7572C-958B-4953-B52E-748605FCB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485"/>
            <a:ext cx="10515600" cy="884555"/>
          </a:xfrm>
        </p:spPr>
        <p:txBody>
          <a:bodyPr>
            <a:normAutofit/>
          </a:bodyPr>
          <a:lstStyle/>
          <a:p>
            <a:r>
              <a:rPr lang="en-US" sz="3200" dirty="0"/>
              <a:t>Drive wheels, height, length, and width with price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808C9-8955-4758-BECB-B0207F768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9040"/>
            <a:ext cx="9730740" cy="515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25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9450-207A-4691-BCCD-47C894EE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and 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40D8A-0EE6-49FA-86F1-486316CFA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Simple Linear Regression is a method to help us understand the relationship between two variables: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predictor/independent variable (X)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response/dependent variable (that we want to predict)(Y) – price </a:t>
            </a:r>
          </a:p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inherit"/>
              </a:rPr>
              <a:t>Multiple Linear Regression</a:t>
            </a:r>
          </a:p>
          <a:p>
            <a:pPr lvl="1" algn="just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This method is used to explain the relationship between one continuous response (dependent) variable and 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two or more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 predictor (independent) variables.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583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4">
            <a:extLst>
              <a:ext uri="{FF2B5EF4-FFF2-40B4-BE49-F238E27FC236}">
                <a16:creationId xmlns:a16="http://schemas.microsoft.com/office/drawing/2014/main" id="{368F9D89-54B8-41F8-8839-49992D645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20B1F-47B2-4081-B6FF-E4980B3DB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5800"/>
            <a:ext cx="5257800" cy="227548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building:</a:t>
            </a:r>
            <a:br>
              <a:rPr lang="en-US" dirty="0"/>
            </a:br>
            <a:r>
              <a:rPr lang="en-US" dirty="0"/>
              <a:t>simple linear regression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E1A40-F0E8-4051-A39F-07A06E20D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319796"/>
            <a:ext cx="5257799" cy="2852404"/>
          </a:xfrm>
        </p:spPr>
        <p:txBody>
          <a:bodyPr>
            <a:normAutofit/>
          </a:bodyPr>
          <a:lstStyle/>
          <a:p>
            <a:r>
              <a:rPr lang="en-US" dirty="0"/>
              <a:t>Before building the model, we’ll split the data into train and test data, similar to the linear regression model. </a:t>
            </a:r>
          </a:p>
          <a:p>
            <a:r>
              <a:rPr lang="en-US" dirty="0"/>
              <a:t>So that we’ll make the model using train data and evaluate the model on test data.</a:t>
            </a:r>
          </a:p>
          <a:p>
            <a:r>
              <a:rPr lang="en-US" dirty="0"/>
              <a:t>Model </a:t>
            </a:r>
            <a:r>
              <a:rPr lang="en-US"/>
              <a:t>score:</a:t>
            </a:r>
            <a:r>
              <a:rPr lang="en-US" b="0" i="0">
                <a:effectLst/>
                <a:latin typeface="Courier New" panose="02070309020205020404" pitchFamily="49" charset="0"/>
              </a:rPr>
              <a:t>0.48983027641076</a:t>
            </a:r>
            <a:endParaRPr lang="en-US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911EEE60-3D28-441B-955F-1EAA6F0BC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207" y="1366345"/>
            <a:ext cx="6420794" cy="1305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13BE68-8554-4E83-8CD5-17267EDAB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889" y="2844981"/>
            <a:ext cx="5257798" cy="384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87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68F9D89-54B8-41F8-8839-49992D645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2DEA1-EEDF-4333-A560-3F3D2C508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5800"/>
            <a:ext cx="5257800" cy="2275480"/>
          </a:xfrm>
        </p:spPr>
        <p:txBody>
          <a:bodyPr>
            <a:normAutofit/>
          </a:bodyPr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D0B03-868D-400E-9DFE-B6CCBFAF2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319796"/>
            <a:ext cx="5257799" cy="2852404"/>
          </a:xfrm>
        </p:spPr>
        <p:txBody>
          <a:bodyPr>
            <a:normAutofit/>
          </a:bodyPr>
          <a:lstStyle/>
          <a:p>
            <a:r>
              <a:rPr lang="en-US" dirty="0"/>
              <a:t>We added more parameter that showed a strong correlation to the price of the vehicle which include the </a:t>
            </a:r>
            <a:r>
              <a:rPr lang="en-US" b="0" dirty="0">
                <a:effectLst/>
                <a:latin typeface="Courier New" panose="02070309020205020404" pitchFamily="49" charset="0"/>
              </a:rPr>
              <a:t>curb-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weight,engine</a:t>
            </a:r>
            <a:r>
              <a:rPr lang="en-US" b="0" dirty="0">
                <a:effectLst/>
                <a:latin typeface="Courier New" panose="02070309020205020404" pitchFamily="49" charset="0"/>
              </a:rPr>
              <a:t>-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size,'wheel</a:t>
            </a:r>
            <a:r>
              <a:rPr lang="en-US" dirty="0">
                <a:latin typeface="Courier New" panose="02070309020205020404" pitchFamily="49" charset="0"/>
              </a:rPr>
              <a:t>, 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base,length,width,height,horsepower,highway</a:t>
            </a:r>
            <a:r>
              <a:rPr lang="en-US" b="0" dirty="0">
                <a:effectLst/>
                <a:latin typeface="Courier New" panose="02070309020205020404" pitchFamily="49" charset="0"/>
              </a:rPr>
              <a:t>-mpg</a:t>
            </a:r>
            <a:endParaRPr lang="en-US" dirty="0"/>
          </a:p>
          <a:p>
            <a:r>
              <a:rPr lang="en-US" dirty="0"/>
              <a:t>Score improved to: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0.7558481022290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E36D6F-9FC2-4616-9306-BECA83A28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809" y="2477173"/>
            <a:ext cx="5257798" cy="3695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ECE133-E71B-4218-918D-76A083339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889" y="1676982"/>
            <a:ext cx="5480590" cy="64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17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8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DD27D-84F8-4228-A023-F3CACBCE7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68000" cy="1038508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EEA04A-9A55-49CE-8B2A-40B168236F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607229"/>
              </p:ext>
            </p:extLst>
          </p:nvPr>
        </p:nvGraphicFramePr>
        <p:xfrm>
          <a:off x="838200" y="1941513"/>
          <a:ext cx="10515600" cy="423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8051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3B38-55D8-4133-8861-6AC0FD98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10515600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7716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9B7B6363-B86F-40A3-8902-DFA61F46B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D5C9C-A5F5-43F7-8687-C05348D6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0444"/>
            <a:ext cx="4993769" cy="5391756"/>
          </a:xfrm>
        </p:spPr>
        <p:txBody>
          <a:bodyPr anchor="t">
            <a:normAutofit/>
          </a:bodyPr>
          <a:lstStyle/>
          <a:p>
            <a:r>
              <a:rPr lang="en-US"/>
              <a:t>We planned to divide it into four parts</a:t>
            </a:r>
            <a:endParaRPr lang="en-US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F81F4C4-474C-41FD-9991-0B190C77A8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500608"/>
              </p:ext>
            </p:extLst>
          </p:nvPr>
        </p:nvGraphicFramePr>
        <p:xfrm>
          <a:off x="6360030" y="780444"/>
          <a:ext cx="4993769" cy="5396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568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B869131-809F-4714-9B05-385CAF009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629DC8AC-7C5F-43BC-B6EB-4DC3A35CB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380853"/>
            <a:ext cx="6698586" cy="21602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435E48-7A7D-4FC7-81E1-A2A848CA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0" y="304800"/>
            <a:ext cx="3748361" cy="2798746"/>
          </a:xfrm>
          <a:noFill/>
        </p:spPr>
        <p:txBody>
          <a:bodyPr anchor="ctr">
            <a:normAutofit/>
          </a:bodyPr>
          <a:lstStyle/>
          <a:p>
            <a:r>
              <a:rPr lang="en-US" dirty="0"/>
              <a:t>Data Source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262392-E3EB-480E-BF4D-8F6A3FD27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837803"/>
            <a:ext cx="36576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1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9">
            <a:extLst>
              <a:ext uri="{FF2B5EF4-FFF2-40B4-BE49-F238E27FC236}">
                <a16:creationId xmlns:a16="http://schemas.microsoft.com/office/drawing/2014/main" id="{9B7B6363-B86F-40A3-8902-DFA61F46B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BA581-A461-4185-90BF-760E37E09A0C}"/>
              </a:ext>
            </a:extLst>
          </p:cNvPr>
          <p:cNvSpPr txBox="1"/>
          <p:nvPr/>
        </p:nvSpPr>
        <p:spPr>
          <a:xfrm>
            <a:off x="838200" y="780444"/>
            <a:ext cx="4993769" cy="53917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rPr>
              <a:t>1. Data Wrangling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B9AABCAF-14EF-41E7-86EE-DFCAD743F6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221854"/>
              </p:ext>
            </p:extLst>
          </p:nvPr>
        </p:nvGraphicFramePr>
        <p:xfrm>
          <a:off x="6360030" y="780444"/>
          <a:ext cx="4993769" cy="5396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6775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5E62-F9AE-4098-9573-5EE879579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20275" cy="1416050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B0F0"/>
                </a:solidFill>
                <a:effectLst/>
                <a:latin typeface="Helvetica Neue"/>
              </a:rPr>
              <a:t>Identify missing values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A8472-2488-4317-AE37-A84123B54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Convert "?" to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NaN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In the car dataset, missing data comes with the question mark "?". We replace "?" with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NaN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(Not a Number), which is Python's default missing value marker for reasons of convenience.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Helvetica Neue"/>
              </a:rPr>
              <a:t>Solution</a:t>
            </a:r>
            <a:endParaRPr lang="en-US" b="1" dirty="0"/>
          </a:p>
          <a:p>
            <a:r>
              <a:rPr lang="en-US" dirty="0" err="1"/>
              <a:t>df.replace</a:t>
            </a:r>
            <a:r>
              <a:rPr lang="en-US" dirty="0"/>
              <a:t>("?", </a:t>
            </a:r>
            <a:r>
              <a:rPr lang="en-US" dirty="0" err="1"/>
              <a:t>np.nan</a:t>
            </a:r>
            <a:r>
              <a:rPr lang="en-US" dirty="0"/>
              <a:t>, </a:t>
            </a:r>
            <a:r>
              <a:rPr lang="en-US" dirty="0" err="1"/>
              <a:t>inplace</a:t>
            </a:r>
            <a:r>
              <a:rPr lang="en-US" dirty="0"/>
              <a:t> = True)</a:t>
            </a:r>
          </a:p>
        </p:txBody>
      </p:sp>
    </p:spTree>
    <p:extLst>
      <p:ext uri="{BB962C8B-B14F-4D97-AF65-F5344CB8AC3E}">
        <p14:creationId xmlns:p14="http://schemas.microsoft.com/office/powerpoint/2010/main" val="2065765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C411-B51B-4F3F-B1C8-9D1C686AD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4FF6D-9538-4E52-95CF-11FA8278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Each column has 205 rows of data and 7 columns containing missing data: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"normalized-losses": 41 missing data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"num-of-doors": 2 missing data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"bore": 4 missing data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"stroke" : 4 missing data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"horsepower": 2 missing data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"peak-rpm": 2 missing data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"price": 4 missing data</a:t>
            </a:r>
          </a:p>
          <a:p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Replaced by mean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934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0DC1A-1449-4965-BA4B-BB7ED4431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3675" y="596644"/>
            <a:ext cx="5500125" cy="34356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/>
              <a:t>Dataset </a:t>
            </a: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CC5AB0E8-13F9-4157-B139-8E2C5A5E9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8" y="283169"/>
            <a:ext cx="7249672" cy="2138652"/>
          </a:xfrm>
          <a:prstGeom prst="rect">
            <a:avLst/>
          </a:prstGeom>
        </p:spPr>
      </p:pic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475A762A-9979-4E2E-9F4B-3204D3CA7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3" y="2635274"/>
            <a:ext cx="7350641" cy="1800906"/>
          </a:xfrm>
          <a:prstGeom prst="rect">
            <a:avLst/>
          </a:prstGeom>
        </p:spPr>
      </p:pic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9B15C675-E4BB-40E4-9526-A679355C68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4" y="4757442"/>
            <a:ext cx="7413703" cy="19100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3B487DC-FB65-4F89-90A2-CAC8153C196C}"/>
              </a:ext>
            </a:extLst>
          </p:cNvPr>
          <p:cNvSpPr txBox="1"/>
          <p:nvPr/>
        </p:nvSpPr>
        <p:spPr>
          <a:xfrm>
            <a:off x="7924800" y="5402317"/>
            <a:ext cx="2795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Missing value filled using the mean</a:t>
            </a:r>
          </a:p>
        </p:txBody>
      </p:sp>
    </p:spTree>
    <p:extLst>
      <p:ext uri="{BB962C8B-B14F-4D97-AF65-F5344CB8AC3E}">
        <p14:creationId xmlns:p14="http://schemas.microsoft.com/office/powerpoint/2010/main" val="197933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9F63AA5A-E6E1-46DA-AB40-C5823339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51F9B-ADAA-4996-B31F-4A5D6EEE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6644"/>
            <a:ext cx="10515600" cy="2053369"/>
          </a:xfrm>
        </p:spPr>
        <p:txBody>
          <a:bodyPr anchor="b">
            <a:normAutofit/>
          </a:bodyPr>
          <a:lstStyle/>
          <a:p>
            <a:r>
              <a:rPr lang="en-US" dirty="0"/>
              <a:t>Data 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D1BED-523B-459C-8B04-81BD68364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4023"/>
            <a:ext cx="4645696" cy="3110382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effectLst/>
              </a:rPr>
              <a:t>Some columns have the wrong data type. Numerical variables should be float or int, and string variables like categories should be object. </a:t>
            </a:r>
          </a:p>
          <a:p>
            <a:pPr>
              <a:lnSpc>
                <a:spcPct val="100000"/>
              </a:lnSpc>
            </a:pPr>
            <a:r>
              <a:rPr lang="en-US" dirty="0">
                <a:effectLst/>
              </a:rPr>
              <a:t>For example, the variables '</a:t>
            </a:r>
            <a:r>
              <a:rPr lang="en-US" dirty="0" err="1">
                <a:effectLst/>
              </a:rPr>
              <a:t>bore'and’stroke</a:t>
            </a:r>
            <a:r>
              <a:rPr lang="en-US" dirty="0">
                <a:effectLst/>
              </a:rPr>
              <a:t>' should be of type 'float' or 'int', but they are of type 'object'. Using the "</a:t>
            </a:r>
            <a:r>
              <a:rPr lang="en-US" dirty="0" err="1">
                <a:effectLst/>
              </a:rPr>
              <a:t>astype</a:t>
            </a:r>
            <a:r>
              <a:rPr lang="en-US" dirty="0">
                <a:effectLst/>
              </a:rPr>
              <a:t>()" technique, we must format each column's data type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0978D82-10D5-4770-AAE6-C2588F33C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11155"/>
            <a:ext cx="5483896" cy="108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16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6E18-E997-4B2D-920B-B096658F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50"/>
            <a:ext cx="10515600" cy="797875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mapping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CE51C-B56D-4420-8AEE-F0C4E8846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513" y="931225"/>
            <a:ext cx="10515600" cy="4236087"/>
          </a:xfrm>
        </p:spPr>
        <p:txBody>
          <a:bodyPr/>
          <a:lstStyle/>
          <a:p>
            <a:r>
              <a:rPr lang="en-US" dirty="0"/>
              <a:t>To find the correlation between price and other variables with object type, we decided to map. </a:t>
            </a:r>
          </a:p>
          <a:p>
            <a:r>
              <a:rPr lang="en-US" dirty="0"/>
              <a:t>This was also useful in improving the performance of machine learning algorithms</a:t>
            </a:r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6DCB433-76DE-4516-A137-3DA35C958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85" y="4496347"/>
            <a:ext cx="8871813" cy="1996528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62B20A38-B0FA-4DD4-B0C6-9567B84FB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5743"/>
            <a:ext cx="8982498" cy="191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30611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614</Words>
  <Application>Microsoft Office PowerPoint</Application>
  <PresentationFormat>Widescreen</PresentationFormat>
  <Paragraphs>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Aharoni</vt:lpstr>
      <vt:lpstr>Arial</vt:lpstr>
      <vt:lpstr>Avenir Next LT Pro</vt:lpstr>
      <vt:lpstr>Courier New</vt:lpstr>
      <vt:lpstr>Helvetica Neue</vt:lpstr>
      <vt:lpstr>inherit</vt:lpstr>
      <vt:lpstr>FadeVTI</vt:lpstr>
      <vt:lpstr>AUTOMOBILE DATASET ANALYSIS AND PRICE PREDICTION</vt:lpstr>
      <vt:lpstr>We planned to divide it into four parts</vt:lpstr>
      <vt:lpstr>Data Source </vt:lpstr>
      <vt:lpstr>PowerPoint Presentation</vt:lpstr>
      <vt:lpstr>Identify missing values</vt:lpstr>
      <vt:lpstr>Dealing with missing data</vt:lpstr>
      <vt:lpstr>Dataset </vt:lpstr>
      <vt:lpstr>Data type conversion</vt:lpstr>
      <vt:lpstr>Feature mapping </vt:lpstr>
      <vt:lpstr>2.Data Exploration Boxplots representing effect of engine location and wheel drive with prices.</vt:lpstr>
      <vt:lpstr>Price and body-style relation</vt:lpstr>
      <vt:lpstr>Correlation between price and other attributes</vt:lpstr>
      <vt:lpstr>3. Model Evaluation: Regression Plots engine size, highway-mpg, compression-ratio and wheel-base with price</vt:lpstr>
      <vt:lpstr>Drive wheels, height, length, and width with price</vt:lpstr>
      <vt:lpstr>Simple and multiple linear regression</vt:lpstr>
      <vt:lpstr>Model building: simple linear regression  </vt:lpstr>
      <vt:lpstr>Multiple linear regression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AUTOMOBILE DATASET ANALYSIS AND PRICE PREDICTION</dc:title>
  <dc:creator>festus bett</dc:creator>
  <cp:lastModifiedBy>festus bett</cp:lastModifiedBy>
  <cp:revision>8</cp:revision>
  <dcterms:created xsi:type="dcterms:W3CDTF">2021-11-11T03:49:31Z</dcterms:created>
  <dcterms:modified xsi:type="dcterms:W3CDTF">2021-11-11T22:37:00Z</dcterms:modified>
</cp:coreProperties>
</file>