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9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76" r:id="rId20"/>
    <p:sldId id="277" r:id="rId21"/>
    <p:sldId id="300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3" r:id="rId36"/>
    <p:sldId id="303" r:id="rId37"/>
    <p:sldId id="304" r:id="rId38"/>
    <p:sldId id="294" r:id="rId39"/>
    <p:sldId id="295" r:id="rId40"/>
    <p:sldId id="301" r:id="rId41"/>
    <p:sldId id="302" r:id="rId42"/>
    <p:sldId id="305" r:id="rId43"/>
    <p:sldId id="296" r:id="rId44"/>
    <p:sldId id="297" r:id="rId45"/>
    <p:sldId id="29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B05C-8C5B-450F-9281-2BBA6A36B3A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099B-FE96-4440-B0C8-8E030A05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1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B05C-8C5B-450F-9281-2BBA6A36B3A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099B-FE96-4440-B0C8-8E030A05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3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B05C-8C5B-450F-9281-2BBA6A36B3A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099B-FE96-4440-B0C8-8E030A05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2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B05C-8C5B-450F-9281-2BBA6A36B3A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099B-FE96-4440-B0C8-8E030A05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B05C-8C5B-450F-9281-2BBA6A36B3A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099B-FE96-4440-B0C8-8E030A05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7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B05C-8C5B-450F-9281-2BBA6A36B3A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099B-FE96-4440-B0C8-8E030A05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4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B05C-8C5B-450F-9281-2BBA6A36B3A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099B-FE96-4440-B0C8-8E030A05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8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B05C-8C5B-450F-9281-2BBA6A36B3A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099B-FE96-4440-B0C8-8E030A05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6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B05C-8C5B-450F-9281-2BBA6A36B3A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099B-FE96-4440-B0C8-8E030A05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4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B05C-8C5B-450F-9281-2BBA6A36B3A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099B-FE96-4440-B0C8-8E030A05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3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B05C-8C5B-450F-9281-2BBA6A36B3A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099B-FE96-4440-B0C8-8E030A05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7B05C-8C5B-450F-9281-2BBA6A36B3A5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9099B-FE96-4440-B0C8-8E030A05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Electricity and Magnetism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Griffiths Chapter 3</a:t>
            </a:r>
          </a:p>
        </p:txBody>
      </p:sp>
    </p:spTree>
    <p:extLst>
      <p:ext uri="{BB962C8B-B14F-4D97-AF65-F5344CB8AC3E}">
        <p14:creationId xmlns:p14="http://schemas.microsoft.com/office/powerpoint/2010/main" val="290931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972" y="2025353"/>
            <a:ext cx="6227871" cy="46448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4278" y="734939"/>
            <a:ext cx="5293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energy of charge and image charge would be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9301" y="4347776"/>
            <a:ext cx="820854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But the energy of charges in the grounded conductor at zero potential is zero, so the actual energy is half.  (Field energy actually exists only in the upper half space.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629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064" r="25234" b="27712"/>
          <a:stretch/>
        </p:blipFill>
        <p:spPr>
          <a:xfrm>
            <a:off x="0" y="1880075"/>
            <a:ext cx="6836636" cy="24355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133024"/>
            <a:ext cx="459763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Next trick for solving Laplace’s equation:  Separation of variables.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45279" y="5315485"/>
            <a:ext cx="8678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Problem:  Find the potential everywhere in the gap.</a:t>
            </a:r>
          </a:p>
          <a:p>
            <a:endParaRPr lang="en-US" sz="2000" dirty="0"/>
          </a:p>
          <a:p>
            <a:r>
              <a:rPr lang="en-US" sz="2000" dirty="0"/>
              <a:t>This geometry has translational invariance along z, but not along x or y:  V = V(</a:t>
            </a:r>
            <a:r>
              <a:rPr lang="en-US" sz="2000" dirty="0" err="1"/>
              <a:t>x,y</a:t>
            </a:r>
            <a:r>
              <a:rPr lang="en-US" sz="20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646" y="2002285"/>
            <a:ext cx="13245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Boundary condition</a:t>
            </a:r>
          </a:p>
        </p:txBody>
      </p:sp>
      <p:cxnSp>
        <p:nvCxnSpPr>
          <p:cNvPr id="7" name="Curved Connector 6"/>
          <p:cNvCxnSpPr/>
          <p:nvPr/>
        </p:nvCxnSpPr>
        <p:spPr>
          <a:xfrm rot="5400000">
            <a:off x="341832" y="2700471"/>
            <a:ext cx="495656" cy="27346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72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4299" b="47556"/>
          <a:stretch/>
        </p:blipFill>
        <p:spPr>
          <a:xfrm>
            <a:off x="1034041" y="1608789"/>
            <a:ext cx="5093293" cy="16044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041" y="880217"/>
            <a:ext cx="545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V = V(</a:t>
            </a:r>
            <a:r>
              <a:rPr lang="en-US" sz="2000" dirty="0" err="1"/>
              <a:t>x,y</a:t>
            </a:r>
            <a:r>
              <a:rPr lang="en-US" sz="2000" dirty="0"/>
              <a:t>), Laplace’s equation has only two terms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2785" y="3708875"/>
            <a:ext cx="4468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Trial solution:  V(</a:t>
            </a:r>
            <a:r>
              <a:rPr lang="en-US" sz="2000" dirty="0" err="1"/>
              <a:t>x,y</a:t>
            </a:r>
            <a:r>
              <a:rPr lang="en-US" sz="2000" dirty="0"/>
              <a:t>,) = X(x) Y(y)</a:t>
            </a:r>
          </a:p>
          <a:p>
            <a:r>
              <a:rPr lang="en-US" sz="2000" dirty="0"/>
              <a:t>Can this satisfy the boundary conditions?</a:t>
            </a:r>
          </a:p>
        </p:txBody>
      </p:sp>
    </p:spTree>
    <p:extLst>
      <p:ext uri="{BB962C8B-B14F-4D97-AF65-F5344CB8AC3E}">
        <p14:creationId xmlns:p14="http://schemas.microsoft.com/office/powerpoint/2010/main" val="96083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215" b="8411"/>
          <a:stretch/>
        </p:blipFill>
        <p:spPr>
          <a:xfrm>
            <a:off x="59135" y="769120"/>
            <a:ext cx="9025730" cy="55120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6609" y="247828"/>
            <a:ext cx="5486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Substitute the trial solution into Laplace’s equation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7476" y="3025211"/>
            <a:ext cx="3426863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The equality must old for any choice of x and y, which can be varied independently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691783" y="6081104"/>
            <a:ext cx="1185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constants</a:t>
            </a:r>
          </a:p>
        </p:txBody>
      </p:sp>
    </p:spTree>
    <p:extLst>
      <p:ext uri="{BB962C8B-B14F-4D97-AF65-F5344CB8AC3E}">
        <p14:creationId xmlns:p14="http://schemas.microsoft.com/office/powerpoint/2010/main" val="3851667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493"/>
            <a:ext cx="9144000" cy="5333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352085"/>
            <a:ext cx="754593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Each second order differential equation has two independent solutions with undetermined coefficients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990744"/>
            <a:ext cx="240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potential V = X*Y</a:t>
            </a:r>
          </a:p>
        </p:txBody>
      </p:sp>
    </p:spTree>
    <p:extLst>
      <p:ext uri="{BB962C8B-B14F-4D97-AF65-F5344CB8AC3E}">
        <p14:creationId xmlns:p14="http://schemas.microsoft.com/office/powerpoint/2010/main" val="1816165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872" t="21666" r="7944"/>
          <a:stretch/>
        </p:blipFill>
        <p:spPr>
          <a:xfrm>
            <a:off x="846034" y="2102919"/>
            <a:ext cx="4197257" cy="2378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1064" r="25234" b="27712"/>
          <a:stretch/>
        </p:blipFill>
        <p:spPr>
          <a:xfrm>
            <a:off x="5212935" y="749733"/>
            <a:ext cx="3580688" cy="12756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36307" y="247828"/>
            <a:ext cx="344395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Apply the boundary conditions, one at a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445" t="82676" r="7742"/>
          <a:stretch/>
        </p:blipFill>
        <p:spPr>
          <a:xfrm>
            <a:off x="81183" y="1260614"/>
            <a:ext cx="4777101" cy="537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11305" b="21974"/>
          <a:stretch/>
        </p:blipFill>
        <p:spPr>
          <a:xfrm>
            <a:off x="957130" y="4709826"/>
            <a:ext cx="4358354" cy="15798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80262" y="2444097"/>
            <a:ext cx="1907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 coefficients:  </a:t>
            </a:r>
          </a:p>
          <a:p>
            <a:r>
              <a:rPr lang="en-US" dirty="0"/>
              <a:t>Need 4 conditions</a:t>
            </a:r>
          </a:p>
        </p:txBody>
      </p:sp>
      <p:cxnSp>
        <p:nvCxnSpPr>
          <p:cNvPr id="9" name="Curved Connector 8"/>
          <p:cNvCxnSpPr>
            <a:endCxn id="5" idx="3"/>
          </p:cNvCxnSpPr>
          <p:nvPr/>
        </p:nvCxnSpPr>
        <p:spPr>
          <a:xfrm rot="10800000">
            <a:off x="4858284" y="1529317"/>
            <a:ext cx="1627974" cy="1077150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0800000">
            <a:off x="4477996" y="2260010"/>
            <a:ext cx="2102266" cy="65103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0800000" flipV="1">
            <a:off x="4187440" y="2911366"/>
            <a:ext cx="2392823" cy="59780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5191851" y="3242975"/>
            <a:ext cx="1725691" cy="1051133"/>
          </a:xfrm>
          <a:prstGeom prst="curvedConnector3">
            <a:avLst>
              <a:gd name="adj1" fmla="val 9506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>
            <a:off x="4515077" y="3925418"/>
            <a:ext cx="3079236" cy="1051132"/>
          </a:xfrm>
          <a:prstGeom prst="curvedConnector3">
            <a:avLst>
              <a:gd name="adj1" fmla="val 9884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43291" y="6333381"/>
            <a:ext cx="359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Cannot be satisfied for general V</a:t>
            </a:r>
            <a:r>
              <a:rPr lang="en-US" baseline="-25000" dirty="0"/>
              <a:t>0</a:t>
            </a:r>
            <a:r>
              <a:rPr lang="en-US" dirty="0"/>
              <a:t>(y)</a:t>
            </a:r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4366901" y="6149295"/>
            <a:ext cx="676390" cy="334569"/>
          </a:xfrm>
          <a:prstGeom prst="curvedConnector3">
            <a:avLst>
              <a:gd name="adj1" fmla="val 99274"/>
            </a:avLst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789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8943" y="521293"/>
            <a:ext cx="6486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V(</a:t>
            </a:r>
            <a:r>
              <a:rPr lang="en-US" dirty="0" err="1"/>
              <a:t>x,y</a:t>
            </a:r>
            <a:r>
              <a:rPr lang="en-US" dirty="0"/>
              <a:t>) = C </a:t>
            </a:r>
            <a:r>
              <a:rPr lang="en-US" dirty="0" err="1"/>
              <a:t>Exp</a:t>
            </a:r>
            <a:r>
              <a:rPr lang="en-US" dirty="0"/>
              <a:t>[-</a:t>
            </a:r>
            <a:r>
              <a:rPr lang="en-US" dirty="0" err="1"/>
              <a:t>n</a:t>
            </a:r>
            <a:r>
              <a:rPr lang="en-US" dirty="0" err="1">
                <a:latin typeface="Symbol" panose="05050102010706020507" pitchFamily="18" charset="2"/>
              </a:rPr>
              <a:t>p</a:t>
            </a:r>
            <a:r>
              <a:rPr lang="en-US" dirty="0" err="1"/>
              <a:t>x</a:t>
            </a:r>
            <a:r>
              <a:rPr lang="en-US" dirty="0"/>
              <a:t>/a] Sin[</a:t>
            </a:r>
            <a:r>
              <a:rPr lang="en-US" dirty="0" err="1"/>
              <a:t>n</a:t>
            </a:r>
            <a:r>
              <a:rPr lang="en-US" dirty="0" err="1">
                <a:latin typeface="Symbol" panose="05050102010706020507" pitchFamily="18" charset="2"/>
              </a:rPr>
              <a:t>p</a:t>
            </a:r>
            <a:r>
              <a:rPr lang="en-US" dirty="0" err="1"/>
              <a:t>y</a:t>
            </a:r>
            <a:r>
              <a:rPr lang="en-US" dirty="0"/>
              <a:t>/a] </a:t>
            </a:r>
          </a:p>
          <a:p>
            <a:endParaRPr lang="en-US" dirty="0"/>
          </a:p>
          <a:p>
            <a:r>
              <a:rPr lang="en-US" dirty="0"/>
              <a:t>satisfies Laplace’s equation </a:t>
            </a:r>
          </a:p>
          <a:p>
            <a:endParaRPr lang="en-US" dirty="0"/>
          </a:p>
          <a:p>
            <a:r>
              <a:rPr lang="en-US" dirty="0"/>
              <a:t>and 75% of the boundary conditions.</a:t>
            </a:r>
          </a:p>
          <a:p>
            <a:endParaRPr lang="en-US" dirty="0"/>
          </a:p>
          <a:p>
            <a:r>
              <a:rPr lang="en-US" dirty="0"/>
              <a:t>It actually represents a set of solutions for different values of n.</a:t>
            </a:r>
          </a:p>
          <a:p>
            <a:endParaRPr lang="en-US" dirty="0"/>
          </a:p>
          <a:p>
            <a:r>
              <a:rPr lang="en-US" dirty="0"/>
              <a:t>Any linear combination is also a solution.  The most general solution would be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785" b="33501"/>
          <a:stretch/>
        </p:blipFill>
        <p:spPr>
          <a:xfrm>
            <a:off x="1528908" y="3383615"/>
            <a:ext cx="4961261" cy="18805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8943" y="4170347"/>
            <a:ext cx="676409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This enables us to satisfy the final boundary condition, because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943" y="5435125"/>
            <a:ext cx="727247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is a Fourier series.  We can always find a set of coefficients {C</a:t>
            </a:r>
            <a:r>
              <a:rPr lang="en-US" sz="2000" baseline="-25000" dirty="0"/>
              <a:t>n</a:t>
            </a:r>
            <a:r>
              <a:rPr lang="en-US" sz="2000" dirty="0"/>
              <a:t>} such that the boundary condition can be satisfied.</a:t>
            </a:r>
          </a:p>
        </p:txBody>
      </p:sp>
    </p:spTree>
    <p:extLst>
      <p:ext uri="{BB962C8B-B14F-4D97-AF65-F5344CB8AC3E}">
        <p14:creationId xmlns:p14="http://schemas.microsoft.com/office/powerpoint/2010/main" val="2764079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314"/>
            <a:ext cx="9144000" cy="40933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9246" y="264920"/>
            <a:ext cx="5227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find the coefficient C</a:t>
            </a:r>
            <a:r>
              <a:rPr lang="en-US" sz="2000" baseline="-25000" dirty="0"/>
              <a:t>n</a:t>
            </a:r>
            <a:r>
              <a:rPr lang="en-US" sz="2000" dirty="0"/>
              <a:t> by “projecting the function V</a:t>
            </a:r>
            <a:r>
              <a:rPr lang="en-US" sz="2000" baseline="-25000" dirty="0"/>
              <a:t>0</a:t>
            </a:r>
            <a:r>
              <a:rPr lang="en-US" sz="2000" dirty="0"/>
              <a:t>(y) onto the basis state Sin[</a:t>
            </a:r>
            <a:r>
              <a:rPr lang="en-US" sz="2000" dirty="0" err="1"/>
              <a:t>n</a:t>
            </a:r>
            <a:r>
              <a:rPr lang="en-US" sz="2000" dirty="0" err="1">
                <a:latin typeface="Symbol" panose="05050102010706020507" pitchFamily="18" charset="2"/>
              </a:rPr>
              <a:t>p</a:t>
            </a:r>
            <a:r>
              <a:rPr lang="en-US" sz="2000" dirty="0" err="1"/>
              <a:t>y</a:t>
            </a:r>
            <a:r>
              <a:rPr lang="en-US" sz="2000" dirty="0"/>
              <a:t>/a].”</a:t>
            </a:r>
          </a:p>
        </p:txBody>
      </p:sp>
    </p:spTree>
    <p:extLst>
      <p:ext uri="{BB962C8B-B14F-4D97-AF65-F5344CB8AC3E}">
        <p14:creationId xmlns:p14="http://schemas.microsoft.com/office/powerpoint/2010/main" val="163573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48" y="1042634"/>
            <a:ext cx="6657174" cy="43447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2604" y="760575"/>
            <a:ext cx="179461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Example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14" y="914463"/>
            <a:ext cx="243555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= constant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8601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561" y="1569661"/>
            <a:ext cx="5503945" cy="48482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1064" r="25234" b="27712"/>
          <a:stretch/>
        </p:blipFill>
        <p:spPr>
          <a:xfrm>
            <a:off x="1257548" y="1108657"/>
            <a:ext cx="3580688" cy="12756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6752" y="692827"/>
            <a:ext cx="21022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 the lower boundary x = 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588807" y="4751462"/>
            <a:ext cx="546931" cy="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35738" y="4559952"/>
            <a:ext cx="51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y/a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0658" y="540428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37062" y="5512037"/>
            <a:ext cx="0" cy="9058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9969" y="6417893"/>
            <a:ext cx="328158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85586" y="6182231"/>
            <a:ext cx="51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y/a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32539" y="5219618"/>
            <a:ext cx="60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V/V</a:t>
            </a:r>
            <a:r>
              <a:rPr lang="en-US" baseline="-25000" dirty="0"/>
              <a:t>0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734513" y="5773616"/>
            <a:ext cx="2106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86212" y="55889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1063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4447" b="20977"/>
          <a:stretch/>
        </p:blipFill>
        <p:spPr>
          <a:xfrm>
            <a:off x="1640792" y="1629103"/>
            <a:ext cx="5414960" cy="28167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AFDDA76-0D02-4882-9892-6F01BC6A58DD}"/>
              </a:ext>
            </a:extLst>
          </p:cNvPr>
          <p:cNvSpPr txBox="1"/>
          <p:nvPr/>
        </p:nvSpPr>
        <p:spPr>
          <a:xfrm>
            <a:off x="924910" y="562303"/>
            <a:ext cx="2906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Laplace’s Equation in 3D implies that the potential at a given 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0D51B99-9D1A-4B3E-8E8D-09FC2D5D1E5A}"/>
              </a:ext>
            </a:extLst>
          </p:cNvPr>
          <p:cNvSpPr txBox="1"/>
          <p:nvPr/>
        </p:nvSpPr>
        <p:spPr>
          <a:xfrm>
            <a:off x="0" y="5355020"/>
            <a:ext cx="92311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V(</a:t>
            </a:r>
            <a:r>
              <a:rPr lang="en-US" sz="2000" dirty="0" err="1"/>
              <a:t>x,y,z</a:t>
            </a:r>
            <a:r>
              <a:rPr lang="en-US" sz="2000" dirty="0"/>
              <a:t>) has no minima or maxima in vacuum where it satisfies Laplace’s equation.</a:t>
            </a:r>
          </a:p>
          <a:p>
            <a:r>
              <a:rPr lang="en-US" sz="2000" dirty="0"/>
              <a:t>Extrema occur only at boundaries (surfaces of conductors), where there are charges. </a:t>
            </a:r>
          </a:p>
        </p:txBody>
      </p:sp>
    </p:spTree>
    <p:extLst>
      <p:ext uri="{BB962C8B-B14F-4D97-AF65-F5344CB8AC3E}">
        <p14:creationId xmlns:p14="http://schemas.microsoft.com/office/powerpoint/2010/main" val="2360838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6163"/>
          <a:stretch/>
        </p:blipFill>
        <p:spPr>
          <a:xfrm>
            <a:off x="683614" y="2025353"/>
            <a:ext cx="7776772" cy="34777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030" y="572568"/>
            <a:ext cx="7438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Separation of variables for Laplace’s equation in spherical coordinates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14729"/>
            <a:ext cx="672554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Assume the problem has azimuthal symmetry       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Why is this assumption so often applicable to physics?</a:t>
            </a:r>
          </a:p>
        </p:txBody>
      </p:sp>
    </p:spTree>
    <p:extLst>
      <p:ext uri="{BB962C8B-B14F-4D97-AF65-F5344CB8AC3E}">
        <p14:creationId xmlns:p14="http://schemas.microsoft.com/office/powerpoint/2010/main" val="2404670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0225" y="598205"/>
            <a:ext cx="7500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Separation of variables in spherical coordinates is a trick you will use again in quantum mechanics.  </a:t>
            </a:r>
          </a:p>
          <a:p>
            <a:endParaRPr lang="en-US" sz="2000" dirty="0"/>
          </a:p>
          <a:p>
            <a:r>
              <a:rPr lang="en-US" sz="2000" dirty="0"/>
              <a:t>For what problem?</a:t>
            </a:r>
          </a:p>
          <a:p>
            <a:endParaRPr lang="en-US" sz="2000" dirty="0"/>
          </a:p>
          <a:p>
            <a:r>
              <a:rPr lang="en-US" sz="2000" dirty="0"/>
              <a:t>What quantum systems have spherical symmetry?</a:t>
            </a:r>
          </a:p>
          <a:p>
            <a:endParaRPr lang="en-US" sz="2000" dirty="0"/>
          </a:p>
          <a:p>
            <a:r>
              <a:rPr lang="en-US" sz="2000" dirty="0"/>
              <a:t>What second order partial differential equation do you have to solve there?</a:t>
            </a:r>
          </a:p>
        </p:txBody>
      </p:sp>
    </p:spTree>
    <p:extLst>
      <p:ext uri="{BB962C8B-B14F-4D97-AF65-F5344CB8AC3E}">
        <p14:creationId xmlns:p14="http://schemas.microsoft.com/office/powerpoint/2010/main" val="2594786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6180" b="30512"/>
          <a:stretch/>
        </p:blipFill>
        <p:spPr>
          <a:xfrm>
            <a:off x="480299" y="1845892"/>
            <a:ext cx="8183401" cy="24953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8942" y="538385"/>
            <a:ext cx="7614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With azimuthal symmetry, Laplace’s equation reduces to a two dimensional partial differential equation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121" y="1768979"/>
            <a:ext cx="16151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Trial solution (guess)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8781" y="4713242"/>
            <a:ext cx="2016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Function only of 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2965" y="4713242"/>
            <a:ext cx="2060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Function only of </a:t>
            </a:r>
            <a:r>
              <a:rPr lang="en-US" sz="20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9073" y="5485330"/>
            <a:ext cx="8074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Since r and </a:t>
            </a:r>
            <a:r>
              <a:rPr lang="en-US" sz="2000" dirty="0">
                <a:latin typeface="Symbol" panose="05050102010706020507" pitchFamily="18" charset="2"/>
              </a:rPr>
              <a:t>q</a:t>
            </a:r>
            <a:r>
              <a:rPr lang="en-US" sz="2000" dirty="0"/>
              <a:t> can be varied independently, each term must separately equal a constant, and the two constants must be opposite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2459852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572"/>
            <a:ext cx="9144000" cy="53008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6034" y="675118"/>
            <a:ext cx="181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Radial equation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7656" y="700755"/>
            <a:ext cx="21207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Polar angle equation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76531" y="14613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8195" y="3447774"/>
            <a:ext cx="418841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Special function:  “Legendre polynomial”, an </a:t>
            </a:r>
            <a:r>
              <a:rPr lang="en-US" i="1" dirty="0"/>
              <a:t>l</a:t>
            </a:r>
            <a:r>
              <a:rPr lang="en-US" baseline="30000" dirty="0"/>
              <a:t>th</a:t>
            </a:r>
            <a:r>
              <a:rPr lang="en-US" dirty="0"/>
              <a:t> order polynomial in powers of </a:t>
            </a:r>
            <a:r>
              <a:rPr lang="en-US" dirty="0" err="1"/>
              <a:t>Cos</a:t>
            </a:r>
            <a:r>
              <a:rPr lang="en-US" dirty="0" err="1">
                <a:latin typeface="Symbol" panose="05050102010706020507" pitchFamily="18" charset="2"/>
              </a:rPr>
              <a:t>q</a:t>
            </a:r>
            <a:endParaRPr lang="en-US" dirty="0">
              <a:latin typeface="Symbol" panose="05050102010706020507" pitchFamily="18" charset="2"/>
            </a:endParaRPr>
          </a:p>
          <a:p>
            <a:endParaRPr lang="en-US" dirty="0">
              <a:latin typeface="Symbol" panose="05050102010706020507" pitchFamily="18" charset="2"/>
            </a:endParaRPr>
          </a:p>
          <a:p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824" y="4469449"/>
            <a:ext cx="2527295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The general solution is</a:t>
            </a:r>
          </a:p>
          <a:p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78565" y="6425757"/>
            <a:ext cx="524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Coefficients to be determined by boundary conditions</a:t>
            </a:r>
          </a:p>
        </p:txBody>
      </p:sp>
      <p:cxnSp>
        <p:nvCxnSpPr>
          <p:cNvPr id="12" name="Curved Connector 11"/>
          <p:cNvCxnSpPr/>
          <p:nvPr/>
        </p:nvCxnSpPr>
        <p:spPr>
          <a:xfrm rot="16200000" flipV="1">
            <a:off x="3089645" y="5900531"/>
            <a:ext cx="623163" cy="4272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5400000" flipH="1" flipV="1">
            <a:off x="3542572" y="5575792"/>
            <a:ext cx="922265" cy="7776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42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196" t="14721" r="30460"/>
          <a:stretch/>
        </p:blipFill>
        <p:spPr>
          <a:xfrm>
            <a:off x="1298028" y="1865586"/>
            <a:ext cx="5060731" cy="37791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3702CB7-5B96-40E2-8547-0103C5E3C537}"/>
              </a:ext>
            </a:extLst>
          </p:cNvPr>
          <p:cNvSpPr txBox="1"/>
          <p:nvPr/>
        </p:nvSpPr>
        <p:spPr>
          <a:xfrm>
            <a:off x="2017987" y="409903"/>
            <a:ext cx="3021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Example:  Hollow sphere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CF67653-CECE-4FF4-B91E-358A80329AF3}"/>
              </a:ext>
            </a:extLst>
          </p:cNvPr>
          <p:cNvSpPr txBox="1"/>
          <p:nvPr/>
        </p:nvSpPr>
        <p:spPr>
          <a:xfrm>
            <a:off x="346850" y="1357754"/>
            <a:ext cx="17342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Specified boundary condition: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F47FA96-7E13-44C1-9B1C-9F606FC31782}"/>
              </a:ext>
            </a:extLst>
          </p:cNvPr>
          <p:cNvSpPr txBox="1"/>
          <p:nvPr/>
        </p:nvSpPr>
        <p:spPr>
          <a:xfrm>
            <a:off x="3599793" y="2569779"/>
            <a:ext cx="320565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What is V(</a:t>
            </a:r>
            <a:r>
              <a:rPr lang="en-US" sz="2000" dirty="0" err="1"/>
              <a:t>r,</a:t>
            </a:r>
            <a:r>
              <a:rPr lang="en-US" sz="2000" dirty="0" err="1">
                <a:latin typeface="Symbol" panose="05050102010706020507" pitchFamily="18" charset="2"/>
              </a:rPr>
              <a:t>q</a:t>
            </a:r>
            <a:r>
              <a:rPr lang="en-US" sz="2000" dirty="0"/>
              <a:t>) inside?</a:t>
            </a: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5A41324-0A33-4D64-B0D7-1932246623D3}"/>
              </a:ext>
            </a:extLst>
          </p:cNvPr>
          <p:cNvSpPr txBox="1"/>
          <p:nvPr/>
        </p:nvSpPr>
        <p:spPr>
          <a:xfrm>
            <a:off x="1103586" y="3744646"/>
            <a:ext cx="393611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There is second boundary condition.  V has to be finite at the origin:</a:t>
            </a:r>
          </a:p>
        </p:txBody>
      </p:sp>
    </p:spTree>
    <p:extLst>
      <p:ext uri="{BB962C8B-B14F-4D97-AF65-F5344CB8AC3E}">
        <p14:creationId xmlns:p14="http://schemas.microsoft.com/office/powerpoint/2010/main" val="64562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637" t="4827"/>
          <a:stretch/>
        </p:blipFill>
        <p:spPr>
          <a:xfrm>
            <a:off x="2280756" y="246993"/>
            <a:ext cx="6598391" cy="6526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6FF71A9-9F40-4281-A28A-9C111D4F93D4}"/>
              </a:ext>
            </a:extLst>
          </p:cNvPr>
          <p:cNvSpPr txBox="1"/>
          <p:nvPr/>
        </p:nvSpPr>
        <p:spPr>
          <a:xfrm>
            <a:off x="317421" y="204951"/>
            <a:ext cx="196333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To find coefficients, set V(</a:t>
            </a:r>
            <a:r>
              <a:rPr lang="en-US" sz="2000" dirty="0" err="1"/>
              <a:t>R,</a:t>
            </a:r>
            <a:r>
              <a:rPr lang="en-US" sz="2000" dirty="0" err="1">
                <a:latin typeface="Symbol" panose="05050102010706020507" pitchFamily="18" charset="2"/>
              </a:rPr>
              <a:t>q</a:t>
            </a:r>
            <a:r>
              <a:rPr lang="en-US" sz="2000" dirty="0"/>
              <a:t>) = V</a:t>
            </a:r>
            <a:r>
              <a:rPr lang="en-US" sz="2000" baseline="-25000" dirty="0"/>
              <a:t>0</a:t>
            </a:r>
            <a:r>
              <a:rPr lang="en-US" sz="2000" dirty="0"/>
              <a:t>(</a:t>
            </a:r>
            <a:r>
              <a:rPr lang="en-US" sz="2000" dirty="0">
                <a:latin typeface="Symbol" panose="05050102010706020507" pitchFamily="18" charset="2"/>
              </a:rPr>
              <a:t>q</a:t>
            </a:r>
            <a:r>
              <a:rPr lang="en-US" sz="20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A039958-32DA-4556-A53B-262F77ABE14C}"/>
              </a:ext>
            </a:extLst>
          </p:cNvPr>
          <p:cNvSpPr txBox="1"/>
          <p:nvPr/>
        </p:nvSpPr>
        <p:spPr>
          <a:xfrm>
            <a:off x="3741683" y="1185552"/>
            <a:ext cx="5185800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The equality can always be satisfied for any boundary condition because the {P</a:t>
            </a:r>
            <a:r>
              <a:rPr lang="en-US" sz="2000" i="1" baseline="-25000" dirty="0"/>
              <a:t>l</a:t>
            </a:r>
            <a:r>
              <a:rPr lang="en-US" sz="2000" dirty="0"/>
              <a:t>(</a:t>
            </a:r>
            <a:r>
              <a:rPr lang="en-US" sz="2000" dirty="0" err="1"/>
              <a:t>cos</a:t>
            </a:r>
            <a:r>
              <a:rPr lang="en-US" sz="2000" dirty="0" err="1">
                <a:latin typeface="Symbol" panose="05050102010706020507" pitchFamily="18" charset="2"/>
              </a:rPr>
              <a:t>q</a:t>
            </a:r>
            <a:r>
              <a:rPr lang="en-US" sz="2000" dirty="0"/>
              <a:t>)} span the space of functions of </a:t>
            </a:r>
            <a:r>
              <a:rPr lang="en-US" sz="2000" dirty="0">
                <a:latin typeface="Symbol" panose="05050102010706020507" pitchFamily="18" charset="2"/>
              </a:rPr>
              <a:t>q</a:t>
            </a:r>
            <a:r>
              <a:rPr lang="en-US" sz="2000" dirty="0"/>
              <a:t> defined on the interval {0,</a:t>
            </a:r>
            <a:r>
              <a:rPr lang="en-US" sz="2000" dirty="0">
                <a:latin typeface="Symbol" panose="05050102010706020507" pitchFamily="18" charset="2"/>
              </a:rPr>
              <a:t>p</a:t>
            </a:r>
            <a:r>
              <a:rPr lang="en-US" sz="2000" dirty="0"/>
              <a:t>}.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P</a:t>
            </a:r>
            <a:r>
              <a:rPr lang="en-US" sz="2000" i="1" baseline="-25000" dirty="0"/>
              <a:t>l</a:t>
            </a:r>
            <a:r>
              <a:rPr lang="en-US" sz="2000" dirty="0"/>
              <a:t> are orthogonal.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C500CB-965E-44E4-BD6F-7E21D1C9B39C}"/>
              </a:ext>
            </a:extLst>
          </p:cNvPr>
          <p:cNvSpPr/>
          <p:nvPr/>
        </p:nvSpPr>
        <p:spPr>
          <a:xfrm>
            <a:off x="6122279" y="814552"/>
            <a:ext cx="1629103" cy="406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05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545" y="549111"/>
            <a:ext cx="7555317" cy="20732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893079B-8871-4C9A-BE7A-BD96A45A9F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94" r="5866" b="18489"/>
          <a:stretch/>
        </p:blipFill>
        <p:spPr>
          <a:xfrm>
            <a:off x="2643526" y="3429000"/>
            <a:ext cx="5191712" cy="24820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C8A48DA-AC6F-47F4-9D7C-B1FC3D45997C}"/>
              </a:ext>
            </a:extLst>
          </p:cNvPr>
          <p:cNvSpPr txBox="1"/>
          <p:nvPr/>
        </p:nvSpPr>
        <p:spPr>
          <a:xfrm>
            <a:off x="94593" y="57807"/>
            <a:ext cx="913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Multiply both sides of boundary condition equation by the same function, integrate, and use orthogonality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7881104-3478-4E8B-B580-4998B4EA74BD}"/>
              </a:ext>
            </a:extLst>
          </p:cNvPr>
          <p:cNvSpPr txBox="1"/>
          <p:nvPr/>
        </p:nvSpPr>
        <p:spPr>
          <a:xfrm>
            <a:off x="1228492" y="2981971"/>
            <a:ext cx="5991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 with Kronecker delta, then drop the primes.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2C3367-8997-4F19-BFC9-15B0A9CC7285}"/>
              </a:ext>
            </a:extLst>
          </p:cNvPr>
          <p:cNvSpPr txBox="1"/>
          <p:nvPr/>
        </p:nvSpPr>
        <p:spPr>
          <a:xfrm>
            <a:off x="2448512" y="5083370"/>
            <a:ext cx="1107996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Put in	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FE428F8-0526-41E5-9673-7B7B305B7829}"/>
              </a:ext>
            </a:extLst>
          </p:cNvPr>
          <p:cNvSpPr/>
          <p:nvPr/>
        </p:nvSpPr>
        <p:spPr>
          <a:xfrm>
            <a:off x="7432209" y="5126707"/>
            <a:ext cx="706384" cy="528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E9E736F-1821-4E33-8BCE-6B40264C84FE}"/>
              </a:ext>
            </a:extLst>
          </p:cNvPr>
          <p:cNvSpPr txBox="1"/>
          <p:nvPr/>
        </p:nvSpPr>
        <p:spPr>
          <a:xfrm>
            <a:off x="1005407" y="6308889"/>
            <a:ext cx="370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Solved!  (By what property?)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B44D5EE-DAC0-42CE-8B77-74EDE8542892}"/>
              </a:ext>
            </a:extLst>
          </p:cNvPr>
          <p:cNvSpPr/>
          <p:nvPr/>
        </p:nvSpPr>
        <p:spPr>
          <a:xfrm>
            <a:off x="2829873" y="4381319"/>
            <a:ext cx="2792027" cy="788725"/>
          </a:xfrm>
          <a:custGeom>
            <a:avLst/>
            <a:gdLst>
              <a:gd name="connsiteX0" fmla="*/ 0 w 2792027"/>
              <a:gd name="connsiteY0" fmla="*/ 0 h 788725"/>
              <a:gd name="connsiteX1" fmla="*/ 26002 w 2792027"/>
              <a:gd name="connsiteY1" fmla="*/ 43337 h 788725"/>
              <a:gd name="connsiteX2" fmla="*/ 43336 w 2792027"/>
              <a:gd name="connsiteY2" fmla="*/ 52004 h 788725"/>
              <a:gd name="connsiteX3" fmla="*/ 47670 w 2792027"/>
              <a:gd name="connsiteY3" fmla="*/ 65005 h 788725"/>
              <a:gd name="connsiteX4" fmla="*/ 69338 w 2792027"/>
              <a:gd name="connsiteY4" fmla="*/ 73672 h 788725"/>
              <a:gd name="connsiteX5" fmla="*/ 78006 w 2792027"/>
              <a:gd name="connsiteY5" fmla="*/ 82340 h 788725"/>
              <a:gd name="connsiteX6" fmla="*/ 82339 w 2792027"/>
              <a:gd name="connsiteY6" fmla="*/ 95341 h 788725"/>
              <a:gd name="connsiteX7" fmla="*/ 95340 w 2792027"/>
              <a:gd name="connsiteY7" fmla="*/ 104008 h 788725"/>
              <a:gd name="connsiteX8" fmla="*/ 108341 w 2792027"/>
              <a:gd name="connsiteY8" fmla="*/ 117009 h 788725"/>
              <a:gd name="connsiteX9" fmla="*/ 112675 w 2792027"/>
              <a:gd name="connsiteY9" fmla="*/ 134344 h 788725"/>
              <a:gd name="connsiteX10" fmla="*/ 125676 w 2792027"/>
              <a:gd name="connsiteY10" fmla="*/ 143011 h 788725"/>
              <a:gd name="connsiteX11" fmla="*/ 143010 w 2792027"/>
              <a:gd name="connsiteY11" fmla="*/ 160345 h 788725"/>
              <a:gd name="connsiteX12" fmla="*/ 151678 w 2792027"/>
              <a:gd name="connsiteY12" fmla="*/ 173346 h 788725"/>
              <a:gd name="connsiteX13" fmla="*/ 186347 w 2792027"/>
              <a:gd name="connsiteY13" fmla="*/ 186347 h 788725"/>
              <a:gd name="connsiteX14" fmla="*/ 225350 w 2792027"/>
              <a:gd name="connsiteY14" fmla="*/ 199348 h 788725"/>
              <a:gd name="connsiteX15" fmla="*/ 238351 w 2792027"/>
              <a:gd name="connsiteY15" fmla="*/ 203682 h 788725"/>
              <a:gd name="connsiteX16" fmla="*/ 286021 w 2792027"/>
              <a:gd name="connsiteY16" fmla="*/ 208016 h 788725"/>
              <a:gd name="connsiteX17" fmla="*/ 342358 w 2792027"/>
              <a:gd name="connsiteY17" fmla="*/ 229684 h 788725"/>
              <a:gd name="connsiteX18" fmla="*/ 364027 w 2792027"/>
              <a:gd name="connsiteY18" fmla="*/ 247018 h 788725"/>
              <a:gd name="connsiteX19" fmla="*/ 407363 w 2792027"/>
              <a:gd name="connsiteY19" fmla="*/ 260019 h 788725"/>
              <a:gd name="connsiteX20" fmla="*/ 420364 w 2792027"/>
              <a:gd name="connsiteY20" fmla="*/ 268687 h 788725"/>
              <a:gd name="connsiteX21" fmla="*/ 459367 w 2792027"/>
              <a:gd name="connsiteY21" fmla="*/ 281688 h 788725"/>
              <a:gd name="connsiteX22" fmla="*/ 637046 w 2792027"/>
              <a:gd name="connsiteY22" fmla="*/ 277354 h 788725"/>
              <a:gd name="connsiteX23" fmla="*/ 1131082 w 2792027"/>
              <a:gd name="connsiteY23" fmla="*/ 286021 h 788725"/>
              <a:gd name="connsiteX24" fmla="*/ 1178753 w 2792027"/>
              <a:gd name="connsiteY24" fmla="*/ 299022 h 788725"/>
              <a:gd name="connsiteX25" fmla="*/ 1200421 w 2792027"/>
              <a:gd name="connsiteY25" fmla="*/ 307690 h 788725"/>
              <a:gd name="connsiteX26" fmla="*/ 1261092 w 2792027"/>
              <a:gd name="connsiteY26" fmla="*/ 316357 h 788725"/>
              <a:gd name="connsiteX27" fmla="*/ 1334764 w 2792027"/>
              <a:gd name="connsiteY27" fmla="*/ 329358 h 788725"/>
              <a:gd name="connsiteX28" fmla="*/ 1356432 w 2792027"/>
              <a:gd name="connsiteY28" fmla="*/ 333691 h 788725"/>
              <a:gd name="connsiteX29" fmla="*/ 1590449 w 2792027"/>
              <a:gd name="connsiteY29" fmla="*/ 346692 h 788725"/>
              <a:gd name="connsiteX30" fmla="*/ 1629452 w 2792027"/>
              <a:gd name="connsiteY30" fmla="*/ 355360 h 788725"/>
              <a:gd name="connsiteX31" fmla="*/ 1672789 w 2792027"/>
              <a:gd name="connsiteY31" fmla="*/ 359693 h 788725"/>
              <a:gd name="connsiteX32" fmla="*/ 2023814 w 2792027"/>
              <a:gd name="connsiteY32" fmla="*/ 351026 h 788725"/>
              <a:gd name="connsiteX33" fmla="*/ 2383507 w 2792027"/>
              <a:gd name="connsiteY33" fmla="*/ 355360 h 788725"/>
              <a:gd name="connsiteX34" fmla="*/ 2431177 w 2792027"/>
              <a:gd name="connsiteY34" fmla="*/ 359693 h 788725"/>
              <a:gd name="connsiteX35" fmla="*/ 2474514 w 2792027"/>
              <a:gd name="connsiteY35" fmla="*/ 377028 h 788725"/>
              <a:gd name="connsiteX36" fmla="*/ 2517850 w 2792027"/>
              <a:gd name="connsiteY36" fmla="*/ 390029 h 788725"/>
              <a:gd name="connsiteX37" fmla="*/ 2556853 w 2792027"/>
              <a:gd name="connsiteY37" fmla="*/ 407363 h 788725"/>
              <a:gd name="connsiteX38" fmla="*/ 2643526 w 2792027"/>
              <a:gd name="connsiteY38" fmla="*/ 433365 h 788725"/>
              <a:gd name="connsiteX39" fmla="*/ 2695530 w 2792027"/>
              <a:gd name="connsiteY39" fmla="*/ 450700 h 788725"/>
              <a:gd name="connsiteX40" fmla="*/ 2708531 w 2792027"/>
              <a:gd name="connsiteY40" fmla="*/ 459367 h 788725"/>
              <a:gd name="connsiteX41" fmla="*/ 2721532 w 2792027"/>
              <a:gd name="connsiteY41" fmla="*/ 463701 h 788725"/>
              <a:gd name="connsiteX42" fmla="*/ 2743200 w 2792027"/>
              <a:gd name="connsiteY42" fmla="*/ 489703 h 788725"/>
              <a:gd name="connsiteX43" fmla="*/ 2756201 w 2792027"/>
              <a:gd name="connsiteY43" fmla="*/ 498370 h 788725"/>
              <a:gd name="connsiteX44" fmla="*/ 2764868 w 2792027"/>
              <a:gd name="connsiteY44" fmla="*/ 524372 h 788725"/>
              <a:gd name="connsiteX45" fmla="*/ 2769202 w 2792027"/>
              <a:gd name="connsiteY45" fmla="*/ 541707 h 788725"/>
              <a:gd name="connsiteX46" fmla="*/ 2773536 w 2792027"/>
              <a:gd name="connsiteY46" fmla="*/ 563375 h 788725"/>
              <a:gd name="connsiteX47" fmla="*/ 2777869 w 2792027"/>
              <a:gd name="connsiteY47" fmla="*/ 576376 h 788725"/>
              <a:gd name="connsiteX48" fmla="*/ 2782203 w 2792027"/>
              <a:gd name="connsiteY48" fmla="*/ 611045 h 788725"/>
              <a:gd name="connsiteX49" fmla="*/ 2790870 w 2792027"/>
              <a:gd name="connsiteY49" fmla="*/ 628380 h 788725"/>
              <a:gd name="connsiteX50" fmla="*/ 2790870 w 2792027"/>
              <a:gd name="connsiteY50" fmla="*/ 788725 h 78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792027" h="788725">
                <a:moveTo>
                  <a:pt x="0" y="0"/>
                </a:moveTo>
                <a:cubicBezTo>
                  <a:pt x="7795" y="19489"/>
                  <a:pt x="8928" y="28397"/>
                  <a:pt x="26002" y="43337"/>
                </a:cubicBezTo>
                <a:cubicBezTo>
                  <a:pt x="30864" y="47591"/>
                  <a:pt x="37558" y="49115"/>
                  <a:pt x="43336" y="52004"/>
                </a:cubicBezTo>
                <a:cubicBezTo>
                  <a:pt x="44781" y="56338"/>
                  <a:pt x="44161" y="62081"/>
                  <a:pt x="47670" y="65005"/>
                </a:cubicBezTo>
                <a:cubicBezTo>
                  <a:pt x="53646" y="69985"/>
                  <a:pt x="62584" y="69812"/>
                  <a:pt x="69338" y="73672"/>
                </a:cubicBezTo>
                <a:cubicBezTo>
                  <a:pt x="72886" y="75699"/>
                  <a:pt x="75117" y="79451"/>
                  <a:pt x="78006" y="82340"/>
                </a:cubicBezTo>
                <a:cubicBezTo>
                  <a:pt x="79450" y="86674"/>
                  <a:pt x="79485" y="91774"/>
                  <a:pt x="82339" y="95341"/>
                </a:cubicBezTo>
                <a:cubicBezTo>
                  <a:pt x="85593" y="99408"/>
                  <a:pt x="91339" y="100674"/>
                  <a:pt x="95340" y="104008"/>
                </a:cubicBezTo>
                <a:cubicBezTo>
                  <a:pt x="100048" y="107931"/>
                  <a:pt x="104007" y="112675"/>
                  <a:pt x="108341" y="117009"/>
                </a:cubicBezTo>
                <a:cubicBezTo>
                  <a:pt x="109786" y="122787"/>
                  <a:pt x="109371" y="129388"/>
                  <a:pt x="112675" y="134344"/>
                </a:cubicBezTo>
                <a:cubicBezTo>
                  <a:pt x="115564" y="138678"/>
                  <a:pt x="121721" y="139621"/>
                  <a:pt x="125676" y="143011"/>
                </a:cubicBezTo>
                <a:cubicBezTo>
                  <a:pt x="131880" y="148329"/>
                  <a:pt x="137692" y="154141"/>
                  <a:pt x="143010" y="160345"/>
                </a:cubicBezTo>
                <a:cubicBezTo>
                  <a:pt x="146400" y="164300"/>
                  <a:pt x="147995" y="169663"/>
                  <a:pt x="151678" y="173346"/>
                </a:cubicBezTo>
                <a:cubicBezTo>
                  <a:pt x="162838" y="184506"/>
                  <a:pt x="170841" y="183246"/>
                  <a:pt x="186347" y="186347"/>
                </a:cubicBezTo>
                <a:cubicBezTo>
                  <a:pt x="208967" y="201428"/>
                  <a:pt x="190317" y="191563"/>
                  <a:pt x="225350" y="199348"/>
                </a:cubicBezTo>
                <a:cubicBezTo>
                  <a:pt x="229809" y="200339"/>
                  <a:pt x="233829" y="203036"/>
                  <a:pt x="238351" y="203682"/>
                </a:cubicBezTo>
                <a:cubicBezTo>
                  <a:pt x="254146" y="205939"/>
                  <a:pt x="270131" y="206571"/>
                  <a:pt x="286021" y="208016"/>
                </a:cubicBezTo>
                <a:cubicBezTo>
                  <a:pt x="333598" y="227047"/>
                  <a:pt x="314597" y="220430"/>
                  <a:pt x="342358" y="229684"/>
                </a:cubicBezTo>
                <a:cubicBezTo>
                  <a:pt x="349562" y="236888"/>
                  <a:pt x="354187" y="242644"/>
                  <a:pt x="364027" y="247018"/>
                </a:cubicBezTo>
                <a:cubicBezTo>
                  <a:pt x="377601" y="253051"/>
                  <a:pt x="392950" y="256416"/>
                  <a:pt x="407363" y="260019"/>
                </a:cubicBezTo>
                <a:cubicBezTo>
                  <a:pt x="411697" y="262908"/>
                  <a:pt x="415705" y="266358"/>
                  <a:pt x="420364" y="268687"/>
                </a:cubicBezTo>
                <a:cubicBezTo>
                  <a:pt x="436680" y="276845"/>
                  <a:pt x="442817" y="277550"/>
                  <a:pt x="459367" y="281688"/>
                </a:cubicBezTo>
                <a:cubicBezTo>
                  <a:pt x="518593" y="280243"/>
                  <a:pt x="577802" y="277354"/>
                  <a:pt x="637046" y="277354"/>
                </a:cubicBezTo>
                <a:cubicBezTo>
                  <a:pt x="670779" y="277354"/>
                  <a:pt x="1084269" y="285154"/>
                  <a:pt x="1131082" y="286021"/>
                </a:cubicBezTo>
                <a:cubicBezTo>
                  <a:pt x="1149029" y="290508"/>
                  <a:pt x="1162563" y="292951"/>
                  <a:pt x="1178753" y="299022"/>
                </a:cubicBezTo>
                <a:cubicBezTo>
                  <a:pt x="1186037" y="301753"/>
                  <a:pt x="1192970" y="305455"/>
                  <a:pt x="1200421" y="307690"/>
                </a:cubicBezTo>
                <a:cubicBezTo>
                  <a:pt x="1218933" y="313244"/>
                  <a:pt x="1243154" y="313597"/>
                  <a:pt x="1261092" y="316357"/>
                </a:cubicBezTo>
                <a:cubicBezTo>
                  <a:pt x="1285739" y="320149"/>
                  <a:pt x="1310229" y="324897"/>
                  <a:pt x="1334764" y="329358"/>
                </a:cubicBezTo>
                <a:cubicBezTo>
                  <a:pt x="1342011" y="330676"/>
                  <a:pt x="1349084" y="333184"/>
                  <a:pt x="1356432" y="333691"/>
                </a:cubicBezTo>
                <a:cubicBezTo>
                  <a:pt x="1518165" y="344846"/>
                  <a:pt x="1440150" y="340681"/>
                  <a:pt x="1590449" y="346692"/>
                </a:cubicBezTo>
                <a:cubicBezTo>
                  <a:pt x="1603450" y="349581"/>
                  <a:pt x="1616297" y="353283"/>
                  <a:pt x="1629452" y="355360"/>
                </a:cubicBezTo>
                <a:cubicBezTo>
                  <a:pt x="1643792" y="357624"/>
                  <a:pt x="1658272" y="359853"/>
                  <a:pt x="1672789" y="359693"/>
                </a:cubicBezTo>
                <a:cubicBezTo>
                  <a:pt x="1789826" y="358407"/>
                  <a:pt x="1906806" y="353915"/>
                  <a:pt x="2023814" y="351026"/>
                </a:cubicBezTo>
                <a:cubicBezTo>
                  <a:pt x="2151382" y="319132"/>
                  <a:pt x="2045047" y="344078"/>
                  <a:pt x="2383507" y="355360"/>
                </a:cubicBezTo>
                <a:cubicBezTo>
                  <a:pt x="2399454" y="355892"/>
                  <a:pt x="2415287" y="358249"/>
                  <a:pt x="2431177" y="359693"/>
                </a:cubicBezTo>
                <a:cubicBezTo>
                  <a:pt x="2481812" y="369821"/>
                  <a:pt x="2422848" y="355501"/>
                  <a:pt x="2474514" y="377028"/>
                </a:cubicBezTo>
                <a:cubicBezTo>
                  <a:pt x="2488435" y="382828"/>
                  <a:pt x="2503988" y="384088"/>
                  <a:pt x="2517850" y="390029"/>
                </a:cubicBezTo>
                <a:cubicBezTo>
                  <a:pt x="2541191" y="400032"/>
                  <a:pt x="2530332" y="398876"/>
                  <a:pt x="2556853" y="407363"/>
                </a:cubicBezTo>
                <a:cubicBezTo>
                  <a:pt x="2585581" y="416556"/>
                  <a:pt x="2615521" y="422162"/>
                  <a:pt x="2643526" y="433365"/>
                </a:cubicBezTo>
                <a:cubicBezTo>
                  <a:pt x="2674958" y="445939"/>
                  <a:pt x="2657714" y="439896"/>
                  <a:pt x="2695530" y="450700"/>
                </a:cubicBezTo>
                <a:cubicBezTo>
                  <a:pt x="2699864" y="453589"/>
                  <a:pt x="2703873" y="457038"/>
                  <a:pt x="2708531" y="459367"/>
                </a:cubicBezTo>
                <a:cubicBezTo>
                  <a:pt x="2712617" y="461410"/>
                  <a:pt x="2717731" y="461167"/>
                  <a:pt x="2721532" y="463701"/>
                </a:cubicBezTo>
                <a:cubicBezTo>
                  <a:pt x="2742833" y="477902"/>
                  <a:pt x="2727209" y="473712"/>
                  <a:pt x="2743200" y="489703"/>
                </a:cubicBezTo>
                <a:cubicBezTo>
                  <a:pt x="2746883" y="493386"/>
                  <a:pt x="2751867" y="495481"/>
                  <a:pt x="2756201" y="498370"/>
                </a:cubicBezTo>
                <a:cubicBezTo>
                  <a:pt x="2759090" y="507037"/>
                  <a:pt x="2762652" y="515509"/>
                  <a:pt x="2764868" y="524372"/>
                </a:cubicBezTo>
                <a:cubicBezTo>
                  <a:pt x="2766313" y="530150"/>
                  <a:pt x="2767910" y="535893"/>
                  <a:pt x="2769202" y="541707"/>
                </a:cubicBezTo>
                <a:cubicBezTo>
                  <a:pt x="2770800" y="548897"/>
                  <a:pt x="2771750" y="556229"/>
                  <a:pt x="2773536" y="563375"/>
                </a:cubicBezTo>
                <a:cubicBezTo>
                  <a:pt x="2774644" y="567807"/>
                  <a:pt x="2776425" y="572042"/>
                  <a:pt x="2777869" y="576376"/>
                </a:cubicBezTo>
                <a:cubicBezTo>
                  <a:pt x="2779314" y="587932"/>
                  <a:pt x="2779378" y="599746"/>
                  <a:pt x="2782203" y="611045"/>
                </a:cubicBezTo>
                <a:cubicBezTo>
                  <a:pt x="2783770" y="617312"/>
                  <a:pt x="2790555" y="621927"/>
                  <a:pt x="2790870" y="628380"/>
                </a:cubicBezTo>
                <a:cubicBezTo>
                  <a:pt x="2793474" y="681765"/>
                  <a:pt x="2790870" y="735277"/>
                  <a:pt x="2790870" y="788725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7330" y="106656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>
                <a:latin typeface="Symbol" panose="05050102010706020507" pitchFamily="18" charset="2"/>
              </a:rPr>
              <a:t>q</a:t>
            </a:r>
            <a:endParaRPr lang="en-US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85044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1114" y="487110"/>
            <a:ext cx="77769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Often the boundary condition V</a:t>
            </a:r>
            <a:r>
              <a:rPr lang="en-US" baseline="-25000" dirty="0"/>
              <a:t>0</a:t>
            </a:r>
            <a:r>
              <a:rPr lang="en-US" dirty="0"/>
              <a:t>(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dirty="0"/>
              <a:t>) will be some polynomial in </a:t>
            </a:r>
            <a:r>
              <a:rPr lang="en-US" dirty="0" err="1"/>
              <a:t>sin</a:t>
            </a:r>
            <a:r>
              <a:rPr lang="en-US" dirty="0" err="1">
                <a:latin typeface="Symbol" panose="05050102010706020507" pitchFamily="18" charset="2"/>
              </a:rPr>
              <a:t>q</a:t>
            </a:r>
            <a:r>
              <a:rPr lang="en-US" dirty="0"/>
              <a:t> and/or </a:t>
            </a:r>
            <a:r>
              <a:rPr lang="en-US" dirty="0" err="1"/>
              <a:t>cos</a:t>
            </a:r>
            <a:r>
              <a:rPr lang="en-US" dirty="0" err="1">
                <a:latin typeface="Symbol" panose="05050102010706020507" pitchFamily="18" charset="2"/>
              </a:rPr>
              <a:t>q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can be written as linear combinations of the P</a:t>
            </a:r>
            <a:r>
              <a:rPr lang="en-US" i="1" baseline="-25000" dirty="0"/>
              <a:t>l</a:t>
            </a:r>
            <a:r>
              <a:rPr lang="en-US" dirty="0"/>
              <a:t>(</a:t>
            </a:r>
            <a:r>
              <a:rPr lang="en-US" dirty="0" err="1"/>
              <a:t>cos</a:t>
            </a:r>
            <a:r>
              <a:rPr lang="en-US" dirty="0" err="1">
                <a:latin typeface="Symbol" panose="05050102010706020507" pitchFamily="18" charset="2"/>
              </a:rPr>
              <a:t>q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Then you can use the orthogonality relations.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572" y="3486684"/>
            <a:ext cx="6664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related to the Wigner-Eckert Theorem in Quantum Mechanics.</a:t>
            </a:r>
          </a:p>
          <a:p>
            <a:endParaRPr lang="en-US" dirty="0"/>
          </a:p>
          <a:p>
            <a:r>
              <a:rPr lang="en-US" dirty="0"/>
              <a:t>What is the Wigner-Eckert Theorem?</a:t>
            </a:r>
          </a:p>
        </p:txBody>
      </p:sp>
    </p:spTree>
    <p:extLst>
      <p:ext uri="{BB962C8B-B14F-4D97-AF65-F5344CB8AC3E}">
        <p14:creationId xmlns:p14="http://schemas.microsoft.com/office/powerpoint/2010/main" val="1316644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9" y="1488085"/>
            <a:ext cx="8183401" cy="3881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015" y="290557"/>
            <a:ext cx="36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Third Trick:  The Multipole Expansion</a:t>
            </a:r>
          </a:p>
        </p:txBody>
      </p:sp>
    </p:spTree>
    <p:extLst>
      <p:ext uri="{BB962C8B-B14F-4D97-AF65-F5344CB8AC3E}">
        <p14:creationId xmlns:p14="http://schemas.microsoft.com/office/powerpoint/2010/main" val="1208150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2859"/>
          <a:stretch/>
        </p:blipFill>
        <p:spPr>
          <a:xfrm>
            <a:off x="1295671" y="820877"/>
            <a:ext cx="6911740" cy="5199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38201" b="83904"/>
          <a:stretch/>
        </p:blipFill>
        <p:spPr>
          <a:xfrm>
            <a:off x="1692066" y="5885175"/>
            <a:ext cx="3990887" cy="972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CA06A46-FB78-4670-B186-F49FC196BF92}"/>
              </a:ext>
            </a:extLst>
          </p:cNvPr>
          <p:cNvSpPr txBox="1"/>
          <p:nvPr/>
        </p:nvSpPr>
        <p:spPr>
          <a:xfrm>
            <a:off x="562303" y="193656"/>
            <a:ext cx="568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Obtain a simpler formula by expanding V in powers of 1/r.</a:t>
            </a:r>
          </a:p>
        </p:txBody>
      </p:sp>
    </p:spTree>
    <p:extLst>
      <p:ext uri="{BB962C8B-B14F-4D97-AF65-F5344CB8AC3E}">
        <p14:creationId xmlns:p14="http://schemas.microsoft.com/office/powerpoint/2010/main" val="37724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9124" r="66844"/>
          <a:stretch/>
        </p:blipFill>
        <p:spPr>
          <a:xfrm>
            <a:off x="2082008" y="3937574"/>
            <a:ext cx="5090907" cy="22176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937A40A-F829-477B-B7B6-DAC5EB61B72B}"/>
              </a:ext>
            </a:extLst>
          </p:cNvPr>
          <p:cNvSpPr txBox="1"/>
          <p:nvPr/>
        </p:nvSpPr>
        <p:spPr>
          <a:xfrm>
            <a:off x="1634359" y="725214"/>
            <a:ext cx="62448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First uniqueness theorem</a:t>
            </a:r>
          </a:p>
          <a:p>
            <a:r>
              <a:rPr lang="en-US" sz="2000" dirty="0"/>
              <a:t>The solution V(</a:t>
            </a:r>
            <a:r>
              <a:rPr lang="en-US" sz="2000" dirty="0" err="1"/>
              <a:t>x,y,z</a:t>
            </a:r>
            <a:r>
              <a:rPr lang="en-US" sz="2000" dirty="0"/>
              <a:t>) to </a:t>
            </a:r>
            <a:r>
              <a:rPr lang="en-US" sz="2000" dirty="0" err="1"/>
              <a:t>Laplaces</a:t>
            </a:r>
            <a:r>
              <a:rPr lang="en-US" sz="2000" dirty="0"/>
              <a:t> Equation is unique in a volume </a:t>
            </a:r>
            <a:r>
              <a:rPr lang="en-US" sz="2000" i="1" dirty="0"/>
              <a:t>v</a:t>
            </a:r>
            <a:r>
              <a:rPr lang="en-US" sz="2000" dirty="0"/>
              <a:t> if V is specified on the surface S that bounds </a:t>
            </a:r>
            <a:r>
              <a:rPr lang="en-US" sz="2000" i="1" dirty="0"/>
              <a:t>v</a:t>
            </a:r>
            <a:r>
              <a:rPr lang="en-US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11EE88-5BE7-4FAF-A1F1-06E369D99BD6}"/>
              </a:ext>
            </a:extLst>
          </p:cNvPr>
          <p:cNvSpPr txBox="1"/>
          <p:nvPr/>
        </p:nvSpPr>
        <p:spPr>
          <a:xfrm>
            <a:off x="1634359" y="2177506"/>
            <a:ext cx="6127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This is your license to guess the solution</a:t>
            </a:r>
          </a:p>
          <a:p>
            <a:r>
              <a:rPr lang="en-US" sz="2000" dirty="0"/>
              <a:t>If you guess a solution that satisfies Laplace’s equation, AND which satisfies the boundary conditions, that’s it.  There is no other solution.</a:t>
            </a:r>
          </a:p>
        </p:txBody>
      </p:sp>
    </p:spTree>
    <p:extLst>
      <p:ext uri="{BB962C8B-B14F-4D97-AF65-F5344CB8AC3E}">
        <p14:creationId xmlns:p14="http://schemas.microsoft.com/office/powerpoint/2010/main" val="2517998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739" t="17943" b="11396"/>
          <a:stretch/>
        </p:blipFill>
        <p:spPr>
          <a:xfrm>
            <a:off x="0" y="1792984"/>
            <a:ext cx="6159642" cy="42318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C15E355-9711-4192-8852-B7EE0D264C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20" t="70058" r="22353"/>
          <a:stretch/>
        </p:blipFill>
        <p:spPr>
          <a:xfrm>
            <a:off x="0" y="586038"/>
            <a:ext cx="4501341" cy="923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4866" t="18350" b="24482"/>
          <a:stretch/>
        </p:blipFill>
        <p:spPr>
          <a:xfrm>
            <a:off x="5661737" y="3213220"/>
            <a:ext cx="3413897" cy="1794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7836" y="794759"/>
            <a:ext cx="67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7892" y="1948441"/>
            <a:ext cx="2290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Multipole expansion (still exact)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195" y="6163929"/>
            <a:ext cx="851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soon as we truncate the series, it becomes an </a:t>
            </a:r>
            <a:r>
              <a:rPr lang="en-US" i="1" dirty="0" smtClean="0"/>
              <a:t>approximation</a:t>
            </a:r>
            <a:r>
              <a:rPr lang="en-US" dirty="0" smtClean="0"/>
              <a:t>, useful at large distances.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9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0281"/>
          <a:stretch/>
        </p:blipFill>
        <p:spPr>
          <a:xfrm>
            <a:off x="1666430" y="874721"/>
            <a:ext cx="5982775" cy="23897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374" y="2572284"/>
            <a:ext cx="324358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But if the total charge is zero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29697" y="3495230"/>
            <a:ext cx="5870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example, a neutral but polarized sphere, </a:t>
            </a:r>
          </a:p>
          <a:p>
            <a:endParaRPr lang="en-US" dirty="0"/>
          </a:p>
          <a:p>
            <a:r>
              <a:rPr lang="en-US" dirty="0" smtClean="0"/>
              <a:t>Then look to the dipole term.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7308" y="427290"/>
            <a:ext cx="2841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First order approximation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3124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26" y="0"/>
            <a:ext cx="781974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54013" y="3324314"/>
            <a:ext cx="306793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integral is a function only of the distribution of charge:  “dipole moment”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95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0372" t="14082" r="9203" b="18552"/>
          <a:stretch/>
        </p:blipFill>
        <p:spPr>
          <a:xfrm>
            <a:off x="2798748" y="1974079"/>
            <a:ext cx="2794475" cy="9656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91171" y="649483"/>
            <a:ext cx="4930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point charges, the dipole moment is the sum of each charge times its position vector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2075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7477" b="25575"/>
          <a:stretch/>
        </p:blipFill>
        <p:spPr>
          <a:xfrm>
            <a:off x="0" y="634288"/>
            <a:ext cx="7545936" cy="41599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382" y="803304"/>
            <a:ext cx="328158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i="1" dirty="0" smtClean="0"/>
              <a:t>physical</a:t>
            </a:r>
            <a:r>
              <a:rPr lang="en-US" sz="2000" dirty="0" smtClean="0"/>
              <a:t> dipole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575809" y="3593863"/>
            <a:ext cx="556819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 pure dipole is when where d -&gt; o and q -&gt; infinity simultaneously.</a:t>
            </a:r>
          </a:p>
          <a:p>
            <a:endParaRPr lang="en-US" dirty="0"/>
          </a:p>
          <a:p>
            <a:r>
              <a:rPr lang="en-US" dirty="0" smtClean="0"/>
              <a:t>Then V(</a:t>
            </a:r>
            <a:r>
              <a:rPr lang="en-US" b="1" dirty="0" smtClean="0"/>
              <a:t>r</a:t>
            </a:r>
            <a:r>
              <a:rPr lang="en-US" dirty="0" smtClean="0"/>
              <a:t>) =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dipole</a:t>
            </a:r>
            <a:r>
              <a:rPr lang="en-US" dirty="0" smtClean="0"/>
              <a:t>(</a:t>
            </a:r>
            <a:r>
              <a:rPr lang="en-US" b="1" dirty="0" smtClean="0"/>
              <a:t>r</a:t>
            </a:r>
            <a:r>
              <a:rPr lang="en-US" dirty="0" smtClean="0"/>
              <a:t>) exactly.</a:t>
            </a:r>
          </a:p>
        </p:txBody>
      </p:sp>
      <p:sp>
        <p:nvSpPr>
          <p:cNvPr id="5" name="Isosceles Triangle 4"/>
          <p:cNvSpPr/>
          <p:nvPr/>
        </p:nvSpPr>
        <p:spPr>
          <a:xfrm rot="338748">
            <a:off x="1578361" y="2433294"/>
            <a:ext cx="555477" cy="59906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550240" y="3990886"/>
            <a:ext cx="64915" cy="76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61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774" r="33508" b="39023"/>
          <a:stretch/>
        </p:blipFill>
        <p:spPr>
          <a:xfrm>
            <a:off x="581957" y="999858"/>
            <a:ext cx="5306096" cy="30593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2748" y="290557"/>
            <a:ext cx="450238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Multiple dipole moments add like vectors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19586" y="1914257"/>
            <a:ext cx="6535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Two oppositely oriented dipoles make a physical quadrupole.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426714" y="3618567"/>
            <a:ext cx="3360571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Then the monopole and dipole terms are not enough.  Need to go to the next term in the expansion of the potential.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4076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4617" y="1222049"/>
            <a:ext cx="5776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positive and negative charge, does the dipole moment vector point from positive to negative or from negative to positive?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751746" y="3666146"/>
            <a:ext cx="264919" cy="264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51745" y="4391114"/>
            <a:ext cx="264919" cy="264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2685515" y="3968809"/>
            <a:ext cx="132460" cy="384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flipV="1">
            <a:off x="3016664" y="3968808"/>
            <a:ext cx="132460" cy="384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23998" y="3976422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11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410056"/>
            <a:ext cx="365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Put the origin at the negative charge.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751746" y="2729985"/>
            <a:ext cx="264919" cy="264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51745" y="3454953"/>
            <a:ext cx="264919" cy="264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flipV="1">
            <a:off x="2817974" y="3032648"/>
            <a:ext cx="132460" cy="384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50434" y="30105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48157" y="2499248"/>
            <a:ext cx="260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= +q z </a:t>
            </a:r>
            <a:r>
              <a:rPr lang="en-US" b="1" dirty="0" err="1" smtClean="0"/>
              <a:t>e</a:t>
            </a:r>
            <a:r>
              <a:rPr lang="en-US" baseline="-25000" dirty="0" err="1" smtClean="0"/>
              <a:t>z</a:t>
            </a:r>
            <a:r>
              <a:rPr lang="en-US" dirty="0" smtClean="0"/>
              <a:t>+ -q 0 = +q z </a:t>
            </a:r>
            <a:r>
              <a:rPr lang="en-US" b="1" dirty="0" err="1" smtClean="0"/>
              <a:t>e</a:t>
            </a:r>
            <a:r>
              <a:rPr lang="en-US" b="1" baseline="-25000" dirty="0" err="1" smtClean="0"/>
              <a:t>z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84204" y="2217237"/>
            <a:ext cx="0" cy="13701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84204" y="3587412"/>
            <a:ext cx="129468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04827" y="1898195"/>
            <a:ext cx="35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e</a:t>
            </a:r>
            <a:r>
              <a:rPr lang="en-US" b="1" baseline="-25000" dirty="0" err="1"/>
              <a:t>z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03263" y="266460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4561" y="3877646"/>
            <a:ext cx="8648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 physics, the direction of the dipole moment vector is </a:t>
            </a:r>
            <a:r>
              <a:rPr lang="en-US" sz="2000" b="1" dirty="0" smtClean="0"/>
              <a:t>from negative to positive</a:t>
            </a:r>
            <a:r>
              <a:rPr lang="en-US" sz="2000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209" y="4676604"/>
            <a:ext cx="7845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other conventions:  “It is customary to represent dipole moment by a vector drawn from the </a:t>
            </a:r>
            <a:r>
              <a:rPr lang="en-US" b="1" dirty="0" smtClean="0"/>
              <a:t>positive to the negative</a:t>
            </a:r>
            <a:r>
              <a:rPr lang="en-US" dirty="0" smtClean="0"/>
              <a:t> charge” in molecules.  Linus Pauling, </a:t>
            </a:r>
            <a:r>
              <a:rPr lang="en-US" u="sng" dirty="0" smtClean="0"/>
              <a:t>General Chemistry </a:t>
            </a:r>
            <a:r>
              <a:rPr lang="en-US" dirty="0" smtClean="0"/>
              <a:t>(Dover, NY, 1970).  In chemistry, the arrow gives the direction of electron displacement.</a:t>
            </a:r>
          </a:p>
          <a:p>
            <a:endParaRPr lang="en-US" dirty="0"/>
          </a:p>
          <a:p>
            <a:r>
              <a:rPr lang="en-US" dirty="0" smtClean="0"/>
              <a:t>Why does this discrepancy between physics and chemistry not matter?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50372" t="14082" r="9203" b="18552"/>
          <a:stretch/>
        </p:blipFill>
        <p:spPr>
          <a:xfrm>
            <a:off x="2134310" y="294528"/>
            <a:ext cx="2794475" cy="96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46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929" t="66046" r="42808" b="11312"/>
          <a:stretch/>
        </p:blipFill>
        <p:spPr>
          <a:xfrm>
            <a:off x="2550918" y="4828374"/>
            <a:ext cx="3452501" cy="10340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4938" y="237953"/>
            <a:ext cx="6725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multipole expansion depends on where you put the origin.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751" r="20342" b="28701"/>
          <a:stretch/>
        </p:blipFill>
        <p:spPr>
          <a:xfrm>
            <a:off x="1375872" y="638063"/>
            <a:ext cx="5802595" cy="2767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9856" y="3948158"/>
            <a:ext cx="655462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b="1" dirty="0" smtClean="0"/>
              <a:t>monopole moment </a:t>
            </a:r>
            <a:r>
              <a:rPr lang="en-US" sz="2000" dirty="0" smtClean="0"/>
              <a:t>does </a:t>
            </a:r>
            <a:r>
              <a:rPr lang="en-US" sz="2000" i="1" dirty="0" smtClean="0"/>
              <a:t>not</a:t>
            </a:r>
            <a:r>
              <a:rPr lang="en-US" sz="2000" dirty="0" smtClean="0"/>
              <a:t> depend on the position of origin, because it is just the total charge.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8440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368"/>
          <a:stretch/>
        </p:blipFill>
        <p:spPr>
          <a:xfrm>
            <a:off x="996821" y="162370"/>
            <a:ext cx="7150357" cy="66956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7469" y="170916"/>
            <a:ext cx="393106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dipole moment generally does depend on the position of the origin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374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BC695A4-3DD6-440F-9D81-0DFC31623F2D}"/>
              </a:ext>
            </a:extLst>
          </p:cNvPr>
          <p:cNvSpPr txBox="1"/>
          <p:nvPr/>
        </p:nvSpPr>
        <p:spPr>
          <a:xfrm>
            <a:off x="662152" y="1255986"/>
            <a:ext cx="822327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Laplace’s equation in one dimension?</a:t>
            </a:r>
          </a:p>
          <a:p>
            <a:endParaRPr lang="en-US" sz="2000" dirty="0"/>
          </a:p>
          <a:p>
            <a:r>
              <a:rPr lang="en-US" sz="2000" dirty="0"/>
              <a:t>What is its solution V(x)?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How many boundary conditions do we need to uniquely specify the solution?</a:t>
            </a:r>
          </a:p>
          <a:p>
            <a:endParaRPr lang="en-US" sz="2000" dirty="0"/>
          </a:p>
          <a:p>
            <a:r>
              <a:rPr lang="en-US" sz="2000" dirty="0"/>
              <a:t>Can one of the boundaries be infinity?</a:t>
            </a:r>
          </a:p>
        </p:txBody>
      </p:sp>
    </p:spTree>
    <p:extLst>
      <p:ext uri="{BB962C8B-B14F-4D97-AF65-F5344CB8AC3E}">
        <p14:creationId xmlns:p14="http://schemas.microsoft.com/office/powerpoint/2010/main" val="1471283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0452" y="564022"/>
            <a:ext cx="41599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molecules have a dipole moment?  </a:t>
            </a:r>
          </a:p>
          <a:p>
            <a:endParaRPr lang="en-US" dirty="0"/>
          </a:p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</a:p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CO</a:t>
            </a:r>
          </a:p>
          <a:p>
            <a:r>
              <a:rPr lang="en-US" dirty="0" smtClean="0"/>
              <a:t>CO</a:t>
            </a:r>
            <a:r>
              <a:rPr lang="en-US" baseline="-25000" dirty="0" smtClean="0"/>
              <a:t>2</a:t>
            </a:r>
          </a:p>
          <a:p>
            <a:r>
              <a:rPr lang="en-US" dirty="0" err="1" smtClean="0"/>
              <a:t>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76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52030"/>
            <a:ext cx="7263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Chemistry:  Water molecules have a dipole moment of 1.85 Debye.</a:t>
            </a:r>
          </a:p>
          <a:p>
            <a:endParaRPr lang="en-US" sz="2000" dirty="0"/>
          </a:p>
          <a:p>
            <a:r>
              <a:rPr lang="en-US" sz="2000" dirty="0" smtClean="0"/>
              <a:t>(Debye = 3.336 x 10</a:t>
            </a:r>
            <a:r>
              <a:rPr lang="en-US" sz="2000" baseline="30000" dirty="0" smtClean="0"/>
              <a:t>-30</a:t>
            </a:r>
            <a:r>
              <a:rPr lang="en-US" sz="2000" dirty="0" smtClean="0"/>
              <a:t> C-m)</a:t>
            </a:r>
          </a:p>
          <a:p>
            <a:endParaRPr lang="en-US" sz="2000" dirty="0"/>
          </a:p>
          <a:p>
            <a:r>
              <a:rPr lang="en-US" sz="2000" dirty="0" smtClean="0"/>
              <a:t>Water molecules in air are always zooming around with respect to whatever origin you choose, and </a:t>
            </a:r>
          </a:p>
          <a:p>
            <a:endParaRPr lang="en-US" sz="2000" dirty="0"/>
          </a:p>
          <a:p>
            <a:r>
              <a:rPr lang="en-US" sz="2000" dirty="0" smtClean="0"/>
              <a:t>  </a:t>
            </a:r>
          </a:p>
          <a:p>
            <a:endParaRPr lang="en-US" sz="2000" dirty="0"/>
          </a:p>
          <a:p>
            <a:r>
              <a:rPr lang="en-US" sz="2000" dirty="0" smtClean="0"/>
              <a:t>How can chemists say that the dipole moment of 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O has a </a:t>
            </a:r>
            <a:r>
              <a:rPr lang="en-US" sz="2000" b="1" dirty="0" smtClean="0"/>
              <a:t>fixed value </a:t>
            </a:r>
            <a:r>
              <a:rPr lang="en-US" sz="2000" dirty="0" smtClean="0"/>
              <a:t>of 1.85 D?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0372" t="14082" r="9203" b="18552"/>
          <a:stretch/>
        </p:blipFill>
        <p:spPr>
          <a:xfrm>
            <a:off x="4546362" y="2706357"/>
            <a:ext cx="1997578" cy="69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76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1529" y="1085316"/>
            <a:ext cx="4688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 a single charge have a dipole moment?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710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0" y="0"/>
            <a:ext cx="830628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4739" y="136731"/>
            <a:ext cx="470018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you put the origin where the single charge is, it has no dipole moment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803021"/>
            <a:ext cx="5170206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dipole moment of a single charge depends on where you put the origin, and where the charge is relative to the origin.</a:t>
            </a:r>
          </a:p>
        </p:txBody>
      </p:sp>
      <p:sp>
        <p:nvSpPr>
          <p:cNvPr id="5" name="Oval 4"/>
          <p:cNvSpPr/>
          <p:nvPr/>
        </p:nvSpPr>
        <p:spPr>
          <a:xfrm>
            <a:off x="5674407" y="1435693"/>
            <a:ext cx="256374" cy="264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01782" y="3528127"/>
            <a:ext cx="256374" cy="264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64327" y="1568153"/>
            <a:ext cx="324739" cy="46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18210" y="3295254"/>
            <a:ext cx="324739" cy="46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42949" y="0"/>
            <a:ext cx="753223" cy="644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9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8011" r="5607"/>
          <a:stretch/>
        </p:blipFill>
        <p:spPr>
          <a:xfrm>
            <a:off x="0" y="2572284"/>
            <a:ext cx="8631252" cy="28047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3131" y="1946867"/>
            <a:ext cx="2120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dipole potential was given by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469592" y="1470647"/>
            <a:ext cx="4472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Direction vector from origin to field point</a:t>
            </a:r>
            <a:endParaRPr lang="en-US" sz="2000" dirty="0"/>
          </a:p>
        </p:txBody>
      </p:sp>
      <p:cxnSp>
        <p:nvCxnSpPr>
          <p:cNvPr id="6" name="Curved Connector 5"/>
          <p:cNvCxnSpPr/>
          <p:nvPr/>
        </p:nvCxnSpPr>
        <p:spPr>
          <a:xfrm rot="5400000">
            <a:off x="2969663" y="1901439"/>
            <a:ext cx="760576" cy="58111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34370" y="2496174"/>
            <a:ext cx="1794616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Now choose a specific coordinate system so that </a:t>
            </a:r>
            <a:endParaRPr lang="en-US" sz="2000" dirty="0"/>
          </a:p>
        </p:txBody>
      </p:sp>
      <p:cxnSp>
        <p:nvCxnSpPr>
          <p:cNvPr id="9" name="Curved Connector 8"/>
          <p:cNvCxnSpPr/>
          <p:nvPr/>
        </p:nvCxnSpPr>
        <p:spPr>
          <a:xfrm rot="10800000" flipV="1">
            <a:off x="4469450" y="3819613"/>
            <a:ext cx="3085032" cy="44473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0791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757"/>
            <a:ext cx="9144000" cy="3910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0916" y="880216"/>
            <a:ext cx="2936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dipole filed is given by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4187439" y="2862841"/>
            <a:ext cx="239282" cy="2991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1111" y="5990601"/>
            <a:ext cx="7634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Take field points at different positions to see if the picture makes sense.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923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4287" r="51667" b="15540"/>
          <a:stretch/>
        </p:blipFill>
        <p:spPr>
          <a:xfrm>
            <a:off x="0" y="1781503"/>
            <a:ext cx="4419600" cy="32371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4A1E43B-2BB7-443F-8F3F-CB89FB124D3E}"/>
              </a:ext>
            </a:extLst>
          </p:cNvPr>
          <p:cNvSpPr txBox="1"/>
          <p:nvPr/>
        </p:nvSpPr>
        <p:spPr>
          <a:xfrm>
            <a:off x="346842" y="257503"/>
            <a:ext cx="315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Second uniqueness theorem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C4502E7-D16D-4E04-A8E1-647633899822}"/>
              </a:ext>
            </a:extLst>
          </p:cNvPr>
          <p:cNvSpPr txBox="1"/>
          <p:nvPr/>
        </p:nvSpPr>
        <p:spPr>
          <a:xfrm>
            <a:off x="194442" y="835958"/>
            <a:ext cx="8050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electric field </a:t>
            </a:r>
            <a:r>
              <a:rPr lang="en-US" sz="2000" b="1" dirty="0"/>
              <a:t>E</a:t>
            </a:r>
            <a:r>
              <a:rPr lang="en-US" sz="2000" dirty="0"/>
              <a:t>(</a:t>
            </a:r>
            <a:r>
              <a:rPr lang="en-US" sz="2000" b="1" dirty="0"/>
              <a:t>r</a:t>
            </a:r>
            <a:r>
              <a:rPr lang="en-US" sz="2000" dirty="0"/>
              <a:t>) is uniquely determined in a volume </a:t>
            </a:r>
            <a:r>
              <a:rPr lang="en-US" sz="2000" i="1" dirty="0"/>
              <a:t>v</a:t>
            </a:r>
            <a:r>
              <a:rPr lang="en-US" sz="2000" dirty="0"/>
              <a:t> bounded by conductors if boundary surface charge densities </a:t>
            </a:r>
            <a:r>
              <a:rPr lang="en-US" sz="2000" dirty="0">
                <a:latin typeface="Symbol" panose="05050102010706020507" pitchFamily="18" charset="2"/>
              </a:rPr>
              <a:t>s</a:t>
            </a:r>
            <a:r>
              <a:rPr lang="en-US" sz="2000" dirty="0"/>
              <a:t>, and a charge density </a:t>
            </a:r>
            <a:r>
              <a:rPr lang="en-US" sz="2000" dirty="0">
                <a:latin typeface="Symbol" panose="05050102010706020507" pitchFamily="18" charset="2"/>
              </a:rPr>
              <a:t>r</a:t>
            </a:r>
            <a:r>
              <a:rPr lang="en-US" sz="2000" dirty="0"/>
              <a:t>(</a:t>
            </a:r>
            <a:r>
              <a:rPr lang="en-US" sz="2000" b="1" dirty="0"/>
              <a:t>r</a:t>
            </a:r>
            <a:r>
              <a:rPr lang="en-US" sz="2000" dirty="0"/>
              <a:t>) in </a:t>
            </a:r>
            <a:r>
              <a:rPr lang="en-US" sz="2000" i="1" dirty="0"/>
              <a:t>v</a:t>
            </a:r>
            <a:r>
              <a:rPr lang="en-US" sz="2000" dirty="0"/>
              <a:t>, are specified.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A83D031-A74D-4EA6-9C41-9ED3D2E4C79B}"/>
              </a:ext>
            </a:extLst>
          </p:cNvPr>
          <p:cNvSpPr txBox="1"/>
          <p:nvPr/>
        </p:nvSpPr>
        <p:spPr>
          <a:xfrm>
            <a:off x="3783348" y="2065288"/>
            <a:ext cx="134427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conductors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CDE0F5B-2939-4917-A39D-20F5982579A7}"/>
              </a:ext>
            </a:extLst>
          </p:cNvPr>
          <p:cNvSpPr txBox="1"/>
          <p:nvPr/>
        </p:nvSpPr>
        <p:spPr>
          <a:xfrm>
            <a:off x="84083" y="5418083"/>
            <a:ext cx="8994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Holds also if there is no outer conductor and the boundary is at infinity (where </a:t>
            </a:r>
            <a:r>
              <a:rPr lang="en-US" sz="2000" dirty="0">
                <a:latin typeface="Symbol" panose="05050102010706020507" pitchFamily="18" charset="2"/>
              </a:rPr>
              <a:t>s</a:t>
            </a:r>
            <a:r>
              <a:rPr lang="en-US" sz="2000" dirty="0"/>
              <a:t> = 0).</a:t>
            </a:r>
          </a:p>
        </p:txBody>
      </p:sp>
    </p:spTree>
    <p:extLst>
      <p:ext uri="{BB962C8B-B14F-4D97-AF65-F5344CB8AC3E}">
        <p14:creationId xmlns:p14="http://schemas.microsoft.com/office/powerpoint/2010/main" val="263594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07" t="11163" r="27356" b="34807"/>
          <a:stretch/>
        </p:blipFill>
        <p:spPr>
          <a:xfrm>
            <a:off x="902312" y="1340068"/>
            <a:ext cx="5545786" cy="2906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0019D6-8D2C-4FCD-A122-05B798799119}"/>
              </a:ext>
            </a:extLst>
          </p:cNvPr>
          <p:cNvSpPr txBox="1"/>
          <p:nvPr/>
        </p:nvSpPr>
        <p:spPr>
          <a:xfrm>
            <a:off x="814550" y="623950"/>
            <a:ext cx="2096816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Grounded conducting</a:t>
            </a:r>
          </a:p>
          <a:p>
            <a:r>
              <a:rPr lang="en-US" sz="2000" dirty="0"/>
              <a:t>plane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B109D5F-3246-4C14-B47C-5FBA4555B02C}"/>
              </a:ext>
            </a:extLst>
          </p:cNvPr>
          <p:cNvSpPr txBox="1"/>
          <p:nvPr/>
        </p:nvSpPr>
        <p:spPr>
          <a:xfrm>
            <a:off x="3294992" y="3689134"/>
            <a:ext cx="5044965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What is the potential V in the upper half space?  </a:t>
            </a:r>
          </a:p>
          <a:p>
            <a:endParaRPr lang="en-US" sz="2000" dirty="0"/>
          </a:p>
          <a:p>
            <a:r>
              <a:rPr lang="en-US" sz="2000" dirty="0"/>
              <a:t>What surface charge density is induced on the plane surface?</a:t>
            </a:r>
          </a:p>
          <a:p>
            <a:endParaRPr lang="en-US" sz="2000" dirty="0"/>
          </a:p>
          <a:p>
            <a:r>
              <a:rPr lang="en-US" sz="2000" dirty="0"/>
              <a:t>What is the total induced charge?</a:t>
            </a:r>
          </a:p>
          <a:p>
            <a:endParaRPr lang="en-US" sz="2000" dirty="0"/>
          </a:p>
          <a:p>
            <a:r>
              <a:rPr lang="en-US" sz="2000" dirty="0"/>
              <a:t>Is the charge attracted or repelled from the surface?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="" xmlns:a16="http://schemas.microsoft.com/office/drawing/2014/main" id="{89E13698-E85C-4DF4-89D5-B8154508FD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10863" y="1558159"/>
            <a:ext cx="977462" cy="740977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50AF3D-D158-40C1-9DEC-5163D2AD13EF}"/>
              </a:ext>
            </a:extLst>
          </p:cNvPr>
          <p:cNvSpPr txBox="1"/>
          <p:nvPr/>
        </p:nvSpPr>
        <p:spPr>
          <a:xfrm>
            <a:off x="3959371" y="1707884"/>
            <a:ext cx="15274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Point charge q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="" xmlns:a16="http://schemas.microsoft.com/office/drawing/2014/main" id="{7045B758-AF2C-4BB0-9589-2CEA0426476B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3675205" y="1892550"/>
            <a:ext cx="284166" cy="115406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448098" y="1928647"/>
            <a:ext cx="2695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Ground:  An infinite charge reservoir conventionally set as the zero of potential</a:t>
            </a:r>
          </a:p>
        </p:txBody>
      </p:sp>
      <p:cxnSp>
        <p:nvCxnSpPr>
          <p:cNvPr id="9" name="Curved Connector 8"/>
          <p:cNvCxnSpPr/>
          <p:nvPr/>
        </p:nvCxnSpPr>
        <p:spPr>
          <a:xfrm rot="10800000" flipV="1">
            <a:off x="6289706" y="2119356"/>
            <a:ext cx="246155" cy="5982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06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8505"/>
          <a:stretch/>
        </p:blipFill>
        <p:spPr>
          <a:xfrm>
            <a:off x="1717705" y="2233448"/>
            <a:ext cx="5740989" cy="4214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772C71-1E2A-4BBE-87AE-2A552B61B2EF}"/>
              </a:ext>
            </a:extLst>
          </p:cNvPr>
          <p:cNvSpPr txBox="1"/>
          <p:nvPr/>
        </p:nvSpPr>
        <p:spPr>
          <a:xfrm>
            <a:off x="777765" y="1198174"/>
            <a:ext cx="3589283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Use the Uniqueness Theorem to guess a solution V(</a:t>
            </a:r>
            <a:r>
              <a:rPr lang="en-US" sz="2000" dirty="0" err="1"/>
              <a:t>x,y,z</a:t>
            </a:r>
            <a:r>
              <a:rPr lang="en-US" sz="2000" dirty="0"/>
              <a:t>) that satisfies Laplace and has the required boundary condition.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AD317D3-1BDC-4AE3-B60C-7C0551B67091}"/>
              </a:ext>
            </a:extLst>
          </p:cNvPr>
          <p:cNvSpPr txBox="1"/>
          <p:nvPr/>
        </p:nvSpPr>
        <p:spPr>
          <a:xfrm>
            <a:off x="572569" y="4845578"/>
            <a:ext cx="4850770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V looks the same in the upper half plane,</a:t>
            </a:r>
          </a:p>
          <a:p>
            <a:endParaRPr lang="en-US" sz="2000" dirty="0"/>
          </a:p>
          <a:p>
            <a:r>
              <a:rPr lang="en-US" sz="2000" dirty="0"/>
              <a:t>V satisfies Laplace’s equation everywhere,</a:t>
            </a:r>
          </a:p>
          <a:p>
            <a:endParaRPr lang="en-US" sz="2000" dirty="0"/>
          </a:p>
          <a:p>
            <a:r>
              <a:rPr lang="en-US" sz="2000" dirty="0"/>
              <a:t>and the boundary conditions are the same:</a:t>
            </a:r>
          </a:p>
        </p:txBody>
      </p:sp>
    </p:spTree>
    <p:extLst>
      <p:ext uri="{BB962C8B-B14F-4D97-AF65-F5344CB8AC3E}">
        <p14:creationId xmlns:p14="http://schemas.microsoft.com/office/powerpoint/2010/main" val="182452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273" b="38941"/>
          <a:stretch/>
        </p:blipFill>
        <p:spPr>
          <a:xfrm>
            <a:off x="2160476" y="635876"/>
            <a:ext cx="4823048" cy="3551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D61A8AE-AC78-4C79-A4A1-271315FEEF57}"/>
              </a:ext>
            </a:extLst>
          </p:cNvPr>
          <p:cNvSpPr txBox="1"/>
          <p:nvPr/>
        </p:nvSpPr>
        <p:spPr>
          <a:xfrm>
            <a:off x="735724" y="141889"/>
            <a:ext cx="6136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two charge problem is easy to solve by superposition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D463725-81C4-41AA-A265-77F8AC30F4AA}"/>
              </a:ext>
            </a:extLst>
          </p:cNvPr>
          <p:cNvSpPr txBox="1"/>
          <p:nvPr/>
        </p:nvSpPr>
        <p:spPr>
          <a:xfrm>
            <a:off x="1156138" y="5811145"/>
            <a:ext cx="6994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problem looks like a mirror: This trick is called “method of images.”  The fictitious charge is called the “image charge”.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2503918"/>
            <a:ext cx="347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it should on the grounded plane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1140" y="3631082"/>
            <a:ext cx="28799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 it should for potentials of point charges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6138" y="4676126"/>
            <a:ext cx="6259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 the potential V(</a:t>
            </a:r>
            <a:r>
              <a:rPr lang="en-US" sz="2000" dirty="0" err="1"/>
              <a:t>x,y,z</a:t>
            </a:r>
            <a:r>
              <a:rPr lang="en-US" sz="2000" dirty="0"/>
              <a:t>) is found for the upper half space.  </a:t>
            </a:r>
          </a:p>
          <a:p>
            <a:r>
              <a:rPr lang="en-US" sz="2000" dirty="0"/>
              <a:t>In the lower half space, V= 0.</a:t>
            </a:r>
          </a:p>
        </p:txBody>
      </p:sp>
    </p:spTree>
    <p:extLst>
      <p:ext uri="{BB962C8B-B14F-4D97-AF65-F5344CB8AC3E}">
        <p14:creationId xmlns:p14="http://schemas.microsoft.com/office/powerpoint/2010/main" val="124222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333"/>
          <a:stretch/>
        </p:blipFill>
        <p:spPr>
          <a:xfrm>
            <a:off x="1322633" y="914400"/>
            <a:ext cx="6498733" cy="5943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72426" y="213645"/>
            <a:ext cx="4783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induced surface charge density?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28232" y="1078637"/>
            <a:ext cx="291411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The normal derivative of V evaluated at the surface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31350" y="1931350"/>
            <a:ext cx="1358781" cy="1153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2632" y="3465113"/>
            <a:ext cx="6317307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Actual induced surface charge density is negative, just like the fictitious image charge.</a:t>
            </a:r>
          </a:p>
          <a:p>
            <a:endParaRPr lang="en-US" sz="2000" dirty="0"/>
          </a:p>
          <a:p>
            <a:r>
              <a:rPr lang="en-US" sz="2000" dirty="0"/>
              <a:t>The maximum s occurs directly under q.</a:t>
            </a:r>
          </a:p>
          <a:p>
            <a:endParaRPr lang="en-US" sz="2000" dirty="0"/>
          </a:p>
          <a:p>
            <a:r>
              <a:rPr lang="en-US" sz="2000" dirty="0"/>
              <a:t>Force on q is attractive.</a:t>
            </a:r>
          </a:p>
          <a:p>
            <a:endParaRPr lang="en-US" sz="2000" dirty="0"/>
          </a:p>
          <a:p>
            <a:r>
              <a:rPr lang="en-US" sz="2000" dirty="0"/>
              <a:t>Total actual induced charge is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0174" t="57094" r="36286"/>
          <a:stretch/>
        </p:blipFill>
        <p:spPr>
          <a:xfrm>
            <a:off x="4084889" y="4843096"/>
            <a:ext cx="2982483" cy="8464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84022" y="6242032"/>
            <a:ext cx="225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as image charge</a:t>
            </a:r>
          </a:p>
        </p:txBody>
      </p:sp>
    </p:spTree>
    <p:extLst>
      <p:ext uri="{BB962C8B-B14F-4D97-AF65-F5344CB8AC3E}">
        <p14:creationId xmlns:p14="http://schemas.microsoft.com/office/powerpoint/2010/main" val="137800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852</TotalTime>
  <Words>1550</Words>
  <Application>Microsoft Office PowerPoint</Application>
  <PresentationFormat>On-screen Show (4:3)</PresentationFormat>
  <Paragraphs>202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Symbol</vt:lpstr>
      <vt:lpstr>Office Theme</vt:lpstr>
      <vt:lpstr>Electricity and Magnetism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College of Sciences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and Magnetism I</dc:title>
  <dc:creator>Robert Peale</dc:creator>
  <cp:lastModifiedBy>Robert Peale</cp:lastModifiedBy>
  <cp:revision>40</cp:revision>
  <dcterms:created xsi:type="dcterms:W3CDTF">2018-09-12T15:05:39Z</dcterms:created>
  <dcterms:modified xsi:type="dcterms:W3CDTF">2018-09-25T14:40:38Z</dcterms:modified>
</cp:coreProperties>
</file>