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ad362ba3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ad362ba3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ad362ba34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ad362ba3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ad362ba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ad362ba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ad362ba34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ad362ba34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ad362ba3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ad362ba3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ad362ba3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ad362ba3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ad362ba3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ad362ba3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ad362ba3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ad362ba3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Espectro de potencia angular</a:t>
            </a:r>
            <a:endParaRPr/>
          </a:p>
        </p:txBody>
      </p:sp>
      <p:sp>
        <p:nvSpPr>
          <p:cNvPr id="87" name="Google Shape;87;p13"/>
          <p:cNvSpPr txBox="1"/>
          <p:nvPr>
            <p:ph idx="1" type="subTitle"/>
          </p:nvPr>
        </p:nvSpPr>
        <p:spPr>
          <a:xfrm>
            <a:off x="311700" y="2834125"/>
            <a:ext cx="8520600" cy="885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t>Jovanny Jara, Felipe Rojas</a:t>
            </a:r>
            <a:endParaRPr/>
          </a:p>
          <a:p>
            <a:pPr indent="0" lvl="0" marL="0" rtl="0" algn="l">
              <a:lnSpc>
                <a:spcPct val="115000"/>
              </a:lnSpc>
              <a:spcBef>
                <a:spcPts val="0"/>
              </a:spcBef>
              <a:spcAft>
                <a:spcPts val="0"/>
              </a:spcAft>
              <a:buNone/>
            </a:pPr>
            <a:r>
              <a:rPr lang="es"/>
              <a:t>Lic. en Física.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 qué consiste?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espectro de potencia angular, denotado </a:t>
            </a:r>
            <a:r>
              <a:rPr lang="es"/>
              <a:t>c</a:t>
            </a:r>
            <a:r>
              <a:rPr baseline="-25000" lang="es"/>
              <a:t>ℓ</a:t>
            </a:r>
            <a:r>
              <a:rPr lang="es"/>
              <a:t> , es uno de tres estadísticos usados para cuantificar una superficie o distribución del cielo.</a:t>
            </a:r>
            <a:endParaRPr/>
          </a:p>
          <a:p>
            <a:pPr indent="0" lvl="0" marL="0" rtl="0" algn="l">
              <a:spcBef>
                <a:spcPts val="1200"/>
              </a:spcBef>
              <a:spcAft>
                <a:spcPts val="1200"/>
              </a:spcAft>
              <a:buNone/>
            </a:pPr>
            <a:r>
              <a:rPr lang="es"/>
              <a:t>Este estadístico, al analizar distribuciones de cúmulos, galaxias y fuentes de radio, imagina que el campo  densidad superficial del objeto sobre el cielo se puede expresar c</a:t>
            </a:r>
            <a:r>
              <a:rPr lang="es"/>
              <a:t>omo una suma de fluctuaciones de densidad angular de distintas longitudes de onda (λ).</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31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¿Cuál es la matemática?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espectro de potencia angular es una </a:t>
            </a:r>
            <a:r>
              <a:rPr lang="es"/>
              <a:t>aplicación</a:t>
            </a:r>
            <a:r>
              <a:rPr lang="es"/>
              <a:t> del análisis de fourier sobre una superficie.</a:t>
            </a:r>
            <a:endParaRPr/>
          </a:p>
          <a:p>
            <a:pPr indent="0" lvl="0" marL="0" rtl="0" algn="l">
              <a:spcBef>
                <a:spcPts val="1200"/>
              </a:spcBef>
              <a:spcAft>
                <a:spcPts val="0"/>
              </a:spcAft>
              <a:buNone/>
            </a:pPr>
            <a:r>
              <a:rPr lang="es"/>
              <a:t>Herramientas matemáticas involucradas: </a:t>
            </a:r>
            <a:endParaRPr/>
          </a:p>
          <a:p>
            <a:pPr indent="-311150" lvl="0" marL="457200" rtl="0" algn="l">
              <a:spcBef>
                <a:spcPts val="1200"/>
              </a:spcBef>
              <a:spcAft>
                <a:spcPts val="0"/>
              </a:spcAft>
              <a:buSzPts val="1300"/>
              <a:buChar char="●"/>
            </a:pPr>
            <a:r>
              <a:rPr lang="es"/>
              <a:t>Funciones armónicas esféricas</a:t>
            </a:r>
            <a:endParaRPr/>
          </a:p>
          <a:p>
            <a:pPr indent="-311150" lvl="0" marL="457200" rtl="0" algn="l">
              <a:spcBef>
                <a:spcPts val="0"/>
              </a:spcBef>
              <a:spcAft>
                <a:spcPts val="0"/>
              </a:spcAft>
              <a:buSzPts val="1300"/>
              <a:buChar char="●"/>
            </a:pPr>
            <a:r>
              <a:rPr lang="es"/>
              <a:t>Análogos 2D del seno y coseno</a:t>
            </a:r>
            <a:endParaRPr/>
          </a:p>
          <a:p>
            <a:pPr indent="0" lvl="0" marL="0" rtl="0" algn="l">
              <a:spcBef>
                <a:spcPts val="1200"/>
              </a:spcBef>
              <a:spcAft>
                <a:spcPts val="0"/>
              </a:spcAft>
              <a:buNone/>
            </a:pPr>
            <a:r>
              <a:rPr lang="es"/>
              <a:t>Además, está la cantidad c</a:t>
            </a:r>
            <a:r>
              <a:rPr baseline="-25000" lang="es"/>
              <a:t>ℓ</a:t>
            </a:r>
            <a:r>
              <a:rPr lang="es"/>
              <a:t> que expresa la amplitud del multipolo ℓ-ésimo, que produce fluctuaciones en escalas angulares θ ~180°/ℓ.</a:t>
            </a:r>
            <a:endParaRPr/>
          </a:p>
          <a:p>
            <a:pPr indent="0" lvl="0" marL="0" rtl="0" algn="l">
              <a:spcBef>
                <a:spcPts val="1200"/>
              </a:spcBef>
              <a:spcAft>
                <a:spcPts val="1200"/>
              </a:spcAft>
              <a:buNone/>
            </a:pPr>
            <a:r>
              <a:rPr lang="es"/>
              <a:t>En el sentido teórico, el espectro c</a:t>
            </a:r>
            <a:r>
              <a:rPr baseline="-25000" lang="es"/>
              <a:t>ℓ</a:t>
            </a:r>
            <a:r>
              <a:rPr lang="es"/>
              <a:t> es  totalmente equivalente a la función </a:t>
            </a:r>
            <a:r>
              <a:rPr lang="es"/>
              <a:t>correlación</a:t>
            </a:r>
            <a:r>
              <a:rPr lang="es"/>
              <a:t> angular w(θ).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37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¿Cuál es la matemática?</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7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Estas dos cantidades quedan unidas por estas dos relaciones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Donde 𝜍</a:t>
            </a:r>
            <a:r>
              <a:rPr baseline="-25000" lang="es"/>
              <a:t>0</a:t>
            </a:r>
            <a:r>
              <a:rPr lang="es"/>
              <a:t> es la densidad media de la superficie del objeto y P</a:t>
            </a:r>
            <a:r>
              <a:rPr baseline="-25000" lang="es"/>
              <a:t>ℓ</a:t>
            </a:r>
            <a:r>
              <a:rPr lang="es"/>
              <a:t> son los polinomios de Legendre.</a:t>
            </a:r>
            <a:endParaRPr/>
          </a:p>
        </p:txBody>
      </p:sp>
      <p:pic>
        <p:nvPicPr>
          <p:cNvPr id="106" name="Google Shape;106;p16"/>
          <p:cNvPicPr preferRelativeResize="0"/>
          <p:nvPr/>
        </p:nvPicPr>
        <p:blipFill rotWithShape="1">
          <a:blip r:embed="rId3">
            <a:alphaModFix/>
          </a:blip>
          <a:srcRect b="0" l="0" r="4933" t="0"/>
          <a:stretch/>
        </p:blipFill>
        <p:spPr>
          <a:xfrm>
            <a:off x="2778601" y="2571750"/>
            <a:ext cx="3586790" cy="176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126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Implicaciones de los peaks del espectro de potencia angular:</a:t>
            </a:r>
            <a:endParaRPr/>
          </a:p>
        </p:txBody>
      </p:sp>
      <p:sp>
        <p:nvSpPr>
          <p:cNvPr id="112" name="Google Shape;112;p17"/>
          <p:cNvSpPr txBox="1"/>
          <p:nvPr>
            <p:ph idx="1" type="body"/>
          </p:nvPr>
        </p:nvSpPr>
        <p:spPr>
          <a:xfrm>
            <a:off x="729450" y="2078875"/>
            <a:ext cx="4979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a:t>
            </a:r>
            <a:r>
              <a:rPr lang="es"/>
              <a:t>través</a:t>
            </a:r>
            <a:r>
              <a:rPr lang="es"/>
              <a:t> de la figura se puede observar 3 peaks, el primer peak se debe a la </a:t>
            </a:r>
            <a:r>
              <a:rPr lang="es"/>
              <a:t>compresión</a:t>
            </a:r>
            <a:r>
              <a:rPr lang="es"/>
              <a:t> de una gran </a:t>
            </a:r>
            <a:r>
              <a:rPr lang="es"/>
              <a:t>región</a:t>
            </a:r>
            <a:r>
              <a:rPr lang="es"/>
              <a:t> que </a:t>
            </a:r>
            <a:r>
              <a:rPr lang="es"/>
              <a:t>alcanzó</a:t>
            </a:r>
            <a:r>
              <a:rPr lang="es"/>
              <a:t> su </a:t>
            </a:r>
            <a:r>
              <a:rPr lang="es"/>
              <a:t>máxima</a:t>
            </a:r>
            <a:r>
              <a:rPr lang="es"/>
              <a:t> </a:t>
            </a:r>
            <a:r>
              <a:rPr lang="es"/>
              <a:t>compresión</a:t>
            </a:r>
            <a:r>
              <a:rPr lang="es"/>
              <a:t> en el momento del desacoplamiento.</a:t>
            </a:r>
            <a:endParaRPr/>
          </a:p>
          <a:p>
            <a:pPr indent="0" lvl="0" marL="0" rtl="0" algn="l">
              <a:spcBef>
                <a:spcPts val="1200"/>
              </a:spcBef>
              <a:spcAft>
                <a:spcPts val="0"/>
              </a:spcAft>
              <a:buNone/>
            </a:pPr>
            <a:r>
              <a:rPr lang="es"/>
              <a:t>El segundo peak se debe a la </a:t>
            </a:r>
            <a:r>
              <a:rPr lang="es"/>
              <a:t>oscilación</a:t>
            </a:r>
            <a:r>
              <a:rPr lang="es"/>
              <a:t> de una </a:t>
            </a:r>
            <a:r>
              <a:rPr lang="es"/>
              <a:t>región</a:t>
            </a:r>
            <a:r>
              <a:rPr lang="es"/>
              <a:t> </a:t>
            </a:r>
            <a:r>
              <a:rPr lang="es"/>
              <a:t>aún</a:t>
            </a:r>
            <a:r>
              <a:rPr lang="es"/>
              <a:t> más pequeña que </a:t>
            </a:r>
            <a:r>
              <a:rPr lang="es"/>
              <a:t>pasó</a:t>
            </a:r>
            <a:r>
              <a:rPr lang="es"/>
              <a:t> por su </a:t>
            </a:r>
            <a:r>
              <a:rPr lang="es"/>
              <a:t>máxima</a:t>
            </a:r>
            <a:r>
              <a:rPr lang="es"/>
              <a:t> </a:t>
            </a:r>
            <a:r>
              <a:rPr lang="es"/>
              <a:t>compresión</a:t>
            </a:r>
            <a:r>
              <a:rPr lang="es"/>
              <a:t> y luego </a:t>
            </a:r>
            <a:r>
              <a:rPr lang="es"/>
              <a:t>alcanzó</a:t>
            </a:r>
            <a:r>
              <a:rPr lang="es"/>
              <a:t> su </a:t>
            </a:r>
            <a:r>
              <a:rPr lang="es"/>
              <a:t>máxima</a:t>
            </a:r>
            <a:r>
              <a:rPr lang="es"/>
              <a:t> </a:t>
            </a:r>
            <a:r>
              <a:rPr lang="es"/>
              <a:t>rarefacción</a:t>
            </a:r>
            <a:r>
              <a:rPr lang="es"/>
              <a:t> en el momento del desacoplamiento.</a:t>
            </a:r>
            <a:endParaRPr/>
          </a:p>
          <a:p>
            <a:pPr indent="0" lvl="0" marL="0" rtl="0" algn="l">
              <a:spcBef>
                <a:spcPts val="1200"/>
              </a:spcBef>
              <a:spcAft>
                <a:spcPts val="1200"/>
              </a:spcAft>
              <a:buNone/>
            </a:pPr>
            <a:r>
              <a:rPr lang="es"/>
              <a:t>El tercer peak se debe a una </a:t>
            </a:r>
            <a:r>
              <a:rPr lang="es"/>
              <a:t>oscilación</a:t>
            </a:r>
            <a:r>
              <a:rPr lang="es"/>
              <a:t> que alcanza su segunda </a:t>
            </a:r>
            <a:r>
              <a:rPr lang="es"/>
              <a:t>compresión</a:t>
            </a:r>
            <a:r>
              <a:rPr lang="es"/>
              <a:t> </a:t>
            </a:r>
            <a:r>
              <a:rPr lang="es"/>
              <a:t>máxima</a:t>
            </a:r>
            <a:r>
              <a:rPr lang="es"/>
              <a:t> en el momento del desacoplamiento.</a:t>
            </a:r>
            <a:endParaRPr/>
          </a:p>
        </p:txBody>
      </p:sp>
      <p:pic>
        <p:nvPicPr>
          <p:cNvPr id="113" name="Google Shape;113;p17"/>
          <p:cNvPicPr preferRelativeResize="0"/>
          <p:nvPr/>
        </p:nvPicPr>
        <p:blipFill>
          <a:blip r:embed="rId3">
            <a:alphaModFix/>
          </a:blip>
          <a:stretch>
            <a:fillRect/>
          </a:stretch>
        </p:blipFill>
        <p:spPr>
          <a:xfrm>
            <a:off x="5749575" y="2130875"/>
            <a:ext cx="3291213" cy="2586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rPr lang="es"/>
              <a:t> </a:t>
            </a:r>
            <a:endParaRPr/>
          </a:p>
        </p:txBody>
      </p:sp>
      <p:sp>
        <p:nvSpPr>
          <p:cNvPr id="119" name="Google Shape;119;p18"/>
          <p:cNvSpPr txBox="1"/>
          <p:nvPr>
            <p:ph idx="1" type="body"/>
          </p:nvPr>
        </p:nvSpPr>
        <p:spPr>
          <a:xfrm>
            <a:off x="729450" y="2241613"/>
            <a:ext cx="47223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esta figura se  muestra que en la parte de la derecha del espectro, los peaks se extinguen para l&gt;1000. Esto se conoce como la </a:t>
            </a:r>
            <a:r>
              <a:rPr lang="es"/>
              <a:t>amortiguación</a:t>
            </a:r>
            <a:r>
              <a:rPr lang="es"/>
              <a:t> de seda que ocurre cuando fotones que caminan al azar pueden difundirse entre las compresiones y rarefacciones de las ondas de sonido de longitud de onda corta y </a:t>
            </a:r>
            <a:r>
              <a:rPr lang="es"/>
              <a:t>así</a:t>
            </a:r>
            <a:r>
              <a:rPr lang="es"/>
              <a:t> </a:t>
            </a:r>
            <a:r>
              <a:rPr lang="es"/>
              <a:t>disminuir</a:t>
            </a:r>
            <a:r>
              <a:rPr lang="es"/>
              <a:t> sus amplitudes.</a:t>
            </a:r>
            <a:endParaRPr/>
          </a:p>
        </p:txBody>
      </p:sp>
      <p:pic>
        <p:nvPicPr>
          <p:cNvPr id="120" name="Google Shape;120;p18"/>
          <p:cNvPicPr preferRelativeResize="0"/>
          <p:nvPr/>
        </p:nvPicPr>
        <p:blipFill>
          <a:blip r:embed="rId3">
            <a:alphaModFix/>
          </a:blip>
          <a:stretch>
            <a:fillRect/>
          </a:stretch>
        </p:blipFill>
        <p:spPr>
          <a:xfrm>
            <a:off x="5451750" y="1733289"/>
            <a:ext cx="3317924" cy="2597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729450" y="1249125"/>
            <a:ext cx="4318500" cy="355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La figura muestra el efecto sobre el espectro de potencia de la variación de varios parámetros cosmológicos. Puede </a:t>
            </a:r>
            <a:r>
              <a:rPr lang="es"/>
              <a:t>resultar esclarecedor</a:t>
            </a:r>
            <a:r>
              <a:rPr lang="es"/>
              <a:t> descargar el programa CMBFAST (enumerado en las referencias) que calculará de forma rápida y precisa el espectro de potencia angular para una selección de parámetros de entrada del modelo. Se están planificando misiones futuras para resolver mejor los picos armónicos más altos y así restringir aún más los modelos. Algunos modelos teóricos de formación de estructuras ya se han eliminado de manera decisiva al compararlos con el espectro de potencia angular observado.</a:t>
            </a:r>
            <a:endParaRPr/>
          </a:p>
          <a:p>
            <a:pPr indent="0" lvl="0" marL="0" rtl="0" algn="l">
              <a:spcBef>
                <a:spcPts val="1200"/>
              </a:spcBef>
              <a:spcAft>
                <a:spcPts val="0"/>
              </a:spcAft>
              <a:buNone/>
            </a:pPr>
            <a:r>
              <a:rPr lang="es"/>
              <a:t>Por ejemplo, las reliquias exóticas del falso vacío, como los monopolos y los muros de dominio, alguna vez se consideraron candidatas para las "semillas" de la formación de estructuras. Sin embargo, su espectro de potencia es bastante diferente del espectro observado. Estas reliquias pueden o no existir, pero no juegan un papel importante en el crecimiento de la estructura.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5290450" y="1296150"/>
            <a:ext cx="3543100" cy="346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29418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Conclusión</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