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25"/>
  </p:notesMasterIdLst>
  <p:handoutMasterIdLst>
    <p:handoutMasterId r:id="rId26"/>
  </p:handoutMasterIdLst>
  <p:sldIdLst>
    <p:sldId id="256" r:id="rId5"/>
    <p:sldId id="257" r:id="rId6"/>
    <p:sldId id="259" r:id="rId7"/>
    <p:sldId id="271" r:id="rId8"/>
    <p:sldId id="288" r:id="rId9"/>
    <p:sldId id="289" r:id="rId10"/>
    <p:sldId id="285" r:id="rId11"/>
    <p:sldId id="261" r:id="rId12"/>
    <p:sldId id="263" r:id="rId13"/>
    <p:sldId id="270" r:id="rId14"/>
    <p:sldId id="287" r:id="rId15"/>
    <p:sldId id="284" r:id="rId16"/>
    <p:sldId id="272" r:id="rId17"/>
    <p:sldId id="278" r:id="rId18"/>
    <p:sldId id="273" r:id="rId19"/>
    <p:sldId id="274" r:id="rId20"/>
    <p:sldId id="279" r:id="rId21"/>
    <p:sldId id="267" r:id="rId22"/>
    <p:sldId id="280"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84328" autoAdjust="0"/>
  </p:normalViewPr>
  <p:slideViewPr>
    <p:cSldViewPr snapToGrid="0">
      <p:cViewPr varScale="1">
        <p:scale>
          <a:sx n="73" d="100"/>
          <a:sy n="73" d="100"/>
        </p:scale>
        <p:origin x="1236" y="60"/>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12/15/2022</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‹Nº›</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12/15/2022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‹Nº›</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10</a:t>
            </a:fld>
            <a:endParaRPr lang="en-US" dirty="0"/>
          </a:p>
        </p:txBody>
      </p:sp>
    </p:spTree>
    <p:extLst>
      <p:ext uri="{BB962C8B-B14F-4D97-AF65-F5344CB8AC3E}">
        <p14:creationId xmlns:p14="http://schemas.microsoft.com/office/powerpoint/2010/main" val="3786944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1522913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12</a:t>
            </a:fld>
            <a:endParaRPr lang="en-US" dirty="0"/>
          </a:p>
        </p:txBody>
      </p:sp>
    </p:spTree>
    <p:extLst>
      <p:ext uri="{BB962C8B-B14F-4D97-AF65-F5344CB8AC3E}">
        <p14:creationId xmlns:p14="http://schemas.microsoft.com/office/powerpoint/2010/main" val="1469181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13</a:t>
            </a:fld>
            <a:endParaRPr lang="en-US" dirty="0"/>
          </a:p>
        </p:txBody>
      </p:sp>
    </p:spTree>
    <p:extLst>
      <p:ext uri="{BB962C8B-B14F-4D97-AF65-F5344CB8AC3E}">
        <p14:creationId xmlns:p14="http://schemas.microsoft.com/office/powerpoint/2010/main" val="452043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14</a:t>
            </a:fld>
            <a:endParaRPr lang="en-US" dirty="0"/>
          </a:p>
        </p:txBody>
      </p:sp>
    </p:spTree>
    <p:extLst>
      <p:ext uri="{BB962C8B-B14F-4D97-AF65-F5344CB8AC3E}">
        <p14:creationId xmlns:p14="http://schemas.microsoft.com/office/powerpoint/2010/main" val="3575107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15</a:t>
            </a:fld>
            <a:endParaRPr lang="en-US" dirty="0"/>
          </a:p>
        </p:txBody>
      </p:sp>
    </p:spTree>
    <p:extLst>
      <p:ext uri="{BB962C8B-B14F-4D97-AF65-F5344CB8AC3E}">
        <p14:creationId xmlns:p14="http://schemas.microsoft.com/office/powerpoint/2010/main" val="392031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16</a:t>
            </a:fld>
            <a:endParaRPr lang="en-US" dirty="0"/>
          </a:p>
        </p:txBody>
      </p:sp>
    </p:spTree>
    <p:extLst>
      <p:ext uri="{BB962C8B-B14F-4D97-AF65-F5344CB8AC3E}">
        <p14:creationId xmlns:p14="http://schemas.microsoft.com/office/powerpoint/2010/main" val="279963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17</a:t>
            </a:fld>
            <a:endParaRPr lang="en-US" dirty="0"/>
          </a:p>
        </p:txBody>
      </p:sp>
    </p:spTree>
    <p:extLst>
      <p:ext uri="{BB962C8B-B14F-4D97-AF65-F5344CB8AC3E}">
        <p14:creationId xmlns:p14="http://schemas.microsoft.com/office/powerpoint/2010/main" val="70578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18</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19</a:t>
            </a:fld>
            <a:endParaRPr lang="en-US" dirty="0"/>
          </a:p>
        </p:txBody>
      </p:sp>
    </p:spTree>
    <p:extLst>
      <p:ext uri="{BB962C8B-B14F-4D97-AF65-F5344CB8AC3E}">
        <p14:creationId xmlns:p14="http://schemas.microsoft.com/office/powerpoint/2010/main" val="41245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20</a:t>
            </a:fld>
            <a:endParaRPr lang="en-US" dirty="0"/>
          </a:p>
        </p:txBody>
      </p:sp>
    </p:spTree>
    <p:extLst>
      <p:ext uri="{BB962C8B-B14F-4D97-AF65-F5344CB8AC3E}">
        <p14:creationId xmlns:p14="http://schemas.microsoft.com/office/powerpoint/2010/main" val="12359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345250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171516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8930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26885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9</a:t>
            </a:fld>
            <a:endParaRPr lang="en-US" dirty="0"/>
          </a:p>
        </p:txBody>
      </p:sp>
    </p:spTree>
    <p:extLst>
      <p:ext uri="{BB962C8B-B14F-4D97-AF65-F5344CB8AC3E}">
        <p14:creationId xmlns:p14="http://schemas.microsoft.com/office/powerpoint/2010/main" val="75056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6"/>
            <a:ext cx="9144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dirty="0"/>
          </a:p>
        </p:txBody>
      </p:sp>
      <p:sp>
        <p:nvSpPr>
          <p:cNvPr id="11" name="Freeform 6"/>
          <p:cNvSpPr/>
          <p:nvPr/>
        </p:nvSpPr>
        <p:spPr bwMode="ltGray">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449148"/>
            <a:ext cx="7929000" cy="2971051"/>
          </a:xfrm>
        </p:spPr>
        <p:txBody>
          <a:bodyPr/>
          <a:lstStyle>
            <a:lvl1pPr algn="ctr">
              <a:defRPr sz="4050" b="0"/>
            </a:lvl1pPr>
          </a:lstStyle>
          <a:p>
            <a:r>
              <a:rPr lang="en-US" noProof="0"/>
              <a:t>Click to edit Master title style</a:t>
            </a:r>
          </a:p>
        </p:txBody>
      </p:sp>
      <p:sp>
        <p:nvSpPr>
          <p:cNvPr id="3" name="Subtitle 2"/>
          <p:cNvSpPr>
            <a:spLocks noGrp="1"/>
          </p:cNvSpPr>
          <p:nvPr>
            <p:ph type="subTitle" idx="1"/>
          </p:nvPr>
        </p:nvSpPr>
        <p:spPr>
          <a:xfrm>
            <a:off x="607501" y="5280847"/>
            <a:ext cx="7929000" cy="434974"/>
          </a:xfrm>
        </p:spPr>
        <p:txBody>
          <a:bodyPr anchor="t">
            <a:noAutofit/>
          </a:bodyPr>
          <a:lstStyle>
            <a:lvl1pPr marL="0" indent="0" algn="ctr">
              <a:buNone/>
              <a:defRPr sz="180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2"/>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606670"/>
            <a:ext cx="7921064" cy="3813527"/>
          </a:xfrm>
        </p:spPr>
        <p:txBody>
          <a:bodyPr anchor="ctr" anchorCtr="0"/>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607500" y="5281202"/>
            <a:ext cx="7921064" cy="433955"/>
          </a:xfrm>
        </p:spPr>
        <p:txBody>
          <a:bodyPr anchor="ctr" anchorCtr="0">
            <a:noAutofit/>
          </a:bodyPr>
          <a:lstStyle>
            <a:lvl1pPr marL="0" indent="0" algn="r">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611046" y="2174875"/>
            <a:ext cx="3892393" cy="576262"/>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11047" y="2751139"/>
            <a:ext cx="3892392"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62" y="2174875"/>
            <a:ext cx="3895937" cy="576262"/>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0562" y="2751139"/>
            <a:ext cx="3895937"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804864" y="446088"/>
            <a:ext cx="2660650"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446088"/>
            <a:ext cx="2660650" cy="2576512"/>
          </a:xfrm>
        </p:spPr>
        <p:txBody>
          <a:bodyPr anchor="ctr" anchorCtr="0"/>
          <a:lstStyle>
            <a:lvl1pPr algn="l">
              <a:defRPr sz="3000" b="0"/>
            </a:lvl1pPr>
          </a:lstStyle>
          <a:p>
            <a:r>
              <a:rPr lang="en-US" noProof="0"/>
              <a:t>Click to edit Master title style</a:t>
            </a:r>
          </a:p>
        </p:txBody>
      </p:sp>
      <p:sp>
        <p:nvSpPr>
          <p:cNvPr id="3" name="Content Placeholder 2"/>
          <p:cNvSpPr>
            <a:spLocks noGrp="1"/>
          </p:cNvSpPr>
          <p:nvPr>
            <p:ph idx="1" hasCustomPrompt="1"/>
          </p:nvPr>
        </p:nvSpPr>
        <p:spPr>
          <a:xfrm>
            <a:off x="3641725" y="446089"/>
            <a:ext cx="4689475"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804864" y="3022601"/>
            <a:ext cx="2660650" cy="2838449"/>
          </a:xfrm>
        </p:spPr>
        <p:txBody>
          <a:bodyPr>
            <a:normAutofit/>
          </a:bodyPr>
          <a:lstStyle>
            <a:lvl1pPr marL="0" indent="0">
              <a:buNone/>
              <a:defRPr sz="21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473773" y="1081456"/>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1238502"/>
            <a:ext cx="4420380" cy="2645912"/>
          </a:xfrm>
        </p:spPr>
        <p:txBody>
          <a:bodyPr anchor="ctr" anchorCtr="0"/>
          <a:lstStyle>
            <a:lvl1pPr algn="l">
              <a:defRPr sz="3000" b="0" cap="none"/>
            </a:lvl1pPr>
          </a:lstStyle>
          <a:p>
            <a:r>
              <a:rPr lang="en-US" noProof="0"/>
              <a:t>Click to edit Master title style</a:t>
            </a:r>
          </a:p>
        </p:txBody>
      </p:sp>
      <p:sp>
        <p:nvSpPr>
          <p:cNvPr id="3" name="Text Placeholder 2"/>
          <p:cNvSpPr>
            <a:spLocks noGrp="1"/>
          </p:cNvSpPr>
          <p:nvPr>
            <p:ph type="body" idx="1" hasCustomPrompt="1"/>
          </p:nvPr>
        </p:nvSpPr>
        <p:spPr>
          <a:xfrm>
            <a:off x="639893" y="4443681"/>
            <a:ext cx="4418727" cy="71324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5680982" y="1081457"/>
            <a:ext cx="2857501" cy="4075465"/>
          </a:xfrm>
        </p:spPr>
        <p:txBody>
          <a:bodyPr anchor="t" anchorCtr="0">
            <a:normAutofit/>
          </a:bodyPr>
          <a:lstStyle>
            <a:lvl1pPr marL="0" indent="0" algn="l">
              <a:buFontTx/>
              <a:buNone/>
              <a:defRPr sz="21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12/15/2022</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855664"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2435958"/>
            <a:ext cx="3286891" cy="2007789"/>
          </a:xfrm>
        </p:spPr>
        <p:txBody>
          <a:bodyPr anchor="ctr" anchorCtr="0"/>
          <a:lstStyle>
            <a:lvl1pPr algn="l">
              <a:defRPr sz="3000" b="0"/>
            </a:lvl1pPr>
          </a:lstStyle>
          <a:p>
            <a:r>
              <a:rPr lang="en-US" noProof="0"/>
              <a:t>Click to edit Master title style</a:t>
            </a:r>
          </a:p>
        </p:txBody>
      </p:sp>
      <p:sp>
        <p:nvSpPr>
          <p:cNvPr id="6" name="Text Placeholder 5"/>
          <p:cNvSpPr>
            <a:spLocks noGrp="1"/>
          </p:cNvSpPr>
          <p:nvPr>
            <p:ph type="body" sz="quarter" idx="16" hasCustomPrompt="1"/>
          </p:nvPr>
        </p:nvSpPr>
        <p:spPr>
          <a:xfrm>
            <a:off x="4617000" y="2286001"/>
            <a:ext cx="3660225" cy="2295525"/>
          </a:xfrm>
        </p:spPr>
        <p:txBody>
          <a:bodyPr anchor="ctr" anchorCtr="0">
            <a:normAutofit/>
          </a:bodyPr>
          <a:lstStyle>
            <a:lvl1pPr marL="0" indent="0" algn="ctr">
              <a:buFontTx/>
              <a:buNone/>
              <a:defRPr sz="21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12/15/2022</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5752239" y="1"/>
            <a:ext cx="3391762"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5" y="586171"/>
            <a:ext cx="2815845"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607501" y="446089"/>
            <a:ext cx="4958655"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4640562" y="2222287"/>
            <a:ext cx="3895937"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628650" y="2222287"/>
            <a:ext cx="38862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9144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38636" y="451514"/>
            <a:ext cx="8466729" cy="5149187"/>
          </a:xfrm>
        </p:spPr>
        <p:txBody>
          <a:bodyPr anchor="ctr" anchorCtr="0"/>
          <a:lstStyle>
            <a:lvl1pPr algn="ctr">
              <a:defRPr sz="36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9525" y="1"/>
            <a:ext cx="4503439"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38636" y="375314"/>
            <a:ext cx="3835513"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338636" y="2222288"/>
            <a:ext cx="4164803"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4842075" y="375313"/>
            <a:ext cx="3889772" cy="5485737"/>
          </a:xfrm>
        </p:spPr>
        <p:txBody>
          <a:bodyPr anchor="t" anchorCtr="0">
            <a:normAutofit/>
          </a:bodyPr>
          <a:lstStyle>
            <a:lvl1pPr>
              <a:defRPr sz="2100"/>
            </a:lvl1pPr>
            <a:lvl2pPr>
              <a:defRPr sz="1800"/>
            </a:lvl2pPr>
            <a:lvl3pPr>
              <a:defRPr sz="15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12/15/2022</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4640561" y="1"/>
            <a:ext cx="4503437"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974522" y="359552"/>
            <a:ext cx="3835513"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338636" y="451514"/>
            <a:ext cx="4164803" cy="5409537"/>
          </a:xfrm>
        </p:spPr>
        <p:txBody>
          <a:bodyPr anchor="t" anchorCtr="0">
            <a:normAutofit/>
          </a:bodyPr>
          <a:lstStyle>
            <a:lvl1pPr>
              <a:defRPr sz="2100"/>
            </a:lvl1pPr>
            <a:lvl2pPr>
              <a:defRPr sz="2100"/>
            </a:lvl2pPr>
            <a:lvl3pPr>
              <a:defRPr sz="2100"/>
            </a:lvl3pPr>
            <a:lvl4pPr>
              <a:defRPr sz="2100"/>
            </a:lvl4pPr>
            <a:lvl5pPr>
              <a:defRPr sz="2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65923" y="2222287"/>
            <a:ext cx="4164803"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4572000" y="1"/>
            <a:ext cx="4572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442797" y="311813"/>
            <a:ext cx="4000836" cy="1453488"/>
          </a:xfrm>
          <a:effectLst/>
        </p:spPr>
        <p:txBody>
          <a:bodyPr anchor="b">
            <a:normAutofit/>
          </a:bodyPr>
          <a:lstStyle>
            <a:lvl1pPr algn="l">
              <a:defRPr sz="3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442797" y="2057400"/>
            <a:ext cx="4000836" cy="3811588"/>
          </a:xfrm>
        </p:spPr>
        <p:txBody>
          <a:bodyPr anchor="t">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607501" y="2222287"/>
            <a:ext cx="7928999" cy="3638764"/>
          </a:xfrm>
        </p:spPr>
        <p:txBody>
          <a:bodyPr>
            <a:normAutofit/>
          </a:bodyPr>
          <a:lstStyle>
            <a:lvl1pPr>
              <a:defRPr sz="2100"/>
            </a:lvl1pPr>
            <a:lvl2pPr>
              <a:defRPr sz="2100"/>
            </a:lvl2pPr>
            <a:lvl3pPr>
              <a:defRPr sz="2100"/>
            </a:lvl3pPr>
            <a:lvl4pPr>
              <a:defRPr sz="2100"/>
            </a:lvl4pPr>
            <a:lvl5pPr>
              <a:defRPr sz="2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7500" y="4489884"/>
            <a:ext cx="7921064" cy="1426004"/>
          </a:xfrm>
        </p:spPr>
        <p:txBody>
          <a:bodyPr anchor="ctr" anchorCtr="0">
            <a:normAutofit/>
          </a:bodyPr>
          <a:lstStyle>
            <a:lvl1pPr algn="ctr">
              <a:defRPr sz="3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3968" y="-57584"/>
            <a:ext cx="9144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12/15/2022</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447188"/>
            <a:ext cx="7928999"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614034" y="2222287"/>
            <a:ext cx="7915931"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12/15/2022</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447188"/>
            <a:ext cx="7928999"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607500" y="2184402"/>
            <a:ext cx="7922464"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338636" y="6041363"/>
            <a:ext cx="6483240" cy="365125"/>
          </a:xfrm>
          <a:prstGeom prst="rect">
            <a:avLst/>
          </a:prstGeom>
        </p:spPr>
        <p:txBody>
          <a:bodyPr vert="horz" lIns="91440" tIns="45720" rIns="91440" bIns="45720" rtlCol="0" anchor="b"/>
          <a:lstStyle>
            <a:lvl1pPr algn="l">
              <a:defRPr sz="675">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7000969" y="6041363"/>
            <a:ext cx="1007780" cy="365125"/>
          </a:xfrm>
          <a:prstGeom prst="rect">
            <a:avLst/>
          </a:prstGeom>
        </p:spPr>
        <p:txBody>
          <a:bodyPr vert="horz" lIns="91440" tIns="45720" rIns="91440" bIns="45720" rtlCol="0" anchor="b"/>
          <a:lstStyle>
            <a:lvl1pPr algn="r">
              <a:defRPr sz="675">
                <a:solidFill>
                  <a:schemeClr val="tx1"/>
                </a:solidFill>
              </a:defRPr>
            </a:lvl1pPr>
          </a:lstStyle>
          <a:p>
            <a:fld id="{FB7F6C47-B260-4BB6-8230-7D14D5CDE026}" type="datetimeFigureOut">
              <a:rPr lang="en-US" noProof="0" smtClean="0"/>
              <a:t>12/15/2022</a:t>
            </a:fld>
            <a:endParaRPr lang="en-US" noProof="0" dirty="0"/>
          </a:p>
        </p:txBody>
      </p:sp>
      <p:sp>
        <p:nvSpPr>
          <p:cNvPr id="6" name="Slide Number Placeholder 5"/>
          <p:cNvSpPr>
            <a:spLocks noGrp="1"/>
          </p:cNvSpPr>
          <p:nvPr>
            <p:ph type="sldNum" sz="quarter" idx="4"/>
          </p:nvPr>
        </p:nvSpPr>
        <p:spPr>
          <a:xfrm>
            <a:off x="8008749" y="5915889"/>
            <a:ext cx="796616" cy="490599"/>
          </a:xfrm>
          <a:prstGeom prst="rect">
            <a:avLst/>
          </a:prstGeom>
        </p:spPr>
        <p:txBody>
          <a:bodyPr vert="horz" lIns="91440" tIns="45720" rIns="91440" bIns="10800" rtlCol="0" anchor="b"/>
          <a:lstStyle>
            <a:lvl1pPr algn="r">
              <a:defRPr sz="1500">
                <a:solidFill>
                  <a:schemeClr val="accent1"/>
                </a:solidFill>
              </a:defRPr>
            </a:lvl1pPr>
          </a:lstStyle>
          <a:p>
            <a:fld id="{A4942799-31AF-4FF8-9D79-C1A3E01FB207}" type="slidenum">
              <a:rPr lang="en-US" noProof="0" smtClean="0"/>
              <a:t>‹Nº›</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342900" rtl="0" eaLnBrk="1" latinLnBrk="0" hangingPunct="1">
        <a:spcBef>
          <a:spcPct val="0"/>
        </a:spcBef>
        <a:buNone/>
        <a:defRPr sz="3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SzPct val="80000"/>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SzPct val="80000"/>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SzPct val="80000"/>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SzPct val="80000"/>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SzPct val="80000"/>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607498" y="1075075"/>
            <a:ext cx="7929000" cy="2971051"/>
          </a:xfrm>
        </p:spPr>
        <p:txBody>
          <a:bodyPr/>
          <a:lstStyle/>
          <a:p>
            <a:r>
              <a:rPr lang="en-US" sz="6000" b="1" i="1" dirty="0" err="1"/>
              <a:t>Filtrado</a:t>
            </a:r>
            <a:r>
              <a:rPr lang="en-US" sz="6000" b="1" i="1" dirty="0"/>
              <a:t> de </a:t>
            </a:r>
            <a:r>
              <a:rPr lang="en-US" sz="6000" b="1" i="1" dirty="0" err="1"/>
              <a:t>Datos</a:t>
            </a:r>
            <a:endParaRPr lang="en-US" sz="6000" b="1" i="1"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4631377" y="5011387"/>
            <a:ext cx="4431871" cy="1776827"/>
          </a:xfrm>
        </p:spPr>
        <p:txBody>
          <a:bodyPr>
            <a:noAutofit/>
          </a:bodyPr>
          <a:lstStyle/>
          <a:p>
            <a:pPr algn="r"/>
            <a:r>
              <a:rPr lang="en-US" sz="3000" dirty="0"/>
              <a:t>Erick Castro</a:t>
            </a:r>
          </a:p>
          <a:p>
            <a:pPr algn="r"/>
            <a:r>
              <a:rPr lang="en-US" sz="3000" dirty="0"/>
              <a:t>Francisco Bustamante</a:t>
            </a:r>
          </a:p>
          <a:p>
            <a:pPr algn="r"/>
            <a:r>
              <a:rPr lang="en-US" sz="3000" dirty="0"/>
              <a:t>Daniel Cerda</a:t>
            </a:r>
          </a:p>
        </p:txBody>
      </p:sp>
      <p:pic>
        <p:nvPicPr>
          <p:cNvPr id="5" name="Picture 4" descr="Text">
            <a:extLst>
              <a:ext uri="{FF2B5EF4-FFF2-40B4-BE49-F238E27FC236}">
                <a16:creationId xmlns:a16="http://schemas.microsoft.com/office/drawing/2014/main" id="{0A54A650-4354-46D9-7DA5-E7424B37A3FC}"/>
              </a:ext>
            </a:extLst>
          </p:cNvPr>
          <p:cNvPicPr>
            <a:picLocks noChangeAspect="1"/>
          </p:cNvPicPr>
          <p:nvPr/>
        </p:nvPicPr>
        <p:blipFill>
          <a:blip r:embed="rId3"/>
          <a:stretch>
            <a:fillRect/>
          </a:stretch>
        </p:blipFill>
        <p:spPr>
          <a:xfrm>
            <a:off x="172490" y="141038"/>
            <a:ext cx="1423098" cy="666484"/>
          </a:xfrm>
          <a:prstGeom prst="rect">
            <a:avLst/>
          </a:prstGeom>
        </p:spPr>
      </p:pic>
      <p:sp>
        <p:nvSpPr>
          <p:cNvPr id="4" name="Subtitle 2">
            <a:extLst>
              <a:ext uri="{FF2B5EF4-FFF2-40B4-BE49-F238E27FC236}">
                <a16:creationId xmlns:a16="http://schemas.microsoft.com/office/drawing/2014/main" id="{0C7F64B9-5B6F-3EF4-74DE-7A4DA327BADE}"/>
              </a:ext>
            </a:extLst>
          </p:cNvPr>
          <p:cNvSpPr txBox="1">
            <a:spLocks/>
          </p:cNvSpPr>
          <p:nvPr/>
        </p:nvSpPr>
        <p:spPr>
          <a:xfrm>
            <a:off x="2356063" y="3335467"/>
            <a:ext cx="4431871" cy="987118"/>
          </a:xfrm>
          <a:prstGeom prst="rect">
            <a:avLst/>
          </a:prstGeom>
          <a:effectLst/>
        </p:spPr>
        <p:txBody>
          <a:bodyPr vert="horz" lIns="91440" tIns="45720" rIns="91440" bIns="45720" rtlCol="0" anchor="t">
            <a:noAutofit/>
          </a:bodyPr>
          <a:lstStyle>
            <a:lvl1pPr marL="0" indent="0" algn="ctr" defTabSz="342900" rtl="0" eaLnBrk="1" latinLnBrk="0" hangingPunct="1">
              <a:spcBef>
                <a:spcPct val="20000"/>
              </a:spcBef>
              <a:spcAft>
                <a:spcPts val="450"/>
              </a:spcAft>
              <a:buClr>
                <a:schemeClr val="accent1"/>
              </a:buClr>
              <a:buSzPct val="80000"/>
              <a:buFont typeface="Wingdings 2" charset="2"/>
              <a:buNone/>
              <a:defRPr sz="1800" kern="1200">
                <a:solidFill>
                  <a:schemeClr val="tx1"/>
                </a:solidFill>
                <a:latin typeface="+mn-lt"/>
                <a:ea typeface="+mn-ea"/>
                <a:cs typeface="+mn-cs"/>
              </a:defRPr>
            </a:lvl1pPr>
            <a:lvl2pPr marL="342900" indent="0" algn="ctr" defTabSz="342900" rtl="0" eaLnBrk="1" latinLnBrk="0" hangingPunct="1">
              <a:spcBef>
                <a:spcPct val="20000"/>
              </a:spcBef>
              <a:spcAft>
                <a:spcPts val="450"/>
              </a:spcAft>
              <a:buClr>
                <a:schemeClr val="accent1"/>
              </a:buClr>
              <a:buSzPct val="80000"/>
              <a:buFont typeface="Wingdings 2" charset="2"/>
              <a:buNone/>
              <a:defRPr sz="1200" kern="1200">
                <a:solidFill>
                  <a:schemeClr val="tx1">
                    <a:tint val="75000"/>
                  </a:schemeClr>
                </a:solidFill>
                <a:latin typeface="+mn-lt"/>
                <a:ea typeface="+mn-ea"/>
                <a:cs typeface="+mn-cs"/>
              </a:defRPr>
            </a:lvl2pPr>
            <a:lvl3pPr marL="685800" indent="0" algn="ctr" defTabSz="342900" rtl="0" eaLnBrk="1" latinLnBrk="0" hangingPunct="1">
              <a:spcBef>
                <a:spcPct val="20000"/>
              </a:spcBef>
              <a:spcAft>
                <a:spcPts val="450"/>
              </a:spcAft>
              <a:buClr>
                <a:schemeClr val="accent1"/>
              </a:buClr>
              <a:buSzPct val="80000"/>
              <a:buFont typeface="Wingdings 2" charset="2"/>
              <a:buNone/>
              <a:defRPr sz="1050" kern="1200">
                <a:solidFill>
                  <a:schemeClr val="tx1">
                    <a:tint val="75000"/>
                  </a:schemeClr>
                </a:solidFill>
                <a:latin typeface="+mn-lt"/>
                <a:ea typeface="+mn-ea"/>
                <a:cs typeface="+mn-cs"/>
              </a:defRPr>
            </a:lvl3pPr>
            <a:lvl4pPr marL="1028700" indent="0" algn="ctr" defTabSz="342900" rtl="0" eaLnBrk="1" latinLnBrk="0" hangingPunct="1">
              <a:spcBef>
                <a:spcPct val="20000"/>
              </a:spcBef>
              <a:spcAft>
                <a:spcPts val="450"/>
              </a:spcAft>
              <a:buClr>
                <a:schemeClr val="accent1"/>
              </a:buClr>
              <a:buSzPct val="80000"/>
              <a:buFont typeface="Wingdings 2" charset="2"/>
              <a:buNone/>
              <a:defRPr sz="900" kern="1200">
                <a:solidFill>
                  <a:schemeClr val="tx1">
                    <a:tint val="75000"/>
                  </a:schemeClr>
                </a:solidFill>
                <a:latin typeface="+mn-lt"/>
                <a:ea typeface="+mn-ea"/>
                <a:cs typeface="+mn-cs"/>
              </a:defRPr>
            </a:lvl4pPr>
            <a:lvl5pPr marL="1371600" indent="0" algn="ctr" defTabSz="342900" rtl="0" eaLnBrk="1" latinLnBrk="0" hangingPunct="1">
              <a:spcBef>
                <a:spcPct val="20000"/>
              </a:spcBef>
              <a:spcAft>
                <a:spcPts val="450"/>
              </a:spcAft>
              <a:buClr>
                <a:schemeClr val="accent1"/>
              </a:buClr>
              <a:buSzPct val="80000"/>
              <a:buFont typeface="Wingdings 2" charset="2"/>
              <a:buNone/>
              <a:defRPr sz="900" kern="1200">
                <a:solidFill>
                  <a:schemeClr val="tx1">
                    <a:tint val="75000"/>
                  </a:schemeClr>
                </a:solidFill>
                <a:latin typeface="+mn-lt"/>
                <a:ea typeface="+mn-ea"/>
                <a:cs typeface="+mn-cs"/>
              </a:defRPr>
            </a:lvl5pPr>
            <a:lvl6pPr marL="17145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6pPr>
            <a:lvl7pPr marL="20574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7pPr>
            <a:lvl8pPr marL="24003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8pPr>
            <a:lvl9pPr marL="2743200" indent="0" algn="ctr" defTabSz="342900" rtl="0" eaLnBrk="1" latinLnBrk="0" hangingPunct="1">
              <a:spcBef>
                <a:spcPct val="20000"/>
              </a:spcBef>
              <a:spcAft>
                <a:spcPts val="450"/>
              </a:spcAft>
              <a:buClr>
                <a:schemeClr val="accent1"/>
              </a:buClr>
              <a:buFont typeface="Wingdings 2" charset="2"/>
              <a:buNone/>
              <a:defRPr sz="900" kern="1200">
                <a:solidFill>
                  <a:schemeClr val="tx1">
                    <a:tint val="75000"/>
                  </a:schemeClr>
                </a:solidFill>
                <a:latin typeface="+mn-lt"/>
                <a:ea typeface="+mn-ea"/>
                <a:cs typeface="+mn-cs"/>
              </a:defRPr>
            </a:lvl9pPr>
          </a:lstStyle>
          <a:p>
            <a:r>
              <a:rPr lang="en-US" sz="2000" dirty="0" err="1">
                <a:solidFill>
                  <a:schemeClr val="bg1"/>
                </a:solidFill>
              </a:rPr>
              <a:t>Licenciatura</a:t>
            </a:r>
            <a:r>
              <a:rPr lang="en-US" sz="2000" dirty="0">
                <a:solidFill>
                  <a:schemeClr val="bg1"/>
                </a:solidFill>
              </a:rPr>
              <a:t> </a:t>
            </a:r>
            <a:r>
              <a:rPr lang="en-US" sz="2000" dirty="0" err="1">
                <a:solidFill>
                  <a:schemeClr val="bg1"/>
                </a:solidFill>
              </a:rPr>
              <a:t>en</a:t>
            </a:r>
            <a:r>
              <a:rPr lang="en-US" sz="2000" dirty="0">
                <a:solidFill>
                  <a:schemeClr val="bg1"/>
                </a:solidFill>
              </a:rPr>
              <a:t> </a:t>
            </a:r>
            <a:r>
              <a:rPr lang="en-US" sz="2000" dirty="0" err="1">
                <a:solidFill>
                  <a:schemeClr val="bg1"/>
                </a:solidFill>
              </a:rPr>
              <a:t>Física</a:t>
            </a:r>
            <a:endParaRPr lang="en-US" sz="2000" dirty="0">
              <a:solidFill>
                <a:schemeClr val="bg1"/>
              </a:solidFill>
            </a:endParaRPr>
          </a:p>
          <a:p>
            <a:r>
              <a:rPr lang="en-US" sz="2000" dirty="0" err="1">
                <a:solidFill>
                  <a:schemeClr val="bg1"/>
                </a:solidFill>
              </a:rPr>
              <a:t>Estadística</a:t>
            </a:r>
            <a:r>
              <a:rPr lang="en-US" sz="2000" dirty="0">
                <a:solidFill>
                  <a:schemeClr val="bg1"/>
                </a:solidFill>
              </a:rPr>
              <a:t> para </a:t>
            </a:r>
            <a:r>
              <a:rPr lang="en-US" sz="2000" dirty="0" err="1">
                <a:solidFill>
                  <a:schemeClr val="bg1"/>
                </a:solidFill>
              </a:rPr>
              <a:t>ciencias</a:t>
            </a:r>
            <a:r>
              <a:rPr lang="en-US" sz="2000" dirty="0">
                <a:solidFill>
                  <a:schemeClr val="bg1"/>
                </a:solidFill>
              </a:rPr>
              <a:t> </a:t>
            </a:r>
            <a:r>
              <a:rPr lang="en-US" sz="2000" dirty="0" err="1">
                <a:solidFill>
                  <a:schemeClr val="bg1"/>
                </a:solidFill>
              </a:rPr>
              <a:t>físicas</a:t>
            </a:r>
            <a:endParaRPr lang="en-US" sz="2000" dirty="0">
              <a:solidFill>
                <a:schemeClr val="bg1"/>
              </a:solidFill>
            </a:endParaRP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6000" b="1" i="1" dirty="0"/>
              <a:t>FILTRO PASO BAJO</a:t>
            </a:r>
          </a:p>
        </p:txBody>
      </p:sp>
    </p:spTree>
    <p:extLst>
      <p:ext uri="{BB962C8B-B14F-4D97-AF65-F5344CB8AC3E}">
        <p14:creationId xmlns:p14="http://schemas.microsoft.com/office/powerpoint/2010/main" val="96818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sz="4000" b="1" dirty="0" err="1"/>
              <a:t>Filtro</a:t>
            </a:r>
            <a:r>
              <a:rPr lang="en-US" sz="4000" b="1" dirty="0"/>
              <a:t> Paso Bajo</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381628" y="2357711"/>
            <a:ext cx="8380741" cy="4144030"/>
          </a:xfrm>
        </p:spPr>
        <p:txBody>
          <a:bodyPr>
            <a:noAutofit/>
          </a:bodyPr>
          <a:lstStyle/>
          <a:p>
            <a:pPr>
              <a:buFontTx/>
              <a:buChar char="-"/>
            </a:pPr>
            <a:r>
              <a:rPr lang="en-US" sz="3200" dirty="0">
                <a:ea typeface="Tahoma" panose="020B0604030504040204" pitchFamily="34" charset="0"/>
                <a:cs typeface="Tahoma" panose="020B0604030504040204" pitchFamily="34" charset="0"/>
              </a:rPr>
              <a:t>El </a:t>
            </a:r>
            <a:r>
              <a:rPr lang="en-US" sz="3200" b="1" dirty="0" err="1">
                <a:ea typeface="Tahoma" panose="020B0604030504040204" pitchFamily="34" charset="0"/>
                <a:cs typeface="Tahoma" panose="020B0604030504040204" pitchFamily="34" charset="0"/>
              </a:rPr>
              <a:t>ruido</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suele</a:t>
            </a:r>
            <a:r>
              <a:rPr lang="en-US" sz="3200" dirty="0">
                <a:ea typeface="Tahoma" panose="020B0604030504040204" pitchFamily="34" charset="0"/>
                <a:cs typeface="Tahoma" panose="020B0604030504040204" pitchFamily="34" charset="0"/>
              </a:rPr>
              <a:t> ser “</a:t>
            </a:r>
            <a:r>
              <a:rPr lang="en-US" sz="3200" b="1" dirty="0" err="1">
                <a:ea typeface="Tahoma" panose="020B0604030504040204" pitchFamily="34" charset="0"/>
                <a:cs typeface="Tahoma" panose="020B0604030504040204" pitchFamily="34" charset="0"/>
              </a:rPr>
              <a:t>blanco</a:t>
            </a:r>
            <a:r>
              <a:rPr lang="en-US" sz="3200" dirty="0">
                <a:ea typeface="Tahoma" panose="020B0604030504040204" pitchFamily="34" charset="0"/>
                <a:cs typeface="Tahoma" panose="020B0604030504040204" pitchFamily="34" charset="0"/>
              </a:rPr>
              <a:t>” y se </a:t>
            </a:r>
            <a:r>
              <a:rPr lang="en-US" sz="3200" dirty="0" err="1">
                <a:ea typeface="Tahoma" panose="020B0604030504040204" pitchFamily="34" charset="0"/>
                <a:cs typeface="Tahoma" panose="020B0604030504040204" pitchFamily="34" charset="0"/>
              </a:rPr>
              <a:t>extiende</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por</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todo</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el</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espectro</a:t>
            </a:r>
            <a:r>
              <a:rPr lang="en-US" sz="3200" dirty="0">
                <a:ea typeface="Tahoma" panose="020B0604030504040204" pitchFamily="34" charset="0"/>
                <a:cs typeface="Tahoma" panose="020B0604030504040204" pitchFamily="34" charset="0"/>
              </a:rPr>
              <a:t>.</a:t>
            </a:r>
          </a:p>
          <a:p>
            <a:pPr>
              <a:buFontTx/>
              <a:buChar char="-"/>
            </a:pPr>
            <a:r>
              <a:rPr lang="en-US" sz="3200" dirty="0">
                <a:ea typeface="Tahoma" panose="020B0604030504040204" pitchFamily="34" charset="0"/>
                <a:cs typeface="Tahoma" panose="020B0604030504040204" pitchFamily="34" charset="0"/>
              </a:rPr>
              <a:t>Si la </a:t>
            </a:r>
            <a:r>
              <a:rPr lang="en-US" sz="3200" b="1" dirty="0" err="1">
                <a:ea typeface="Tahoma" panose="020B0604030504040204" pitchFamily="34" charset="0"/>
                <a:cs typeface="Tahoma" panose="020B0604030504040204" pitchFamily="34" charset="0"/>
              </a:rPr>
              <a:t>señal</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domina</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en</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frecuencias</a:t>
            </a:r>
            <a:r>
              <a:rPr lang="en-US" sz="3200" dirty="0">
                <a:ea typeface="Tahoma" panose="020B0604030504040204" pitchFamily="34" charset="0"/>
                <a:cs typeface="Tahoma" panose="020B0604030504040204" pitchFamily="34" charset="0"/>
              </a:rPr>
              <a:t> </a:t>
            </a:r>
            <a:r>
              <a:rPr lang="en-US" sz="3200" b="1" dirty="0" err="1">
                <a:ea typeface="Tahoma" panose="020B0604030504040204" pitchFamily="34" charset="0"/>
                <a:cs typeface="Tahoma" panose="020B0604030504040204" pitchFamily="34" charset="0"/>
              </a:rPr>
              <a:t>bajas</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podemos</a:t>
            </a:r>
            <a:r>
              <a:rPr lang="en-US" sz="3200" dirty="0">
                <a:ea typeface="Tahoma" panose="020B0604030504040204" pitchFamily="34" charset="0"/>
                <a:cs typeface="Tahoma" panose="020B0604030504040204" pitchFamily="34" charset="0"/>
              </a:rPr>
              <a:t> </a:t>
            </a:r>
            <a:r>
              <a:rPr lang="en-US" sz="3200" b="1" dirty="0" err="1">
                <a:ea typeface="Tahoma" panose="020B0604030504040204" pitchFamily="34" charset="0"/>
                <a:cs typeface="Tahoma" panose="020B0604030504040204" pitchFamily="34" charset="0"/>
              </a:rPr>
              <a:t>reducir</a:t>
            </a:r>
            <a:r>
              <a:rPr lang="en-US" sz="3200" dirty="0">
                <a:ea typeface="Tahoma" panose="020B0604030504040204" pitchFamily="34" charset="0"/>
                <a:cs typeface="Tahoma" panose="020B0604030504040204" pitchFamily="34" charset="0"/>
              </a:rPr>
              <a:t> las </a:t>
            </a:r>
            <a:r>
              <a:rPr lang="en-US" sz="3200" dirty="0" err="1">
                <a:ea typeface="Tahoma" panose="020B0604030504040204" pitchFamily="34" charset="0"/>
                <a:cs typeface="Tahoma" panose="020B0604030504040204" pitchFamily="34" charset="0"/>
              </a:rPr>
              <a:t>frecuencias</a:t>
            </a:r>
            <a:r>
              <a:rPr lang="en-US" sz="3200" dirty="0">
                <a:ea typeface="Tahoma" panose="020B0604030504040204" pitchFamily="34" charset="0"/>
                <a:cs typeface="Tahoma" panose="020B0604030504040204" pitchFamily="34" charset="0"/>
              </a:rPr>
              <a:t> </a:t>
            </a:r>
            <a:r>
              <a:rPr lang="en-US" sz="3200" b="1" dirty="0" err="1">
                <a:ea typeface="Tahoma" panose="020B0604030504040204" pitchFamily="34" charset="0"/>
                <a:cs typeface="Tahoma" panose="020B0604030504040204" pitchFamily="34" charset="0"/>
              </a:rPr>
              <a:t>altas</a:t>
            </a:r>
            <a:r>
              <a:rPr lang="en-US" sz="3200" dirty="0">
                <a:ea typeface="Tahoma" panose="020B0604030504040204" pitchFamily="34" charset="0"/>
                <a:cs typeface="Tahoma" panose="020B0604030504040204" pitchFamily="34" charset="0"/>
              </a:rPr>
              <a:t>, </a:t>
            </a:r>
            <a:r>
              <a:rPr lang="en-US" sz="3200" dirty="0" err="1">
                <a:ea typeface="Tahoma" panose="020B0604030504040204" pitchFamily="34" charset="0"/>
                <a:cs typeface="Tahoma" panose="020B0604030504040204" pitchFamily="34" charset="0"/>
              </a:rPr>
              <a:t>eliminando</a:t>
            </a:r>
            <a:r>
              <a:rPr lang="en-US" sz="3200" dirty="0">
                <a:ea typeface="Tahoma" panose="020B0604030504040204" pitchFamily="34" charset="0"/>
                <a:cs typeface="Tahoma" panose="020B0604030504040204" pitchFamily="34" charset="0"/>
              </a:rPr>
              <a:t> gran </a:t>
            </a:r>
            <a:r>
              <a:rPr lang="en-US" sz="3200" dirty="0" err="1">
                <a:ea typeface="Tahoma" panose="020B0604030504040204" pitchFamily="34" charset="0"/>
                <a:cs typeface="Tahoma" panose="020B0604030504040204" pitchFamily="34" charset="0"/>
              </a:rPr>
              <a:t>parte</a:t>
            </a:r>
            <a:r>
              <a:rPr lang="en-US" sz="3200" dirty="0">
                <a:ea typeface="Tahoma" panose="020B0604030504040204" pitchFamily="34" charset="0"/>
                <a:cs typeface="Tahoma" panose="020B0604030504040204" pitchFamily="34" charset="0"/>
              </a:rPr>
              <a:t> del </a:t>
            </a:r>
            <a:r>
              <a:rPr lang="en-US" sz="3200" dirty="0" err="1">
                <a:ea typeface="Tahoma" panose="020B0604030504040204" pitchFamily="34" charset="0"/>
                <a:cs typeface="Tahoma" panose="020B0604030504040204" pitchFamily="34" charset="0"/>
              </a:rPr>
              <a:t>ruido</a:t>
            </a:r>
            <a:r>
              <a:rPr lang="en-US" sz="3200" dirty="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07427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pPr algn="ctr"/>
            <a:r>
              <a:rPr lang="en-US" sz="3300" b="1" dirty="0" err="1"/>
              <a:t>Ejemplo</a:t>
            </a:r>
            <a:r>
              <a:rPr lang="en-US" sz="3300" b="1" dirty="0"/>
              <a:t>: </a:t>
            </a:r>
            <a:r>
              <a:rPr lang="en-US" sz="3300" b="1" dirty="0" err="1"/>
              <a:t>Filtro</a:t>
            </a:r>
            <a:r>
              <a:rPr lang="en-US" sz="3300" b="1" dirty="0"/>
              <a:t> paso bajo </a:t>
            </a:r>
            <a:r>
              <a:rPr lang="en-US" sz="3300" b="1" dirty="0" err="1"/>
              <a:t>aplicado</a:t>
            </a:r>
            <a:r>
              <a:rPr lang="en-US" sz="3300" b="1" dirty="0"/>
              <a:t> a </a:t>
            </a:r>
            <a:r>
              <a:rPr lang="en-US" sz="3300" b="1" dirty="0" err="1"/>
              <a:t>una</a:t>
            </a:r>
            <a:r>
              <a:rPr lang="en-US" sz="3300" b="1" dirty="0"/>
              <a:t> canción</a:t>
            </a:r>
          </a:p>
        </p:txBody>
      </p:sp>
      <p:pic>
        <p:nvPicPr>
          <p:cNvPr id="4" name="Picture 3">
            <a:extLst>
              <a:ext uri="{FF2B5EF4-FFF2-40B4-BE49-F238E27FC236}">
                <a16:creationId xmlns:a16="http://schemas.microsoft.com/office/drawing/2014/main" id="{D9C69D26-09D3-8B23-3FCC-308B11AC12FA}"/>
              </a:ext>
            </a:extLst>
          </p:cNvPr>
          <p:cNvPicPr>
            <a:picLocks noChangeAspect="1"/>
          </p:cNvPicPr>
          <p:nvPr/>
        </p:nvPicPr>
        <p:blipFill>
          <a:blip r:embed="rId3"/>
          <a:stretch>
            <a:fillRect/>
          </a:stretch>
        </p:blipFill>
        <p:spPr>
          <a:xfrm>
            <a:off x="555868" y="2426640"/>
            <a:ext cx="3818380" cy="3984171"/>
          </a:xfrm>
          <a:prstGeom prst="rect">
            <a:avLst/>
          </a:prstGeom>
        </p:spPr>
      </p:pic>
      <p:pic>
        <p:nvPicPr>
          <p:cNvPr id="11" name="Picture 10">
            <a:extLst>
              <a:ext uri="{FF2B5EF4-FFF2-40B4-BE49-F238E27FC236}">
                <a16:creationId xmlns:a16="http://schemas.microsoft.com/office/drawing/2014/main" id="{1895750A-F155-4B47-74DD-C3B4663EFEB4}"/>
              </a:ext>
            </a:extLst>
          </p:cNvPr>
          <p:cNvPicPr>
            <a:picLocks noChangeAspect="1"/>
          </p:cNvPicPr>
          <p:nvPr/>
        </p:nvPicPr>
        <p:blipFill>
          <a:blip r:embed="rId4"/>
          <a:stretch>
            <a:fillRect/>
          </a:stretch>
        </p:blipFill>
        <p:spPr>
          <a:xfrm>
            <a:off x="4769754" y="2426640"/>
            <a:ext cx="3818380" cy="3961569"/>
          </a:xfrm>
          <a:prstGeom prst="rect">
            <a:avLst/>
          </a:prstGeom>
        </p:spPr>
      </p:pic>
    </p:spTree>
    <p:extLst>
      <p:ext uri="{BB962C8B-B14F-4D97-AF65-F5344CB8AC3E}">
        <p14:creationId xmlns:p14="http://schemas.microsoft.com/office/powerpoint/2010/main" val="32809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195944" y="375314"/>
            <a:ext cx="4105982" cy="1139895"/>
          </a:xfrm>
        </p:spPr>
        <p:txBody>
          <a:bodyPr/>
          <a:lstStyle/>
          <a:p>
            <a:pPr algn="ctr"/>
            <a:r>
              <a:rPr lang="en-US" sz="4000" b="1" dirty="0" err="1"/>
              <a:t>Filtro</a:t>
            </a:r>
            <a:r>
              <a:rPr lang="en-US" sz="4000" b="1" dirty="0"/>
              <a:t> de Wiener</a:t>
            </a:r>
          </a:p>
        </p:txBody>
      </p:sp>
      <p:pic>
        <p:nvPicPr>
          <p:cNvPr id="6" name="Picture 5">
            <a:extLst>
              <a:ext uri="{FF2B5EF4-FFF2-40B4-BE49-F238E27FC236}">
                <a16:creationId xmlns:a16="http://schemas.microsoft.com/office/drawing/2014/main" id="{6C434122-C8CD-9533-D46B-E271BFF80E9E}"/>
              </a:ext>
            </a:extLst>
          </p:cNvPr>
          <p:cNvPicPr>
            <a:picLocks noChangeAspect="1"/>
          </p:cNvPicPr>
          <p:nvPr/>
        </p:nvPicPr>
        <p:blipFill>
          <a:blip r:embed="rId3"/>
          <a:stretch>
            <a:fillRect/>
          </a:stretch>
        </p:blipFill>
        <p:spPr>
          <a:xfrm>
            <a:off x="322055" y="2734293"/>
            <a:ext cx="3979871" cy="13894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3">
            <a:extLst>
              <a:ext uri="{FF2B5EF4-FFF2-40B4-BE49-F238E27FC236}">
                <a16:creationId xmlns:a16="http://schemas.microsoft.com/office/drawing/2014/main" id="{0E12DE97-46ED-A621-2894-9D94E48C4F7F}"/>
              </a:ext>
            </a:extLst>
          </p:cNvPr>
          <p:cNvSpPr>
            <a:spLocks noGrp="1"/>
          </p:cNvSpPr>
          <p:nvPr>
            <p:ph sz="half" idx="13"/>
          </p:nvPr>
        </p:nvSpPr>
        <p:spPr>
          <a:xfrm>
            <a:off x="4842076" y="255319"/>
            <a:ext cx="3915976" cy="6347360"/>
          </a:xfrm>
        </p:spPr>
        <p:txBody>
          <a:bodyPr>
            <a:noAutofit/>
          </a:bodyPr>
          <a:lstStyle/>
          <a:p>
            <a:pPr>
              <a:buFontTx/>
              <a:buChar char="-"/>
            </a:pPr>
            <a:r>
              <a:rPr lang="en-US" sz="3100" dirty="0"/>
              <a:t>Produce un </a:t>
            </a:r>
            <a:r>
              <a:rPr lang="en-US" sz="3100" b="1" dirty="0" err="1"/>
              <a:t>estimado</a:t>
            </a:r>
            <a:r>
              <a:rPr lang="en-US" sz="3100" dirty="0"/>
              <a:t> de la </a:t>
            </a:r>
            <a:r>
              <a:rPr lang="en-US" sz="3100" b="1" dirty="0" err="1"/>
              <a:t>señal</a:t>
            </a:r>
            <a:r>
              <a:rPr lang="en-US" sz="3100" dirty="0"/>
              <a:t> </a:t>
            </a:r>
            <a:r>
              <a:rPr lang="en-US" sz="3100" b="1" dirty="0" err="1"/>
              <a:t>deseada</a:t>
            </a:r>
            <a:r>
              <a:rPr lang="en-US" sz="3100" dirty="0"/>
              <a:t>.</a:t>
            </a:r>
          </a:p>
          <a:p>
            <a:pPr>
              <a:buFontTx/>
              <a:buChar char="-"/>
            </a:pPr>
            <a:r>
              <a:rPr lang="en-US" sz="3100" dirty="0"/>
              <a:t>Opera </a:t>
            </a:r>
            <a:r>
              <a:rPr lang="en-US" sz="3100" b="1" dirty="0" err="1"/>
              <a:t>sobre</a:t>
            </a:r>
            <a:r>
              <a:rPr lang="en-US" sz="3100" dirty="0"/>
              <a:t> la </a:t>
            </a:r>
            <a:r>
              <a:rPr lang="en-US" sz="3100" dirty="0" err="1"/>
              <a:t>transformada</a:t>
            </a:r>
            <a:r>
              <a:rPr lang="en-US" sz="3100" dirty="0"/>
              <a:t> de </a:t>
            </a:r>
            <a:r>
              <a:rPr lang="en-US" sz="3100" b="1" dirty="0"/>
              <a:t>Fourier</a:t>
            </a:r>
            <a:r>
              <a:rPr lang="en-US" sz="3100" dirty="0"/>
              <a:t>.</a:t>
            </a:r>
          </a:p>
          <a:p>
            <a:pPr>
              <a:buFontTx/>
              <a:buChar char="-"/>
            </a:pPr>
            <a:r>
              <a:rPr lang="en-US" sz="3100" b="1" dirty="0" err="1"/>
              <a:t>Modela</a:t>
            </a:r>
            <a:r>
              <a:rPr lang="en-US" sz="3100" dirty="0"/>
              <a:t> </a:t>
            </a:r>
            <a:r>
              <a:rPr lang="en-US" sz="3100" dirty="0" err="1"/>
              <a:t>los</a:t>
            </a:r>
            <a:r>
              <a:rPr lang="en-US" sz="3100" dirty="0"/>
              <a:t> </a:t>
            </a:r>
            <a:r>
              <a:rPr lang="en-US" sz="3100" b="1" dirty="0" err="1"/>
              <a:t>componentes</a:t>
            </a:r>
            <a:r>
              <a:rPr lang="en-US" sz="3100" dirty="0"/>
              <a:t> a </a:t>
            </a:r>
            <a:r>
              <a:rPr lang="en-US" sz="3100" dirty="0" err="1"/>
              <a:t>una</a:t>
            </a:r>
            <a:r>
              <a:rPr lang="en-US" sz="3100" dirty="0"/>
              <a:t> </a:t>
            </a:r>
            <a:r>
              <a:rPr lang="en-US" sz="3100" b="1" dirty="0" err="1"/>
              <a:t>gaussiana</a:t>
            </a:r>
            <a:r>
              <a:rPr lang="en-US" sz="3100" dirty="0"/>
              <a:t>.</a:t>
            </a:r>
          </a:p>
          <a:p>
            <a:pPr>
              <a:buFontTx/>
              <a:buChar char="-"/>
            </a:pPr>
            <a:r>
              <a:rPr lang="en-US" sz="3100" dirty="0"/>
              <a:t>Reduce </a:t>
            </a:r>
            <a:r>
              <a:rPr lang="en-US" sz="3100" dirty="0" err="1"/>
              <a:t>el</a:t>
            </a:r>
            <a:r>
              <a:rPr lang="en-US" sz="3100" dirty="0"/>
              <a:t> error </a:t>
            </a:r>
            <a:r>
              <a:rPr lang="en-US" sz="3100" dirty="0" err="1"/>
              <a:t>cuadrático</a:t>
            </a:r>
            <a:r>
              <a:rPr lang="en-US" sz="3100" dirty="0"/>
              <a:t> medio.</a:t>
            </a:r>
          </a:p>
        </p:txBody>
      </p:sp>
      <p:sp>
        <p:nvSpPr>
          <p:cNvPr id="7" name="Content Placeholder 3">
            <a:extLst>
              <a:ext uri="{FF2B5EF4-FFF2-40B4-BE49-F238E27FC236}">
                <a16:creationId xmlns:a16="http://schemas.microsoft.com/office/drawing/2014/main" id="{11AD4727-2997-B3EF-9130-5EB02380B403}"/>
              </a:ext>
            </a:extLst>
          </p:cNvPr>
          <p:cNvSpPr txBox="1">
            <a:spLocks/>
          </p:cNvSpPr>
          <p:nvPr/>
        </p:nvSpPr>
        <p:spPr>
          <a:xfrm>
            <a:off x="229588" y="4460726"/>
            <a:ext cx="4164803" cy="1389413"/>
          </a:xfrm>
          <a:prstGeom prst="rect">
            <a:avLst/>
          </a:prstGeom>
          <a:effectLst/>
        </p:spPr>
        <p:txBody>
          <a:bodyPr vert="horz" lIns="91440" tIns="45720" rIns="91440" bIns="45720" rtlCol="0" anchor="t" anchorCtr="0">
            <a:noAutofit/>
          </a:bodyPr>
          <a:lstStyle>
            <a:lvl1pPr marL="257175" indent="-257175" algn="l" defTabSz="342900" rtl="0" eaLnBrk="1" latinLnBrk="0" hangingPunct="1">
              <a:spcBef>
                <a:spcPct val="20000"/>
              </a:spcBef>
              <a:spcAft>
                <a:spcPts val="450"/>
              </a:spcAft>
              <a:buClr>
                <a:schemeClr val="accent1"/>
              </a:buClr>
              <a:buSzPct val="80000"/>
              <a:buFont typeface="Wingdings 2" charset="2"/>
              <a:buChar char=""/>
              <a:defRPr sz="210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SzPct val="80000"/>
              <a:buFont typeface="Wingdings 2" charset="2"/>
              <a:buChar char=""/>
              <a:defRPr sz="18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SzPct val="80000"/>
              <a:buFont typeface="Wingdings 2" charset="2"/>
              <a:buChar char=""/>
              <a:defRPr sz="150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SzPct val="80000"/>
              <a:buFont typeface="Wingdings 2" charset="2"/>
              <a:buChar char=""/>
              <a:defRPr sz="135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SzPct val="80000"/>
              <a:buFont typeface="Wingdings 2" charset="2"/>
              <a:buChar char=""/>
              <a:defRPr sz="135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a:lstStyle>
          <a:p>
            <a:pPr marL="0" indent="0">
              <a:buNone/>
            </a:pPr>
            <a:r>
              <a:rPr lang="en-US" sz="2800" dirty="0"/>
              <a:t>S : </a:t>
            </a:r>
            <a:r>
              <a:rPr lang="en-US" sz="2800" dirty="0" err="1"/>
              <a:t>Espectro</a:t>
            </a:r>
            <a:r>
              <a:rPr lang="en-US" sz="2800" dirty="0"/>
              <a:t> de la </a:t>
            </a:r>
            <a:r>
              <a:rPr lang="en-US" sz="2800" dirty="0" err="1"/>
              <a:t>señal</a:t>
            </a:r>
            <a:endParaRPr lang="en-US" sz="2800" dirty="0"/>
          </a:p>
          <a:p>
            <a:pPr marL="0" indent="0">
              <a:buNone/>
            </a:pPr>
            <a:r>
              <a:rPr lang="en-US" sz="2800" dirty="0"/>
              <a:t>N : </a:t>
            </a:r>
            <a:r>
              <a:rPr lang="en-US" sz="2800" dirty="0" err="1"/>
              <a:t>Espectro</a:t>
            </a:r>
            <a:r>
              <a:rPr lang="en-US" sz="2800" dirty="0"/>
              <a:t> del </a:t>
            </a:r>
            <a:r>
              <a:rPr lang="en-US" sz="2800" dirty="0" err="1"/>
              <a:t>ruido</a:t>
            </a:r>
            <a:endParaRPr lang="en-US" sz="2800" dirty="0"/>
          </a:p>
          <a:p>
            <a:pPr marL="0" indent="0">
              <a:buNone/>
            </a:pPr>
            <a:endParaRPr lang="en-US" sz="2900" dirty="0"/>
          </a:p>
        </p:txBody>
      </p:sp>
    </p:spTree>
    <p:extLst>
      <p:ext uri="{BB962C8B-B14F-4D97-AF65-F5344CB8AC3E}">
        <p14:creationId xmlns:p14="http://schemas.microsoft.com/office/powerpoint/2010/main" val="297837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pPr algn="ctr"/>
            <a:r>
              <a:rPr lang="en-US" sz="3300" b="1" dirty="0" err="1"/>
              <a:t>Ejemplo</a:t>
            </a:r>
            <a:r>
              <a:rPr lang="en-US" sz="3300" b="1" dirty="0"/>
              <a:t>: </a:t>
            </a:r>
            <a:r>
              <a:rPr lang="en-US" sz="3300" b="1" dirty="0" err="1"/>
              <a:t>Filtro</a:t>
            </a:r>
            <a:r>
              <a:rPr lang="en-US" sz="3300" b="1" dirty="0"/>
              <a:t> Wiener </a:t>
            </a:r>
            <a:r>
              <a:rPr lang="en-US" sz="3300" b="1" dirty="0" err="1"/>
              <a:t>aplicado</a:t>
            </a:r>
            <a:r>
              <a:rPr lang="en-US" sz="3300" b="1" dirty="0"/>
              <a:t> a </a:t>
            </a:r>
            <a:r>
              <a:rPr lang="en-US" sz="3300" b="1" dirty="0" err="1"/>
              <a:t>una</a:t>
            </a:r>
            <a:r>
              <a:rPr lang="en-US" sz="3300" b="1" dirty="0"/>
              <a:t> </a:t>
            </a:r>
            <a:r>
              <a:rPr lang="en-US" sz="3300" b="1" dirty="0" err="1"/>
              <a:t>señal</a:t>
            </a:r>
            <a:r>
              <a:rPr lang="en-US" sz="3300" b="1" dirty="0"/>
              <a:t> con </a:t>
            </a:r>
            <a:r>
              <a:rPr lang="en-US" sz="3300" b="1" dirty="0" err="1"/>
              <a:t>ruido</a:t>
            </a:r>
            <a:r>
              <a:rPr lang="en-US" sz="3300" b="1" dirty="0"/>
              <a:t> </a:t>
            </a:r>
            <a:r>
              <a:rPr lang="en-US" sz="3300" b="1" dirty="0" err="1"/>
              <a:t>Gaussiano</a:t>
            </a:r>
            <a:r>
              <a:rPr lang="en-US" sz="3300" b="1" dirty="0"/>
              <a:t> </a:t>
            </a:r>
            <a:r>
              <a:rPr lang="en-US" sz="3300" b="1" dirty="0" err="1"/>
              <a:t>aleatorio</a:t>
            </a:r>
            <a:endParaRPr lang="en-US" sz="3300" b="1" dirty="0"/>
          </a:p>
        </p:txBody>
      </p:sp>
      <p:pic>
        <p:nvPicPr>
          <p:cNvPr id="6" name="Imagen 18">
            <a:extLst>
              <a:ext uri="{FF2B5EF4-FFF2-40B4-BE49-F238E27FC236}">
                <a16:creationId xmlns:a16="http://schemas.microsoft.com/office/drawing/2014/main" id="{88BB0F42-2BD9-15DF-B10A-903397EAD74B}"/>
              </a:ext>
            </a:extLst>
          </p:cNvPr>
          <p:cNvPicPr>
            <a:picLocks noChangeAspect="1"/>
          </p:cNvPicPr>
          <p:nvPr/>
        </p:nvPicPr>
        <p:blipFill>
          <a:blip r:embed="rId3"/>
          <a:stretch>
            <a:fillRect/>
          </a:stretch>
        </p:blipFill>
        <p:spPr>
          <a:xfrm>
            <a:off x="3871357" y="2196937"/>
            <a:ext cx="5112327" cy="4476996"/>
          </a:xfrm>
          <a:prstGeom prst="rect">
            <a:avLst/>
          </a:prstGeom>
        </p:spPr>
      </p:pic>
      <p:sp>
        <p:nvSpPr>
          <p:cNvPr id="7" name="Content Placeholder 2">
            <a:extLst>
              <a:ext uri="{FF2B5EF4-FFF2-40B4-BE49-F238E27FC236}">
                <a16:creationId xmlns:a16="http://schemas.microsoft.com/office/drawing/2014/main" id="{554D0EAF-E303-6923-7D0E-CDF3E9F9CB97}"/>
              </a:ext>
            </a:extLst>
          </p:cNvPr>
          <p:cNvSpPr txBox="1">
            <a:spLocks/>
          </p:cNvSpPr>
          <p:nvPr/>
        </p:nvSpPr>
        <p:spPr>
          <a:xfrm>
            <a:off x="207818" y="2429692"/>
            <a:ext cx="3587840" cy="4428308"/>
          </a:xfrm>
          <a:prstGeom prst="rect">
            <a:avLst/>
          </a:prstGeom>
          <a:effectLst/>
        </p:spPr>
        <p:txBody>
          <a:bodyPr vert="horz" lIns="68580" tIns="34290" rIns="68580" bIns="34290" rtlCol="0" anchor="t">
            <a:noAutofit/>
          </a:bodyPr>
          <a:lstStyle>
            <a:lvl1pPr marL="0" indent="0" algn="l" defTabSz="457200" rtl="0" eaLnBrk="1" latinLnBrk="0" hangingPunct="1">
              <a:spcBef>
                <a:spcPct val="20000"/>
              </a:spcBef>
              <a:spcAft>
                <a:spcPts val="600"/>
              </a:spcAft>
              <a:buClr>
                <a:schemeClr val="accent1"/>
              </a:buClr>
              <a:buSzPct val="80000"/>
              <a:buFont typeface="Wingdings 2" charset="2"/>
              <a:buNone/>
              <a:defRPr sz="2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SzPct val="80000"/>
              <a:buFont typeface="Wingdings 2" charset="2"/>
              <a:buNone/>
              <a:defRPr sz="14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SzPct val="80000"/>
              <a:buFont typeface="Wingdings 2" charset="2"/>
              <a:buNone/>
              <a:defRPr sz="12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SzPct val="80000"/>
              <a:buFont typeface="Wingdings 2" charset="2"/>
              <a:buNone/>
              <a:defRPr sz="10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SzPct val="80000"/>
              <a:buFont typeface="Wingdings 2" charset="2"/>
              <a:buNone/>
              <a:defRPr sz="10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9pPr>
          </a:lstStyle>
          <a:p>
            <a:pPr marL="457200" indent="-457200">
              <a:buAutoNum type="alphaUcPeriod"/>
            </a:pPr>
            <a:r>
              <a:rPr lang="en-US" sz="1800" dirty="0" err="1">
                <a:ea typeface="Tahoma" panose="020B0604030504040204" pitchFamily="34" charset="0"/>
                <a:cs typeface="Tahoma" panose="020B0604030504040204" pitchFamily="34" charset="0"/>
              </a:rPr>
              <a:t>Filtro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calibrado</a:t>
            </a:r>
            <a:r>
              <a:rPr lang="en-US" sz="1800" dirty="0">
                <a:ea typeface="Tahoma" panose="020B0604030504040204" pitchFamily="34" charset="0"/>
                <a:cs typeface="Tahoma" panose="020B0604030504040204" pitchFamily="34" charset="0"/>
              </a:rPr>
              <a:t> con </a:t>
            </a:r>
            <a:r>
              <a:rPr lang="en-US" sz="1800" dirty="0" err="1">
                <a:ea typeface="Tahoma" panose="020B0604030504040204" pitchFamily="34" charset="0"/>
                <a:cs typeface="Tahoma" panose="020B0604030504040204" pitchFamily="34" charset="0"/>
              </a:rPr>
              <a:t>ruido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gaussiano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aleatorio</a:t>
            </a:r>
            <a:r>
              <a:rPr lang="en-US" sz="1800" dirty="0">
                <a:ea typeface="Tahoma" panose="020B0604030504040204" pitchFamily="34" charset="0"/>
                <a:cs typeface="Tahoma" panose="020B0604030504040204" pitchFamily="34" charset="0"/>
              </a:rPr>
              <a:t>.</a:t>
            </a:r>
          </a:p>
          <a:p>
            <a:pPr marL="457200" indent="-457200">
              <a:buFont typeface="Wingdings 2" charset="2"/>
              <a:buAutoNum type="alphaUcPeriod"/>
            </a:pPr>
            <a:r>
              <a:rPr lang="en-US" sz="1800" dirty="0">
                <a:ea typeface="Tahoma" panose="020B0604030504040204" pitchFamily="34" charset="0"/>
                <a:cs typeface="Tahoma" panose="020B0604030504040204" pitchFamily="34" charset="0"/>
              </a:rPr>
              <a:t>DFT del </a:t>
            </a:r>
            <a:r>
              <a:rPr lang="en-US" sz="1800" dirty="0" err="1">
                <a:ea typeface="Tahoma" panose="020B0604030504040204" pitchFamily="34" charset="0"/>
                <a:cs typeface="Tahoma" panose="020B0604030504040204" pitchFamily="34" charset="0"/>
              </a:rPr>
              <a:t>ruido</a:t>
            </a:r>
            <a:r>
              <a:rPr lang="en-US" sz="1800" dirty="0">
                <a:ea typeface="Tahoma" panose="020B0604030504040204" pitchFamily="34" charset="0"/>
                <a:cs typeface="Tahoma" panose="020B0604030504040204" pitchFamily="34" charset="0"/>
              </a:rPr>
              <a:t> y la </a:t>
            </a:r>
            <a:r>
              <a:rPr lang="en-US" sz="1800" dirty="0" err="1">
                <a:ea typeface="Tahoma" panose="020B0604030504040204" pitchFamily="34" charset="0"/>
                <a:cs typeface="Tahoma" panose="020B0604030504040204" pitchFamily="34" charset="0"/>
              </a:rPr>
              <a:t>señal</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modelado</a:t>
            </a:r>
            <a:r>
              <a:rPr lang="en-US" sz="1800" dirty="0">
                <a:ea typeface="Tahoma" panose="020B0604030504040204" pitchFamily="34" charset="0"/>
                <a:cs typeface="Tahoma" panose="020B0604030504040204" pitchFamily="34" charset="0"/>
              </a:rPr>
              <a:t> a </a:t>
            </a:r>
            <a:r>
              <a:rPr lang="en-US" sz="1800" dirty="0" err="1">
                <a:ea typeface="Tahoma" panose="020B0604030504040204" pitchFamily="34" charset="0"/>
                <a:cs typeface="Tahoma" panose="020B0604030504040204" pitchFamily="34" charset="0"/>
              </a:rPr>
              <a:t>una</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curva</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gaussiana</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centrada</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en</a:t>
            </a:r>
            <a:r>
              <a:rPr lang="en-US" sz="1800" dirty="0">
                <a:ea typeface="Tahoma" panose="020B0604030504040204" pitchFamily="34" charset="0"/>
                <a:cs typeface="Tahoma" panose="020B0604030504040204" pitchFamily="34" charset="0"/>
              </a:rPr>
              <a:t> cero y </a:t>
            </a:r>
            <a:r>
              <a:rPr lang="en-US" sz="1800" dirty="0" err="1">
                <a:ea typeface="Tahoma" panose="020B0604030504040204" pitchFamily="34" charset="0"/>
                <a:cs typeface="Tahoma" panose="020B0604030504040204" pitchFamily="34" charset="0"/>
              </a:rPr>
              <a:t>una</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línea</a:t>
            </a:r>
            <a:r>
              <a:rPr lang="en-US" sz="1800" dirty="0">
                <a:ea typeface="Tahoma" panose="020B0604030504040204" pitchFamily="34" charset="0"/>
                <a:cs typeface="Tahoma" panose="020B0604030504040204" pitchFamily="34" charset="0"/>
              </a:rPr>
              <a:t> horizontal.</a:t>
            </a:r>
          </a:p>
          <a:p>
            <a:pPr marL="457200" indent="-457200">
              <a:buFont typeface="Wingdings 2" charset="2"/>
              <a:buAutoNum type="alphaUcPeriod"/>
            </a:pPr>
            <a:r>
              <a:rPr lang="en-US" sz="1800" dirty="0">
                <a:ea typeface="Tahoma" panose="020B0604030504040204" pitchFamily="34" charset="0"/>
                <a:cs typeface="Tahoma" panose="020B0604030504040204" pitchFamily="34" charset="0"/>
              </a:rPr>
              <a:t>DFT con </a:t>
            </a:r>
            <a:r>
              <a:rPr lang="en-US" sz="1800" dirty="0" err="1">
                <a:ea typeface="Tahoma" panose="020B0604030504040204" pitchFamily="34" charset="0"/>
                <a:cs typeface="Tahoma" panose="020B0604030504040204" pitchFamily="34" charset="0"/>
              </a:rPr>
              <a:t>filtro</a:t>
            </a:r>
            <a:r>
              <a:rPr lang="en-US" sz="1800" dirty="0">
                <a:ea typeface="Tahoma" panose="020B0604030504040204" pitchFamily="34" charset="0"/>
                <a:cs typeface="Tahoma" panose="020B0604030504040204" pitchFamily="34" charset="0"/>
              </a:rPr>
              <a:t> Wiener </a:t>
            </a:r>
            <a:r>
              <a:rPr lang="en-US" sz="1800" dirty="0" err="1">
                <a:ea typeface="Tahoma" panose="020B0604030504040204" pitchFamily="34" charset="0"/>
                <a:cs typeface="Tahoma" panose="020B0604030504040204" pitchFamily="34" charset="0"/>
              </a:rPr>
              <a:t>aplicado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en</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el</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dominio</a:t>
            </a:r>
            <a:r>
              <a:rPr lang="en-US" sz="1800" dirty="0">
                <a:ea typeface="Tahoma" panose="020B0604030504040204" pitchFamily="34" charset="0"/>
                <a:cs typeface="Tahoma" panose="020B0604030504040204" pitchFamily="34" charset="0"/>
              </a:rPr>
              <a:t> de las </a:t>
            </a:r>
            <a:r>
              <a:rPr lang="en-US" sz="1800" dirty="0" err="1">
                <a:ea typeface="Tahoma" panose="020B0604030504040204" pitchFamily="34" charset="0"/>
                <a:cs typeface="Tahoma" panose="020B0604030504040204" pitchFamily="34" charset="0"/>
              </a:rPr>
              <a:t>frecuencias</a:t>
            </a:r>
            <a:r>
              <a:rPr lang="en-US" sz="1800" dirty="0">
                <a:ea typeface="Tahoma" panose="020B0604030504040204" pitchFamily="34" charset="0"/>
                <a:cs typeface="Tahoma" panose="020B0604030504040204" pitchFamily="34" charset="0"/>
              </a:rPr>
              <a:t>.</a:t>
            </a:r>
          </a:p>
          <a:p>
            <a:pPr marL="457200" indent="-457200">
              <a:buAutoNum type="alphaUcPeriod"/>
            </a:pPr>
            <a:r>
              <a:rPr lang="en-US" sz="1800" dirty="0" err="1">
                <a:ea typeface="Tahoma" panose="020B0604030504040204" pitchFamily="34" charset="0"/>
                <a:cs typeface="Tahoma" panose="020B0604030504040204" pitchFamily="34" charset="0"/>
              </a:rPr>
              <a:t>Señal</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mejorada</a:t>
            </a:r>
            <a:r>
              <a:rPr lang="en-US" sz="1800" dirty="0">
                <a:ea typeface="Tahoma" panose="020B0604030504040204" pitchFamily="34" charset="0"/>
                <a:cs typeface="Tahoma" panose="020B0604030504040204" pitchFamily="34" charset="0"/>
              </a:rPr>
              <a:t> gracias al </a:t>
            </a:r>
            <a:r>
              <a:rPr lang="en-US" sz="1800" dirty="0" err="1">
                <a:ea typeface="Tahoma" panose="020B0604030504040204" pitchFamily="34" charset="0"/>
                <a:cs typeface="Tahoma" panose="020B0604030504040204" pitchFamily="34" charset="0"/>
              </a:rPr>
              <a:t>filtro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aplicado</a:t>
            </a:r>
            <a:r>
              <a:rPr lang="en-US" sz="1800" dirty="0">
                <a:ea typeface="Tahoma" panose="020B0604030504040204" pitchFamily="34" charset="0"/>
                <a:cs typeface="Tahoma" panose="020B0604030504040204" pitchFamily="34" charset="0"/>
              </a:rPr>
              <a:t>, </a:t>
            </a:r>
            <a:r>
              <a:rPr lang="en-US" sz="1800" dirty="0" err="1">
                <a:ea typeface="Tahoma" panose="020B0604030504040204" pitchFamily="34" charset="0"/>
                <a:cs typeface="Tahoma" panose="020B0604030504040204" pitchFamily="34" charset="0"/>
              </a:rPr>
              <a:t>obtenida</a:t>
            </a:r>
            <a:r>
              <a:rPr lang="en-US" sz="1800" dirty="0">
                <a:ea typeface="Tahoma" panose="020B0604030504040204" pitchFamily="34" charset="0"/>
                <a:cs typeface="Tahoma" panose="020B0604030504040204" pitchFamily="34" charset="0"/>
              </a:rPr>
              <a:t> con </a:t>
            </a:r>
            <a:r>
              <a:rPr lang="en-US" sz="1800" dirty="0" err="1">
                <a:ea typeface="Tahoma" panose="020B0604030504040204" pitchFamily="34" charset="0"/>
                <a:cs typeface="Tahoma" panose="020B0604030504040204" pitchFamily="34" charset="0"/>
              </a:rPr>
              <a:t>una</a:t>
            </a:r>
            <a:r>
              <a:rPr lang="en-US" sz="1800" dirty="0">
                <a:ea typeface="Tahoma" panose="020B0604030504040204" pitchFamily="34" charset="0"/>
                <a:cs typeface="Tahoma" panose="020B0604030504040204" pitchFamily="34" charset="0"/>
              </a:rPr>
              <a:t> DFT </a:t>
            </a:r>
            <a:r>
              <a:rPr lang="en-US" sz="1800" dirty="0" err="1">
                <a:ea typeface="Tahoma" panose="020B0604030504040204" pitchFamily="34" charset="0"/>
                <a:cs typeface="Tahoma" panose="020B0604030504040204" pitchFamily="34" charset="0"/>
              </a:rPr>
              <a:t>inversa</a:t>
            </a:r>
            <a:r>
              <a:rPr lang="en-US" sz="1800" dirty="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7115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6000" b="1" i="1" dirty="0"/>
              <a:t>FILTRO PASO ALTO</a:t>
            </a:r>
          </a:p>
        </p:txBody>
      </p:sp>
    </p:spTree>
    <p:extLst>
      <p:ext uri="{BB962C8B-B14F-4D97-AF65-F5344CB8AC3E}">
        <p14:creationId xmlns:p14="http://schemas.microsoft.com/office/powerpoint/2010/main" val="35633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sz="4000" b="1" dirty="0" err="1"/>
              <a:t>Filtro</a:t>
            </a:r>
            <a:r>
              <a:rPr lang="en-US" sz="4000" b="1" dirty="0"/>
              <a:t> Paso Alto</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607501" y="2523965"/>
            <a:ext cx="7928999" cy="3781832"/>
          </a:xfrm>
        </p:spPr>
        <p:txBody>
          <a:bodyPr>
            <a:noAutofit/>
          </a:bodyPr>
          <a:lstStyle/>
          <a:p>
            <a:pPr>
              <a:buFontTx/>
              <a:buChar char="-"/>
            </a:pPr>
            <a:r>
              <a:rPr lang="en-US" sz="2800" dirty="0">
                <a:ea typeface="Tahoma" panose="020B0604030504040204" pitchFamily="34" charset="0"/>
                <a:cs typeface="Tahoma" panose="020B0604030504040204" pitchFamily="34" charset="0"/>
              </a:rPr>
              <a:t>El </a:t>
            </a:r>
            <a:r>
              <a:rPr lang="en-US" sz="2800" b="1" dirty="0" err="1">
                <a:ea typeface="Tahoma" panose="020B0604030504040204" pitchFamily="34" charset="0"/>
                <a:cs typeface="Tahoma" panose="020B0604030504040204" pitchFamily="34" charset="0"/>
              </a:rPr>
              <a:t>ruido</a:t>
            </a:r>
            <a:r>
              <a:rPr lang="en-US" sz="2800" dirty="0">
                <a:ea typeface="Tahoma" panose="020B0604030504040204" pitchFamily="34" charset="0"/>
                <a:cs typeface="Tahoma" panose="020B0604030504040204" pitchFamily="34" charset="0"/>
              </a:rPr>
              <a:t> se </a:t>
            </a:r>
            <a:r>
              <a:rPr lang="en-US" sz="2800" b="1" dirty="0" err="1">
                <a:ea typeface="Tahoma" panose="020B0604030504040204" pitchFamily="34" charset="0"/>
                <a:cs typeface="Tahoma" panose="020B0604030504040204" pitchFamily="34" charset="0"/>
              </a:rPr>
              <a:t>intercala</a:t>
            </a:r>
            <a:r>
              <a:rPr lang="en-US" sz="2800" dirty="0">
                <a:ea typeface="Tahoma" panose="020B0604030504040204" pitchFamily="34" charset="0"/>
                <a:cs typeface="Tahoma" panose="020B0604030504040204" pitchFamily="34" charset="0"/>
              </a:rPr>
              <a:t> con la </a:t>
            </a:r>
            <a:r>
              <a:rPr lang="en-US" sz="2800" b="1" dirty="0" err="1">
                <a:ea typeface="Tahoma" panose="020B0604030504040204" pitchFamily="34" charset="0"/>
                <a:cs typeface="Tahoma" panose="020B0604030504040204" pitchFamily="34" charset="0"/>
              </a:rPr>
              <a:t>señal</a:t>
            </a:r>
            <a:r>
              <a:rPr lang="en-US" sz="2800" dirty="0">
                <a:ea typeface="Tahoma" panose="020B0604030504040204" pitchFamily="34" charset="0"/>
                <a:cs typeface="Tahoma" panose="020B0604030504040204" pitchFamily="34" charset="0"/>
              </a:rPr>
              <a:t> y </a:t>
            </a:r>
            <a:r>
              <a:rPr lang="en-US" sz="2800" dirty="0" err="1">
                <a:ea typeface="Tahoma" panose="020B0604030504040204" pitchFamily="34" charset="0"/>
                <a:cs typeface="Tahoma" panose="020B0604030504040204" pitchFamily="34" charset="0"/>
              </a:rPr>
              <a:t>resulta</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complicado</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separar</a:t>
            </a:r>
            <a:r>
              <a:rPr lang="en-US" sz="2800" dirty="0">
                <a:ea typeface="Tahoma" panose="020B0604030504040204" pitchFamily="34" charset="0"/>
                <a:cs typeface="Tahoma" panose="020B0604030504040204" pitchFamily="34" charset="0"/>
              </a:rPr>
              <a:t> uno de </a:t>
            </a:r>
            <a:r>
              <a:rPr lang="en-US" sz="2800" dirty="0" err="1">
                <a:ea typeface="Tahoma" panose="020B0604030504040204" pitchFamily="34" charset="0"/>
                <a:cs typeface="Tahoma" panose="020B0604030504040204" pitchFamily="34" charset="0"/>
              </a:rPr>
              <a:t>otro</a:t>
            </a:r>
            <a:r>
              <a:rPr lang="en-US" sz="2800" dirty="0">
                <a:ea typeface="Tahoma" panose="020B0604030504040204" pitchFamily="34" charset="0"/>
                <a:cs typeface="Tahoma" panose="020B0604030504040204" pitchFamily="34" charset="0"/>
              </a:rPr>
              <a:t>.</a:t>
            </a:r>
          </a:p>
          <a:p>
            <a:pPr>
              <a:buFontTx/>
              <a:buChar char="-"/>
            </a:pPr>
            <a:r>
              <a:rPr lang="en-US" sz="2800" dirty="0">
                <a:ea typeface="Tahoma" panose="020B0604030504040204" pitchFamily="34" charset="0"/>
                <a:cs typeface="Tahoma" panose="020B0604030504040204" pitchFamily="34" charset="0"/>
              </a:rPr>
              <a:t>Si la </a:t>
            </a:r>
            <a:r>
              <a:rPr lang="en-US" sz="2800" b="1" dirty="0" err="1">
                <a:ea typeface="Tahoma" panose="020B0604030504040204" pitchFamily="34" charset="0"/>
                <a:cs typeface="Tahoma" panose="020B0604030504040204" pitchFamily="34" charset="0"/>
              </a:rPr>
              <a:t>señal</a:t>
            </a:r>
            <a:r>
              <a:rPr lang="en-US" sz="2800" dirty="0">
                <a:ea typeface="Tahoma" panose="020B0604030504040204" pitchFamily="34" charset="0"/>
                <a:cs typeface="Tahoma" panose="020B0604030504040204" pitchFamily="34" charset="0"/>
              </a:rPr>
              <a:t> </a:t>
            </a:r>
            <a:r>
              <a:rPr lang="en-US" sz="2800" b="1" dirty="0" err="1">
                <a:ea typeface="Tahoma" panose="020B0604030504040204" pitchFamily="34" charset="0"/>
                <a:cs typeface="Tahoma" panose="020B0604030504040204" pitchFamily="34" charset="0"/>
              </a:rPr>
              <a:t>domina</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en</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frecuencias</a:t>
            </a:r>
            <a:r>
              <a:rPr lang="en-US" sz="2800" dirty="0">
                <a:ea typeface="Tahoma" panose="020B0604030504040204" pitchFamily="34" charset="0"/>
                <a:cs typeface="Tahoma" panose="020B0604030504040204" pitchFamily="34" charset="0"/>
              </a:rPr>
              <a:t> </a:t>
            </a:r>
            <a:r>
              <a:rPr lang="en-US" sz="2800" b="1" dirty="0" err="1">
                <a:ea typeface="Tahoma" panose="020B0604030504040204" pitchFamily="34" charset="0"/>
                <a:cs typeface="Tahoma" panose="020B0604030504040204" pitchFamily="34" charset="0"/>
              </a:rPr>
              <a:t>bajas</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debemos</a:t>
            </a:r>
            <a:r>
              <a:rPr lang="en-US" sz="2800" dirty="0">
                <a:ea typeface="Tahoma" panose="020B0604030504040204" pitchFamily="34" charset="0"/>
                <a:cs typeface="Tahoma" panose="020B0604030504040204" pitchFamily="34" charset="0"/>
              </a:rPr>
              <a:t> ser </a:t>
            </a:r>
            <a:r>
              <a:rPr lang="en-US" sz="2800" dirty="0" err="1">
                <a:ea typeface="Tahoma" panose="020B0604030504040204" pitchFamily="34" charset="0"/>
                <a:cs typeface="Tahoma" panose="020B0604030504040204" pitchFamily="34" charset="0"/>
              </a:rPr>
              <a:t>más</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astutos</a:t>
            </a:r>
            <a:r>
              <a:rPr lang="en-US" sz="2800" dirty="0">
                <a:ea typeface="Tahoma" panose="020B0604030504040204" pitchFamily="34" charset="0"/>
                <a:cs typeface="Tahoma" panose="020B0604030504040204" pitchFamily="34" charset="0"/>
              </a:rPr>
              <a:t> para </a:t>
            </a:r>
            <a:r>
              <a:rPr lang="en-US" sz="2800" b="1" dirty="0" err="1">
                <a:ea typeface="Tahoma" panose="020B0604030504040204" pitchFamily="34" charset="0"/>
                <a:cs typeface="Tahoma" panose="020B0604030504040204" pitchFamily="34" charset="0"/>
              </a:rPr>
              <a:t>reducir</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el</a:t>
            </a:r>
            <a:r>
              <a:rPr lang="en-US" sz="2800" dirty="0">
                <a:ea typeface="Tahoma" panose="020B0604030504040204" pitchFamily="34" charset="0"/>
                <a:cs typeface="Tahoma" panose="020B0604030504040204" pitchFamily="34" charset="0"/>
              </a:rPr>
              <a:t> </a:t>
            </a:r>
            <a:r>
              <a:rPr lang="en-US" sz="2800" b="1" dirty="0" err="1">
                <a:ea typeface="Tahoma" panose="020B0604030504040204" pitchFamily="34" charset="0"/>
                <a:cs typeface="Tahoma" panose="020B0604030504040204" pitchFamily="34" charset="0"/>
              </a:rPr>
              <a:t>ruido</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presente</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en</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frecuencias</a:t>
            </a:r>
            <a:r>
              <a:rPr lang="en-US" sz="2800" dirty="0">
                <a:ea typeface="Tahoma" panose="020B0604030504040204" pitchFamily="34" charset="0"/>
                <a:cs typeface="Tahoma" panose="020B0604030504040204" pitchFamily="34" charset="0"/>
              </a:rPr>
              <a:t> </a:t>
            </a:r>
            <a:r>
              <a:rPr lang="en-US" sz="2800" b="1" dirty="0" err="1">
                <a:ea typeface="Tahoma" panose="020B0604030504040204" pitchFamily="34" charset="0"/>
                <a:cs typeface="Tahoma" panose="020B0604030504040204" pitchFamily="34" charset="0"/>
              </a:rPr>
              <a:t>bajas</a:t>
            </a:r>
            <a:r>
              <a:rPr lang="en-US" sz="2800" dirty="0">
                <a:ea typeface="Tahoma" panose="020B0604030504040204" pitchFamily="34" charset="0"/>
                <a:cs typeface="Tahoma" panose="020B0604030504040204" pitchFamily="34" charset="0"/>
              </a:rPr>
              <a:t>.</a:t>
            </a:r>
          </a:p>
          <a:p>
            <a:pPr>
              <a:buFontTx/>
              <a:buChar char="-"/>
            </a:pPr>
            <a:r>
              <a:rPr lang="en-US" sz="2800" dirty="0" err="1">
                <a:ea typeface="Tahoma" panose="020B0604030504040204" pitchFamily="34" charset="0"/>
                <a:cs typeface="Tahoma" panose="020B0604030504040204" pitchFamily="34" charset="0"/>
              </a:rPr>
              <a:t>Ya</a:t>
            </a:r>
            <a:r>
              <a:rPr lang="en-US" sz="2800" dirty="0">
                <a:ea typeface="Tahoma" panose="020B0604030504040204" pitchFamily="34" charset="0"/>
                <a:cs typeface="Tahoma" panose="020B0604030504040204" pitchFamily="34" charset="0"/>
              </a:rPr>
              <a:t> que las </a:t>
            </a:r>
            <a:r>
              <a:rPr lang="en-US" sz="2800" dirty="0" err="1">
                <a:ea typeface="Tahoma" panose="020B0604030504040204" pitchFamily="34" charset="0"/>
                <a:cs typeface="Tahoma" panose="020B0604030504040204" pitchFamily="34" charset="0"/>
              </a:rPr>
              <a:t>técnicas</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usadas</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en</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el</a:t>
            </a:r>
            <a:r>
              <a:rPr lang="en-US" sz="2800" dirty="0">
                <a:ea typeface="Tahoma" panose="020B0604030504040204" pitchFamily="34" charset="0"/>
                <a:cs typeface="Tahoma" panose="020B0604030504040204" pitchFamily="34" charset="0"/>
              </a:rPr>
              <a:t> </a:t>
            </a:r>
            <a:r>
              <a:rPr lang="en-US" sz="2800" dirty="0" err="1">
                <a:ea typeface="Tahoma" panose="020B0604030504040204" pitchFamily="34" charset="0"/>
                <a:cs typeface="Tahoma" panose="020B0604030504040204" pitchFamily="34" charset="0"/>
              </a:rPr>
              <a:t>filtro</a:t>
            </a:r>
            <a:r>
              <a:rPr lang="en-US" sz="2800" dirty="0">
                <a:ea typeface="Tahoma" panose="020B0604030504040204" pitchFamily="34" charset="0"/>
                <a:cs typeface="Tahoma" panose="020B0604030504040204" pitchFamily="34" charset="0"/>
              </a:rPr>
              <a:t> paso bajo </a:t>
            </a:r>
            <a:r>
              <a:rPr lang="en-US" sz="2800" dirty="0" err="1">
                <a:ea typeface="Tahoma" panose="020B0604030504040204" pitchFamily="34" charset="0"/>
                <a:cs typeface="Tahoma" panose="020B0604030504040204" pitchFamily="34" charset="0"/>
              </a:rPr>
              <a:t>podrían</a:t>
            </a:r>
            <a:r>
              <a:rPr lang="en-US" sz="2800" dirty="0">
                <a:ea typeface="Tahoma" panose="020B0604030504040204" pitchFamily="34" charset="0"/>
                <a:cs typeface="Tahoma" panose="020B0604030504040204" pitchFamily="34" charset="0"/>
              </a:rPr>
              <a:t> no ser </a:t>
            </a:r>
            <a:r>
              <a:rPr lang="en-US" sz="2800" dirty="0" err="1">
                <a:ea typeface="Tahoma" panose="020B0604030504040204" pitchFamily="34" charset="0"/>
                <a:cs typeface="Tahoma" panose="020B0604030504040204" pitchFamily="34" charset="0"/>
              </a:rPr>
              <a:t>efectivas</a:t>
            </a:r>
            <a:r>
              <a:rPr lang="en-US" sz="2800" dirty="0">
                <a:ea typeface="Tahoma" panose="020B0604030504040204" pitchFamily="34" charset="0"/>
                <a:cs typeface="Tahoma" panose="020B0604030504040204" pitchFamily="34" charset="0"/>
              </a:rPr>
              <a:t> o </a:t>
            </a:r>
            <a:r>
              <a:rPr lang="en-US" sz="2800" dirty="0" err="1">
                <a:ea typeface="Tahoma" panose="020B0604030504040204" pitchFamily="34" charset="0"/>
                <a:cs typeface="Tahoma" panose="020B0604030504040204" pitchFamily="34" charset="0"/>
              </a:rPr>
              <a:t>llevar</a:t>
            </a:r>
            <a:r>
              <a:rPr lang="en-US" sz="2800" dirty="0">
                <a:ea typeface="Tahoma" panose="020B0604030504040204" pitchFamily="34" charset="0"/>
                <a:cs typeface="Tahoma" panose="020B0604030504040204" pitchFamily="34" charset="0"/>
              </a:rPr>
              <a:t> a </a:t>
            </a:r>
            <a:r>
              <a:rPr lang="en-US" sz="2800" dirty="0" err="1">
                <a:ea typeface="Tahoma" panose="020B0604030504040204" pitchFamily="34" charset="0"/>
                <a:cs typeface="Tahoma" panose="020B0604030504040204" pitchFamily="34" charset="0"/>
              </a:rPr>
              <a:t>errores</a:t>
            </a:r>
            <a:r>
              <a:rPr lang="en-US" sz="2800" dirty="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30684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4845132" y="359552"/>
            <a:ext cx="4109699" cy="1139895"/>
          </a:xfrm>
        </p:spPr>
        <p:txBody>
          <a:bodyPr/>
          <a:lstStyle/>
          <a:p>
            <a:pPr algn="ctr"/>
            <a:r>
              <a:rPr lang="en-US" sz="3500" b="1" dirty="0" err="1"/>
              <a:t>Filtro</a:t>
            </a:r>
            <a:r>
              <a:rPr lang="en-US" sz="3500" b="1" dirty="0"/>
              <a:t> Paso Alto</a:t>
            </a:r>
            <a:endParaRPr lang="en-US" sz="3500" dirty="0"/>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a:xfrm>
            <a:off x="189169" y="368782"/>
            <a:ext cx="4233364" cy="6255003"/>
          </a:xfrm>
        </p:spPr>
        <p:txBody>
          <a:bodyPr>
            <a:noAutofit/>
          </a:bodyPr>
          <a:lstStyle/>
          <a:p>
            <a:pPr>
              <a:buFontTx/>
              <a:buChar char="-"/>
            </a:pPr>
            <a:r>
              <a:rPr lang="en-US" sz="2600" dirty="0"/>
              <a:t>Las </a:t>
            </a:r>
            <a:r>
              <a:rPr lang="en-US" sz="2600" b="1" dirty="0" err="1"/>
              <a:t>frecuencias</a:t>
            </a:r>
            <a:r>
              <a:rPr lang="en-US" sz="2600" dirty="0"/>
              <a:t> </a:t>
            </a:r>
            <a:r>
              <a:rPr lang="en-US" sz="2600" dirty="0" err="1"/>
              <a:t>bajas</a:t>
            </a:r>
            <a:r>
              <a:rPr lang="en-US" sz="2600" dirty="0"/>
              <a:t> </a:t>
            </a:r>
            <a:r>
              <a:rPr lang="en-US" sz="2600" b="1" dirty="0" err="1"/>
              <a:t>poseen</a:t>
            </a:r>
            <a:r>
              <a:rPr lang="en-US" sz="2600" dirty="0"/>
              <a:t> </a:t>
            </a:r>
            <a:r>
              <a:rPr lang="en-US" sz="2600" b="1" dirty="0" err="1"/>
              <a:t>harmónicos</a:t>
            </a:r>
            <a:r>
              <a:rPr lang="en-US" sz="2600" dirty="0"/>
              <a:t>.</a:t>
            </a:r>
          </a:p>
          <a:p>
            <a:pPr>
              <a:buFontTx/>
              <a:buChar char="-"/>
            </a:pPr>
            <a:r>
              <a:rPr lang="en-US" sz="2600" dirty="0"/>
              <a:t>Si </a:t>
            </a:r>
            <a:r>
              <a:rPr lang="en-US" sz="2600" dirty="0" err="1"/>
              <a:t>aplicamos</a:t>
            </a:r>
            <a:r>
              <a:rPr lang="en-US" sz="2600" dirty="0"/>
              <a:t> un </a:t>
            </a:r>
            <a:r>
              <a:rPr lang="en-US" sz="2600" dirty="0" err="1"/>
              <a:t>filtro</a:t>
            </a:r>
            <a:r>
              <a:rPr lang="en-US" sz="2600" dirty="0"/>
              <a:t> paso alto </a:t>
            </a:r>
            <a:r>
              <a:rPr lang="en-US" sz="2600" b="1" dirty="0" err="1"/>
              <a:t>seguiremos</a:t>
            </a:r>
            <a:r>
              <a:rPr lang="en-US" sz="2600" dirty="0"/>
              <a:t> </a:t>
            </a:r>
            <a:r>
              <a:rPr lang="en-US" sz="2600" b="1" dirty="0" err="1"/>
              <a:t>teniendo</a:t>
            </a:r>
            <a:r>
              <a:rPr lang="en-US" sz="2600" dirty="0"/>
              <a:t> “</a:t>
            </a:r>
            <a:r>
              <a:rPr lang="en-US" sz="2600" b="1" dirty="0" err="1"/>
              <a:t>ruido</a:t>
            </a:r>
            <a:r>
              <a:rPr lang="en-US" sz="2600" dirty="0"/>
              <a:t>” </a:t>
            </a:r>
            <a:r>
              <a:rPr lang="en-US" sz="2600" dirty="0" err="1"/>
              <a:t>en</a:t>
            </a:r>
            <a:r>
              <a:rPr lang="en-US" sz="2600" dirty="0"/>
              <a:t> </a:t>
            </a:r>
            <a:r>
              <a:rPr lang="en-US" sz="2600" dirty="0" err="1"/>
              <a:t>frecuencias</a:t>
            </a:r>
            <a:r>
              <a:rPr lang="en-US" sz="2600" dirty="0"/>
              <a:t> </a:t>
            </a:r>
            <a:r>
              <a:rPr lang="en-US" sz="2600" dirty="0" err="1"/>
              <a:t>agudas</a:t>
            </a:r>
            <a:r>
              <a:rPr lang="en-US" sz="2600" dirty="0"/>
              <a:t>.</a:t>
            </a:r>
          </a:p>
          <a:p>
            <a:pPr>
              <a:buFontTx/>
              <a:buChar char="-"/>
            </a:pPr>
            <a:r>
              <a:rPr lang="en-US" sz="2600" dirty="0"/>
              <a:t>Por lo tanto </a:t>
            </a:r>
            <a:r>
              <a:rPr lang="en-US" sz="2600" b="1" dirty="0" err="1"/>
              <a:t>debemos</a:t>
            </a:r>
            <a:r>
              <a:rPr lang="en-US" sz="2600" dirty="0"/>
              <a:t> </a:t>
            </a:r>
            <a:r>
              <a:rPr lang="en-US" sz="2600" b="1" dirty="0" err="1"/>
              <a:t>eliminar</a:t>
            </a:r>
            <a:r>
              <a:rPr lang="en-US" sz="2600" dirty="0"/>
              <a:t> </a:t>
            </a:r>
            <a:r>
              <a:rPr lang="en-US" sz="2600" dirty="0" err="1"/>
              <a:t>dicho</a:t>
            </a:r>
            <a:r>
              <a:rPr lang="en-US" sz="2600" dirty="0"/>
              <a:t> </a:t>
            </a:r>
            <a:r>
              <a:rPr lang="en-US" sz="2600" b="1" dirty="0" err="1"/>
              <a:t>ruido</a:t>
            </a:r>
            <a:r>
              <a:rPr lang="en-US" sz="2600" dirty="0"/>
              <a:t> antes de </a:t>
            </a:r>
            <a:r>
              <a:rPr lang="en-US" sz="2600" dirty="0" err="1"/>
              <a:t>aplicar</a:t>
            </a:r>
            <a:r>
              <a:rPr lang="en-US" sz="2600" dirty="0"/>
              <a:t> </a:t>
            </a:r>
            <a:r>
              <a:rPr lang="en-US" sz="2600" dirty="0" err="1"/>
              <a:t>el</a:t>
            </a:r>
            <a:r>
              <a:rPr lang="en-US" sz="2600" dirty="0"/>
              <a:t> </a:t>
            </a:r>
            <a:r>
              <a:rPr lang="en-US" sz="2600" dirty="0" err="1"/>
              <a:t>filtro</a:t>
            </a:r>
            <a:r>
              <a:rPr lang="en-US" sz="2600" dirty="0"/>
              <a:t>.</a:t>
            </a:r>
          </a:p>
          <a:p>
            <a:pPr>
              <a:buFontTx/>
              <a:buChar char="-"/>
            </a:pPr>
            <a:r>
              <a:rPr lang="en-US" sz="2600" dirty="0"/>
              <a:t>A </a:t>
            </a:r>
            <a:r>
              <a:rPr lang="en-US" sz="2600" dirty="0" err="1"/>
              <a:t>este</a:t>
            </a:r>
            <a:r>
              <a:rPr lang="en-US" sz="2600" dirty="0"/>
              <a:t> </a:t>
            </a:r>
            <a:r>
              <a:rPr lang="en-US" sz="2600" dirty="0" err="1"/>
              <a:t>proceso</a:t>
            </a:r>
            <a:r>
              <a:rPr lang="en-US" sz="2600" dirty="0"/>
              <a:t> se le </a:t>
            </a:r>
            <a:r>
              <a:rPr lang="en-US" sz="2600" dirty="0" err="1"/>
              <a:t>denomina</a:t>
            </a:r>
            <a:r>
              <a:rPr lang="en-US" sz="2600" dirty="0"/>
              <a:t> </a:t>
            </a:r>
            <a:r>
              <a:rPr lang="en-US" sz="2600" b="1" dirty="0" err="1"/>
              <a:t>filtro</a:t>
            </a:r>
            <a:r>
              <a:rPr lang="en-US" sz="2600" dirty="0"/>
              <a:t> de </a:t>
            </a:r>
            <a:r>
              <a:rPr lang="en-US" sz="2600" b="1" dirty="0" err="1"/>
              <a:t>componentes-mínimos</a:t>
            </a:r>
            <a:r>
              <a:rPr lang="en-US" sz="2600" dirty="0"/>
              <a:t>.</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a:xfrm>
            <a:off x="4765923" y="2412292"/>
            <a:ext cx="4164803" cy="3638764"/>
          </a:xfrm>
        </p:spPr>
        <p:txBody>
          <a:bodyPr>
            <a:normAutofit/>
          </a:bodyPr>
          <a:lstStyle/>
          <a:p>
            <a:pPr marL="0" indent="0" algn="ctr">
              <a:buNone/>
            </a:pPr>
            <a:r>
              <a:rPr lang="en-US" dirty="0"/>
              <a:t>[use this space to place an image that best captures the main idea of point #2]</a:t>
            </a:r>
          </a:p>
        </p:txBody>
      </p:sp>
      <p:pic>
        <p:nvPicPr>
          <p:cNvPr id="6" name="Picture 5">
            <a:extLst>
              <a:ext uri="{FF2B5EF4-FFF2-40B4-BE49-F238E27FC236}">
                <a16:creationId xmlns:a16="http://schemas.microsoft.com/office/drawing/2014/main" id="{802E8F92-D06E-13EC-A732-2A7C4EDB6165}"/>
              </a:ext>
            </a:extLst>
          </p:cNvPr>
          <p:cNvPicPr>
            <a:picLocks noChangeAspect="1"/>
          </p:cNvPicPr>
          <p:nvPr/>
        </p:nvPicPr>
        <p:blipFill>
          <a:blip r:embed="rId3"/>
          <a:stretch>
            <a:fillRect/>
          </a:stretch>
        </p:blipFill>
        <p:spPr>
          <a:xfrm>
            <a:off x="4789276" y="2689761"/>
            <a:ext cx="4141450" cy="3236026"/>
          </a:xfrm>
          <a:prstGeom prst="rect">
            <a:avLst/>
          </a:prstGeom>
        </p:spPr>
      </p:pic>
    </p:spTree>
    <p:extLst>
      <p:ext uri="{BB962C8B-B14F-4D97-AF65-F5344CB8AC3E}">
        <p14:creationId xmlns:p14="http://schemas.microsoft.com/office/powerpoint/2010/main" val="390542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sz="3500" b="1" dirty="0" err="1"/>
              <a:t>Filtro</a:t>
            </a:r>
            <a:r>
              <a:rPr lang="en-US" sz="3500" b="1" dirty="0"/>
              <a:t> de </a:t>
            </a:r>
            <a:r>
              <a:rPr lang="en-US" sz="3500" b="1" dirty="0" err="1"/>
              <a:t>componentes-mínimos</a:t>
            </a:r>
            <a:endParaRPr lang="en-US" sz="3500" b="1"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607500" y="2606634"/>
            <a:ext cx="7928999" cy="4322618"/>
          </a:xfrm>
        </p:spPr>
        <p:txBody>
          <a:bodyPr>
            <a:normAutofit fontScale="55000" lnSpcReduction="20000"/>
          </a:bodyPr>
          <a:lstStyle/>
          <a:p>
            <a:pPr marL="0" indent="0">
              <a:buNone/>
            </a:pPr>
            <a:r>
              <a:rPr lang="en-US" sz="3800" dirty="0">
                <a:ea typeface="Tahoma" panose="020B0604030504040204" pitchFamily="34" charset="0"/>
                <a:cs typeface="Tahoma" panose="020B0604030504040204" pitchFamily="34" charset="0"/>
              </a:rPr>
              <a:t>(</a:t>
            </a:r>
            <a:r>
              <a:rPr lang="en-US" sz="3800" dirty="0" err="1">
                <a:ea typeface="Tahoma" panose="020B0604030504040204" pitchFamily="34" charset="0"/>
                <a:cs typeface="Tahoma" panose="020B0604030504040204" pitchFamily="34" charset="0"/>
              </a:rPr>
              <a:t>i</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Crea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una</a:t>
            </a:r>
            <a:r>
              <a:rPr lang="en-US" sz="3800" dirty="0">
                <a:ea typeface="Tahoma" panose="020B0604030504040204" pitchFamily="34" charset="0"/>
                <a:cs typeface="Tahoma" panose="020B0604030504040204" pitchFamily="34" charset="0"/>
              </a:rPr>
              <a:t> “baseline” </a:t>
            </a:r>
            <a:r>
              <a:rPr lang="en-US" sz="3800" dirty="0" err="1">
                <a:ea typeface="Tahoma" panose="020B0604030504040204" pitchFamily="34" charset="0"/>
                <a:cs typeface="Tahoma" panose="020B0604030504040204" pitchFamily="34" charset="0"/>
              </a:rPr>
              <a:t>parchando</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regiones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donde</a:t>
            </a:r>
            <a:r>
              <a:rPr lang="en-US" sz="3800" dirty="0">
                <a:ea typeface="Tahoma" panose="020B0604030504040204" pitchFamily="34" charset="0"/>
                <a:cs typeface="Tahoma" panose="020B0604030504040204" pitchFamily="34" charset="0"/>
              </a:rPr>
              <a:t> la </a:t>
            </a:r>
            <a:r>
              <a:rPr lang="en-US" sz="3800" dirty="0" err="1">
                <a:ea typeface="Tahoma" panose="020B0604030504040204" pitchFamily="34" charset="0"/>
                <a:cs typeface="Tahoma" panose="020B0604030504040204" pitchFamily="34" charset="0"/>
              </a:rPr>
              <a:t>señal</a:t>
            </a:r>
            <a:r>
              <a:rPr lang="en-US" sz="3800" dirty="0">
                <a:ea typeface="Tahoma" panose="020B0604030504040204" pitchFamily="34" charset="0"/>
                <a:cs typeface="Tahoma" panose="020B0604030504040204" pitchFamily="34" charset="0"/>
              </a:rPr>
              <a:t> sea </a:t>
            </a:r>
            <a:r>
              <a:rPr lang="en-US" sz="3800" dirty="0" err="1">
                <a:ea typeface="Tahoma" panose="020B0604030504040204" pitchFamily="34" charset="0"/>
                <a:cs typeface="Tahoma" panose="020B0604030504040204" pitchFamily="34" charset="0"/>
              </a:rPr>
              <a:t>evidente</a:t>
            </a:r>
            <a:r>
              <a:rPr lang="en-US" sz="3800" dirty="0">
                <a:ea typeface="Tahoma" panose="020B0604030504040204" pitchFamily="34" charset="0"/>
                <a:cs typeface="Tahoma" panose="020B0604030504040204" pitchFamily="34" charset="0"/>
              </a:rPr>
              <a:t>.</a:t>
            </a:r>
          </a:p>
          <a:p>
            <a:pPr marL="0" indent="0">
              <a:buNone/>
            </a:pPr>
            <a:r>
              <a:rPr lang="en-US" sz="3800" dirty="0">
                <a:ea typeface="Tahoma" panose="020B0604030504040204" pitchFamily="34" charset="0"/>
                <a:cs typeface="Tahoma" panose="020B0604030504040204" pitchFamily="34" charset="0"/>
              </a:rPr>
              <a:t>(ii) </a:t>
            </a:r>
            <a:r>
              <a:rPr lang="en-US" sz="3800" dirty="0" err="1">
                <a:ea typeface="Tahoma" panose="020B0604030504040204" pitchFamily="34" charset="0"/>
                <a:cs typeface="Tahoma" panose="020B0604030504040204" pitchFamily="34" charset="0"/>
              </a:rPr>
              <a:t>Quita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desde</a:t>
            </a:r>
            <a:r>
              <a:rPr lang="en-US" sz="3800" dirty="0">
                <a:ea typeface="Tahoma" panose="020B0604030504040204" pitchFamily="34" charset="0"/>
                <a:cs typeface="Tahoma" panose="020B0604030504040204" pitchFamily="34" charset="0"/>
              </a:rPr>
              <a:t> la baseline </a:t>
            </a:r>
            <a:r>
              <a:rPr lang="en-US" sz="3800" dirty="0" err="1">
                <a:ea typeface="Tahoma" panose="020B0604030504040204" pitchFamily="34" charset="0"/>
                <a:cs typeface="Tahoma" panose="020B0604030504040204" pitchFamily="34" charset="0"/>
              </a:rPr>
              <a:t>una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primera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aproximación</a:t>
            </a:r>
            <a:r>
              <a:rPr lang="en-US" sz="3800" dirty="0">
                <a:ea typeface="Tahoma" panose="020B0604030504040204" pitchFamily="34" charset="0"/>
                <a:cs typeface="Tahoma" panose="020B0604030504040204" pitchFamily="34" charset="0"/>
              </a:rPr>
              <a:t> a la </a:t>
            </a:r>
            <a:r>
              <a:rPr lang="en-US" sz="3800" dirty="0" err="1">
                <a:ea typeface="Tahoma" panose="020B0604030504040204" pitchFamily="34" charset="0"/>
                <a:cs typeface="Tahoma" panose="020B0604030504040204" pitchFamily="34" charset="0"/>
              </a:rPr>
              <a:t>señal</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parchada</a:t>
            </a:r>
            <a:r>
              <a:rPr lang="en-US" sz="3800" dirty="0">
                <a:ea typeface="Tahoma" panose="020B0604030504040204" pitchFamily="34" charset="0"/>
                <a:cs typeface="Tahoma" panose="020B0604030504040204" pitchFamily="34" charset="0"/>
              </a:rPr>
              <a:t>.</a:t>
            </a:r>
          </a:p>
          <a:p>
            <a:pPr marL="0" indent="0">
              <a:buNone/>
            </a:pPr>
            <a:r>
              <a:rPr lang="en-US" sz="3800" dirty="0">
                <a:ea typeface="Tahoma" panose="020B0604030504040204" pitchFamily="34" charset="0"/>
                <a:cs typeface="Tahoma" panose="020B0604030504040204" pitchFamily="34" charset="0"/>
              </a:rPr>
              <a:t>(iii) </a:t>
            </a:r>
            <a:r>
              <a:rPr lang="en-US" sz="3800" dirty="0" err="1">
                <a:ea typeface="Tahoma" panose="020B0604030504040204" pitchFamily="34" charset="0"/>
                <a:cs typeface="Tahoma" panose="020B0604030504040204" pitchFamily="34" charset="0"/>
              </a:rPr>
              <a:t>Aplica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transformada</a:t>
            </a:r>
            <a:r>
              <a:rPr lang="en-US" sz="3800" dirty="0">
                <a:ea typeface="Tahoma" panose="020B0604030504040204" pitchFamily="34" charset="0"/>
                <a:cs typeface="Tahoma" panose="020B0604030504040204" pitchFamily="34" charset="0"/>
              </a:rPr>
              <a:t> de </a:t>
            </a:r>
            <a:r>
              <a:rPr lang="en-US" sz="3800" dirty="0" err="1">
                <a:ea typeface="Tahoma" panose="020B0604030504040204" pitchFamily="34" charset="0"/>
                <a:cs typeface="Tahoma" panose="020B0604030504040204" pitchFamily="34" charset="0"/>
              </a:rPr>
              <a:t>fourier</a:t>
            </a:r>
            <a:r>
              <a:rPr lang="en-US" sz="3800" dirty="0">
                <a:ea typeface="Tahoma" panose="020B0604030504040204" pitchFamily="34" charset="0"/>
                <a:cs typeface="Tahoma" panose="020B0604030504040204" pitchFamily="34" charset="0"/>
              </a:rPr>
              <a:t> al “baseline” </a:t>
            </a:r>
            <a:r>
              <a:rPr lang="en-US" sz="3800" dirty="0" err="1">
                <a:ea typeface="Tahoma" panose="020B0604030504040204" pitchFamily="34" charset="0"/>
                <a:cs typeface="Tahoma" panose="020B0604030504040204" pitchFamily="34" charset="0"/>
              </a:rPr>
              <a:t>resultante</a:t>
            </a:r>
            <a:r>
              <a:rPr lang="en-US" sz="3800" dirty="0">
                <a:ea typeface="Tahoma" panose="020B0604030504040204" pitchFamily="34" charset="0"/>
                <a:cs typeface="Tahoma" panose="020B0604030504040204" pitchFamily="34" charset="0"/>
              </a:rPr>
              <a:t>.</a:t>
            </a:r>
          </a:p>
          <a:p>
            <a:pPr marL="0" indent="0">
              <a:buNone/>
            </a:pPr>
            <a:r>
              <a:rPr lang="en-US" sz="3800" dirty="0">
                <a:ea typeface="Tahoma" panose="020B0604030504040204" pitchFamily="34" charset="0"/>
                <a:cs typeface="Tahoma" panose="020B0604030504040204" pitchFamily="34" charset="0"/>
              </a:rPr>
              <a:t>(iv) </a:t>
            </a:r>
            <a:r>
              <a:rPr lang="en-US" sz="3800" dirty="0" err="1">
                <a:ea typeface="Tahoma" panose="020B0604030504040204" pitchFamily="34" charset="0"/>
                <a:cs typeface="Tahoma" panose="020B0604030504040204" pitchFamily="34" charset="0"/>
              </a:rPr>
              <a:t>Remueve</a:t>
            </a:r>
            <a:r>
              <a:rPr lang="en-US" sz="3800" dirty="0">
                <a:ea typeface="Tahoma" panose="020B0604030504040204" pitchFamily="34" charset="0"/>
                <a:cs typeface="Tahoma" panose="020B0604030504040204" pitchFamily="34" charset="0"/>
              </a:rPr>
              <a:t> las </a:t>
            </a:r>
            <a:r>
              <a:rPr lang="en-US" sz="3800" dirty="0" err="1">
                <a:ea typeface="Tahoma" panose="020B0604030504040204" pitchFamily="34" charset="0"/>
                <a:cs typeface="Tahoma" panose="020B0604030504040204" pitchFamily="34" charset="0"/>
              </a:rPr>
              <a:t>frecuencias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agudas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en</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el</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plano</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fourier</a:t>
            </a:r>
            <a:r>
              <a:rPr lang="en-US" sz="3800" dirty="0">
                <a:ea typeface="Tahoma" panose="020B0604030504040204" pitchFamily="34" charset="0"/>
                <a:cs typeface="Tahoma" panose="020B0604030504040204" pitchFamily="34" charset="0"/>
              </a:rPr>
              <a:t> para </a:t>
            </a:r>
            <a:r>
              <a:rPr lang="en-US" sz="3800" dirty="0" err="1">
                <a:ea typeface="Tahoma" panose="020B0604030504040204" pitchFamily="34" charset="0"/>
                <a:cs typeface="Tahoma" panose="020B0604030504040204" pitchFamily="34" charset="0"/>
              </a:rPr>
              <a:t>separar</a:t>
            </a:r>
            <a:r>
              <a:rPr lang="en-US" sz="3800" dirty="0">
                <a:ea typeface="Tahoma" panose="020B0604030504040204" pitchFamily="34" charset="0"/>
                <a:cs typeface="Tahoma" panose="020B0604030504040204" pitchFamily="34" charset="0"/>
              </a:rPr>
              <a:t> las amplitudes de las </a:t>
            </a:r>
            <a:r>
              <a:rPr lang="en-US" sz="3800" dirty="0" err="1">
                <a:ea typeface="Tahoma" panose="020B0604030504040204" pitchFamily="34" charset="0"/>
                <a:cs typeface="Tahoma" panose="020B0604030504040204" pitchFamily="34" charset="0"/>
              </a:rPr>
              <a:t>frecuencias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agudas</a:t>
            </a:r>
            <a:r>
              <a:rPr lang="en-US" sz="3800" dirty="0">
                <a:ea typeface="Tahoma" panose="020B0604030504040204" pitchFamily="34" charset="0"/>
                <a:cs typeface="Tahoma" panose="020B0604030504040204" pitchFamily="34" charset="0"/>
              </a:rPr>
              <a:t>.</a:t>
            </a:r>
          </a:p>
          <a:p>
            <a:pPr marL="0" indent="0">
              <a:buNone/>
            </a:pPr>
            <a:r>
              <a:rPr lang="en-US" sz="3800" dirty="0">
                <a:ea typeface="Tahoma" panose="020B0604030504040204" pitchFamily="34" charset="0"/>
                <a:cs typeface="Tahoma" panose="020B0604030504040204" pitchFamily="34" charset="0"/>
              </a:rPr>
              <a:t>(v) </a:t>
            </a:r>
            <a:r>
              <a:rPr lang="en-US" sz="3800" dirty="0" err="1">
                <a:ea typeface="Tahoma" panose="020B0604030504040204" pitchFamily="34" charset="0"/>
                <a:cs typeface="Tahoma" panose="020B0604030504040204" pitchFamily="34" charset="0"/>
              </a:rPr>
              <a:t>Aplica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una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transformada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inversa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usando</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estos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componentes</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mínimos</a:t>
            </a:r>
            <a:r>
              <a:rPr lang="en-US" sz="3800" dirty="0">
                <a:ea typeface="Tahoma" panose="020B0604030504040204" pitchFamily="34" charset="0"/>
                <a:cs typeface="Tahoma" panose="020B0604030504040204" pitchFamily="34" charset="0"/>
              </a:rPr>
              <a:t>.</a:t>
            </a:r>
          </a:p>
          <a:p>
            <a:pPr marL="0" indent="0">
              <a:buNone/>
            </a:pPr>
            <a:r>
              <a:rPr lang="en-US" sz="3800" dirty="0">
                <a:ea typeface="Tahoma" panose="020B0604030504040204" pitchFamily="34" charset="0"/>
                <a:cs typeface="Tahoma" panose="020B0604030504040204" pitchFamily="34" charset="0"/>
              </a:rPr>
              <a:t>(vi) </a:t>
            </a:r>
            <a:r>
              <a:rPr lang="en-US" sz="3800" dirty="0" err="1">
                <a:ea typeface="Tahoma" panose="020B0604030504040204" pitchFamily="34" charset="0"/>
                <a:cs typeface="Tahoma" panose="020B0604030504040204" pitchFamily="34" charset="0"/>
              </a:rPr>
              <a:t>Añadir</a:t>
            </a:r>
            <a:r>
              <a:rPr lang="en-US" sz="3800" dirty="0">
                <a:ea typeface="Tahoma" panose="020B0604030504040204" pitchFamily="34" charset="0"/>
                <a:cs typeface="Tahoma" panose="020B0604030504040204" pitchFamily="34" charset="0"/>
              </a:rPr>
              <a:t> la </a:t>
            </a:r>
            <a:r>
              <a:rPr lang="en-US" sz="3800" dirty="0" err="1">
                <a:ea typeface="Tahoma" panose="020B0604030504040204" pitchFamily="34" charset="0"/>
                <a:cs typeface="Tahoma" panose="020B0604030504040204" pitchFamily="34" charset="0"/>
              </a:rPr>
              <a:t>primera</a:t>
            </a:r>
            <a:r>
              <a:rPr lang="en-US" sz="3800" dirty="0">
                <a:ea typeface="Tahoma" panose="020B0604030504040204" pitchFamily="34" charset="0"/>
                <a:cs typeface="Tahoma" panose="020B0604030504040204" pitchFamily="34" charset="0"/>
              </a:rPr>
              <a:t> </a:t>
            </a:r>
            <a:r>
              <a:rPr lang="en-US" sz="3800" dirty="0" err="1">
                <a:ea typeface="Tahoma" panose="020B0604030504040204" pitchFamily="34" charset="0"/>
                <a:cs typeface="Tahoma" panose="020B0604030504040204" pitchFamily="34" charset="0"/>
              </a:rPr>
              <a:t>aproximación</a:t>
            </a:r>
            <a:r>
              <a:rPr lang="en-US" sz="3800" dirty="0">
                <a:ea typeface="Tahoma" panose="020B0604030504040204" pitchFamily="34" charset="0"/>
                <a:cs typeface="Tahoma" panose="020B0604030504040204" pitchFamily="34" charset="0"/>
              </a:rPr>
              <a:t> del paso (ii) a la baseline.</a:t>
            </a:r>
          </a:p>
          <a:p>
            <a:endParaRPr lang="en-US" dirty="0">
              <a:ea typeface="Tahoma" panose="020B0604030504040204" pitchFamily="34" charset="0"/>
              <a:cs typeface="Tahoma" panose="020B0604030504040204" pitchFamily="34" charset="0"/>
            </a:endParaRPr>
          </a:p>
          <a:p>
            <a:endParaRPr lang="en-US" dirty="0">
              <a:ea typeface="Tahoma" panose="020B0604030504040204" pitchFamily="34" charset="0"/>
              <a:cs typeface="Tahoma" panose="020B0604030504040204" pitchFamily="34" charset="0"/>
            </a:endParaRPr>
          </a:p>
          <a:p>
            <a:endParaRPr lang="en-U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pPr algn="ctr"/>
            <a:r>
              <a:rPr lang="en-US" sz="4000" b="1" dirty="0" err="1"/>
              <a:t>Ejemplo</a:t>
            </a:r>
            <a:r>
              <a:rPr lang="en-US" sz="4000" b="1" dirty="0"/>
              <a:t>: </a:t>
            </a:r>
            <a:r>
              <a:rPr lang="en-US" sz="4000" b="1" dirty="0" err="1"/>
              <a:t>Filtro</a:t>
            </a:r>
            <a:r>
              <a:rPr lang="en-US" sz="4000" b="1" dirty="0"/>
              <a:t> de </a:t>
            </a:r>
            <a:r>
              <a:rPr lang="en-US" sz="4000" b="1" dirty="0" err="1"/>
              <a:t>componentes-mínimos</a:t>
            </a:r>
            <a:endParaRPr lang="en-US" sz="4000" b="1" dirty="0"/>
          </a:p>
        </p:txBody>
      </p:sp>
      <p:pic>
        <p:nvPicPr>
          <p:cNvPr id="4" name="Picture 3">
            <a:extLst>
              <a:ext uri="{FF2B5EF4-FFF2-40B4-BE49-F238E27FC236}">
                <a16:creationId xmlns:a16="http://schemas.microsoft.com/office/drawing/2014/main" id="{BD71AC75-D087-E2F5-9CF9-0294073DD32F}"/>
              </a:ext>
            </a:extLst>
          </p:cNvPr>
          <p:cNvPicPr>
            <a:picLocks noChangeAspect="1"/>
          </p:cNvPicPr>
          <p:nvPr/>
        </p:nvPicPr>
        <p:blipFill>
          <a:blip r:embed="rId3"/>
          <a:stretch>
            <a:fillRect/>
          </a:stretch>
        </p:blipFill>
        <p:spPr>
          <a:xfrm>
            <a:off x="779692" y="2297124"/>
            <a:ext cx="3352932" cy="4503045"/>
          </a:xfrm>
          <a:prstGeom prst="rect">
            <a:avLst/>
          </a:prstGeom>
        </p:spPr>
      </p:pic>
      <p:pic>
        <p:nvPicPr>
          <p:cNvPr id="8" name="Picture 7">
            <a:extLst>
              <a:ext uri="{FF2B5EF4-FFF2-40B4-BE49-F238E27FC236}">
                <a16:creationId xmlns:a16="http://schemas.microsoft.com/office/drawing/2014/main" id="{F0BD6245-F539-BD83-D3C5-12EFADA0BA84}"/>
              </a:ext>
            </a:extLst>
          </p:cNvPr>
          <p:cNvPicPr>
            <a:picLocks noChangeAspect="1"/>
          </p:cNvPicPr>
          <p:nvPr/>
        </p:nvPicPr>
        <p:blipFill>
          <a:blip r:embed="rId4"/>
          <a:stretch>
            <a:fillRect/>
          </a:stretch>
        </p:blipFill>
        <p:spPr>
          <a:xfrm>
            <a:off x="5011377" y="2321346"/>
            <a:ext cx="3352931" cy="4478823"/>
          </a:xfrm>
          <a:prstGeom prst="rect">
            <a:avLst/>
          </a:prstGeom>
        </p:spPr>
      </p:pic>
    </p:spTree>
    <p:extLst>
      <p:ext uri="{BB962C8B-B14F-4D97-AF65-F5344CB8AC3E}">
        <p14:creationId xmlns:p14="http://schemas.microsoft.com/office/powerpoint/2010/main" val="62763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sz="4000" b="1" dirty="0" err="1"/>
              <a:t>Contenidos</a:t>
            </a:r>
            <a:endParaRPr lang="en-US" sz="4000" b="1" dirty="0"/>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451262" y="2427258"/>
            <a:ext cx="4773881" cy="3983554"/>
          </a:xfrm>
        </p:spPr>
        <p:txBody>
          <a:bodyPr>
            <a:noAutofit/>
          </a:bodyPr>
          <a:lstStyle/>
          <a:p>
            <a:pPr>
              <a:buFontTx/>
              <a:buChar char="-"/>
            </a:pPr>
            <a:r>
              <a:rPr lang="en-US" sz="2400" dirty="0" err="1"/>
              <a:t>Introducción</a:t>
            </a:r>
            <a:endParaRPr lang="en-US" sz="2400" dirty="0"/>
          </a:p>
          <a:p>
            <a:pPr marL="0" indent="0">
              <a:buNone/>
            </a:pPr>
            <a:r>
              <a:rPr lang="en-US" sz="2400" dirty="0"/>
              <a:t>- </a:t>
            </a:r>
            <a:r>
              <a:rPr lang="en-US" sz="2400" dirty="0" err="1"/>
              <a:t>Transformada</a:t>
            </a:r>
            <a:r>
              <a:rPr lang="en-US" sz="2400" dirty="0"/>
              <a:t> de Fourier</a:t>
            </a:r>
          </a:p>
          <a:p>
            <a:pPr marL="0" indent="0">
              <a:buNone/>
            </a:pPr>
            <a:r>
              <a:rPr lang="en-US" sz="2400" dirty="0"/>
              <a:t>- ¿</a:t>
            </a:r>
            <a:r>
              <a:rPr lang="en-US" sz="2400" dirty="0" err="1"/>
              <a:t>Qué</a:t>
            </a:r>
            <a:r>
              <a:rPr lang="en-US" sz="2400" dirty="0"/>
              <a:t> es </a:t>
            </a:r>
            <a:r>
              <a:rPr lang="en-US" sz="2400" dirty="0" err="1"/>
              <a:t>el</a:t>
            </a:r>
            <a:r>
              <a:rPr lang="en-US" sz="2400" dirty="0"/>
              <a:t> </a:t>
            </a:r>
            <a:r>
              <a:rPr lang="en-US" sz="2400" dirty="0" err="1"/>
              <a:t>filtrado</a:t>
            </a:r>
            <a:r>
              <a:rPr lang="en-US" sz="2400" dirty="0"/>
              <a:t> de </a:t>
            </a:r>
            <a:r>
              <a:rPr lang="en-US" sz="2400" dirty="0" err="1"/>
              <a:t>datos</a:t>
            </a:r>
            <a:r>
              <a:rPr lang="en-US" sz="2400" dirty="0"/>
              <a:t>?</a:t>
            </a:r>
          </a:p>
          <a:p>
            <a:pPr marL="0" indent="0">
              <a:buNone/>
            </a:pPr>
            <a:r>
              <a:rPr lang="en-US" sz="2400" dirty="0"/>
              <a:t>- </a:t>
            </a:r>
            <a:r>
              <a:rPr lang="en-US" sz="2400" dirty="0" err="1"/>
              <a:t>Filtro</a:t>
            </a:r>
            <a:r>
              <a:rPr lang="en-US" sz="2400" dirty="0"/>
              <a:t> paso bajo</a:t>
            </a:r>
          </a:p>
          <a:p>
            <a:pPr marL="0" indent="0">
              <a:buNone/>
            </a:pPr>
            <a:r>
              <a:rPr lang="en-US" sz="2400" dirty="0"/>
              <a:t>- </a:t>
            </a:r>
            <a:r>
              <a:rPr lang="en-US" sz="2400" dirty="0" err="1"/>
              <a:t>Filtro</a:t>
            </a:r>
            <a:r>
              <a:rPr lang="en-US" sz="2400" dirty="0"/>
              <a:t> de Wiener</a:t>
            </a:r>
          </a:p>
          <a:p>
            <a:pPr marL="0" indent="0">
              <a:buNone/>
            </a:pPr>
            <a:r>
              <a:rPr lang="en-US" sz="2400" dirty="0"/>
              <a:t>- </a:t>
            </a:r>
            <a:r>
              <a:rPr lang="en-US" sz="2400" dirty="0" err="1"/>
              <a:t>Filtro</a:t>
            </a:r>
            <a:r>
              <a:rPr lang="en-US" sz="2400" dirty="0"/>
              <a:t> paso alto</a:t>
            </a:r>
          </a:p>
          <a:p>
            <a:pPr marL="0" indent="0">
              <a:buNone/>
            </a:pPr>
            <a:r>
              <a:rPr lang="en-US" sz="2400" dirty="0"/>
              <a:t>- </a:t>
            </a:r>
            <a:r>
              <a:rPr lang="en-US" sz="2400" dirty="0" err="1"/>
              <a:t>Filtro</a:t>
            </a:r>
            <a:r>
              <a:rPr lang="en-US" sz="2400" dirty="0"/>
              <a:t> de </a:t>
            </a:r>
            <a:r>
              <a:rPr lang="en-US" sz="2400" dirty="0" err="1"/>
              <a:t>componentes-mínimos</a:t>
            </a:r>
            <a:endParaRPr lang="en-US" sz="2400" dirty="0"/>
          </a:p>
          <a:p>
            <a:pPr marL="0" indent="0">
              <a:buNone/>
            </a:pPr>
            <a:r>
              <a:rPr lang="en-US" sz="2400" dirty="0"/>
              <a:t>- </a:t>
            </a:r>
            <a:r>
              <a:rPr lang="en-US" sz="2400" dirty="0" err="1"/>
              <a:t>Bibliografía</a:t>
            </a:r>
            <a:endParaRPr lang="en-US" sz="2400" dirty="0"/>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a:xfrm>
            <a:off x="5628904" y="2222287"/>
            <a:ext cx="2907595" cy="3638764"/>
          </a:xfrm>
        </p:spPr>
        <p:txBody>
          <a:bodyPr/>
          <a:lstStyle/>
          <a:p>
            <a:endParaRPr lang="en-US" dirty="0"/>
          </a:p>
          <a:p>
            <a:r>
              <a:rPr lang="en-US" dirty="0"/>
              <a:t>[Use this space to place an image that best captures the main idea of the speech]</a:t>
            </a:r>
          </a:p>
          <a:p>
            <a:endParaRPr lang="en-US" dirty="0"/>
          </a:p>
        </p:txBody>
      </p:sp>
      <p:pic>
        <p:nvPicPr>
          <p:cNvPr id="6" name="Picture 5" descr="A picture containing logo">
            <a:extLst>
              <a:ext uri="{FF2B5EF4-FFF2-40B4-BE49-F238E27FC236}">
                <a16:creationId xmlns:a16="http://schemas.microsoft.com/office/drawing/2014/main" id="{C80ABE83-CFC6-CF4F-A886-E56BB378886E}"/>
              </a:ext>
            </a:extLst>
          </p:cNvPr>
          <p:cNvPicPr>
            <a:picLocks noChangeAspect="1"/>
          </p:cNvPicPr>
          <p:nvPr/>
        </p:nvPicPr>
        <p:blipFill>
          <a:blip r:embed="rId3"/>
          <a:stretch>
            <a:fillRect/>
          </a:stretch>
        </p:blipFill>
        <p:spPr>
          <a:xfrm>
            <a:off x="5690030" y="2701636"/>
            <a:ext cx="2778826" cy="2778826"/>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sz="4000" b="1" dirty="0" err="1"/>
              <a:t>Bibliografía</a:t>
            </a:r>
            <a:endParaRPr lang="en-US" sz="4000" b="1" dirty="0"/>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381628" y="2357711"/>
            <a:ext cx="8380741" cy="4144030"/>
          </a:xfrm>
        </p:spPr>
        <p:txBody>
          <a:bodyPr>
            <a:noAutofit/>
          </a:bodyPr>
          <a:lstStyle/>
          <a:p>
            <a:pPr>
              <a:buFontTx/>
              <a:buChar char="-"/>
            </a:pPr>
            <a:r>
              <a:rPr lang="en-US" sz="3000" dirty="0"/>
              <a:t>Wall, J. V., &amp; Jenkins, C. R. (2012). Practical statistics for astronomers. Cambridge University Press.</a:t>
            </a:r>
            <a:endParaRPr lang="en-US" sz="3000" dirty="0">
              <a:ea typeface="Tahoma" panose="020B0604030504040204" pitchFamily="34" charset="0"/>
              <a:cs typeface="Tahoma" panose="020B0604030504040204" pitchFamily="34" charset="0"/>
            </a:endParaRPr>
          </a:p>
          <a:p>
            <a:pPr>
              <a:buFontTx/>
              <a:buChar char="-"/>
            </a:pPr>
            <a:r>
              <a:rPr lang="en-US" sz="3000" dirty="0">
                <a:ea typeface="Tahoma" panose="020B0604030504040204" pitchFamily="34" charset="0"/>
                <a:cs typeface="Tahoma" panose="020B0604030504040204" pitchFamily="34" charset="0"/>
              </a:rPr>
              <a:t>Wall, J. V. (1997). </a:t>
            </a:r>
            <a:r>
              <a:rPr lang="en-US" sz="3000" dirty="0">
                <a:effectLst/>
              </a:rPr>
              <a:t>Minimum-component baselines: Fourier analysis for continuum assessment. </a:t>
            </a:r>
            <a:r>
              <a:rPr lang="en-US" sz="3000" dirty="0"/>
              <a:t>Astronomy &amp; </a:t>
            </a:r>
            <a:r>
              <a:rPr lang="en-US" sz="3000" dirty="0" err="1"/>
              <a:t>Astrophisics</a:t>
            </a:r>
            <a:r>
              <a:rPr lang="en-US" sz="3000" dirty="0"/>
              <a:t> Supplement Series.</a:t>
            </a:r>
            <a:endParaRPr lang="en-US" sz="3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195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6000" b="1" i="1" dirty="0"/>
              <a:t>INTRODUCCIÓN</a:t>
            </a:r>
          </a:p>
        </p:txBody>
      </p:sp>
    </p:spTree>
    <p:extLst>
      <p:ext uri="{BB962C8B-B14F-4D97-AF65-F5344CB8AC3E}">
        <p14:creationId xmlns:p14="http://schemas.microsoft.com/office/powerpoint/2010/main" val="38690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sz="4000" b="1" dirty="0" err="1"/>
              <a:t>Transformada</a:t>
            </a:r>
            <a:r>
              <a:rPr lang="en-US" sz="4000" b="1" dirty="0"/>
              <a:t> de Fourier</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a:xfrm>
            <a:off x="381628" y="2357711"/>
            <a:ext cx="8380741" cy="4144030"/>
          </a:xfrm>
        </p:spPr>
        <p:txBody>
          <a:bodyPr>
            <a:noAutofit/>
          </a:bodyPr>
          <a:lstStyle/>
          <a:p>
            <a:pPr>
              <a:buFontTx/>
              <a:buChar char="-"/>
            </a:pPr>
            <a:r>
              <a:rPr lang="en-US" sz="3600" b="1" dirty="0" err="1">
                <a:ea typeface="Tahoma" panose="020B0604030504040204" pitchFamily="34" charset="0"/>
                <a:cs typeface="Tahoma" panose="020B0604030504040204" pitchFamily="34" charset="0"/>
              </a:rPr>
              <a:t>Transforma</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los</a:t>
            </a:r>
            <a:r>
              <a:rPr lang="en-US" sz="3600" dirty="0">
                <a:ea typeface="Tahoma" panose="020B0604030504040204" pitchFamily="34" charset="0"/>
                <a:cs typeface="Tahoma" panose="020B0604030504040204" pitchFamily="34" charset="0"/>
              </a:rPr>
              <a:t> </a:t>
            </a:r>
            <a:r>
              <a:rPr lang="en-US" sz="3600" b="1" dirty="0" err="1">
                <a:ea typeface="Tahoma" panose="020B0604030504040204" pitchFamily="34" charset="0"/>
                <a:cs typeface="Tahoma" panose="020B0604030504040204" pitchFamily="34" charset="0"/>
              </a:rPr>
              <a:t>datos</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hacia</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el</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plano</a:t>
            </a:r>
            <a:r>
              <a:rPr lang="en-US" sz="3600" dirty="0">
                <a:ea typeface="Tahoma" panose="020B0604030504040204" pitchFamily="34" charset="0"/>
                <a:cs typeface="Tahoma" panose="020B0604030504040204" pitchFamily="34" charset="0"/>
              </a:rPr>
              <a:t> de </a:t>
            </a:r>
            <a:r>
              <a:rPr lang="en-US" sz="3600" b="1" dirty="0" err="1">
                <a:ea typeface="Tahoma" panose="020B0604030504040204" pitchFamily="34" charset="0"/>
                <a:cs typeface="Tahoma" panose="020B0604030504040204" pitchFamily="34" charset="0"/>
              </a:rPr>
              <a:t>coeficientes</a:t>
            </a:r>
            <a:r>
              <a:rPr lang="en-US" sz="3600" dirty="0">
                <a:ea typeface="Tahoma" panose="020B0604030504040204" pitchFamily="34" charset="0"/>
                <a:cs typeface="Tahoma" panose="020B0604030504040204" pitchFamily="34" charset="0"/>
              </a:rPr>
              <a:t> de </a:t>
            </a:r>
            <a:r>
              <a:rPr lang="en-US" sz="3600" dirty="0" err="1">
                <a:ea typeface="Tahoma" panose="020B0604030504040204" pitchFamily="34" charset="0"/>
                <a:cs typeface="Tahoma" panose="020B0604030504040204" pitchFamily="34" charset="0"/>
              </a:rPr>
              <a:t>fourier</a:t>
            </a:r>
            <a:r>
              <a:rPr lang="en-US" sz="3600" dirty="0">
                <a:ea typeface="Tahoma" panose="020B0604030504040204" pitchFamily="34" charset="0"/>
                <a:cs typeface="Tahoma" panose="020B0604030504040204" pitchFamily="34" charset="0"/>
              </a:rPr>
              <a:t>.</a:t>
            </a:r>
          </a:p>
          <a:p>
            <a:pPr>
              <a:buFontTx/>
              <a:buChar char="-"/>
            </a:pPr>
            <a:r>
              <a:rPr lang="en-US" sz="3600" dirty="0">
                <a:ea typeface="Tahoma" panose="020B0604030504040204" pitchFamily="34" charset="0"/>
                <a:cs typeface="Tahoma" panose="020B0604030504040204" pitchFamily="34" charset="0"/>
              </a:rPr>
              <a:t>Y con </a:t>
            </a:r>
            <a:r>
              <a:rPr lang="en-US" sz="3600" dirty="0" err="1">
                <a:ea typeface="Tahoma" panose="020B0604030504040204" pitchFamily="34" charset="0"/>
                <a:cs typeface="Tahoma" panose="020B0604030504040204" pitchFamily="34" charset="0"/>
              </a:rPr>
              <a:t>dichos</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coeficientes</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puede</a:t>
            </a:r>
            <a:r>
              <a:rPr lang="en-US" sz="3600" dirty="0">
                <a:ea typeface="Tahoma" panose="020B0604030504040204" pitchFamily="34" charset="0"/>
                <a:cs typeface="Tahoma" panose="020B0604030504040204" pitchFamily="34" charset="0"/>
              </a:rPr>
              <a:t> </a:t>
            </a:r>
            <a:r>
              <a:rPr lang="en-US" sz="3600" b="1" dirty="0" err="1">
                <a:ea typeface="Tahoma" panose="020B0604030504040204" pitchFamily="34" charset="0"/>
                <a:cs typeface="Tahoma" panose="020B0604030504040204" pitchFamily="34" charset="0"/>
              </a:rPr>
              <a:t>atenuar</a:t>
            </a:r>
            <a:r>
              <a:rPr lang="en-US" sz="3600" dirty="0">
                <a:ea typeface="Tahoma" panose="020B0604030504040204" pitchFamily="34" charset="0"/>
                <a:cs typeface="Tahoma" panose="020B0604030504040204" pitchFamily="34" charset="0"/>
              </a:rPr>
              <a:t> </a:t>
            </a:r>
            <a:r>
              <a:rPr lang="en-US" sz="3600" dirty="0" err="1">
                <a:ea typeface="Tahoma" panose="020B0604030504040204" pitchFamily="34" charset="0"/>
                <a:cs typeface="Tahoma" panose="020B0604030504040204" pitchFamily="34" charset="0"/>
              </a:rPr>
              <a:t>el</a:t>
            </a:r>
            <a:r>
              <a:rPr lang="en-US" sz="3600" dirty="0">
                <a:ea typeface="Tahoma" panose="020B0604030504040204" pitchFamily="34" charset="0"/>
                <a:cs typeface="Tahoma" panose="020B0604030504040204" pitchFamily="34" charset="0"/>
              </a:rPr>
              <a:t> </a:t>
            </a:r>
            <a:r>
              <a:rPr lang="en-US" sz="3600" b="1" dirty="0" err="1">
                <a:ea typeface="Tahoma" panose="020B0604030504040204" pitchFamily="34" charset="0"/>
                <a:cs typeface="Tahoma" panose="020B0604030504040204" pitchFamily="34" charset="0"/>
              </a:rPr>
              <a:t>ruido</a:t>
            </a:r>
            <a:r>
              <a:rPr lang="en-US" sz="3600" dirty="0">
                <a:ea typeface="Tahoma" panose="020B0604030504040204" pitchFamily="34" charset="0"/>
                <a:cs typeface="Tahoma" panose="020B0604030504040204" pitchFamily="34" charset="0"/>
              </a:rPr>
              <a:t>, </a:t>
            </a:r>
            <a:r>
              <a:rPr lang="en-US" sz="3600" b="1" dirty="0" err="1">
                <a:ea typeface="Tahoma" panose="020B0604030504040204" pitchFamily="34" charset="0"/>
                <a:cs typeface="Tahoma" panose="020B0604030504040204" pitchFamily="34" charset="0"/>
              </a:rPr>
              <a:t>limpando</a:t>
            </a:r>
            <a:r>
              <a:rPr lang="en-US" sz="3600" dirty="0">
                <a:ea typeface="Tahoma" panose="020B0604030504040204" pitchFamily="34" charset="0"/>
                <a:cs typeface="Tahoma" panose="020B0604030504040204" pitchFamily="34" charset="0"/>
              </a:rPr>
              <a:t> la </a:t>
            </a:r>
            <a:r>
              <a:rPr lang="en-US" sz="3600" dirty="0" err="1">
                <a:ea typeface="Tahoma" panose="020B0604030504040204" pitchFamily="34" charset="0"/>
                <a:cs typeface="Tahoma" panose="020B0604030504040204" pitchFamily="34" charset="0"/>
              </a:rPr>
              <a:t>señal</a:t>
            </a:r>
            <a:r>
              <a:rPr lang="en-US" sz="3600" dirty="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7715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pPr algn="ctr"/>
            <a:r>
              <a:rPr lang="en-US" sz="3300" b="1" dirty="0" err="1"/>
              <a:t>Ejemplo</a:t>
            </a:r>
            <a:r>
              <a:rPr lang="en-US" sz="3300" b="1" dirty="0"/>
              <a:t>: </a:t>
            </a:r>
            <a:r>
              <a:rPr lang="en-US" sz="3300" b="1" dirty="0" err="1"/>
              <a:t>Transformada</a:t>
            </a:r>
            <a:r>
              <a:rPr lang="en-US" sz="3300" b="1" dirty="0"/>
              <a:t> de </a:t>
            </a:r>
            <a:r>
              <a:rPr lang="en-US" sz="3300" b="1" dirty="0" err="1"/>
              <a:t>fourier</a:t>
            </a:r>
            <a:r>
              <a:rPr lang="en-US" sz="3300" b="1" dirty="0"/>
              <a:t> </a:t>
            </a:r>
            <a:r>
              <a:rPr lang="en-US" sz="3300" b="1" dirty="0" err="1"/>
              <a:t>aplicada</a:t>
            </a:r>
            <a:r>
              <a:rPr lang="en-US" sz="3300" b="1" dirty="0"/>
              <a:t> a </a:t>
            </a:r>
            <a:r>
              <a:rPr lang="en-US" sz="3300" b="1" dirty="0" err="1"/>
              <a:t>una</a:t>
            </a:r>
            <a:r>
              <a:rPr lang="en-US" sz="3300" b="1" dirty="0"/>
              <a:t> </a:t>
            </a:r>
            <a:r>
              <a:rPr lang="en-US" sz="3300" b="1" dirty="0" err="1"/>
              <a:t>señal</a:t>
            </a:r>
            <a:endParaRPr lang="en-US" sz="3300" b="1" dirty="0"/>
          </a:p>
        </p:txBody>
      </p:sp>
      <p:pic>
        <p:nvPicPr>
          <p:cNvPr id="9" name="Imagen 8">
            <a:extLst>
              <a:ext uri="{FF2B5EF4-FFF2-40B4-BE49-F238E27FC236}">
                <a16:creationId xmlns:a16="http://schemas.microsoft.com/office/drawing/2014/main" id="{3C2CFECA-AF9C-6EB6-493F-705C2E16775E}"/>
              </a:ext>
            </a:extLst>
          </p:cNvPr>
          <p:cNvPicPr>
            <a:picLocks noChangeAspect="1"/>
          </p:cNvPicPr>
          <p:nvPr/>
        </p:nvPicPr>
        <p:blipFill>
          <a:blip r:embed="rId3"/>
          <a:stretch>
            <a:fillRect/>
          </a:stretch>
        </p:blipFill>
        <p:spPr>
          <a:xfrm>
            <a:off x="885158" y="2344376"/>
            <a:ext cx="7373681" cy="4419025"/>
          </a:xfrm>
          <a:prstGeom prst="rect">
            <a:avLst/>
          </a:prstGeom>
        </p:spPr>
      </p:pic>
    </p:spTree>
    <p:extLst>
      <p:ext uri="{BB962C8B-B14F-4D97-AF65-F5344CB8AC3E}">
        <p14:creationId xmlns:p14="http://schemas.microsoft.com/office/powerpoint/2010/main" val="157195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pPr algn="ctr"/>
            <a:r>
              <a:rPr lang="en-US" sz="3300" b="1" dirty="0" err="1"/>
              <a:t>Ejemplo</a:t>
            </a:r>
            <a:r>
              <a:rPr lang="en-US" sz="3300" b="1" dirty="0"/>
              <a:t>: </a:t>
            </a:r>
            <a:r>
              <a:rPr lang="en-US" sz="3300" b="1" dirty="0" err="1"/>
              <a:t>Transformada</a:t>
            </a:r>
            <a:r>
              <a:rPr lang="en-US" sz="3300" b="1" dirty="0"/>
              <a:t> de </a:t>
            </a:r>
            <a:r>
              <a:rPr lang="en-US" sz="3300" b="1" dirty="0" err="1"/>
              <a:t>fourier</a:t>
            </a:r>
            <a:r>
              <a:rPr lang="en-US" sz="3300" b="1" dirty="0"/>
              <a:t> </a:t>
            </a:r>
            <a:r>
              <a:rPr lang="en-US" sz="3300" b="1" dirty="0" err="1"/>
              <a:t>aplicada</a:t>
            </a:r>
            <a:r>
              <a:rPr lang="en-US" sz="3300" b="1" dirty="0"/>
              <a:t> a </a:t>
            </a:r>
            <a:r>
              <a:rPr lang="en-US" sz="3300" b="1" dirty="0" err="1"/>
              <a:t>una</a:t>
            </a:r>
            <a:r>
              <a:rPr lang="en-US" sz="3300" b="1" dirty="0"/>
              <a:t> </a:t>
            </a:r>
            <a:r>
              <a:rPr lang="en-US" sz="3300" b="1" dirty="0" err="1"/>
              <a:t>señal</a:t>
            </a:r>
            <a:endParaRPr lang="en-US" sz="3300" b="1" dirty="0"/>
          </a:p>
        </p:txBody>
      </p:sp>
      <p:pic>
        <p:nvPicPr>
          <p:cNvPr id="6" name="Imagen 5">
            <a:extLst>
              <a:ext uri="{FF2B5EF4-FFF2-40B4-BE49-F238E27FC236}">
                <a16:creationId xmlns:a16="http://schemas.microsoft.com/office/drawing/2014/main" id="{09C84205-4DC9-B354-9EE9-4284DAA738A7}"/>
              </a:ext>
            </a:extLst>
          </p:cNvPr>
          <p:cNvPicPr>
            <a:picLocks noChangeAspect="1"/>
          </p:cNvPicPr>
          <p:nvPr/>
        </p:nvPicPr>
        <p:blipFill>
          <a:blip r:embed="rId3"/>
          <a:stretch>
            <a:fillRect/>
          </a:stretch>
        </p:blipFill>
        <p:spPr>
          <a:xfrm>
            <a:off x="91440" y="2264432"/>
            <a:ext cx="9144000" cy="4639288"/>
          </a:xfrm>
          <a:prstGeom prst="rect">
            <a:avLst/>
          </a:prstGeom>
        </p:spPr>
      </p:pic>
    </p:spTree>
    <p:extLst>
      <p:ext uri="{BB962C8B-B14F-4D97-AF65-F5344CB8AC3E}">
        <p14:creationId xmlns:p14="http://schemas.microsoft.com/office/powerpoint/2010/main" val="41194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6000" b="1" i="1" dirty="0"/>
              <a:t>¿QUÉ ES EL FILTRADO DE DATOS?</a:t>
            </a:r>
          </a:p>
        </p:txBody>
      </p:sp>
    </p:spTree>
    <p:extLst>
      <p:ext uri="{BB962C8B-B14F-4D97-AF65-F5344CB8AC3E}">
        <p14:creationId xmlns:p14="http://schemas.microsoft.com/office/powerpoint/2010/main" val="351120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a:xfrm>
            <a:off x="195944" y="375314"/>
            <a:ext cx="4105982" cy="1139895"/>
          </a:xfrm>
        </p:spPr>
        <p:txBody>
          <a:bodyPr/>
          <a:lstStyle/>
          <a:p>
            <a:pPr algn="ctr"/>
            <a:r>
              <a:rPr lang="en-US" sz="3500" b="1" dirty="0"/>
              <a:t>¿</a:t>
            </a:r>
            <a:r>
              <a:rPr lang="en-US" sz="3500" b="1" dirty="0" err="1"/>
              <a:t>Qué</a:t>
            </a:r>
            <a:r>
              <a:rPr lang="en-US" sz="3500" b="1" dirty="0"/>
              <a:t> es </a:t>
            </a:r>
            <a:r>
              <a:rPr lang="en-US" sz="3500" b="1" dirty="0" err="1"/>
              <a:t>el</a:t>
            </a:r>
            <a:r>
              <a:rPr lang="en-US" sz="3500" b="1" dirty="0"/>
              <a:t> </a:t>
            </a:r>
            <a:r>
              <a:rPr lang="en-US" sz="3500" b="1" dirty="0" err="1"/>
              <a:t>filtrado</a:t>
            </a:r>
            <a:r>
              <a:rPr lang="en-US" sz="3500" b="1" dirty="0"/>
              <a:t> de </a:t>
            </a:r>
            <a:r>
              <a:rPr lang="en-US" sz="3500" b="1" dirty="0" err="1"/>
              <a:t>datos</a:t>
            </a:r>
            <a:r>
              <a:rPr lang="en-US" sz="3500" b="1" dirty="0"/>
              <a:t>?</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a:xfrm>
            <a:off x="338635" y="2594758"/>
            <a:ext cx="4164803" cy="3638763"/>
          </a:xfrm>
        </p:spPr>
        <p:txBody>
          <a:bodyPr/>
          <a:lstStyle/>
          <a:p>
            <a:pPr marL="0" indent="0" algn="ctr">
              <a:buNone/>
            </a:pPr>
            <a:r>
              <a:rPr lang="en-US" dirty="0"/>
              <a:t>[use this space to place an image that best captures the main idea of point #1]</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a:xfrm>
            <a:off x="4842076" y="510640"/>
            <a:ext cx="4016917" cy="6347360"/>
          </a:xfrm>
        </p:spPr>
        <p:txBody>
          <a:bodyPr>
            <a:noAutofit/>
          </a:bodyPr>
          <a:lstStyle/>
          <a:p>
            <a:pPr>
              <a:buFontTx/>
              <a:buChar char="-"/>
            </a:pPr>
            <a:r>
              <a:rPr lang="en-US" sz="3000" dirty="0" err="1"/>
              <a:t>Extrae</a:t>
            </a:r>
            <a:r>
              <a:rPr lang="en-US" sz="3000" dirty="0"/>
              <a:t> y </a:t>
            </a:r>
            <a:r>
              <a:rPr lang="en-US" sz="3000" b="1" dirty="0" err="1"/>
              <a:t>recobra</a:t>
            </a:r>
            <a:r>
              <a:rPr lang="en-US" sz="3000" b="1" dirty="0"/>
              <a:t> </a:t>
            </a:r>
            <a:r>
              <a:rPr lang="en-US" sz="3000" b="1" dirty="0" err="1"/>
              <a:t>información</a:t>
            </a:r>
            <a:r>
              <a:rPr lang="en-US" sz="3000" b="1" dirty="0"/>
              <a:t> </a:t>
            </a:r>
            <a:r>
              <a:rPr lang="en-US" sz="3000" dirty="0" err="1"/>
              <a:t>desde</a:t>
            </a:r>
            <a:r>
              <a:rPr lang="en-US" sz="3000" dirty="0"/>
              <a:t> </a:t>
            </a:r>
            <a:r>
              <a:rPr lang="en-US" sz="3000" dirty="0" err="1"/>
              <a:t>datos</a:t>
            </a:r>
            <a:r>
              <a:rPr lang="en-US" sz="3000" dirty="0"/>
              <a:t> con </a:t>
            </a:r>
            <a:r>
              <a:rPr lang="en-US" sz="3000" dirty="0" err="1"/>
              <a:t>ruido</a:t>
            </a:r>
            <a:r>
              <a:rPr lang="en-US" sz="3000" dirty="0"/>
              <a:t>.</a:t>
            </a:r>
          </a:p>
          <a:p>
            <a:pPr>
              <a:buFontTx/>
              <a:buChar char="-"/>
            </a:pPr>
            <a:r>
              <a:rPr lang="en-US" sz="3000" b="1" dirty="0"/>
              <a:t>Reduce </a:t>
            </a:r>
            <a:r>
              <a:rPr lang="en-US" sz="3000" b="1" dirty="0" err="1"/>
              <a:t>dicho</a:t>
            </a:r>
            <a:r>
              <a:rPr lang="en-US" sz="3000" b="1" dirty="0"/>
              <a:t> </a:t>
            </a:r>
            <a:r>
              <a:rPr lang="en-US" sz="3000" b="1" dirty="0" err="1"/>
              <a:t>ruido</a:t>
            </a:r>
            <a:r>
              <a:rPr lang="en-US" sz="3000" b="1" dirty="0"/>
              <a:t> </a:t>
            </a:r>
            <a:r>
              <a:rPr lang="en-US" sz="3000" dirty="0"/>
              <a:t>y </a:t>
            </a:r>
            <a:r>
              <a:rPr lang="en-US" sz="3000" dirty="0" err="1"/>
              <a:t>comprime</a:t>
            </a:r>
            <a:r>
              <a:rPr lang="en-US" sz="3000" dirty="0"/>
              <a:t> la </a:t>
            </a:r>
            <a:r>
              <a:rPr lang="en-US" sz="3000" dirty="0" err="1"/>
              <a:t>señal</a:t>
            </a:r>
            <a:r>
              <a:rPr lang="en-US" sz="3000" dirty="0"/>
              <a:t>.</a:t>
            </a:r>
          </a:p>
          <a:p>
            <a:pPr>
              <a:buFontTx/>
              <a:buChar char="-"/>
            </a:pPr>
            <a:r>
              <a:rPr lang="en-US" sz="3000" dirty="0" err="1"/>
              <a:t>Permite</a:t>
            </a:r>
            <a:r>
              <a:rPr lang="en-US" sz="3000" dirty="0"/>
              <a:t> </a:t>
            </a:r>
            <a:r>
              <a:rPr lang="en-US" sz="3000" dirty="0" err="1"/>
              <a:t>identificar</a:t>
            </a:r>
            <a:r>
              <a:rPr lang="en-US" sz="3000" dirty="0"/>
              <a:t> </a:t>
            </a:r>
            <a:r>
              <a:rPr lang="en-US" sz="3000" dirty="0" err="1"/>
              <a:t>datos</a:t>
            </a:r>
            <a:r>
              <a:rPr lang="en-US" sz="3000" dirty="0"/>
              <a:t> </a:t>
            </a:r>
            <a:r>
              <a:rPr lang="en-US" sz="3000" dirty="0" err="1"/>
              <a:t>atípicos</a:t>
            </a:r>
            <a:r>
              <a:rPr lang="en-US" sz="3000" dirty="0"/>
              <a:t>.</a:t>
            </a:r>
          </a:p>
          <a:p>
            <a:pPr>
              <a:buFontTx/>
              <a:buChar char="-"/>
            </a:pPr>
            <a:r>
              <a:rPr lang="en-US" sz="3000" dirty="0"/>
              <a:t>Y </a:t>
            </a:r>
            <a:r>
              <a:rPr lang="en-US" sz="3000" dirty="0" err="1"/>
              <a:t>analizarlos</a:t>
            </a:r>
            <a:r>
              <a:rPr lang="en-US" sz="3000" dirty="0"/>
              <a:t> de </a:t>
            </a:r>
            <a:r>
              <a:rPr lang="en-US" sz="3000" dirty="0" err="1"/>
              <a:t>manera</a:t>
            </a:r>
            <a:r>
              <a:rPr lang="en-US" sz="3000" dirty="0"/>
              <a:t> </a:t>
            </a:r>
            <a:r>
              <a:rPr lang="en-US" sz="3000" dirty="0" err="1"/>
              <a:t>más</a:t>
            </a:r>
            <a:r>
              <a:rPr lang="en-US" sz="3000" dirty="0"/>
              <a:t> </a:t>
            </a:r>
            <a:r>
              <a:rPr lang="en-US" sz="3000" dirty="0" err="1"/>
              <a:t>rápida</a:t>
            </a:r>
            <a:r>
              <a:rPr lang="en-US" sz="3000" dirty="0"/>
              <a:t> y </a:t>
            </a:r>
            <a:r>
              <a:rPr lang="en-US" sz="3000" dirty="0" err="1"/>
              <a:t>eficiente</a:t>
            </a:r>
            <a:r>
              <a:rPr lang="en-US" sz="3000" dirty="0"/>
              <a:t>.</a:t>
            </a:r>
          </a:p>
        </p:txBody>
      </p:sp>
      <p:pic>
        <p:nvPicPr>
          <p:cNvPr id="9" name="Picture 8">
            <a:extLst>
              <a:ext uri="{FF2B5EF4-FFF2-40B4-BE49-F238E27FC236}">
                <a16:creationId xmlns:a16="http://schemas.microsoft.com/office/drawing/2014/main" id="{B509D22A-1D40-ACB7-9E50-59BA4BC074C3}"/>
              </a:ext>
            </a:extLst>
          </p:cNvPr>
          <p:cNvPicPr>
            <a:picLocks noChangeAspect="1"/>
          </p:cNvPicPr>
          <p:nvPr/>
        </p:nvPicPr>
        <p:blipFill>
          <a:blip r:embed="rId3"/>
          <a:stretch>
            <a:fillRect/>
          </a:stretch>
        </p:blipFill>
        <p:spPr>
          <a:xfrm>
            <a:off x="338635" y="2594758"/>
            <a:ext cx="4164803" cy="3634428"/>
          </a:xfrm>
          <a:prstGeom prst="rect">
            <a:avLst/>
          </a:prstGeom>
        </p:spPr>
      </p:pic>
    </p:spTree>
    <p:extLst>
      <p:ext uri="{BB962C8B-B14F-4D97-AF65-F5344CB8AC3E}">
        <p14:creationId xmlns:p14="http://schemas.microsoft.com/office/powerpoint/2010/main" val="389558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4845132" y="359552"/>
            <a:ext cx="4109699" cy="1139895"/>
          </a:xfrm>
        </p:spPr>
        <p:txBody>
          <a:bodyPr/>
          <a:lstStyle/>
          <a:p>
            <a:pPr algn="ctr"/>
            <a:r>
              <a:rPr lang="en-US" sz="3500" b="1" dirty="0"/>
              <a:t>¿</a:t>
            </a:r>
            <a:r>
              <a:rPr lang="en-US" sz="3500" b="1" dirty="0" err="1"/>
              <a:t>Qué</a:t>
            </a:r>
            <a:r>
              <a:rPr lang="en-US" sz="3500" b="1" dirty="0"/>
              <a:t> es </a:t>
            </a:r>
            <a:r>
              <a:rPr lang="en-US" sz="3500" b="1" dirty="0" err="1"/>
              <a:t>el</a:t>
            </a:r>
            <a:r>
              <a:rPr lang="en-US" sz="3500" b="1" dirty="0"/>
              <a:t> </a:t>
            </a:r>
            <a:r>
              <a:rPr lang="en-US" sz="3500" b="1" dirty="0" err="1"/>
              <a:t>filtrado</a:t>
            </a:r>
            <a:r>
              <a:rPr lang="en-US" sz="3500" b="1" dirty="0"/>
              <a:t> de </a:t>
            </a:r>
            <a:r>
              <a:rPr lang="en-US" sz="3500" b="1" dirty="0" err="1"/>
              <a:t>datos</a:t>
            </a:r>
            <a:r>
              <a:rPr lang="en-US" sz="3500" b="1" dirty="0"/>
              <a:t>?</a:t>
            </a:r>
            <a:endParaRPr lang="en-US" sz="3500" dirty="0"/>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a:xfrm>
            <a:off x="189169" y="572173"/>
            <a:ext cx="4281536" cy="6220511"/>
          </a:xfrm>
        </p:spPr>
        <p:txBody>
          <a:bodyPr>
            <a:noAutofit/>
          </a:bodyPr>
          <a:lstStyle/>
          <a:p>
            <a:pPr>
              <a:buFontTx/>
              <a:buChar char="-"/>
            </a:pPr>
            <a:r>
              <a:rPr lang="en-US" sz="2700" dirty="0" err="1"/>
              <a:t>Trabaja</a:t>
            </a:r>
            <a:r>
              <a:rPr lang="en-US" sz="2700" dirty="0"/>
              <a:t> </a:t>
            </a:r>
            <a:r>
              <a:rPr lang="en-US" sz="2700" dirty="0" err="1"/>
              <a:t>utilizando</a:t>
            </a:r>
            <a:r>
              <a:rPr lang="en-US" sz="2700" dirty="0"/>
              <a:t> </a:t>
            </a:r>
            <a:r>
              <a:rPr lang="en-US" sz="2700" dirty="0" err="1"/>
              <a:t>recursos</a:t>
            </a:r>
            <a:r>
              <a:rPr lang="en-US" sz="2700" dirty="0"/>
              <a:t> tales </a:t>
            </a:r>
            <a:r>
              <a:rPr lang="en-US" sz="2700" dirty="0" err="1"/>
              <a:t>como</a:t>
            </a:r>
            <a:r>
              <a:rPr lang="en-US" sz="2700" dirty="0"/>
              <a:t>:</a:t>
            </a:r>
          </a:p>
          <a:p>
            <a:pPr marL="0" indent="0">
              <a:buNone/>
            </a:pPr>
            <a:r>
              <a:rPr lang="en-US" sz="2700" dirty="0"/>
              <a:t>   </a:t>
            </a:r>
            <a:r>
              <a:rPr lang="en-US" sz="2700" dirty="0" err="1"/>
              <a:t>i</a:t>
            </a:r>
            <a:r>
              <a:rPr lang="en-US" sz="2700" dirty="0"/>
              <a:t>) </a:t>
            </a:r>
            <a:r>
              <a:rPr lang="en-US" sz="2700" b="1" dirty="0" err="1"/>
              <a:t>Transformadas</a:t>
            </a:r>
            <a:r>
              <a:rPr lang="en-US" sz="2700" b="1" dirty="0"/>
              <a:t> de  	  	 Fourier</a:t>
            </a:r>
            <a:r>
              <a:rPr lang="en-US" sz="2700" dirty="0"/>
              <a:t>.</a:t>
            </a:r>
          </a:p>
          <a:p>
            <a:pPr marL="0" indent="0">
              <a:buNone/>
            </a:pPr>
            <a:r>
              <a:rPr lang="en-US" sz="2700" dirty="0"/>
              <a:t>   ii) </a:t>
            </a:r>
            <a:r>
              <a:rPr lang="en-US" sz="2700" dirty="0" err="1"/>
              <a:t>Ajuste</a:t>
            </a:r>
            <a:r>
              <a:rPr lang="en-US" sz="2700" dirty="0"/>
              <a:t> de </a:t>
            </a:r>
            <a:r>
              <a:rPr lang="en-US" sz="2700" dirty="0" err="1"/>
              <a:t>modelos</a:t>
            </a:r>
            <a:r>
              <a:rPr lang="en-US" sz="2700" dirty="0"/>
              <a:t> 		 (</a:t>
            </a:r>
            <a:r>
              <a:rPr lang="en-US" sz="2700" dirty="0" err="1"/>
              <a:t>ej</a:t>
            </a:r>
            <a:r>
              <a:rPr lang="en-US" sz="2700" dirty="0"/>
              <a:t> </a:t>
            </a:r>
            <a:r>
              <a:rPr lang="en-US" sz="2700" b="1" dirty="0" err="1"/>
              <a:t>Gaussianos</a:t>
            </a:r>
            <a:r>
              <a:rPr lang="en-US" sz="2700" dirty="0"/>
              <a:t>.)</a:t>
            </a:r>
          </a:p>
          <a:p>
            <a:pPr>
              <a:buFontTx/>
              <a:buChar char="-"/>
            </a:pPr>
            <a:r>
              <a:rPr lang="en-US" sz="2700" dirty="0" err="1"/>
              <a:t>Todo</a:t>
            </a:r>
            <a:r>
              <a:rPr lang="en-US" sz="2700" dirty="0"/>
              <a:t> </a:t>
            </a:r>
            <a:r>
              <a:rPr lang="en-US" sz="2700" dirty="0" err="1"/>
              <a:t>algoritmo</a:t>
            </a:r>
            <a:r>
              <a:rPr lang="en-US" sz="2700" dirty="0"/>
              <a:t> y </a:t>
            </a:r>
            <a:r>
              <a:rPr lang="en-US" sz="2700" dirty="0" err="1"/>
              <a:t>ajuste</a:t>
            </a:r>
            <a:r>
              <a:rPr lang="en-US" sz="2700" dirty="0"/>
              <a:t> </a:t>
            </a:r>
            <a:r>
              <a:rPr lang="en-US" sz="2700" dirty="0" err="1"/>
              <a:t>utilizado</a:t>
            </a:r>
            <a:r>
              <a:rPr lang="en-US" sz="2700" dirty="0"/>
              <a:t> require </a:t>
            </a:r>
            <a:r>
              <a:rPr lang="en-US" sz="2700" dirty="0" err="1"/>
              <a:t>estimaciones</a:t>
            </a:r>
            <a:r>
              <a:rPr lang="en-US" sz="2700" dirty="0"/>
              <a:t> </a:t>
            </a:r>
            <a:r>
              <a:rPr lang="en-US" sz="2700" dirty="0" err="1"/>
              <a:t>iniciales</a:t>
            </a:r>
            <a:r>
              <a:rPr lang="en-US" sz="2700" dirty="0"/>
              <a:t>.</a:t>
            </a:r>
          </a:p>
          <a:p>
            <a:pPr>
              <a:buFontTx/>
              <a:buChar char="-"/>
            </a:pPr>
            <a:r>
              <a:rPr lang="en-US" sz="2700" dirty="0" err="1"/>
              <a:t>Muchos</a:t>
            </a:r>
            <a:r>
              <a:rPr lang="en-US" sz="2700" dirty="0"/>
              <a:t> </a:t>
            </a:r>
            <a:r>
              <a:rPr lang="en-US" sz="2700" dirty="0" err="1"/>
              <a:t>instrumentos</a:t>
            </a:r>
            <a:r>
              <a:rPr lang="en-US" sz="2700" dirty="0"/>
              <a:t> </a:t>
            </a:r>
            <a:r>
              <a:rPr lang="en-US" sz="2700" dirty="0" err="1"/>
              <a:t>filtrarán</a:t>
            </a:r>
            <a:r>
              <a:rPr lang="en-US" sz="2700" dirty="0"/>
              <a:t> </a:t>
            </a:r>
            <a:r>
              <a:rPr lang="en-US" sz="2700" dirty="0" err="1"/>
              <a:t>datos</a:t>
            </a:r>
            <a:r>
              <a:rPr lang="en-US" sz="2700" dirty="0"/>
              <a:t>, </a:t>
            </a:r>
            <a:r>
              <a:rPr lang="en-US" sz="2700" dirty="0" err="1"/>
              <a:t>siendo</a:t>
            </a:r>
            <a:r>
              <a:rPr lang="en-US" sz="2700" dirty="0"/>
              <a:t> un </a:t>
            </a:r>
            <a:r>
              <a:rPr lang="en-US" sz="2700" dirty="0" err="1"/>
              <a:t>efecto</a:t>
            </a:r>
            <a:r>
              <a:rPr lang="en-US" sz="2700" dirty="0"/>
              <a:t> inevitable.</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a:xfrm>
            <a:off x="4765923" y="2412292"/>
            <a:ext cx="4164803" cy="3638764"/>
          </a:xfrm>
        </p:spPr>
        <p:txBody>
          <a:bodyPr>
            <a:normAutofit/>
          </a:bodyPr>
          <a:lstStyle/>
          <a:p>
            <a:pPr marL="0" indent="0" algn="ctr">
              <a:buNone/>
            </a:pPr>
            <a:r>
              <a:rPr lang="en-US" dirty="0"/>
              <a:t>[use this space to place an image that best captures the main idea of point #2]</a:t>
            </a:r>
          </a:p>
        </p:txBody>
      </p:sp>
      <p:pic>
        <p:nvPicPr>
          <p:cNvPr id="7" name="Picture 6">
            <a:extLst>
              <a:ext uri="{FF2B5EF4-FFF2-40B4-BE49-F238E27FC236}">
                <a16:creationId xmlns:a16="http://schemas.microsoft.com/office/drawing/2014/main" id="{1B2D9D1D-D27D-17AD-85D2-272286BBF3F4}"/>
              </a:ext>
            </a:extLst>
          </p:cNvPr>
          <p:cNvPicPr>
            <a:picLocks noChangeAspect="1"/>
          </p:cNvPicPr>
          <p:nvPr/>
        </p:nvPicPr>
        <p:blipFill>
          <a:blip r:embed="rId3"/>
          <a:stretch>
            <a:fillRect/>
          </a:stretch>
        </p:blipFill>
        <p:spPr>
          <a:xfrm flipH="1">
            <a:off x="4803809" y="2412292"/>
            <a:ext cx="4089029" cy="3638763"/>
          </a:xfrm>
          <a:prstGeom prst="rect">
            <a:avLst/>
          </a:prstGeom>
        </p:spPr>
      </p:pic>
    </p:spTree>
    <p:extLst>
      <p:ext uri="{BB962C8B-B14F-4D97-AF65-F5344CB8AC3E}">
        <p14:creationId xmlns:p14="http://schemas.microsoft.com/office/powerpoint/2010/main" val="33789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2761</TotalTime>
  <Words>2128</Words>
  <Application>Microsoft Office PowerPoint</Application>
  <PresentationFormat>Presentación en pantalla (4:3)</PresentationFormat>
  <Paragraphs>143</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Calibri</vt:lpstr>
      <vt:lpstr>Century Gothic</vt:lpstr>
      <vt:lpstr>Tahoma</vt:lpstr>
      <vt:lpstr>Wingdings 2</vt:lpstr>
      <vt:lpstr>Quotable</vt:lpstr>
      <vt:lpstr>Filtrado de Datos</vt:lpstr>
      <vt:lpstr>Contenidos</vt:lpstr>
      <vt:lpstr>INTRODUCCIÓN</vt:lpstr>
      <vt:lpstr>Transformada de Fourier</vt:lpstr>
      <vt:lpstr>Ejemplo: Transformada de fourier aplicada a una señal</vt:lpstr>
      <vt:lpstr>Ejemplo: Transformada de fourier aplicada a una señal</vt:lpstr>
      <vt:lpstr>¿QUÉ ES EL FILTRADO DE DATOS?</vt:lpstr>
      <vt:lpstr>¿Qué es el filtrado de datos?</vt:lpstr>
      <vt:lpstr>¿Qué es el filtrado de datos?</vt:lpstr>
      <vt:lpstr>FILTRO PASO BAJO</vt:lpstr>
      <vt:lpstr>Filtro Paso Bajo</vt:lpstr>
      <vt:lpstr>Ejemplo: Filtro paso bajo aplicado a una canción</vt:lpstr>
      <vt:lpstr>Filtro de Wiener</vt:lpstr>
      <vt:lpstr>Ejemplo: Filtro Wiener aplicado a una señal con ruido Gaussiano aleatorio</vt:lpstr>
      <vt:lpstr>FILTRO PASO ALTO</vt:lpstr>
      <vt:lpstr>Filtro Paso Alto</vt:lpstr>
      <vt:lpstr>Filtro Paso Alto</vt:lpstr>
      <vt:lpstr>Filtro de componentes-mínimos</vt:lpstr>
      <vt:lpstr>Ejemplo: Filtro de componentes-mínimos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Filtrado de Datos</dc:title>
  <dc:creator>Daniel C</dc:creator>
  <cp:lastModifiedBy>Daniel C</cp:lastModifiedBy>
  <cp:revision>24</cp:revision>
  <dcterms:created xsi:type="dcterms:W3CDTF">2022-12-11T04:22:58Z</dcterms:created>
  <dcterms:modified xsi:type="dcterms:W3CDTF">2022-12-15T12:02:13Z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