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11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4099"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4100" name="Rectangle 4"/>
          <p:cNvSpPr>
            <a:spLocks noGrp="1" noRot="1" noChangeAspect="1" noChangeArrowheads="1"/>
          </p:cNvSpPr>
          <p:nvPr>
            <p:ph type="sldImg"/>
          </p:nvPr>
        </p:nvSpPr>
        <p:spPr bwMode="auto">
          <a:xfrm>
            <a:off x="1003300" y="695325"/>
            <a:ext cx="4841875" cy="342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CL" altLang="es-CL" smtClean="0"/>
          </a:p>
        </p:txBody>
      </p:sp>
      <p:sp>
        <p:nvSpPr>
          <p:cNvPr id="4102" name="Text Box 6"/>
          <p:cNvSpPr txBox="1">
            <a:spLocks noChangeArrowheads="1"/>
          </p:cNvSpPr>
          <p:nvPr/>
        </p:nvSpPr>
        <p:spPr bwMode="auto">
          <a:xfrm>
            <a:off x="0" y="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4103" name="Text Box 7"/>
          <p:cNvSpPr txBox="1">
            <a:spLocks noChangeArrowheads="1"/>
          </p:cNvSpPr>
          <p:nvPr/>
        </p:nvSpPr>
        <p:spPr bwMode="auto">
          <a:xfrm>
            <a:off x="3881438" y="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4104" name="Text Box 8"/>
          <p:cNvSpPr txBox="1">
            <a:spLocks noChangeArrowheads="1"/>
          </p:cNvSpPr>
          <p:nvPr/>
        </p:nvSpPr>
        <p:spPr bwMode="auto">
          <a:xfrm>
            <a:off x="0"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4105" name="Rectangle 9"/>
          <p:cNvSpPr>
            <a:spLocks noGrp="1" noChangeArrowheads="1"/>
          </p:cNvSpPr>
          <p:nvPr>
            <p:ph type="sldNum"/>
          </p:nvPr>
        </p:nvSpPr>
        <p:spPr bwMode="auto">
          <a:xfrm>
            <a:off x="3881438" y="8686800"/>
            <a:ext cx="297021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723900" algn="l"/>
                <a:tab pos="1447800" algn="l"/>
                <a:tab pos="2171700" algn="l"/>
                <a:tab pos="2895600" algn="l"/>
              </a:tabLst>
              <a:defRPr sz="1400">
                <a:solidFill>
                  <a:srgbClr val="FFFFFF"/>
                </a:solidFill>
                <a:latin typeface="Times New Roman" pitchFamily="16" charset="0"/>
                <a:ea typeface="DejaVu Sans" charset="0"/>
                <a:cs typeface="DejaVu Sans" charset="0"/>
              </a:defRPr>
            </a:lvl1pPr>
          </a:lstStyle>
          <a:p>
            <a:fld id="{0D411B2C-9EA8-4F06-8B36-86784174DBC6}" type="slidenum">
              <a:rPr lang="en-US" altLang="es-CL"/>
              <a:pPr/>
              <a:t>‹Nº›</a:t>
            </a:fld>
            <a:endParaRPr lang="en-US" altLang="es-CL"/>
          </a:p>
        </p:txBody>
      </p:sp>
    </p:spTree>
    <p:extLst>
      <p:ext uri="{BB962C8B-B14F-4D97-AF65-F5344CB8AC3E}">
        <p14:creationId xmlns:p14="http://schemas.microsoft.com/office/powerpoint/2010/main" val="336519315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FEDA559-7EDD-418B-9B3B-5FBF3BE5DB07}" type="slidenum">
              <a:rPr lang="en-US" altLang="es-CL"/>
              <a:pPr/>
              <a:t>1</a:t>
            </a:fld>
            <a:endParaRPr lang="en-US" altLang="es-CL"/>
          </a:p>
        </p:txBody>
      </p:sp>
      <p:sp>
        <p:nvSpPr>
          <p:cNvPr id="40961"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49C44323-537D-4CCE-B3C5-F539801158D8}" type="slidenum">
              <a:rPr lang="en-US" altLang="es-CL" sz="1400">
                <a:latin typeface="Times New Roman" pitchFamily="16" charset="0"/>
              </a:rPr>
              <a:pPr algn="r">
                <a:lnSpc>
                  <a:spcPct val="93000"/>
                </a:lnSpc>
              </a:pPr>
              <a:t>1</a:t>
            </a:fld>
            <a:endParaRPr lang="en-US" altLang="es-CL" sz="1400">
              <a:latin typeface="Times New Roman" pitchFamily="16" charset="0"/>
            </a:endParaRPr>
          </a:p>
        </p:txBody>
      </p:sp>
      <p:sp>
        <p:nvSpPr>
          <p:cNvPr id="40962"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22039755-EAC5-4AE0-86AD-8DF42F7B293E}" type="slidenum">
              <a:rPr lang="en-US" altLang="es-CL"/>
              <a:pPr/>
              <a:t>10</a:t>
            </a:fld>
            <a:endParaRPr lang="en-US" altLang="es-CL"/>
          </a:p>
        </p:txBody>
      </p:sp>
      <p:sp>
        <p:nvSpPr>
          <p:cNvPr id="50177"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EF81CC01-B284-43C9-B248-7BAA412B4402}" type="slidenum">
              <a:rPr lang="en-US" altLang="es-CL" sz="1400">
                <a:latin typeface="Times New Roman" pitchFamily="16" charset="0"/>
              </a:rPr>
              <a:pPr algn="r">
                <a:lnSpc>
                  <a:spcPct val="93000"/>
                </a:lnSpc>
              </a:pPr>
              <a:t>10</a:t>
            </a:fld>
            <a:endParaRPr lang="en-US" altLang="es-CL" sz="1400">
              <a:latin typeface="Times New Roman" pitchFamily="16" charset="0"/>
            </a:endParaRPr>
          </a:p>
        </p:txBody>
      </p:sp>
      <p:sp>
        <p:nvSpPr>
          <p:cNvPr id="50178"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3E302B1-1A97-4F73-B6D4-6AEFC0AC51AC}" type="slidenum">
              <a:rPr lang="en-US" altLang="es-CL"/>
              <a:pPr/>
              <a:t>11</a:t>
            </a:fld>
            <a:endParaRPr lang="en-US" altLang="es-CL"/>
          </a:p>
        </p:txBody>
      </p:sp>
      <p:sp>
        <p:nvSpPr>
          <p:cNvPr id="51201"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42F62CE7-6359-4D52-B978-822B2693494A}" type="slidenum">
              <a:rPr lang="en-US" altLang="es-CL" sz="1400">
                <a:latin typeface="Times New Roman" pitchFamily="16" charset="0"/>
              </a:rPr>
              <a:pPr algn="r">
                <a:lnSpc>
                  <a:spcPct val="93000"/>
                </a:lnSpc>
              </a:pPr>
              <a:t>11</a:t>
            </a:fld>
            <a:endParaRPr lang="en-US" altLang="es-CL" sz="1400">
              <a:latin typeface="Times New Roman" pitchFamily="16" charset="0"/>
            </a:endParaRPr>
          </a:p>
        </p:txBody>
      </p:sp>
      <p:sp>
        <p:nvSpPr>
          <p:cNvPr id="51202"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D92E598-C0A7-44DA-8DC4-5A80A9BDC040}" type="slidenum">
              <a:rPr lang="en-US" altLang="es-CL"/>
              <a:pPr/>
              <a:t>12</a:t>
            </a:fld>
            <a:endParaRPr lang="en-US" altLang="es-CL"/>
          </a:p>
        </p:txBody>
      </p:sp>
      <p:sp>
        <p:nvSpPr>
          <p:cNvPr id="52225"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BA8E017E-DD1E-479E-9605-6DC0995551CF}" type="slidenum">
              <a:rPr lang="en-US" altLang="es-CL" sz="1400">
                <a:latin typeface="Times New Roman" pitchFamily="16" charset="0"/>
              </a:rPr>
              <a:pPr algn="r">
                <a:lnSpc>
                  <a:spcPct val="93000"/>
                </a:lnSpc>
              </a:pPr>
              <a:t>12</a:t>
            </a:fld>
            <a:endParaRPr lang="en-US" altLang="es-CL" sz="1400">
              <a:latin typeface="Times New Roman" pitchFamily="16" charset="0"/>
            </a:endParaRPr>
          </a:p>
        </p:txBody>
      </p:sp>
      <p:sp>
        <p:nvSpPr>
          <p:cNvPr id="52226"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7"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746452F2-3196-46FF-BC9E-82F4FAFA582C}" type="slidenum">
              <a:rPr lang="en-US" altLang="es-CL"/>
              <a:pPr/>
              <a:t>13</a:t>
            </a:fld>
            <a:endParaRPr lang="en-US" altLang="es-CL"/>
          </a:p>
        </p:txBody>
      </p:sp>
      <p:sp>
        <p:nvSpPr>
          <p:cNvPr id="53249"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949CFA40-64AB-4FFE-9C1F-6B3DB13C0FE6}" type="slidenum">
              <a:rPr lang="en-US" altLang="es-CL" sz="1400">
                <a:latin typeface="Times New Roman" pitchFamily="16" charset="0"/>
              </a:rPr>
              <a:pPr algn="r">
                <a:lnSpc>
                  <a:spcPct val="93000"/>
                </a:lnSpc>
              </a:pPr>
              <a:t>13</a:t>
            </a:fld>
            <a:endParaRPr lang="en-US" altLang="es-CL" sz="1400">
              <a:latin typeface="Times New Roman" pitchFamily="16" charset="0"/>
            </a:endParaRPr>
          </a:p>
        </p:txBody>
      </p:sp>
      <p:sp>
        <p:nvSpPr>
          <p:cNvPr id="53250"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30D1F83-003D-48F3-BE03-54F1BB333DB2}" type="slidenum">
              <a:rPr lang="en-US" altLang="es-CL"/>
              <a:pPr/>
              <a:t>14</a:t>
            </a:fld>
            <a:endParaRPr lang="en-US" altLang="es-CL"/>
          </a:p>
        </p:txBody>
      </p:sp>
      <p:sp>
        <p:nvSpPr>
          <p:cNvPr id="54273"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AAAC078F-0E7D-40BA-83FF-C2CE5E4011C2}" type="slidenum">
              <a:rPr lang="en-US" altLang="es-CL" sz="1400">
                <a:latin typeface="Times New Roman" pitchFamily="16" charset="0"/>
              </a:rPr>
              <a:pPr algn="r">
                <a:lnSpc>
                  <a:spcPct val="93000"/>
                </a:lnSpc>
              </a:pPr>
              <a:t>14</a:t>
            </a:fld>
            <a:endParaRPr lang="en-US" altLang="es-CL" sz="1400">
              <a:latin typeface="Times New Roman" pitchFamily="16" charset="0"/>
            </a:endParaRPr>
          </a:p>
        </p:txBody>
      </p:sp>
      <p:sp>
        <p:nvSpPr>
          <p:cNvPr id="54274"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1DFB404-3B8F-42D4-A6DD-D7E66E9C293A}" type="slidenum">
              <a:rPr lang="en-US" altLang="es-CL"/>
              <a:pPr/>
              <a:t>15</a:t>
            </a:fld>
            <a:endParaRPr lang="en-US" altLang="es-CL"/>
          </a:p>
        </p:txBody>
      </p:sp>
      <p:sp>
        <p:nvSpPr>
          <p:cNvPr id="55297"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F1E39B31-14E6-42F8-8A75-D14387C59B73}" type="slidenum">
              <a:rPr lang="en-US" altLang="es-CL" sz="1400">
                <a:latin typeface="Times New Roman" pitchFamily="16" charset="0"/>
              </a:rPr>
              <a:pPr algn="r">
                <a:lnSpc>
                  <a:spcPct val="93000"/>
                </a:lnSpc>
              </a:pPr>
              <a:t>15</a:t>
            </a:fld>
            <a:endParaRPr lang="en-US" altLang="es-CL" sz="1400">
              <a:latin typeface="Times New Roman" pitchFamily="16" charset="0"/>
            </a:endParaRPr>
          </a:p>
        </p:txBody>
      </p:sp>
      <p:sp>
        <p:nvSpPr>
          <p:cNvPr id="55298"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E43FAE5-5A8B-4186-A23D-3C92B1E738C4}" type="slidenum">
              <a:rPr lang="en-US" altLang="es-CL"/>
              <a:pPr/>
              <a:t>16</a:t>
            </a:fld>
            <a:endParaRPr lang="en-US" altLang="es-CL"/>
          </a:p>
        </p:txBody>
      </p:sp>
      <p:sp>
        <p:nvSpPr>
          <p:cNvPr id="56321"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98137805-54CE-4805-9984-24CB2762B504}" type="slidenum">
              <a:rPr lang="en-US" altLang="es-CL" sz="1400">
                <a:latin typeface="Times New Roman" pitchFamily="16" charset="0"/>
              </a:rPr>
              <a:pPr algn="r">
                <a:lnSpc>
                  <a:spcPct val="93000"/>
                </a:lnSpc>
              </a:pPr>
              <a:t>16</a:t>
            </a:fld>
            <a:endParaRPr lang="en-US" altLang="es-CL" sz="1400">
              <a:latin typeface="Times New Roman" pitchFamily="16" charset="0"/>
            </a:endParaRPr>
          </a:p>
        </p:txBody>
      </p:sp>
      <p:sp>
        <p:nvSpPr>
          <p:cNvPr id="56322"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3"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E58BCDE-1944-4C76-9330-5239D42514E1}" type="slidenum">
              <a:rPr lang="en-US" altLang="es-CL"/>
              <a:pPr/>
              <a:t>17</a:t>
            </a:fld>
            <a:endParaRPr lang="en-US" altLang="es-CL"/>
          </a:p>
        </p:txBody>
      </p:sp>
      <p:sp>
        <p:nvSpPr>
          <p:cNvPr id="57345"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77121E16-4163-4D50-A9DC-C941D95DF386}" type="slidenum">
              <a:rPr lang="en-US" altLang="es-CL" sz="1400">
                <a:latin typeface="Times New Roman" pitchFamily="16" charset="0"/>
              </a:rPr>
              <a:pPr algn="r">
                <a:lnSpc>
                  <a:spcPct val="93000"/>
                </a:lnSpc>
              </a:pPr>
              <a:t>17</a:t>
            </a:fld>
            <a:endParaRPr lang="en-US" altLang="es-CL" sz="1400">
              <a:latin typeface="Times New Roman" pitchFamily="16" charset="0"/>
            </a:endParaRPr>
          </a:p>
        </p:txBody>
      </p:sp>
      <p:sp>
        <p:nvSpPr>
          <p:cNvPr id="57346"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B4808BD-DCB6-46F2-A48C-A92FD6B0DEE7}" type="slidenum">
              <a:rPr lang="en-US" altLang="es-CL"/>
              <a:pPr/>
              <a:t>18</a:t>
            </a:fld>
            <a:endParaRPr lang="en-US" altLang="es-CL"/>
          </a:p>
        </p:txBody>
      </p:sp>
      <p:sp>
        <p:nvSpPr>
          <p:cNvPr id="58369"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D757CE93-BC66-4BF5-8B9D-05768312125A}" type="slidenum">
              <a:rPr lang="en-US" altLang="es-CL" sz="1400">
                <a:latin typeface="Times New Roman" pitchFamily="16" charset="0"/>
              </a:rPr>
              <a:pPr algn="r">
                <a:lnSpc>
                  <a:spcPct val="93000"/>
                </a:lnSpc>
              </a:pPr>
              <a:t>18</a:t>
            </a:fld>
            <a:endParaRPr lang="en-US" altLang="es-CL" sz="1400">
              <a:latin typeface="Times New Roman" pitchFamily="16" charset="0"/>
            </a:endParaRPr>
          </a:p>
        </p:txBody>
      </p:sp>
      <p:sp>
        <p:nvSpPr>
          <p:cNvPr id="58370"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1"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B9D7DEE-0CD9-4126-A2BA-241224BC48A3}" type="slidenum">
              <a:rPr lang="en-US" altLang="es-CL"/>
              <a:pPr/>
              <a:t>19</a:t>
            </a:fld>
            <a:endParaRPr lang="en-US" altLang="es-CL"/>
          </a:p>
        </p:txBody>
      </p:sp>
      <p:sp>
        <p:nvSpPr>
          <p:cNvPr id="60417"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62E02A71-434E-4881-BE1E-850F14FAA3A7}" type="slidenum">
              <a:rPr lang="en-US" altLang="es-CL" sz="1400">
                <a:latin typeface="Times New Roman" pitchFamily="16" charset="0"/>
              </a:rPr>
              <a:pPr algn="r">
                <a:lnSpc>
                  <a:spcPct val="93000"/>
                </a:lnSpc>
              </a:pPr>
              <a:t>19</a:t>
            </a:fld>
            <a:endParaRPr lang="en-US" altLang="es-CL" sz="1400">
              <a:latin typeface="Times New Roman" pitchFamily="16" charset="0"/>
            </a:endParaRPr>
          </a:p>
        </p:txBody>
      </p:sp>
      <p:sp>
        <p:nvSpPr>
          <p:cNvPr id="60418"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9"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55C53E5-1D1A-4D7E-9280-C60639F31A0A}" type="slidenum">
              <a:rPr lang="en-US" altLang="es-CL"/>
              <a:pPr/>
              <a:t>2</a:t>
            </a:fld>
            <a:endParaRPr lang="en-US" altLang="es-CL"/>
          </a:p>
        </p:txBody>
      </p:sp>
      <p:sp>
        <p:nvSpPr>
          <p:cNvPr id="41985"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FE2C419B-5B45-45DA-8BE3-C427B3237DD7}" type="slidenum">
              <a:rPr lang="en-US" altLang="es-CL" sz="1400">
                <a:latin typeface="Times New Roman" pitchFamily="16" charset="0"/>
              </a:rPr>
              <a:pPr algn="r">
                <a:lnSpc>
                  <a:spcPct val="93000"/>
                </a:lnSpc>
              </a:pPr>
              <a:t>2</a:t>
            </a:fld>
            <a:endParaRPr lang="en-US" altLang="es-CL" sz="1400">
              <a:latin typeface="Times New Roman" pitchFamily="16" charset="0"/>
            </a:endParaRPr>
          </a:p>
        </p:txBody>
      </p:sp>
      <p:sp>
        <p:nvSpPr>
          <p:cNvPr id="41986"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B238220-3775-4CE0-8C12-EF8D8901594C}" type="slidenum">
              <a:rPr lang="en-US" altLang="es-CL"/>
              <a:pPr/>
              <a:t>20</a:t>
            </a:fld>
            <a:endParaRPr lang="en-US" altLang="es-CL"/>
          </a:p>
        </p:txBody>
      </p:sp>
      <p:sp>
        <p:nvSpPr>
          <p:cNvPr id="61441"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B1A0EEB8-DDD6-4CBA-B833-ABE19743D901}" type="slidenum">
              <a:rPr lang="en-US" altLang="es-CL" sz="1400">
                <a:latin typeface="Times New Roman" pitchFamily="16" charset="0"/>
              </a:rPr>
              <a:pPr algn="r">
                <a:lnSpc>
                  <a:spcPct val="93000"/>
                </a:lnSpc>
              </a:pPr>
              <a:t>20</a:t>
            </a:fld>
            <a:endParaRPr lang="en-US" altLang="es-CL" sz="1400">
              <a:latin typeface="Times New Roman" pitchFamily="16" charset="0"/>
            </a:endParaRPr>
          </a:p>
        </p:txBody>
      </p:sp>
      <p:sp>
        <p:nvSpPr>
          <p:cNvPr id="61442"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7B2DE90-8CA6-4332-9771-E6D7B6975A2A}" type="slidenum">
              <a:rPr lang="en-US" altLang="es-CL"/>
              <a:pPr/>
              <a:t>21</a:t>
            </a:fld>
            <a:endParaRPr lang="en-US" altLang="es-CL"/>
          </a:p>
        </p:txBody>
      </p:sp>
      <p:sp>
        <p:nvSpPr>
          <p:cNvPr id="62465"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F07BB131-48CB-4CF9-9A4A-AA480CC99C5E}" type="slidenum">
              <a:rPr lang="en-US" altLang="es-CL" sz="1400">
                <a:latin typeface="Times New Roman" pitchFamily="16" charset="0"/>
              </a:rPr>
              <a:pPr algn="r">
                <a:lnSpc>
                  <a:spcPct val="93000"/>
                </a:lnSpc>
              </a:pPr>
              <a:t>21</a:t>
            </a:fld>
            <a:endParaRPr lang="en-US" altLang="es-CL" sz="1400">
              <a:latin typeface="Times New Roman" pitchFamily="16" charset="0"/>
            </a:endParaRPr>
          </a:p>
        </p:txBody>
      </p:sp>
      <p:sp>
        <p:nvSpPr>
          <p:cNvPr id="62466"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2C40F383-338D-41D5-A62B-A515F09C49A9}" type="slidenum">
              <a:rPr lang="en-US" altLang="es-CL"/>
              <a:pPr/>
              <a:t>22</a:t>
            </a:fld>
            <a:endParaRPr lang="en-US" altLang="es-CL"/>
          </a:p>
        </p:txBody>
      </p:sp>
      <p:sp>
        <p:nvSpPr>
          <p:cNvPr id="63489"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9B01AFDB-FD0A-47DA-A3FA-3CB2BB547628}" type="slidenum">
              <a:rPr lang="en-US" altLang="es-CL" sz="1400">
                <a:latin typeface="Times New Roman" pitchFamily="16" charset="0"/>
              </a:rPr>
              <a:pPr algn="r">
                <a:lnSpc>
                  <a:spcPct val="93000"/>
                </a:lnSpc>
              </a:pPr>
              <a:t>22</a:t>
            </a:fld>
            <a:endParaRPr lang="en-US" altLang="es-CL" sz="1400">
              <a:latin typeface="Times New Roman" pitchFamily="16" charset="0"/>
            </a:endParaRPr>
          </a:p>
        </p:txBody>
      </p:sp>
      <p:sp>
        <p:nvSpPr>
          <p:cNvPr id="63490"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Text Box 3"/>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s-CL">
                <a:ea typeface="DejaVu Sans" charset="0"/>
                <a:cs typeface="DejaVu Sans" charset="0"/>
              </a:rPr>
              <a:t>Image from http://oposite.stsci.edu/pubinfo/PR/2000/37/pr-photos.html</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s-CL">
                <a:ea typeface="DejaVu Sans" charset="0"/>
                <a:cs typeface="DejaVu Sans" charset="0"/>
              </a:rPr>
              <a:t>This ring is 260 light-years in diameter.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DB1DCC7-8A39-4D4E-927F-5D0C5A9DCF50}" type="slidenum">
              <a:rPr lang="en-US" altLang="es-CL"/>
              <a:pPr/>
              <a:t>23</a:t>
            </a:fld>
            <a:endParaRPr lang="en-US" altLang="es-CL"/>
          </a:p>
        </p:txBody>
      </p:sp>
      <p:sp>
        <p:nvSpPr>
          <p:cNvPr id="64513"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02979E0E-DF67-4933-A6B8-6B7DAEA8EECF}" type="slidenum">
              <a:rPr lang="en-US" altLang="es-CL" sz="1400">
                <a:latin typeface="Times New Roman" pitchFamily="16" charset="0"/>
              </a:rPr>
              <a:pPr algn="r">
                <a:lnSpc>
                  <a:spcPct val="93000"/>
                </a:lnSpc>
              </a:pPr>
              <a:t>23</a:t>
            </a:fld>
            <a:endParaRPr lang="en-US" altLang="es-CL" sz="1400">
              <a:latin typeface="Times New Roman" pitchFamily="16" charset="0"/>
            </a:endParaRPr>
          </a:p>
        </p:txBody>
      </p:sp>
      <p:sp>
        <p:nvSpPr>
          <p:cNvPr id="64514"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Text Box 3"/>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s-CL">
                <a:ea typeface="DejaVu Sans" charset="0"/>
                <a:cs typeface="DejaVu Sans" charset="0"/>
              </a:rPr>
              <a:t>From http://oposite.stsci.edu/pubinfo/PR/2001/03/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0754055-5E31-4850-A609-A2115254706A}" type="slidenum">
              <a:rPr lang="en-US" altLang="es-CL"/>
              <a:pPr/>
              <a:t>24</a:t>
            </a:fld>
            <a:endParaRPr lang="en-US" altLang="es-CL"/>
          </a:p>
        </p:txBody>
      </p:sp>
      <p:sp>
        <p:nvSpPr>
          <p:cNvPr id="65537"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A0845DA7-2503-4BA6-ADA2-383663BAF71A}" type="slidenum">
              <a:rPr lang="en-US" altLang="es-CL" sz="1400">
                <a:latin typeface="Times New Roman" pitchFamily="16" charset="0"/>
              </a:rPr>
              <a:pPr algn="r">
                <a:lnSpc>
                  <a:spcPct val="93000"/>
                </a:lnSpc>
              </a:pPr>
              <a:t>24</a:t>
            </a:fld>
            <a:endParaRPr lang="en-US" altLang="es-CL" sz="1400">
              <a:latin typeface="Times New Roman" pitchFamily="16" charset="0"/>
            </a:endParaRPr>
          </a:p>
        </p:txBody>
      </p:sp>
      <p:sp>
        <p:nvSpPr>
          <p:cNvPr id="65538"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Text Box 3"/>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s-CL">
                <a:ea typeface="DejaVu Sans" charset="0"/>
                <a:cs typeface="DejaVu Sans" charset="0"/>
              </a:rPr>
              <a:t>VLA image from http://www.aoc.nrao.edu/intro/vlapix/vlaviews.index.html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C2B4633-C05E-4C56-8BCB-858CCED42CE0}" type="slidenum">
              <a:rPr lang="en-US" altLang="es-CL"/>
              <a:pPr/>
              <a:t>25</a:t>
            </a:fld>
            <a:endParaRPr lang="en-US" altLang="es-CL"/>
          </a:p>
        </p:txBody>
      </p:sp>
      <p:sp>
        <p:nvSpPr>
          <p:cNvPr id="66561"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88E07770-7A88-4CDC-B0A7-24293C6381DE}" type="slidenum">
              <a:rPr lang="en-US" altLang="es-CL" sz="1400">
                <a:latin typeface="Times New Roman" pitchFamily="16" charset="0"/>
              </a:rPr>
              <a:pPr algn="r">
                <a:lnSpc>
                  <a:spcPct val="93000"/>
                </a:lnSpc>
              </a:pPr>
              <a:t>25</a:t>
            </a:fld>
            <a:endParaRPr lang="en-US" altLang="es-CL" sz="1400">
              <a:latin typeface="Times New Roman" pitchFamily="16" charset="0"/>
            </a:endParaRPr>
          </a:p>
        </p:txBody>
      </p:sp>
      <p:sp>
        <p:nvSpPr>
          <p:cNvPr id="66562"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1F207D9-F610-43B3-B658-45662D9E7280}" type="slidenum">
              <a:rPr lang="en-US" altLang="es-CL"/>
              <a:pPr/>
              <a:t>26</a:t>
            </a:fld>
            <a:endParaRPr lang="en-US" altLang="es-CL"/>
          </a:p>
        </p:txBody>
      </p:sp>
      <p:sp>
        <p:nvSpPr>
          <p:cNvPr id="67585"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318EDA76-521B-483A-B77F-D6447BD153A3}" type="slidenum">
              <a:rPr lang="en-US" altLang="es-CL" sz="1400">
                <a:latin typeface="Times New Roman" pitchFamily="16" charset="0"/>
              </a:rPr>
              <a:pPr algn="r">
                <a:lnSpc>
                  <a:spcPct val="93000"/>
                </a:lnSpc>
              </a:pPr>
              <a:t>26</a:t>
            </a:fld>
            <a:endParaRPr lang="en-US" altLang="es-CL" sz="1400">
              <a:latin typeface="Times New Roman" pitchFamily="16" charset="0"/>
            </a:endParaRPr>
          </a:p>
        </p:txBody>
      </p:sp>
      <p:sp>
        <p:nvSpPr>
          <p:cNvPr id="67586"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4DD3042-D4B7-4240-969E-37F17D58FF5B}" type="slidenum">
              <a:rPr lang="en-US" altLang="es-CL"/>
              <a:pPr/>
              <a:t>27</a:t>
            </a:fld>
            <a:endParaRPr lang="en-US" altLang="es-CL"/>
          </a:p>
        </p:txBody>
      </p:sp>
      <p:sp>
        <p:nvSpPr>
          <p:cNvPr id="68609"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245DCCF9-AF3F-4E7F-921E-64868A8ED4BA}" type="slidenum">
              <a:rPr lang="en-US" altLang="es-CL" sz="1400">
                <a:latin typeface="Times New Roman" pitchFamily="16" charset="0"/>
              </a:rPr>
              <a:pPr algn="r">
                <a:lnSpc>
                  <a:spcPct val="93000"/>
                </a:lnSpc>
              </a:pPr>
              <a:t>27</a:t>
            </a:fld>
            <a:endParaRPr lang="en-US" altLang="es-CL" sz="1400">
              <a:latin typeface="Times New Roman" pitchFamily="16" charset="0"/>
            </a:endParaRPr>
          </a:p>
        </p:txBody>
      </p:sp>
      <p:sp>
        <p:nvSpPr>
          <p:cNvPr id="68610"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1" name="Text Box 3"/>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s-CL">
                <a:ea typeface="DejaVu Sans" charset="0"/>
                <a:cs typeface="DejaVu Sans" charset="0"/>
              </a:rPr>
              <a:t>1 Cal = 4.184 J, 1 J = 10^7 erg  10^38 erg = 10^31 J = 2.4 x 10^30 Cal</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s-CL">
                <a:ea typeface="DejaVu Sans" charset="0"/>
                <a:cs typeface="DejaVu Sans" charset="0"/>
              </a:rPr>
              <a:t>The “Calories” are kcal, the same as used on food labels.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s-CL">
                <a:ea typeface="DejaVu Sans" charset="0"/>
                <a:cs typeface="DejaVu Sans" charset="0"/>
              </a:rPr>
              <a:t>10^38 erg/s is 100,000 x more than luminosity of the sun.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1C33FA6-7796-4F5E-BF8D-C0498864B0A7}" type="slidenum">
              <a:rPr lang="en-US" altLang="es-CL"/>
              <a:pPr/>
              <a:t>28</a:t>
            </a:fld>
            <a:endParaRPr lang="en-US" altLang="es-CL"/>
          </a:p>
        </p:txBody>
      </p:sp>
      <p:sp>
        <p:nvSpPr>
          <p:cNvPr id="70657"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E17FF04D-DFE9-4821-A4DF-D7980F0CE95C}" type="slidenum">
              <a:rPr lang="en-US" altLang="es-CL" sz="1400">
                <a:latin typeface="Times New Roman" pitchFamily="16" charset="0"/>
              </a:rPr>
              <a:pPr algn="r">
                <a:lnSpc>
                  <a:spcPct val="93000"/>
                </a:lnSpc>
              </a:pPr>
              <a:t>28</a:t>
            </a:fld>
            <a:endParaRPr lang="en-US" altLang="es-CL" sz="1400">
              <a:latin typeface="Times New Roman" pitchFamily="16" charset="0"/>
            </a:endParaRPr>
          </a:p>
        </p:txBody>
      </p:sp>
      <p:sp>
        <p:nvSpPr>
          <p:cNvPr id="70658"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27C1730A-9AA8-4653-97E4-6CA4BA81A753}" type="slidenum">
              <a:rPr lang="en-US" altLang="es-CL"/>
              <a:pPr/>
              <a:t>29</a:t>
            </a:fld>
            <a:endParaRPr lang="en-US" altLang="es-CL"/>
          </a:p>
        </p:txBody>
      </p:sp>
      <p:sp>
        <p:nvSpPr>
          <p:cNvPr id="71681"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E86913C3-0598-4636-8A97-CC64901A0346}" type="slidenum">
              <a:rPr lang="en-US" altLang="es-CL" sz="1400">
                <a:latin typeface="Times New Roman" pitchFamily="16" charset="0"/>
              </a:rPr>
              <a:pPr algn="r">
                <a:lnSpc>
                  <a:spcPct val="93000"/>
                </a:lnSpc>
              </a:pPr>
              <a:t>29</a:t>
            </a:fld>
            <a:endParaRPr lang="en-US" altLang="es-CL" sz="1400">
              <a:latin typeface="Times New Roman" pitchFamily="16" charset="0"/>
            </a:endParaRPr>
          </a:p>
        </p:txBody>
      </p:sp>
      <p:sp>
        <p:nvSpPr>
          <p:cNvPr id="71682" name="Rectangle 2"/>
          <p:cNvSpPr txBox="1">
            <a:spLocks noGrp="1" noRot="1" noChangeAspect="1" noChangeArrowheads="1"/>
          </p:cNvSpPr>
          <p:nvPr>
            <p:ph type="sldImg"/>
          </p:nvPr>
        </p:nvSpPr>
        <p:spPr bwMode="auto">
          <a:xfrm>
            <a:off x="1141413" y="695325"/>
            <a:ext cx="4570412"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A9CE445-208E-4E19-A2DD-1225E8677F94}" type="slidenum">
              <a:rPr lang="en-US" altLang="es-CL"/>
              <a:pPr/>
              <a:t>3</a:t>
            </a:fld>
            <a:endParaRPr lang="en-US" altLang="es-CL"/>
          </a:p>
        </p:txBody>
      </p:sp>
      <p:sp>
        <p:nvSpPr>
          <p:cNvPr id="43009"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1C9D6AED-F58B-47A3-99B9-E62E11EF3FDB}" type="slidenum">
              <a:rPr lang="en-US" altLang="es-CL" sz="1400">
                <a:latin typeface="Times New Roman" pitchFamily="16" charset="0"/>
              </a:rPr>
              <a:pPr algn="r">
                <a:lnSpc>
                  <a:spcPct val="93000"/>
                </a:lnSpc>
              </a:pPr>
              <a:t>3</a:t>
            </a:fld>
            <a:endParaRPr lang="en-US" altLang="es-CL" sz="1400">
              <a:latin typeface="Times New Roman" pitchFamily="16" charset="0"/>
            </a:endParaRPr>
          </a:p>
        </p:txBody>
      </p:sp>
      <p:sp>
        <p:nvSpPr>
          <p:cNvPr id="43010"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0963D38-5A03-42A6-A82F-0FF2A3F2D37C}" type="slidenum">
              <a:rPr lang="en-US" altLang="es-CL"/>
              <a:pPr/>
              <a:t>30</a:t>
            </a:fld>
            <a:endParaRPr lang="en-US" altLang="es-CL"/>
          </a:p>
        </p:txBody>
      </p:sp>
      <p:sp>
        <p:nvSpPr>
          <p:cNvPr id="72705"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1C4F9E68-9E66-4E24-8C86-F51FCF8C2F0B}" type="slidenum">
              <a:rPr lang="en-US" altLang="es-CL" sz="1400">
                <a:latin typeface="Times New Roman" pitchFamily="16" charset="0"/>
              </a:rPr>
              <a:pPr algn="r">
                <a:lnSpc>
                  <a:spcPct val="93000"/>
                </a:lnSpc>
              </a:pPr>
              <a:t>30</a:t>
            </a:fld>
            <a:endParaRPr lang="en-US" altLang="es-CL" sz="1400">
              <a:latin typeface="Times New Roman" pitchFamily="16" charset="0"/>
            </a:endParaRPr>
          </a:p>
        </p:txBody>
      </p:sp>
      <p:sp>
        <p:nvSpPr>
          <p:cNvPr id="72706"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05E5522-6C77-4BE5-AD94-10A85A5F0A29}" type="slidenum">
              <a:rPr lang="en-US" altLang="es-CL"/>
              <a:pPr/>
              <a:t>31</a:t>
            </a:fld>
            <a:endParaRPr lang="en-US" altLang="es-CL"/>
          </a:p>
        </p:txBody>
      </p:sp>
      <p:sp>
        <p:nvSpPr>
          <p:cNvPr id="73729"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F577D74D-3019-44FA-87C6-FFF89CF078AD}" type="slidenum">
              <a:rPr lang="en-US" altLang="es-CL" sz="1400">
                <a:latin typeface="Times New Roman" pitchFamily="16" charset="0"/>
              </a:rPr>
              <a:pPr algn="r">
                <a:lnSpc>
                  <a:spcPct val="93000"/>
                </a:lnSpc>
              </a:pPr>
              <a:t>31</a:t>
            </a:fld>
            <a:endParaRPr lang="en-US" altLang="es-CL" sz="1400">
              <a:latin typeface="Times New Roman" pitchFamily="16" charset="0"/>
            </a:endParaRPr>
          </a:p>
        </p:txBody>
      </p:sp>
      <p:sp>
        <p:nvSpPr>
          <p:cNvPr id="73730"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7EE9F2F6-57DD-4A80-B787-C6B10FECF311}" type="slidenum">
              <a:rPr lang="en-US" altLang="es-CL"/>
              <a:pPr/>
              <a:t>32</a:t>
            </a:fld>
            <a:endParaRPr lang="en-US" altLang="es-CL"/>
          </a:p>
        </p:txBody>
      </p:sp>
      <p:sp>
        <p:nvSpPr>
          <p:cNvPr id="74753"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B86E674F-901A-4CBF-85D7-A834AB6A039B}" type="slidenum">
              <a:rPr lang="en-US" altLang="es-CL" sz="1400">
                <a:latin typeface="Times New Roman" pitchFamily="16" charset="0"/>
              </a:rPr>
              <a:pPr algn="r">
                <a:lnSpc>
                  <a:spcPct val="93000"/>
                </a:lnSpc>
              </a:pPr>
              <a:t>32</a:t>
            </a:fld>
            <a:endParaRPr lang="en-US" altLang="es-CL" sz="1400">
              <a:latin typeface="Times New Roman" pitchFamily="16" charset="0"/>
            </a:endParaRPr>
          </a:p>
        </p:txBody>
      </p:sp>
      <p:sp>
        <p:nvSpPr>
          <p:cNvPr id="74754"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5"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8D0F797-C636-47BB-ACF9-2B2AE0D04E6B}" type="slidenum">
              <a:rPr lang="en-US" altLang="es-CL"/>
              <a:pPr/>
              <a:t>33</a:t>
            </a:fld>
            <a:endParaRPr lang="en-US" altLang="es-CL"/>
          </a:p>
        </p:txBody>
      </p:sp>
      <p:sp>
        <p:nvSpPr>
          <p:cNvPr id="75777"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7EDD003C-9A3B-48D4-B1EA-699BAB803C6D}" type="slidenum">
              <a:rPr lang="en-US" altLang="es-CL" sz="1400">
                <a:latin typeface="Times New Roman" pitchFamily="16" charset="0"/>
              </a:rPr>
              <a:pPr algn="r">
                <a:lnSpc>
                  <a:spcPct val="93000"/>
                </a:lnSpc>
              </a:pPr>
              <a:t>33</a:t>
            </a:fld>
            <a:endParaRPr lang="en-US" altLang="es-CL" sz="1400">
              <a:latin typeface="Times New Roman" pitchFamily="16" charset="0"/>
            </a:endParaRPr>
          </a:p>
        </p:txBody>
      </p:sp>
      <p:sp>
        <p:nvSpPr>
          <p:cNvPr id="75778"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99726FC-03F4-41A8-98B8-AC988C0D8FB1}" type="slidenum">
              <a:rPr lang="en-US" altLang="es-CL"/>
              <a:pPr/>
              <a:t>4</a:t>
            </a:fld>
            <a:endParaRPr lang="en-US" altLang="es-CL"/>
          </a:p>
        </p:txBody>
      </p:sp>
      <p:sp>
        <p:nvSpPr>
          <p:cNvPr id="44033"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8CB55890-E1EB-41F3-A2EC-F94A7E935942}" type="slidenum">
              <a:rPr lang="en-US" altLang="es-CL" sz="1400">
                <a:latin typeface="Times New Roman" pitchFamily="16" charset="0"/>
              </a:rPr>
              <a:pPr algn="r">
                <a:lnSpc>
                  <a:spcPct val="93000"/>
                </a:lnSpc>
              </a:pPr>
              <a:t>4</a:t>
            </a:fld>
            <a:endParaRPr lang="en-US" altLang="es-CL" sz="1400">
              <a:latin typeface="Times New Roman" pitchFamily="16" charset="0"/>
            </a:endParaRPr>
          </a:p>
        </p:txBody>
      </p:sp>
      <p:sp>
        <p:nvSpPr>
          <p:cNvPr id="44034"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78F2DA7B-A1A0-4226-9DFC-962B7F660281}" type="slidenum">
              <a:rPr lang="en-US" altLang="es-CL"/>
              <a:pPr/>
              <a:t>5</a:t>
            </a:fld>
            <a:endParaRPr lang="en-US" altLang="es-CL"/>
          </a:p>
        </p:txBody>
      </p:sp>
      <p:sp>
        <p:nvSpPr>
          <p:cNvPr id="45057"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650C259E-82C1-496B-A373-D834317B5803}" type="slidenum">
              <a:rPr lang="en-US" altLang="es-CL" sz="1400">
                <a:latin typeface="Times New Roman" pitchFamily="16" charset="0"/>
              </a:rPr>
              <a:pPr algn="r">
                <a:lnSpc>
                  <a:spcPct val="93000"/>
                </a:lnSpc>
              </a:pPr>
              <a:t>5</a:t>
            </a:fld>
            <a:endParaRPr lang="en-US" altLang="es-CL" sz="1400">
              <a:latin typeface="Times New Roman" pitchFamily="16" charset="0"/>
            </a:endParaRPr>
          </a:p>
        </p:txBody>
      </p:sp>
      <p:sp>
        <p:nvSpPr>
          <p:cNvPr id="45058"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AE777FD-4F96-4BAD-ABD3-FD4205BE985C}" type="slidenum">
              <a:rPr lang="en-US" altLang="es-CL"/>
              <a:pPr/>
              <a:t>6</a:t>
            </a:fld>
            <a:endParaRPr lang="en-US" altLang="es-CL"/>
          </a:p>
        </p:txBody>
      </p:sp>
      <p:sp>
        <p:nvSpPr>
          <p:cNvPr id="46081"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F5D624BC-4B00-4A4D-89E8-16510E1F9563}" type="slidenum">
              <a:rPr lang="en-US" altLang="es-CL" sz="1400">
                <a:latin typeface="Times New Roman" pitchFamily="16" charset="0"/>
              </a:rPr>
              <a:pPr algn="r">
                <a:lnSpc>
                  <a:spcPct val="93000"/>
                </a:lnSpc>
              </a:pPr>
              <a:t>6</a:t>
            </a:fld>
            <a:endParaRPr lang="en-US" altLang="es-CL" sz="1400">
              <a:latin typeface="Times New Roman" pitchFamily="16" charset="0"/>
            </a:endParaRPr>
          </a:p>
        </p:txBody>
      </p:sp>
      <p:sp>
        <p:nvSpPr>
          <p:cNvPr id="46082"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712D17-8A81-4E5A-B688-FF2A46548D0D}" type="slidenum">
              <a:rPr lang="en-US" altLang="es-CL"/>
              <a:pPr/>
              <a:t>7</a:t>
            </a:fld>
            <a:endParaRPr lang="en-US" altLang="es-CL"/>
          </a:p>
        </p:txBody>
      </p:sp>
      <p:sp>
        <p:nvSpPr>
          <p:cNvPr id="47105"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39626395-8FDA-48B6-B3B5-42D8B2080A85}" type="slidenum">
              <a:rPr lang="en-US" altLang="es-CL" sz="1400">
                <a:latin typeface="Times New Roman" pitchFamily="16" charset="0"/>
              </a:rPr>
              <a:pPr algn="r">
                <a:lnSpc>
                  <a:spcPct val="93000"/>
                </a:lnSpc>
              </a:pPr>
              <a:t>7</a:t>
            </a:fld>
            <a:endParaRPr lang="en-US" altLang="es-CL" sz="1400">
              <a:latin typeface="Times New Roman" pitchFamily="16" charset="0"/>
            </a:endParaRPr>
          </a:p>
        </p:txBody>
      </p:sp>
      <p:sp>
        <p:nvSpPr>
          <p:cNvPr id="47106"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E7ED2D6-2D62-4130-AF79-5CCB80DECDA6}" type="slidenum">
              <a:rPr lang="en-US" altLang="es-CL"/>
              <a:pPr/>
              <a:t>8</a:t>
            </a:fld>
            <a:endParaRPr lang="en-US" altLang="es-CL"/>
          </a:p>
        </p:txBody>
      </p:sp>
      <p:sp>
        <p:nvSpPr>
          <p:cNvPr id="48129"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2044BC10-0849-4D7A-BC10-0BCAC3C97263}" type="slidenum">
              <a:rPr lang="en-US" altLang="es-CL" sz="1400">
                <a:latin typeface="Times New Roman" pitchFamily="16" charset="0"/>
              </a:rPr>
              <a:pPr algn="r">
                <a:lnSpc>
                  <a:spcPct val="93000"/>
                </a:lnSpc>
              </a:pPr>
              <a:t>8</a:t>
            </a:fld>
            <a:endParaRPr lang="en-US" altLang="es-CL" sz="1400">
              <a:latin typeface="Times New Roman" pitchFamily="16" charset="0"/>
            </a:endParaRPr>
          </a:p>
        </p:txBody>
      </p:sp>
      <p:sp>
        <p:nvSpPr>
          <p:cNvPr id="48130"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2674370C-BC0B-4109-81CB-69BC35FB3402}" type="slidenum">
              <a:rPr lang="en-US" altLang="es-CL"/>
              <a:pPr/>
              <a:t>9</a:t>
            </a:fld>
            <a:endParaRPr lang="en-US" altLang="es-CL"/>
          </a:p>
        </p:txBody>
      </p:sp>
      <p:sp>
        <p:nvSpPr>
          <p:cNvPr id="49153" name="Text Box 1"/>
          <p:cNvSpPr txBox="1">
            <a:spLocks noChangeArrowheads="1"/>
          </p:cNvSpPr>
          <p:nvPr/>
        </p:nvSpPr>
        <p:spPr bwMode="auto">
          <a:xfrm>
            <a:off x="3881438" y="8686800"/>
            <a:ext cx="29718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r">
              <a:lnSpc>
                <a:spcPct val="93000"/>
              </a:lnSpc>
            </a:pPr>
            <a:fld id="{81772D3C-1D72-4638-9BB1-B851243CE34E}" type="slidenum">
              <a:rPr lang="en-US" altLang="es-CL" sz="1400">
                <a:latin typeface="Times New Roman" pitchFamily="16" charset="0"/>
              </a:rPr>
              <a:pPr algn="r">
                <a:lnSpc>
                  <a:spcPct val="93000"/>
                </a:lnSpc>
              </a:pPr>
              <a:t>9</a:t>
            </a:fld>
            <a:endParaRPr lang="en-US" altLang="es-CL" sz="1400">
              <a:latin typeface="Times New Roman" pitchFamily="16" charset="0"/>
            </a:endParaRPr>
          </a:p>
        </p:txBody>
      </p:sp>
      <p:sp>
        <p:nvSpPr>
          <p:cNvPr id="49154" name="Rectangle 2"/>
          <p:cNvSpPr txBox="1">
            <a:spLocks noGrp="1" noRot="1" noChangeAspect="1" noChangeArrowheads="1"/>
          </p:cNvSpPr>
          <p:nvPr>
            <p:ph type="sldImg"/>
          </p:nvPr>
        </p:nvSpPr>
        <p:spPr bwMode="auto">
          <a:xfrm>
            <a:off x="1141413"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3"/>
          <p:cNvSpPr txBox="1">
            <a:spLocks noGrp="1" noChangeArrowheads="1"/>
          </p:cNvSpPr>
          <p:nvPr>
            <p:ph type="body" idx="1"/>
          </p:nvPr>
        </p:nvSpPr>
        <p:spPr bwMode="auto">
          <a:xfrm>
            <a:off x="685800" y="4343400"/>
            <a:ext cx="548163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ltLang="es-C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CL"/>
          </a:p>
        </p:txBody>
      </p:sp>
      <p:sp>
        <p:nvSpPr>
          <p:cNvPr id="4" name="3 Marcador de número de diapositiva"/>
          <p:cNvSpPr>
            <a:spLocks noGrp="1"/>
          </p:cNvSpPr>
          <p:nvPr>
            <p:ph type="sldNum" idx="10"/>
          </p:nvPr>
        </p:nvSpPr>
        <p:spPr/>
        <p:txBody>
          <a:bodyPr/>
          <a:lstStyle>
            <a:lvl1pPr>
              <a:defRPr/>
            </a:lvl1pPr>
          </a:lstStyle>
          <a:p>
            <a:fld id="{A3DE72A0-7110-431F-ABCB-4B8CE21B1B2C}" type="slidenum">
              <a:rPr lang="en-US" altLang="es-CL"/>
              <a:pPr/>
              <a:t>‹Nº›</a:t>
            </a:fld>
            <a:endParaRPr lang="en-US" altLang="es-CL"/>
          </a:p>
        </p:txBody>
      </p:sp>
    </p:spTree>
    <p:extLst>
      <p:ext uri="{BB962C8B-B14F-4D97-AF65-F5344CB8AC3E}">
        <p14:creationId xmlns:p14="http://schemas.microsoft.com/office/powerpoint/2010/main" val="15898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idx="10"/>
          </p:nvPr>
        </p:nvSpPr>
        <p:spPr/>
        <p:txBody>
          <a:bodyPr/>
          <a:lstStyle>
            <a:lvl1pPr>
              <a:defRPr/>
            </a:lvl1pPr>
          </a:lstStyle>
          <a:p>
            <a:fld id="{3F28E941-8603-4B43-839D-13E8DFC21863}" type="slidenum">
              <a:rPr lang="en-US" altLang="es-CL"/>
              <a:pPr/>
              <a:t>‹Nº›</a:t>
            </a:fld>
            <a:endParaRPr lang="en-US" altLang="es-CL"/>
          </a:p>
        </p:txBody>
      </p:sp>
    </p:spTree>
    <p:extLst>
      <p:ext uri="{BB962C8B-B14F-4D97-AF65-F5344CB8AC3E}">
        <p14:creationId xmlns:p14="http://schemas.microsoft.com/office/powerpoint/2010/main" val="271571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4638" y="273050"/>
            <a:ext cx="2055812" cy="6577013"/>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3050"/>
            <a:ext cx="6015038" cy="65770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idx="10"/>
          </p:nvPr>
        </p:nvSpPr>
        <p:spPr/>
        <p:txBody>
          <a:bodyPr/>
          <a:lstStyle>
            <a:lvl1pPr>
              <a:defRPr/>
            </a:lvl1pPr>
          </a:lstStyle>
          <a:p>
            <a:fld id="{06E6F01A-636D-4B69-8058-3D3AE6C84440}" type="slidenum">
              <a:rPr lang="en-US" altLang="es-CL"/>
              <a:pPr/>
              <a:t>‹Nº›</a:t>
            </a:fld>
            <a:endParaRPr lang="en-US" altLang="es-CL"/>
          </a:p>
        </p:txBody>
      </p:sp>
    </p:spTree>
    <p:extLst>
      <p:ext uri="{BB962C8B-B14F-4D97-AF65-F5344CB8AC3E}">
        <p14:creationId xmlns:p14="http://schemas.microsoft.com/office/powerpoint/2010/main" val="210713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CL"/>
          </a:p>
        </p:txBody>
      </p:sp>
      <p:sp>
        <p:nvSpPr>
          <p:cNvPr id="4" name="3 Marcador de número de diapositiva"/>
          <p:cNvSpPr>
            <a:spLocks noGrp="1"/>
          </p:cNvSpPr>
          <p:nvPr>
            <p:ph type="sldNum" idx="10"/>
          </p:nvPr>
        </p:nvSpPr>
        <p:spPr/>
        <p:txBody>
          <a:bodyPr/>
          <a:lstStyle>
            <a:lvl1pPr>
              <a:defRPr/>
            </a:lvl1pPr>
          </a:lstStyle>
          <a:p>
            <a:fld id="{FC96A4FE-D696-45DF-86B2-13E5C3572B32}" type="slidenum">
              <a:rPr lang="en-US" altLang="es-CL"/>
              <a:pPr/>
              <a:t>‹Nº›</a:t>
            </a:fld>
            <a:endParaRPr lang="en-US" altLang="es-CL"/>
          </a:p>
        </p:txBody>
      </p:sp>
    </p:spTree>
    <p:extLst>
      <p:ext uri="{BB962C8B-B14F-4D97-AF65-F5344CB8AC3E}">
        <p14:creationId xmlns:p14="http://schemas.microsoft.com/office/powerpoint/2010/main" val="36275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idx="10"/>
          </p:nvPr>
        </p:nvSpPr>
        <p:spPr/>
        <p:txBody>
          <a:bodyPr/>
          <a:lstStyle>
            <a:lvl1pPr>
              <a:defRPr/>
            </a:lvl1pPr>
          </a:lstStyle>
          <a:p>
            <a:fld id="{57BF18E2-157D-46C6-9C39-C88F9F319FF5}" type="slidenum">
              <a:rPr lang="en-US" altLang="es-CL"/>
              <a:pPr/>
              <a:t>‹Nº›</a:t>
            </a:fld>
            <a:endParaRPr lang="en-US" altLang="es-CL"/>
          </a:p>
        </p:txBody>
      </p:sp>
    </p:spTree>
    <p:extLst>
      <p:ext uri="{BB962C8B-B14F-4D97-AF65-F5344CB8AC3E}">
        <p14:creationId xmlns:p14="http://schemas.microsoft.com/office/powerpoint/2010/main" val="169859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D4A24351-0BB9-4572-9D37-DF79908DA7B0}" type="slidenum">
              <a:rPr lang="en-US" altLang="es-CL"/>
              <a:pPr/>
              <a:t>‹Nº›</a:t>
            </a:fld>
            <a:endParaRPr lang="en-US" altLang="es-CL"/>
          </a:p>
        </p:txBody>
      </p:sp>
    </p:spTree>
    <p:extLst>
      <p:ext uri="{BB962C8B-B14F-4D97-AF65-F5344CB8AC3E}">
        <p14:creationId xmlns:p14="http://schemas.microsoft.com/office/powerpoint/2010/main" val="4104350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333500"/>
            <a:ext cx="4033838" cy="5513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3438" y="1333500"/>
            <a:ext cx="4033837" cy="5513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número de diapositiva"/>
          <p:cNvSpPr>
            <a:spLocks noGrp="1"/>
          </p:cNvSpPr>
          <p:nvPr>
            <p:ph type="sldNum" idx="10"/>
          </p:nvPr>
        </p:nvSpPr>
        <p:spPr/>
        <p:txBody>
          <a:bodyPr/>
          <a:lstStyle>
            <a:lvl1pPr>
              <a:defRPr/>
            </a:lvl1pPr>
          </a:lstStyle>
          <a:p>
            <a:fld id="{9E673C6E-8AF8-43AE-8742-799DE4F1CF14}" type="slidenum">
              <a:rPr lang="en-US" altLang="es-CL"/>
              <a:pPr/>
              <a:t>‹Nº›</a:t>
            </a:fld>
            <a:endParaRPr lang="en-US" altLang="es-CL"/>
          </a:p>
        </p:txBody>
      </p:sp>
    </p:spTree>
    <p:extLst>
      <p:ext uri="{BB962C8B-B14F-4D97-AF65-F5344CB8AC3E}">
        <p14:creationId xmlns:p14="http://schemas.microsoft.com/office/powerpoint/2010/main" val="8939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número de diapositiva"/>
          <p:cNvSpPr>
            <a:spLocks noGrp="1"/>
          </p:cNvSpPr>
          <p:nvPr>
            <p:ph type="sldNum" idx="10"/>
          </p:nvPr>
        </p:nvSpPr>
        <p:spPr/>
        <p:txBody>
          <a:bodyPr/>
          <a:lstStyle>
            <a:lvl1pPr>
              <a:defRPr/>
            </a:lvl1pPr>
          </a:lstStyle>
          <a:p>
            <a:fld id="{F7213E4E-8D06-4CCA-AF38-7FC3F8283587}" type="slidenum">
              <a:rPr lang="en-US" altLang="es-CL"/>
              <a:pPr/>
              <a:t>‹Nº›</a:t>
            </a:fld>
            <a:endParaRPr lang="en-US" altLang="es-CL"/>
          </a:p>
        </p:txBody>
      </p:sp>
    </p:spTree>
    <p:extLst>
      <p:ext uri="{BB962C8B-B14F-4D97-AF65-F5344CB8AC3E}">
        <p14:creationId xmlns:p14="http://schemas.microsoft.com/office/powerpoint/2010/main" val="1446938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número de diapositiva"/>
          <p:cNvSpPr>
            <a:spLocks noGrp="1"/>
          </p:cNvSpPr>
          <p:nvPr>
            <p:ph type="sldNum" idx="10"/>
          </p:nvPr>
        </p:nvSpPr>
        <p:spPr/>
        <p:txBody>
          <a:bodyPr/>
          <a:lstStyle>
            <a:lvl1pPr>
              <a:defRPr/>
            </a:lvl1pPr>
          </a:lstStyle>
          <a:p>
            <a:fld id="{4E848DD5-08CD-4031-B87D-65C5CD219CAB}" type="slidenum">
              <a:rPr lang="en-US" altLang="es-CL"/>
              <a:pPr/>
              <a:t>‹Nº›</a:t>
            </a:fld>
            <a:endParaRPr lang="en-US" altLang="es-CL"/>
          </a:p>
        </p:txBody>
      </p:sp>
    </p:spTree>
    <p:extLst>
      <p:ext uri="{BB962C8B-B14F-4D97-AF65-F5344CB8AC3E}">
        <p14:creationId xmlns:p14="http://schemas.microsoft.com/office/powerpoint/2010/main" val="1083487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1A77066D-C4B0-4C2A-8480-BA75E23A2B9E}" type="slidenum">
              <a:rPr lang="en-US" altLang="es-CL"/>
              <a:pPr/>
              <a:t>‹Nº›</a:t>
            </a:fld>
            <a:endParaRPr lang="en-US" altLang="es-CL"/>
          </a:p>
        </p:txBody>
      </p:sp>
    </p:spTree>
    <p:extLst>
      <p:ext uri="{BB962C8B-B14F-4D97-AF65-F5344CB8AC3E}">
        <p14:creationId xmlns:p14="http://schemas.microsoft.com/office/powerpoint/2010/main" val="3558345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00DE8C24-D016-44C7-B45C-8D4EB4EF0D2F}" type="slidenum">
              <a:rPr lang="en-US" altLang="es-CL"/>
              <a:pPr/>
              <a:t>‹Nº›</a:t>
            </a:fld>
            <a:endParaRPr lang="en-US" altLang="es-CL"/>
          </a:p>
        </p:txBody>
      </p:sp>
    </p:spTree>
    <p:extLst>
      <p:ext uri="{BB962C8B-B14F-4D97-AF65-F5344CB8AC3E}">
        <p14:creationId xmlns:p14="http://schemas.microsoft.com/office/powerpoint/2010/main" val="28293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idx="10"/>
          </p:nvPr>
        </p:nvSpPr>
        <p:spPr/>
        <p:txBody>
          <a:bodyPr/>
          <a:lstStyle>
            <a:lvl1pPr>
              <a:defRPr/>
            </a:lvl1pPr>
          </a:lstStyle>
          <a:p>
            <a:fld id="{EA91FE93-A685-412F-962C-E768AEECD53D}" type="slidenum">
              <a:rPr lang="en-US" altLang="es-CL"/>
              <a:pPr/>
              <a:t>‹Nº›</a:t>
            </a:fld>
            <a:endParaRPr lang="en-US" altLang="es-CL"/>
          </a:p>
        </p:txBody>
      </p:sp>
    </p:spTree>
    <p:extLst>
      <p:ext uri="{BB962C8B-B14F-4D97-AF65-F5344CB8AC3E}">
        <p14:creationId xmlns:p14="http://schemas.microsoft.com/office/powerpoint/2010/main" val="23350824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155B5DA5-D9A3-4C06-AA8D-93CA4A16DD9B}" type="slidenum">
              <a:rPr lang="en-US" altLang="es-CL"/>
              <a:pPr/>
              <a:t>‹Nº›</a:t>
            </a:fld>
            <a:endParaRPr lang="en-US" altLang="es-CL"/>
          </a:p>
        </p:txBody>
      </p:sp>
    </p:spTree>
    <p:extLst>
      <p:ext uri="{BB962C8B-B14F-4D97-AF65-F5344CB8AC3E}">
        <p14:creationId xmlns:p14="http://schemas.microsoft.com/office/powerpoint/2010/main" val="4266034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idx="10"/>
          </p:nvPr>
        </p:nvSpPr>
        <p:spPr/>
        <p:txBody>
          <a:bodyPr/>
          <a:lstStyle>
            <a:lvl1pPr>
              <a:defRPr/>
            </a:lvl1pPr>
          </a:lstStyle>
          <a:p>
            <a:fld id="{BAC056AC-476F-4974-B7EE-2932167A7678}" type="slidenum">
              <a:rPr lang="en-US" altLang="es-CL"/>
              <a:pPr/>
              <a:t>‹Nº›</a:t>
            </a:fld>
            <a:endParaRPr lang="en-US" altLang="es-CL"/>
          </a:p>
        </p:txBody>
      </p:sp>
    </p:spTree>
    <p:extLst>
      <p:ext uri="{BB962C8B-B14F-4D97-AF65-F5344CB8AC3E}">
        <p14:creationId xmlns:p14="http://schemas.microsoft.com/office/powerpoint/2010/main" val="166430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3050" y="273050"/>
            <a:ext cx="2054225" cy="6573838"/>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3050"/>
            <a:ext cx="6013450" cy="6573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idx="10"/>
          </p:nvPr>
        </p:nvSpPr>
        <p:spPr/>
        <p:txBody>
          <a:bodyPr/>
          <a:lstStyle>
            <a:lvl1pPr>
              <a:defRPr/>
            </a:lvl1pPr>
          </a:lstStyle>
          <a:p>
            <a:fld id="{00999100-C0A7-44F5-B6CD-158724695988}" type="slidenum">
              <a:rPr lang="en-US" altLang="es-CL"/>
              <a:pPr/>
              <a:t>‹Nº›</a:t>
            </a:fld>
            <a:endParaRPr lang="en-US" altLang="es-CL"/>
          </a:p>
        </p:txBody>
      </p:sp>
    </p:spTree>
    <p:extLst>
      <p:ext uri="{BB962C8B-B14F-4D97-AF65-F5344CB8AC3E}">
        <p14:creationId xmlns:p14="http://schemas.microsoft.com/office/powerpoint/2010/main" val="421126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CC2CA9D2-22B3-432D-8798-DD9AB34F8B35}" type="slidenum">
              <a:rPr lang="en-US" altLang="es-CL"/>
              <a:pPr/>
              <a:t>‹Nº›</a:t>
            </a:fld>
            <a:endParaRPr lang="en-US" altLang="es-CL"/>
          </a:p>
        </p:txBody>
      </p:sp>
    </p:spTree>
    <p:extLst>
      <p:ext uri="{BB962C8B-B14F-4D97-AF65-F5344CB8AC3E}">
        <p14:creationId xmlns:p14="http://schemas.microsoft.com/office/powerpoint/2010/main" val="9205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333500"/>
            <a:ext cx="4035425" cy="551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5025" y="1333500"/>
            <a:ext cx="4035425" cy="551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número de diapositiva"/>
          <p:cNvSpPr>
            <a:spLocks noGrp="1"/>
          </p:cNvSpPr>
          <p:nvPr>
            <p:ph type="sldNum" idx="10"/>
          </p:nvPr>
        </p:nvSpPr>
        <p:spPr/>
        <p:txBody>
          <a:bodyPr/>
          <a:lstStyle>
            <a:lvl1pPr>
              <a:defRPr/>
            </a:lvl1pPr>
          </a:lstStyle>
          <a:p>
            <a:fld id="{A56C7D48-B5A1-4E1A-B533-C6EC9123EA47}" type="slidenum">
              <a:rPr lang="en-US" altLang="es-CL"/>
              <a:pPr/>
              <a:t>‹Nº›</a:t>
            </a:fld>
            <a:endParaRPr lang="en-US" altLang="es-CL"/>
          </a:p>
        </p:txBody>
      </p:sp>
    </p:spTree>
    <p:extLst>
      <p:ext uri="{BB962C8B-B14F-4D97-AF65-F5344CB8AC3E}">
        <p14:creationId xmlns:p14="http://schemas.microsoft.com/office/powerpoint/2010/main" val="272050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número de diapositiva"/>
          <p:cNvSpPr>
            <a:spLocks noGrp="1"/>
          </p:cNvSpPr>
          <p:nvPr>
            <p:ph type="sldNum" idx="10"/>
          </p:nvPr>
        </p:nvSpPr>
        <p:spPr/>
        <p:txBody>
          <a:bodyPr/>
          <a:lstStyle>
            <a:lvl1pPr>
              <a:defRPr/>
            </a:lvl1pPr>
          </a:lstStyle>
          <a:p>
            <a:fld id="{8FA1E326-BB8A-4DE7-9C39-07377E54DA65}" type="slidenum">
              <a:rPr lang="en-US" altLang="es-CL"/>
              <a:pPr/>
              <a:t>‹Nº›</a:t>
            </a:fld>
            <a:endParaRPr lang="en-US" altLang="es-CL"/>
          </a:p>
        </p:txBody>
      </p:sp>
    </p:spTree>
    <p:extLst>
      <p:ext uri="{BB962C8B-B14F-4D97-AF65-F5344CB8AC3E}">
        <p14:creationId xmlns:p14="http://schemas.microsoft.com/office/powerpoint/2010/main" val="58581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número de diapositiva"/>
          <p:cNvSpPr>
            <a:spLocks noGrp="1"/>
          </p:cNvSpPr>
          <p:nvPr>
            <p:ph type="sldNum" idx="10"/>
          </p:nvPr>
        </p:nvSpPr>
        <p:spPr/>
        <p:txBody>
          <a:bodyPr/>
          <a:lstStyle>
            <a:lvl1pPr>
              <a:defRPr/>
            </a:lvl1pPr>
          </a:lstStyle>
          <a:p>
            <a:fld id="{A0AC15CA-7D46-457C-B5E5-42AB68018492}" type="slidenum">
              <a:rPr lang="en-US" altLang="es-CL"/>
              <a:pPr/>
              <a:t>‹Nº›</a:t>
            </a:fld>
            <a:endParaRPr lang="en-US" altLang="es-CL"/>
          </a:p>
        </p:txBody>
      </p:sp>
    </p:spTree>
    <p:extLst>
      <p:ext uri="{BB962C8B-B14F-4D97-AF65-F5344CB8AC3E}">
        <p14:creationId xmlns:p14="http://schemas.microsoft.com/office/powerpoint/2010/main" val="349144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2C4F2B06-69CF-4219-A83F-E7A43B9E1352}" type="slidenum">
              <a:rPr lang="en-US" altLang="es-CL"/>
              <a:pPr/>
              <a:t>‹Nº›</a:t>
            </a:fld>
            <a:endParaRPr lang="en-US" altLang="es-CL"/>
          </a:p>
        </p:txBody>
      </p:sp>
    </p:spTree>
    <p:extLst>
      <p:ext uri="{BB962C8B-B14F-4D97-AF65-F5344CB8AC3E}">
        <p14:creationId xmlns:p14="http://schemas.microsoft.com/office/powerpoint/2010/main" val="360437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7264E90D-051E-4FDE-8755-28411DE3BA1E}" type="slidenum">
              <a:rPr lang="en-US" altLang="es-CL"/>
              <a:pPr/>
              <a:t>‹Nº›</a:t>
            </a:fld>
            <a:endParaRPr lang="en-US" altLang="es-CL"/>
          </a:p>
        </p:txBody>
      </p:sp>
    </p:spTree>
    <p:extLst>
      <p:ext uri="{BB962C8B-B14F-4D97-AF65-F5344CB8AC3E}">
        <p14:creationId xmlns:p14="http://schemas.microsoft.com/office/powerpoint/2010/main" val="19597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CF7DE639-BE18-46CC-8980-826422AD7C56}" type="slidenum">
              <a:rPr lang="en-US" altLang="es-CL"/>
              <a:pPr/>
              <a:t>‹Nº›</a:t>
            </a:fld>
            <a:endParaRPr lang="en-US" altLang="es-CL"/>
          </a:p>
        </p:txBody>
      </p:sp>
    </p:spTree>
    <p:extLst>
      <p:ext uri="{BB962C8B-B14F-4D97-AF65-F5344CB8AC3E}">
        <p14:creationId xmlns:p14="http://schemas.microsoft.com/office/powerpoint/2010/main" val="104509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3050"/>
            <a:ext cx="822325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s-CL" smtClean="0"/>
              <a:t>Click to edit the title text format</a:t>
            </a:r>
          </a:p>
        </p:txBody>
      </p:sp>
      <p:sp>
        <p:nvSpPr>
          <p:cNvPr id="2050" name="Rectangle 2"/>
          <p:cNvSpPr>
            <a:spLocks noGrp="1" noChangeArrowheads="1"/>
          </p:cNvSpPr>
          <p:nvPr>
            <p:ph type="body" idx="1"/>
          </p:nvPr>
        </p:nvSpPr>
        <p:spPr bwMode="auto">
          <a:xfrm>
            <a:off x="457200" y="1333500"/>
            <a:ext cx="8223250" cy="551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s-CL" smtClean="0"/>
              <a:t>Click to edit the outline text format</a:t>
            </a:r>
          </a:p>
          <a:p>
            <a:pPr lvl="1"/>
            <a:r>
              <a:rPr lang="en-GB" altLang="es-CL" smtClean="0"/>
              <a:t>Second Outline Level</a:t>
            </a:r>
          </a:p>
          <a:p>
            <a:pPr lvl="2"/>
            <a:r>
              <a:rPr lang="en-GB" altLang="es-CL" smtClean="0"/>
              <a:t>Third Outline Level</a:t>
            </a:r>
          </a:p>
          <a:p>
            <a:pPr lvl="3"/>
            <a:r>
              <a:rPr lang="en-GB" altLang="es-CL" smtClean="0"/>
              <a:t>Fourth Outline Level</a:t>
            </a:r>
          </a:p>
          <a:p>
            <a:pPr lvl="4"/>
            <a:r>
              <a:rPr lang="en-GB" altLang="es-CL" smtClean="0"/>
              <a:t>Fifth Outline Level</a:t>
            </a:r>
          </a:p>
          <a:p>
            <a:pPr lvl="4"/>
            <a:r>
              <a:rPr lang="en-GB" altLang="es-CL" smtClean="0"/>
              <a:t>Sixth Outline Level</a:t>
            </a:r>
          </a:p>
          <a:p>
            <a:pPr lvl="4"/>
            <a:r>
              <a:rPr lang="en-GB" altLang="es-CL" smtClean="0"/>
              <a:t>Seventh Outline Level</a:t>
            </a:r>
          </a:p>
          <a:p>
            <a:pPr lvl="4"/>
            <a:r>
              <a:rPr lang="en-GB" altLang="es-CL" smtClean="0"/>
              <a:t>Eighth Outline Level</a:t>
            </a:r>
          </a:p>
          <a:p>
            <a:pPr lvl="4"/>
            <a:r>
              <a:rPr lang="en-GB" altLang="es-CL" smtClean="0"/>
              <a:t>Ninth Outline Level</a:t>
            </a:r>
          </a:p>
        </p:txBody>
      </p:sp>
      <p:sp>
        <p:nvSpPr>
          <p:cNvPr id="2051" name="Text Box 3"/>
          <p:cNvSpPr txBox="1">
            <a:spLocks noChangeArrowheads="1"/>
          </p:cNvSpPr>
          <p:nvPr/>
        </p:nvSpPr>
        <p:spPr bwMode="auto">
          <a:xfrm>
            <a:off x="457200" y="6246813"/>
            <a:ext cx="21256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2052" name="Text Box 4"/>
          <p:cNvSpPr txBox="1">
            <a:spLocks noChangeArrowheads="1"/>
          </p:cNvSpPr>
          <p:nvPr/>
        </p:nvSpPr>
        <p:spPr bwMode="auto">
          <a:xfrm>
            <a:off x="3127375" y="6246813"/>
            <a:ext cx="289401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2053" name="Rectangle 5"/>
          <p:cNvSpPr>
            <a:spLocks noGrp="1" noChangeArrowheads="1"/>
          </p:cNvSpPr>
          <p:nvPr>
            <p:ph type="sldNum"/>
          </p:nvPr>
        </p:nvSpPr>
        <p:spPr bwMode="auto">
          <a:xfrm>
            <a:off x="6556375" y="6246813"/>
            <a:ext cx="21240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723900" algn="l"/>
                <a:tab pos="1447800" algn="l"/>
              </a:tabLst>
              <a:defRPr sz="1400">
                <a:solidFill>
                  <a:srgbClr val="FFFFFF"/>
                </a:solidFill>
                <a:latin typeface="Times New Roman" pitchFamily="16" charset="0"/>
                <a:ea typeface="+mn-ea"/>
                <a:cs typeface="+mn-cs"/>
              </a:defRPr>
            </a:lvl1pPr>
          </a:lstStyle>
          <a:p>
            <a:fld id="{68A7CB74-2BF0-456C-BC6E-00D90A84B21A}" type="slidenum">
              <a:rPr lang="en-US" altLang="es-CL"/>
              <a:pPr/>
              <a:t>‹Nº›</a:t>
            </a:fld>
            <a:endParaRPr lang="en-US" altLang="es-CL"/>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2pPr>
      <a:lvl3pPr marL="11430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3pPr>
      <a:lvl4pPr marL="16002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4pPr>
      <a:lvl5pPr marL="20574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457200" y="273050"/>
            <a:ext cx="8220075"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s-CL" smtClean="0"/>
              <a:t>Click to edit the title text format</a:t>
            </a:r>
          </a:p>
        </p:txBody>
      </p:sp>
      <p:sp>
        <p:nvSpPr>
          <p:cNvPr id="3074" name="Rectangle 2"/>
          <p:cNvSpPr>
            <a:spLocks noGrp="1" noChangeArrowheads="1"/>
          </p:cNvSpPr>
          <p:nvPr>
            <p:ph type="body" idx="1"/>
          </p:nvPr>
        </p:nvSpPr>
        <p:spPr bwMode="auto">
          <a:xfrm>
            <a:off x="457200" y="1333500"/>
            <a:ext cx="8220075" cy="55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s-CL" smtClean="0"/>
              <a:t>Click to edit the outline text format</a:t>
            </a:r>
          </a:p>
          <a:p>
            <a:pPr lvl="1"/>
            <a:r>
              <a:rPr lang="en-GB" altLang="es-CL" smtClean="0"/>
              <a:t>Second Outline Level</a:t>
            </a:r>
          </a:p>
          <a:p>
            <a:pPr lvl="2"/>
            <a:r>
              <a:rPr lang="en-GB" altLang="es-CL" smtClean="0"/>
              <a:t>Third Outline Level</a:t>
            </a:r>
          </a:p>
          <a:p>
            <a:pPr lvl="3"/>
            <a:r>
              <a:rPr lang="en-GB" altLang="es-CL" smtClean="0"/>
              <a:t>Fourth Outline Level</a:t>
            </a:r>
          </a:p>
          <a:p>
            <a:pPr lvl="4"/>
            <a:r>
              <a:rPr lang="en-GB" altLang="es-CL" smtClean="0"/>
              <a:t>Fifth Outline Level</a:t>
            </a:r>
          </a:p>
          <a:p>
            <a:pPr lvl="4"/>
            <a:r>
              <a:rPr lang="en-GB" altLang="es-CL" smtClean="0"/>
              <a:t>Sixth Outline Level</a:t>
            </a:r>
          </a:p>
          <a:p>
            <a:pPr lvl="4"/>
            <a:r>
              <a:rPr lang="en-GB" altLang="es-CL" smtClean="0"/>
              <a:t>Seventh Outline Level</a:t>
            </a:r>
          </a:p>
          <a:p>
            <a:pPr lvl="4"/>
            <a:r>
              <a:rPr lang="en-GB" altLang="es-CL" smtClean="0"/>
              <a:t>Eighth Outline Level</a:t>
            </a:r>
          </a:p>
          <a:p>
            <a:pPr lvl="4"/>
            <a:r>
              <a:rPr lang="en-GB" altLang="es-CL" smtClean="0"/>
              <a:t>Ninth Outline Level</a:t>
            </a:r>
          </a:p>
        </p:txBody>
      </p:sp>
      <p:sp>
        <p:nvSpPr>
          <p:cNvPr id="3075" name="Text Box 3"/>
          <p:cNvSpPr txBox="1">
            <a:spLocks noChangeArrowheads="1"/>
          </p:cNvSpPr>
          <p:nvPr/>
        </p:nvSpPr>
        <p:spPr bwMode="auto">
          <a:xfrm>
            <a:off x="457200"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3076" name="Text Box 4"/>
          <p:cNvSpPr txBox="1">
            <a:spLocks noChangeArrowheads="1"/>
          </p:cNvSpPr>
          <p:nvPr/>
        </p:nvSpPr>
        <p:spPr bwMode="auto">
          <a:xfrm>
            <a:off x="3127375" y="6246813"/>
            <a:ext cx="289718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3077" name="Rectangle 5"/>
          <p:cNvSpPr>
            <a:spLocks noGrp="1" noChangeArrowheads="1"/>
          </p:cNvSpPr>
          <p:nvPr>
            <p:ph type="sldNum"/>
          </p:nvPr>
        </p:nvSpPr>
        <p:spPr bwMode="auto">
          <a:xfrm>
            <a:off x="6556375" y="6246813"/>
            <a:ext cx="21209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723900" algn="l"/>
                <a:tab pos="1447800" algn="l"/>
              </a:tabLst>
              <a:defRPr sz="1400">
                <a:solidFill>
                  <a:srgbClr val="FFFFFF"/>
                </a:solidFill>
                <a:latin typeface="Times New Roman" pitchFamily="16" charset="0"/>
                <a:ea typeface="+mn-ea"/>
                <a:cs typeface="+mn-cs"/>
              </a:defRPr>
            </a:lvl1pPr>
          </a:lstStyle>
          <a:p>
            <a:fld id="{51B2DFF5-FFFD-4DD9-B550-9DCA22BF83EB}" type="slidenum">
              <a:rPr lang="en-US" altLang="es-CL"/>
              <a:pPr/>
              <a:t>‹Nº›</a:t>
            </a:fld>
            <a:endParaRPr lang="en-US" altLang="es-CL"/>
          </a:p>
        </p:txBody>
      </p:sp>
      <p:sp>
        <p:nvSpPr>
          <p:cNvPr id="3078" name="Text Box 6"/>
          <p:cNvSpPr txBox="1">
            <a:spLocks noChangeArrowheads="1"/>
          </p:cNvSpPr>
          <p:nvPr/>
        </p:nvSpPr>
        <p:spPr bwMode="auto">
          <a:xfrm>
            <a:off x="457200" y="6246813"/>
            <a:ext cx="21256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3079" name="Text Box 7"/>
          <p:cNvSpPr txBox="1">
            <a:spLocks noChangeArrowheads="1"/>
          </p:cNvSpPr>
          <p:nvPr/>
        </p:nvSpPr>
        <p:spPr bwMode="auto">
          <a:xfrm>
            <a:off x="3127375" y="6246813"/>
            <a:ext cx="289401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2pPr>
      <a:lvl3pPr marL="11430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3pPr>
      <a:lvl4pPr marL="16002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4pPr>
      <a:lvl5pPr marL="20574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DejaVu Sans" charset="0"/>
          <a:cs typeface="DejaVu San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685800" y="457200"/>
            <a:ext cx="7772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r>
              <a:rPr lang="de-DE" altLang="es-CL" sz="4400" b="1"/>
              <a:t>Agujeros Negros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05000"/>
            <a:ext cx="4876800" cy="4635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s-CL" altLang="es-CL" sz="4400" b="1"/>
              <a:t>Horizonte de sucesos</a:t>
            </a:r>
          </a:p>
        </p:txBody>
      </p:sp>
      <p:sp>
        <p:nvSpPr>
          <p:cNvPr id="14338" name="Text Box 2"/>
          <p:cNvSpPr txBox="1">
            <a:spLocks noChangeArrowheads="1"/>
          </p:cNvSpPr>
          <p:nvPr/>
        </p:nvSpPr>
        <p:spPr bwMode="auto">
          <a:xfrm>
            <a:off x="457200" y="1371600"/>
            <a:ext cx="8229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27038" indent="-322263">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1pPr>
            <a:lvl2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2pPr>
            <a:lvl3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3pPr>
            <a:lvl4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4pPr>
            <a:lvl5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9pPr>
          </a:lstStyle>
          <a:p>
            <a:pPr>
              <a:lnSpc>
                <a:spcPct val="93000"/>
              </a:lnSpc>
              <a:spcAft>
                <a:spcPts val="1425"/>
              </a:spcAft>
              <a:buClr>
                <a:srgbClr val="FFCC99"/>
              </a:buClr>
              <a:buSzPct val="45000"/>
              <a:buFont typeface="Wingdings" charset="2"/>
              <a:buChar char=""/>
            </a:pPr>
            <a:r>
              <a:rPr lang="en-US" altLang="es-CL" sz="2000"/>
              <a:t>El horizonte de sucesos es la superficie de forma esférica que rodea a un agujero negro. En el interior del horizonte de sucesos  la velocidad de escape es igual que la velocidad de la luz. Así, cualquier cosa dentro de él, incluyendo a los fotones, no pueden escapar debido al campo gravitacional extremadamente intenso. Las partículas del exterior que "caen" dentro de esta región nunca vuelven a salir.</a:t>
            </a:r>
          </a:p>
          <a:p>
            <a:pPr>
              <a:lnSpc>
                <a:spcPct val="93000"/>
              </a:lnSpc>
              <a:spcAft>
                <a:spcPts val="1425"/>
              </a:spcAft>
              <a:buClrTx/>
              <a:buSzTx/>
              <a:buFontTx/>
              <a:buNone/>
            </a:pPr>
            <a:endParaRPr lang="en-US" altLang="es-CL" sz="2000"/>
          </a:p>
          <a:p>
            <a:pPr>
              <a:lnSpc>
                <a:spcPct val="93000"/>
              </a:lnSpc>
              <a:spcAft>
                <a:spcPts val="1425"/>
              </a:spcAft>
              <a:buClr>
                <a:srgbClr val="FFCC99"/>
              </a:buClr>
              <a:buSzPct val="45000"/>
              <a:buFont typeface="Wingdings" charset="2"/>
              <a:buChar char=""/>
            </a:pPr>
            <a:r>
              <a:rPr lang="en-US" altLang="es-CL" sz="2000"/>
              <a:t>Como las partículas del interior no pueden salir, no hay manera de que la información del interior pueda ser observada desde el exterior o transmitida hacia afuera del mismo. Los agujeros negros no tienen características externas observables para determinar su estructura interior o su contenido, por lo cual es imposible determinar en qué estado se encuentra la materia que entra en el horizonte de sucesos cuando llega al centro del agujero negro.</a:t>
            </a:r>
          </a:p>
          <a:p>
            <a:pPr>
              <a:lnSpc>
                <a:spcPct val="93000"/>
              </a:lnSpc>
              <a:spcAft>
                <a:spcPts val="1425"/>
              </a:spcAft>
              <a:buClrTx/>
              <a:buSzTx/>
              <a:buFontTx/>
              <a:buNone/>
            </a:pPr>
            <a:endParaRPr lang="en-US" altLang="es-CL"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s-CL" altLang="es-CL" sz="4000" b="1"/>
              <a:t>Agujero negro de Schwarzschild</a:t>
            </a:r>
          </a:p>
        </p:txBody>
      </p:sp>
      <p:sp>
        <p:nvSpPr>
          <p:cNvPr id="15362" name="Text Box 2"/>
          <p:cNvSpPr txBox="1">
            <a:spLocks noChangeArrowheads="1"/>
          </p:cNvSpPr>
          <p:nvPr/>
        </p:nvSpPr>
        <p:spPr bwMode="auto">
          <a:xfrm>
            <a:off x="457200" y="1600200"/>
            <a:ext cx="8229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27038" indent="-322263">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1pPr>
            <a:lvl2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2pPr>
            <a:lvl3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3pPr>
            <a:lvl4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4pPr>
            <a:lvl5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9pPr>
          </a:lstStyle>
          <a:p>
            <a:pPr>
              <a:lnSpc>
                <a:spcPct val="93000"/>
              </a:lnSpc>
              <a:spcAft>
                <a:spcPts val="1425"/>
              </a:spcAft>
              <a:buClr>
                <a:srgbClr val="FFCC99"/>
              </a:buClr>
              <a:buSzPct val="45000"/>
              <a:buFont typeface="Wingdings" charset="2"/>
              <a:buChar char=""/>
            </a:pPr>
            <a:r>
              <a:rPr lang="en-US" altLang="es-CL" sz="2200"/>
              <a:t>Un agujero negro de Schwarzschild o agujero negro estático es aquel que se define por un solo parámetro, la masa M. Es la primera solución propuesta y también la más simple a las ecuaciones de relatividad general y fue encontrada por Karl Schwarzschild.</a:t>
            </a:r>
          </a:p>
          <a:p>
            <a:pPr>
              <a:lnSpc>
                <a:spcPct val="93000"/>
              </a:lnSpc>
              <a:spcAft>
                <a:spcPts val="1425"/>
              </a:spcAft>
              <a:buClr>
                <a:srgbClr val="FFCC99"/>
              </a:buClr>
              <a:buSzPct val="45000"/>
              <a:buFont typeface="Wingdings" charset="2"/>
              <a:buChar char=""/>
            </a:pPr>
            <a:r>
              <a:rPr lang="en-US" altLang="es-CL" sz="2200"/>
              <a:t>El agujero negro de Schwarzschild es una región isotrópica que queda delimitada por una superficie imaginaria llamada horizonte de sucesos. Esta frontera describe un espacio del cual ni siquiera la luz puede escapar, de ahí el nombre de agujero negro. Dicho espacio forma una esfera perfecta en cuyo centro se halla la singularidad el radio de la cual recibe el nombre de radio de Schwarzschild.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692150"/>
            <a:ext cx="82296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s-CL" altLang="es-CL" sz="4400" b="1"/>
              <a:t>Agujero negro de Kerr</a:t>
            </a:r>
          </a:p>
        </p:txBody>
      </p:sp>
      <p:sp>
        <p:nvSpPr>
          <p:cNvPr id="16386" name="Text Box 2"/>
          <p:cNvSpPr txBox="1">
            <a:spLocks noChangeArrowheads="1"/>
          </p:cNvSpPr>
          <p:nvPr/>
        </p:nvSpPr>
        <p:spPr bwMode="auto">
          <a:xfrm>
            <a:off x="457200" y="13716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27038" indent="-322263">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1pPr>
            <a:lvl2pP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2pPr>
            <a:lvl3pP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3pPr>
            <a:lvl4pP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4pPr>
            <a:lvl5pP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9pPr>
          </a:lstStyle>
          <a:p>
            <a:pPr>
              <a:lnSpc>
                <a:spcPct val="93000"/>
              </a:lnSpc>
              <a:spcAft>
                <a:spcPts val="1425"/>
              </a:spcAft>
            </a:pPr>
            <a:endParaRPr lang="en-US" altLang="es-CL" sz="2000"/>
          </a:p>
          <a:p>
            <a:pPr>
              <a:lnSpc>
                <a:spcPct val="93000"/>
              </a:lnSpc>
              <a:spcAft>
                <a:spcPts val="1425"/>
              </a:spcAft>
              <a:buClr>
                <a:srgbClr val="FFCC99"/>
              </a:buClr>
              <a:buSzPct val="45000"/>
              <a:buFont typeface="Wingdings" charset="2"/>
              <a:buChar char=""/>
            </a:pPr>
            <a:r>
              <a:rPr lang="en-US" altLang="es-CL" sz="2000"/>
              <a:t>Un agujero negro de Kerr o agujero negro en rotación es aquel que se define por dos parámetros: la masa M y el momento angular J. Esta solución nace del éxito del matemático Roy Kerr al resolver las ecuaciones de la relatividad en torno a un objeto masivo en rotación.</a:t>
            </a:r>
          </a:p>
          <a:p>
            <a:pPr>
              <a:lnSpc>
                <a:spcPct val="93000"/>
              </a:lnSpc>
              <a:spcAft>
                <a:spcPts val="1425"/>
              </a:spcAft>
              <a:buClrTx/>
              <a:buSzTx/>
              <a:buFontTx/>
              <a:buNone/>
            </a:pPr>
            <a:endParaRPr lang="en-US" altLang="es-CL" sz="2000"/>
          </a:p>
          <a:p>
            <a:pPr>
              <a:lnSpc>
                <a:spcPct val="93000"/>
              </a:lnSpc>
              <a:spcAft>
                <a:spcPts val="1425"/>
              </a:spcAft>
              <a:buClr>
                <a:srgbClr val="FFCC99"/>
              </a:buClr>
              <a:buSzPct val="45000"/>
              <a:buFont typeface="Wingdings" charset="2"/>
              <a:buChar char=""/>
            </a:pPr>
            <a:r>
              <a:rPr lang="en-US" altLang="es-CL" sz="2000"/>
              <a:t>Un agujero negro de Kerr es una región no isotrópica que queda delimitada por un horizonte de sucesos y una ergoesfera presentando notables diferencias con respecto al agujero negro de Schwarzschild. Esta nueva frontera describe una región donde la luz aun puede escapar pero cuyo giro induce altas energías en los fotones que la cruzan. Debido a la conservación del momento angular, este espacio forma un elipsoide, en cuyo interior se encuentra un solo horizonte de sucesos con su respectiva singularidad, que debido a la rotación deja de ser un punto para transformarse en un anillo.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r>
              <a:rPr lang="es-CL" altLang="es-CL" sz="2800"/>
              <a:t>Ergoesfera rodeando el horizonte de eventos de un agujero negro en rotación.</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5813425" cy="5181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708275"/>
            <a:ext cx="6408737" cy="3640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4" name="Text Box 2"/>
          <p:cNvSpPr txBox="1">
            <a:spLocks noChangeArrowheads="1"/>
          </p:cNvSpPr>
          <p:nvPr/>
        </p:nvSpPr>
        <p:spPr bwMode="auto">
          <a:xfrm>
            <a:off x="685800" y="981075"/>
            <a:ext cx="8001000"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spcBef>
                <a:spcPts val="2000"/>
              </a:spcBef>
            </a:pPr>
            <a:r>
              <a:rPr lang="en-US" altLang="es-CL" sz="3200">
                <a:effectLst>
                  <a:outerShdw blurRad="38100" dist="38100" dir="2700000" algn="tl">
                    <a:srgbClr val="C0C0C0"/>
                  </a:outerShdw>
                </a:effectLst>
                <a:latin typeface="Arial Unicode MS" charset="0"/>
              </a:rPr>
              <a:t>Loa agujeros negros no suelen estar solos en el espacio, a veces forman parte de sistemas binarios.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fill="hold" nodeType="clickEffect">
                                  <p:stCondLst>
                                    <p:cond delay="0"/>
                                  </p:stCondLst>
                                  <p:childTnLst>
                                    <p:set>
                                      <p:cBhvr additive="repl">
                                        <p:cTn id="6" dur="1" fill="hold">
                                          <p:stCondLst>
                                            <p:cond delay="0"/>
                                          </p:stCondLst>
                                        </p:cTn>
                                        <p:tgtEl>
                                          <p:spTgt spid="18433"/>
                                        </p:tgtEl>
                                        <p:attrNameLst>
                                          <p:attrName>style.visibility</p:attrName>
                                        </p:attrNameLst>
                                      </p:cBhvr>
                                      <p:to>
                                        <p:strVal val="visible"/>
                                      </p:to>
                                    </p:set>
                                    <p:animEffect transition="in" filter="fade">
                                      <p:cBhvr additive="repl">
                                        <p:cTn id="7" dur="1000"/>
                                        <p:tgtEl>
                                          <p:spTgt spid="18433"/>
                                        </p:tgtEl>
                                      </p:cBhvr>
                                    </p:animEffect>
                                    <p:anim calcmode="lin" valueType="num">
                                      <p:cBhvr additive="repl">
                                        <p:cTn id="8" dur="1000" fill="hold"/>
                                        <p:tgtEl>
                                          <p:spTgt spid="18433"/>
                                        </p:tgtEl>
                                        <p:attrNameLst>
                                          <p:attrName>ppt_x</p:attrName>
                                        </p:attrNameLst>
                                      </p:cBhvr>
                                      <p:tavLst>
                                        <p:tav>
                                          <p:val>
                                            <p:strVal val="#ppt_x"/>
                                          </p:val>
                                        </p:tav>
                                        <p:tav>
                                          <p:val>
                                            <p:strVal val="#ppt_x"/>
                                          </p:val>
                                        </p:tav>
                                      </p:tavLst>
                                    </p:anim>
                                    <p:anim calcmode="lin" valueType="num">
                                      <p:cBhvr additive="repl">
                                        <p:cTn id="9" dur="1000" fill="hold"/>
                                        <p:tgtEl>
                                          <p:spTgt spid="18433"/>
                                        </p:tgtEl>
                                        <p:attrNameLst>
                                          <p:attrName>ppt_y</p:attrName>
                                        </p:attrNameLst>
                                      </p:cBhvr>
                                      <p:tavLst>
                                        <p:tav>
                                          <p:val>
                                            <p:strVal val="#ppt_y+.1"/>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4638"/>
            <a:ext cx="822960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r>
              <a:rPr lang="es-CL" altLang="es-CL" sz="3200" b="1"/>
              <a:t>Agujero negro y disco de acreción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5638800" cy="5365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190500"/>
            <a:ext cx="82296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a:t>¿De donde viene el nombre „Agujero Negro“?</a:t>
            </a:r>
          </a:p>
        </p:txBody>
      </p:sp>
      <p:sp>
        <p:nvSpPr>
          <p:cNvPr id="20482" name="Text Box 2"/>
          <p:cNvSpPr txBox="1">
            <a:spLocks noChangeArrowheads="1"/>
          </p:cNvSpPr>
          <p:nvPr/>
        </p:nvSpPr>
        <p:spPr bwMode="auto">
          <a:xfrm>
            <a:off x="381000" y="19050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27038" indent="-322263">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1pPr>
            <a:lvl2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2pPr>
            <a:lvl3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3pPr>
            <a:lvl4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4pPr>
            <a:lvl5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9pPr>
          </a:lstStyle>
          <a:p>
            <a:pPr>
              <a:lnSpc>
                <a:spcPct val="90000"/>
              </a:lnSpc>
              <a:spcBef>
                <a:spcPts val="600"/>
              </a:spcBef>
              <a:spcAft>
                <a:spcPts val="1425"/>
              </a:spcAft>
              <a:buClr>
                <a:srgbClr val="FFCC99"/>
              </a:buClr>
              <a:buSzPct val="45000"/>
              <a:buFont typeface="Wingdings" charset="2"/>
              <a:buChar char=""/>
            </a:pPr>
            <a:r>
              <a:rPr lang="de-DE" altLang="es-CL" sz="2400"/>
              <a:t>Si ni siquiera la energía de la luz viaja lo suficientemente rápido como para escapar (y nada puede viajar más rápido), entonces ninguna señal de ningún tipo puede escapar, y el objeto sería 'negro'. La única indicación de la presencia de tal objeto es su atracción gravitacional. Lejos de su superficie es como si un objeto ordinario de la misma masa estuviera allí.</a:t>
            </a:r>
            <a:br>
              <a:rPr lang="de-DE" altLang="es-CL" sz="2400"/>
            </a:br>
            <a:endParaRPr lang="de-DE" altLang="es-CL" sz="2400"/>
          </a:p>
          <a:p>
            <a:pPr>
              <a:lnSpc>
                <a:spcPct val="90000"/>
              </a:lnSpc>
              <a:spcBef>
                <a:spcPts val="600"/>
              </a:spcBef>
              <a:spcAft>
                <a:spcPts val="1425"/>
              </a:spcAft>
              <a:buClr>
                <a:srgbClr val="FFCC99"/>
              </a:buClr>
              <a:buSzPct val="45000"/>
              <a:buFont typeface="Wingdings" charset="2"/>
              <a:buChar char=""/>
            </a:pPr>
            <a:r>
              <a:rPr lang="de-DE" altLang="es-CL" sz="2400"/>
              <a:t>La presencia de su gravedad significa que otros objetos pueden caer en él, de allí el nombre de 'agujero'.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fld id="{54180A0C-D72A-4255-A387-1709541868F7}" type="slidenum">
              <a:rPr lang="es-ES" altLang="es-CL" sz="1200"/>
              <a:pPr/>
              <a:t>17</a:t>
            </a:fld>
            <a:endParaRPr lang="es-ES" altLang="es-CL" sz="1200"/>
          </a:p>
        </p:txBody>
      </p:sp>
      <p:sp>
        <p:nvSpPr>
          <p:cNvPr id="21506"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r>
              <a:rPr lang="es-ES" altLang="es-CL" sz="4400">
                <a:effectLst>
                  <a:outerShdw blurRad="38100" dist="38100" dir="2700000" algn="tl">
                    <a:srgbClr val="C0C0C0"/>
                  </a:outerShdw>
                </a:effectLst>
              </a:rPr>
              <a:t>John A. Wheeler</a:t>
            </a:r>
          </a:p>
        </p:txBody>
      </p:sp>
      <p:sp>
        <p:nvSpPr>
          <p:cNvPr id="21507" name="Text Box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nSpc>
                <a:spcPct val="80000"/>
              </a:lnSpc>
              <a:spcBef>
                <a:spcPts val="700"/>
              </a:spcBef>
            </a:pPr>
            <a:r>
              <a:rPr lang="es-ES" altLang="es-CL" sz="2800">
                <a:effectLst>
                  <a:outerShdw blurRad="38100" dist="38100" dir="2700000" algn="tl">
                    <a:srgbClr val="C0C0C0"/>
                  </a:outerShdw>
                </a:effectLst>
              </a:rPr>
              <a:t> En los años 60 acuñó</a:t>
            </a:r>
          </a:p>
          <a:p>
            <a:pPr>
              <a:lnSpc>
                <a:spcPct val="80000"/>
              </a:lnSpc>
              <a:spcBef>
                <a:spcPts val="700"/>
              </a:spcBef>
            </a:pPr>
            <a:r>
              <a:rPr lang="es-ES" altLang="es-CL" sz="2800">
                <a:effectLst>
                  <a:outerShdw blurRad="38100" dist="38100" dir="2700000" algn="tl">
                    <a:srgbClr val="C0C0C0"/>
                  </a:outerShdw>
                </a:effectLst>
              </a:rPr>
              <a:t>el Término “Agujero Negro”.</a:t>
            </a:r>
          </a:p>
          <a:p>
            <a:pPr>
              <a:lnSpc>
                <a:spcPct val="80000"/>
              </a:lnSpc>
              <a:spcBef>
                <a:spcPts val="700"/>
              </a:spcBef>
            </a:pPr>
            <a:endParaRPr lang="es-ES" altLang="es-CL" sz="2800">
              <a:effectLst>
                <a:outerShdw blurRad="38100" dist="38100" dir="2700000" algn="tl">
                  <a:srgbClr val="C0C0C0"/>
                </a:outerShdw>
              </a:effectLst>
            </a:endParaRPr>
          </a:p>
          <a:p>
            <a:pPr>
              <a:lnSpc>
                <a:spcPct val="80000"/>
              </a:lnSpc>
              <a:spcBef>
                <a:spcPts val="700"/>
              </a:spcBef>
            </a:pPr>
            <a:r>
              <a:rPr lang="es-ES" altLang="es-CL" sz="2800">
                <a:effectLst>
                  <a:outerShdw blurRad="38100" dist="38100" dir="2700000" algn="tl">
                    <a:srgbClr val="C0C0C0"/>
                  </a:outerShdw>
                </a:effectLst>
              </a:rPr>
              <a:t> Junto con Misner y </a:t>
            </a:r>
          </a:p>
          <a:p>
            <a:pPr>
              <a:lnSpc>
                <a:spcPct val="80000"/>
              </a:lnSpc>
              <a:spcBef>
                <a:spcPts val="700"/>
              </a:spcBef>
            </a:pPr>
            <a:r>
              <a:rPr lang="es-ES" altLang="es-CL" sz="2800">
                <a:effectLst>
                  <a:outerShdw blurRad="38100" dist="38100" dir="2700000" algn="tl">
                    <a:srgbClr val="C0C0C0"/>
                  </a:outerShdw>
                </a:effectLst>
              </a:rPr>
              <a:t>Thorne publicó el libro </a:t>
            </a:r>
          </a:p>
          <a:p>
            <a:pPr>
              <a:lnSpc>
                <a:spcPct val="80000"/>
              </a:lnSpc>
              <a:spcBef>
                <a:spcPts val="700"/>
              </a:spcBef>
            </a:pPr>
            <a:r>
              <a:rPr lang="es-ES" altLang="es-CL" sz="2800">
                <a:effectLst>
                  <a:outerShdw blurRad="38100" dist="38100" dir="2700000" algn="tl">
                    <a:srgbClr val="C0C0C0"/>
                  </a:outerShdw>
                </a:effectLst>
              </a:rPr>
              <a:t>“Gravitation” que desde </a:t>
            </a:r>
          </a:p>
          <a:p>
            <a:pPr>
              <a:lnSpc>
                <a:spcPct val="80000"/>
              </a:lnSpc>
              <a:spcBef>
                <a:spcPts val="700"/>
              </a:spcBef>
            </a:pPr>
            <a:r>
              <a:rPr lang="es-ES" altLang="es-CL" sz="2800">
                <a:effectLst>
                  <a:outerShdw blurRad="38100" dist="38100" dir="2700000" algn="tl">
                    <a:srgbClr val="C0C0C0"/>
                  </a:outerShdw>
                </a:effectLst>
              </a:rPr>
              <a:t>el año 1971 es el libro </a:t>
            </a:r>
          </a:p>
          <a:p>
            <a:pPr>
              <a:lnSpc>
                <a:spcPct val="80000"/>
              </a:lnSpc>
              <a:spcBef>
                <a:spcPts val="700"/>
              </a:spcBef>
            </a:pPr>
            <a:r>
              <a:rPr lang="es-ES" altLang="es-CL" sz="2800">
                <a:effectLst>
                  <a:outerShdw blurRad="38100" dist="38100" dir="2700000" algn="tl">
                    <a:srgbClr val="C0C0C0"/>
                  </a:outerShdw>
                </a:effectLst>
              </a:rPr>
              <a:t>fundamental  de la Teoría.</a:t>
            </a:r>
          </a:p>
          <a:p>
            <a:pPr>
              <a:lnSpc>
                <a:spcPct val="80000"/>
              </a:lnSpc>
              <a:spcBef>
                <a:spcPts val="700"/>
              </a:spcBef>
            </a:pPr>
            <a:r>
              <a:rPr lang="es-ES" altLang="es-CL" sz="2800">
                <a:effectLst>
                  <a:outerShdw blurRad="38100" dist="38100" dir="2700000" algn="tl">
                    <a:srgbClr val="C0C0C0"/>
                  </a:outerShdw>
                </a:effectLst>
              </a:rPr>
              <a:t>                                     </a:t>
            </a:r>
          </a:p>
          <a:p>
            <a:pPr>
              <a:lnSpc>
                <a:spcPct val="80000"/>
              </a:lnSpc>
              <a:spcBef>
                <a:spcPts val="700"/>
              </a:spcBef>
            </a:pPr>
            <a:r>
              <a:rPr lang="es-ES" altLang="es-CL" sz="2800">
                <a:effectLst>
                  <a:outerShdw blurRad="38100" dist="38100" dir="2700000" algn="tl">
                    <a:srgbClr val="C0C0C0"/>
                  </a:outerShdw>
                </a:effectLst>
              </a:rPr>
              <a:t>                                  </a:t>
            </a: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412875"/>
            <a:ext cx="3743325" cy="449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190500"/>
            <a:ext cx="82296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a:t>Agujeros Negros: Estado final de la evolucion estelar</a:t>
            </a:r>
          </a:p>
        </p:txBody>
      </p:sp>
      <p:sp>
        <p:nvSpPr>
          <p:cNvPr id="2253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9pPr>
          </a:lstStyle>
          <a:p>
            <a:pPr>
              <a:lnSpc>
                <a:spcPct val="93000"/>
              </a:lnSpc>
              <a:spcAft>
                <a:spcPts val="1425"/>
              </a:spcAft>
            </a:pPr>
            <a:r>
              <a:rPr lang="de-DE" altLang="es-CL" sz="3200"/>
              <a:t>   </a:t>
            </a:r>
          </a:p>
          <a:p>
            <a:pPr>
              <a:lnSpc>
                <a:spcPct val="93000"/>
              </a:lnSpc>
              <a:spcAft>
                <a:spcPts val="1425"/>
              </a:spcAft>
            </a:pPr>
            <a:r>
              <a:rPr lang="de-DE" altLang="es-CL" sz="3200"/>
              <a:t>   Si la masa inicial de una estrella es superior a 8 masas solares, al final de su vida cuando todo el combustible se ha gastado, la estrella se convierte en un agujero negro.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116632"/>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dirty="0"/>
              <a:t>Clasificación teórica</a:t>
            </a:r>
          </a:p>
        </p:txBody>
      </p:sp>
      <p:sp>
        <p:nvSpPr>
          <p:cNvPr id="24578" name="Text Box 2"/>
          <p:cNvSpPr txBox="1">
            <a:spLocks noChangeArrowheads="1"/>
          </p:cNvSpPr>
          <p:nvPr/>
        </p:nvSpPr>
        <p:spPr bwMode="auto">
          <a:xfrm>
            <a:off x="457200" y="1417638"/>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27038" indent="-322263">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1pPr>
            <a:lvl2pP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2pPr>
            <a:lvl3pP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3pPr>
            <a:lvl4pP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4pPr>
            <a:lvl5pP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defRPr>
                <a:solidFill>
                  <a:srgbClr val="FFFFFF"/>
                </a:solidFill>
                <a:latin typeface="Arial" charset="0"/>
                <a:ea typeface="DejaVu Sans" charset="0"/>
                <a:cs typeface="DejaVu Sans" charset="0"/>
              </a:defRPr>
            </a:lvl9pPr>
          </a:lstStyle>
          <a:p>
            <a:pPr>
              <a:lnSpc>
                <a:spcPct val="93000"/>
              </a:lnSpc>
              <a:spcAft>
                <a:spcPts val="1425"/>
              </a:spcAft>
            </a:pPr>
            <a:r>
              <a:rPr lang="en-US" altLang="es-CL" sz="2200" dirty="0" err="1"/>
              <a:t>Según</a:t>
            </a:r>
            <a:r>
              <a:rPr lang="en-US" altLang="es-CL" sz="2200" dirty="0"/>
              <a:t> </a:t>
            </a:r>
            <a:r>
              <a:rPr lang="en-US" altLang="es-CL" sz="2200" dirty="0" err="1"/>
              <a:t>su</a:t>
            </a:r>
            <a:r>
              <a:rPr lang="en-US" altLang="es-CL" sz="2200" dirty="0"/>
              <a:t> </a:t>
            </a:r>
            <a:r>
              <a:rPr lang="en-US" altLang="es-CL" sz="2200" dirty="0" err="1"/>
              <a:t>origen</a:t>
            </a:r>
            <a:r>
              <a:rPr lang="en-US" altLang="es-CL" sz="2200" dirty="0"/>
              <a:t>, </a:t>
            </a:r>
            <a:r>
              <a:rPr lang="en-US" altLang="es-CL" sz="2200" dirty="0" err="1"/>
              <a:t>teóricamente</a:t>
            </a:r>
            <a:r>
              <a:rPr lang="en-US" altLang="es-CL" sz="2200" dirty="0"/>
              <a:t> </a:t>
            </a:r>
            <a:r>
              <a:rPr lang="en-US" altLang="es-CL" sz="2200" dirty="0" err="1"/>
              <a:t>pueden</a:t>
            </a:r>
            <a:r>
              <a:rPr lang="en-US" altLang="es-CL" sz="2200" dirty="0"/>
              <a:t> </a:t>
            </a:r>
            <a:r>
              <a:rPr lang="en-US" altLang="es-CL" sz="2200" dirty="0" err="1"/>
              <a:t>existir</a:t>
            </a:r>
            <a:r>
              <a:rPr lang="en-US" altLang="es-CL" sz="2200" dirty="0"/>
              <a:t> al </a:t>
            </a:r>
            <a:r>
              <a:rPr lang="en-US" altLang="es-CL" sz="2200" dirty="0" err="1"/>
              <a:t>menos</a:t>
            </a:r>
            <a:r>
              <a:rPr lang="en-US" altLang="es-CL" sz="2200" dirty="0"/>
              <a:t> </a:t>
            </a:r>
            <a:r>
              <a:rPr lang="en-US" altLang="es-CL" sz="2200" dirty="0" err="1"/>
              <a:t>tres</a:t>
            </a:r>
            <a:r>
              <a:rPr lang="en-US" altLang="es-CL" sz="2200" dirty="0"/>
              <a:t> </a:t>
            </a:r>
            <a:r>
              <a:rPr lang="en-US" altLang="es-CL" sz="2200" dirty="0" err="1"/>
              <a:t>clases</a:t>
            </a:r>
            <a:r>
              <a:rPr lang="en-US" altLang="es-CL" sz="2200" dirty="0"/>
              <a:t> de </a:t>
            </a:r>
            <a:r>
              <a:rPr lang="en-US" altLang="es-CL" sz="2200" dirty="0" err="1"/>
              <a:t>agujeros</a:t>
            </a:r>
            <a:r>
              <a:rPr lang="en-US" altLang="es-CL" sz="2200" dirty="0"/>
              <a:t> </a:t>
            </a:r>
            <a:r>
              <a:rPr lang="en-US" altLang="es-CL" sz="2200" dirty="0" err="1"/>
              <a:t>negros</a:t>
            </a:r>
            <a:r>
              <a:rPr lang="en-US" altLang="es-CL" sz="2200" dirty="0"/>
              <a:t>:</a:t>
            </a:r>
          </a:p>
          <a:p>
            <a:pPr>
              <a:lnSpc>
                <a:spcPct val="93000"/>
              </a:lnSpc>
              <a:spcAft>
                <a:spcPts val="1425"/>
              </a:spcAft>
              <a:buClr>
                <a:srgbClr val="FFCC99"/>
              </a:buClr>
              <a:buSzPct val="45000"/>
              <a:buFont typeface="Wingdings" charset="2"/>
              <a:buChar char=""/>
            </a:pPr>
            <a:r>
              <a:rPr lang="en-US" altLang="es-CL" sz="2200" b="1" dirty="0" err="1"/>
              <a:t>Agujeros</a:t>
            </a:r>
            <a:r>
              <a:rPr lang="en-US" altLang="es-CL" sz="2200" b="1" dirty="0"/>
              <a:t> </a:t>
            </a:r>
            <a:r>
              <a:rPr lang="en-US" altLang="es-CL" sz="2200" b="1" dirty="0" err="1"/>
              <a:t>negros</a:t>
            </a:r>
            <a:r>
              <a:rPr lang="en-US" altLang="es-CL" sz="2200" b="1" dirty="0"/>
              <a:t> </a:t>
            </a:r>
            <a:r>
              <a:rPr lang="en-US" altLang="es-CL" sz="2200" b="1" dirty="0" err="1"/>
              <a:t>primordiales</a:t>
            </a:r>
            <a:r>
              <a:rPr lang="en-US" altLang="es-CL" sz="2200" dirty="0"/>
              <a:t>, </a:t>
            </a:r>
            <a:r>
              <a:rPr lang="en-US" altLang="es-CL" sz="2200" dirty="0" err="1"/>
              <a:t>creados</a:t>
            </a:r>
            <a:r>
              <a:rPr lang="en-US" altLang="es-CL" sz="2200" dirty="0"/>
              <a:t> </a:t>
            </a:r>
            <a:r>
              <a:rPr lang="en-US" altLang="es-CL" sz="2200" dirty="0" err="1"/>
              <a:t>temprano</a:t>
            </a:r>
            <a:r>
              <a:rPr lang="en-US" altLang="es-CL" sz="2200" dirty="0"/>
              <a:t> </a:t>
            </a:r>
            <a:r>
              <a:rPr lang="en-US" altLang="es-CL" sz="2200" dirty="0" err="1"/>
              <a:t>en</a:t>
            </a:r>
            <a:r>
              <a:rPr lang="en-US" altLang="es-CL" sz="2200" dirty="0"/>
              <a:t> la </a:t>
            </a:r>
            <a:r>
              <a:rPr lang="en-US" altLang="es-CL" sz="2200" dirty="0" err="1"/>
              <a:t>historia</a:t>
            </a:r>
            <a:r>
              <a:rPr lang="en-US" altLang="es-CL" sz="2200" dirty="0"/>
              <a:t> del </a:t>
            </a:r>
            <a:r>
              <a:rPr lang="en-US" altLang="es-CL" sz="2200" dirty="0" err="1"/>
              <a:t>Universo</a:t>
            </a:r>
            <a:r>
              <a:rPr lang="en-US" altLang="es-CL" sz="2200" dirty="0"/>
              <a:t>. </a:t>
            </a:r>
            <a:r>
              <a:rPr lang="en-US" altLang="es-CL" sz="2200" dirty="0" err="1"/>
              <a:t>Sus</a:t>
            </a:r>
            <a:r>
              <a:rPr lang="en-US" altLang="es-CL" sz="2200" dirty="0"/>
              <a:t> </a:t>
            </a:r>
            <a:r>
              <a:rPr lang="en-US" altLang="es-CL" sz="2200" dirty="0" err="1"/>
              <a:t>masas</a:t>
            </a:r>
            <a:r>
              <a:rPr lang="en-US" altLang="es-CL" sz="2200" dirty="0"/>
              <a:t> </a:t>
            </a:r>
            <a:r>
              <a:rPr lang="en-US" altLang="es-CL" sz="2200" dirty="0" err="1"/>
              <a:t>pueden</a:t>
            </a:r>
            <a:r>
              <a:rPr lang="en-US" altLang="es-CL" sz="2200" dirty="0"/>
              <a:t> </a:t>
            </a:r>
            <a:r>
              <a:rPr lang="en-US" altLang="es-CL" sz="2200" dirty="0" err="1"/>
              <a:t>ser</a:t>
            </a:r>
            <a:r>
              <a:rPr lang="en-US" altLang="es-CL" sz="2200" dirty="0"/>
              <a:t> </a:t>
            </a:r>
            <a:r>
              <a:rPr lang="en-US" altLang="es-CL" sz="2200" dirty="0" err="1"/>
              <a:t>variadas</a:t>
            </a:r>
            <a:r>
              <a:rPr lang="en-US" altLang="es-CL" sz="2200" dirty="0"/>
              <a:t> y </a:t>
            </a:r>
            <a:r>
              <a:rPr lang="en-US" altLang="es-CL" sz="2200" dirty="0" err="1"/>
              <a:t>ninguno</a:t>
            </a:r>
            <a:r>
              <a:rPr lang="en-US" altLang="es-CL" sz="2200" dirty="0"/>
              <a:t> ha </a:t>
            </a:r>
            <a:r>
              <a:rPr lang="en-US" altLang="es-CL" sz="2200" dirty="0" err="1"/>
              <a:t>sido</a:t>
            </a:r>
            <a:r>
              <a:rPr lang="en-US" altLang="es-CL" sz="2200" dirty="0"/>
              <a:t> </a:t>
            </a:r>
            <a:r>
              <a:rPr lang="en-US" altLang="es-CL" sz="2200" dirty="0" err="1"/>
              <a:t>observado</a:t>
            </a:r>
            <a:r>
              <a:rPr lang="en-US" altLang="es-CL" sz="2200" dirty="0"/>
              <a:t>. </a:t>
            </a:r>
          </a:p>
          <a:p>
            <a:pPr>
              <a:lnSpc>
                <a:spcPct val="93000"/>
              </a:lnSpc>
              <a:spcAft>
                <a:spcPts val="1425"/>
              </a:spcAft>
              <a:buClr>
                <a:srgbClr val="FFCC99"/>
              </a:buClr>
              <a:buSzPct val="45000"/>
              <a:buFont typeface="Wingdings" charset="2"/>
              <a:buChar char=""/>
            </a:pPr>
            <a:r>
              <a:rPr lang="en-US" altLang="es-CL" sz="2200" b="1" dirty="0" err="1"/>
              <a:t>Agujeros</a:t>
            </a:r>
            <a:r>
              <a:rPr lang="en-US" altLang="es-CL" sz="2200" b="1" dirty="0"/>
              <a:t> </a:t>
            </a:r>
            <a:r>
              <a:rPr lang="en-US" altLang="es-CL" sz="2200" b="1" dirty="0" err="1"/>
              <a:t>negros</a:t>
            </a:r>
            <a:r>
              <a:rPr lang="en-US" altLang="es-CL" sz="2200" b="1" dirty="0"/>
              <a:t> </a:t>
            </a:r>
            <a:r>
              <a:rPr lang="en-US" altLang="es-CL" sz="2200" b="1" dirty="0" err="1"/>
              <a:t>supermasivos</a:t>
            </a:r>
            <a:r>
              <a:rPr lang="en-US" altLang="es-CL" sz="2200" dirty="0"/>
              <a:t>, con </a:t>
            </a:r>
            <a:r>
              <a:rPr lang="en-US" altLang="es-CL" sz="2200" dirty="0" err="1"/>
              <a:t>masas</a:t>
            </a:r>
            <a:r>
              <a:rPr lang="en-US" altLang="es-CL" sz="2200" dirty="0"/>
              <a:t> de </a:t>
            </a:r>
            <a:r>
              <a:rPr lang="en-US" altLang="es-CL" sz="2200" dirty="0" err="1"/>
              <a:t>varios</a:t>
            </a:r>
            <a:r>
              <a:rPr lang="en-US" altLang="es-CL" sz="2200" dirty="0"/>
              <a:t> </a:t>
            </a:r>
            <a:r>
              <a:rPr lang="en-US" altLang="es-CL" sz="2200" dirty="0" err="1"/>
              <a:t>millones</a:t>
            </a:r>
            <a:r>
              <a:rPr lang="en-US" altLang="es-CL" sz="2200" dirty="0"/>
              <a:t> de </a:t>
            </a:r>
            <a:r>
              <a:rPr lang="en-US" altLang="es-CL" sz="2200" dirty="0" err="1"/>
              <a:t>masas</a:t>
            </a:r>
            <a:r>
              <a:rPr lang="en-US" altLang="es-CL" sz="2200" dirty="0"/>
              <a:t> </a:t>
            </a:r>
            <a:r>
              <a:rPr lang="en-US" altLang="es-CL" sz="2200" dirty="0" err="1"/>
              <a:t>solares</a:t>
            </a:r>
            <a:r>
              <a:rPr lang="en-US" altLang="es-CL" sz="2200" dirty="0"/>
              <a:t>. Son el </a:t>
            </a:r>
            <a:r>
              <a:rPr lang="en-US" altLang="es-CL" sz="2200" dirty="0" err="1"/>
              <a:t>corazón</a:t>
            </a:r>
            <a:r>
              <a:rPr lang="en-US" altLang="es-CL" sz="2200" dirty="0"/>
              <a:t> de </a:t>
            </a:r>
            <a:r>
              <a:rPr lang="en-US" altLang="es-CL" sz="2200" dirty="0" err="1"/>
              <a:t>muchas</a:t>
            </a:r>
            <a:r>
              <a:rPr lang="en-US" altLang="es-CL" sz="2200" dirty="0"/>
              <a:t> galaxias. </a:t>
            </a:r>
            <a:r>
              <a:rPr lang="en-US" altLang="es-CL" sz="2200" dirty="0" err="1"/>
              <a:t>Estos</a:t>
            </a:r>
            <a:r>
              <a:rPr lang="en-US" altLang="es-CL" sz="2200" dirty="0"/>
              <a:t> se </a:t>
            </a:r>
            <a:r>
              <a:rPr lang="en-US" altLang="es-CL" sz="2200" dirty="0" err="1"/>
              <a:t>forman</a:t>
            </a:r>
            <a:r>
              <a:rPr lang="en-US" altLang="es-CL" sz="2200" dirty="0"/>
              <a:t> </a:t>
            </a:r>
            <a:r>
              <a:rPr lang="en-US" altLang="es-CL" sz="2200" dirty="0" err="1"/>
              <a:t>en</a:t>
            </a:r>
            <a:r>
              <a:rPr lang="en-US" altLang="es-CL" sz="2200" dirty="0"/>
              <a:t> el </a:t>
            </a:r>
            <a:r>
              <a:rPr lang="en-US" altLang="es-CL" sz="2200" dirty="0" err="1"/>
              <a:t>mismo</a:t>
            </a:r>
            <a:r>
              <a:rPr lang="en-US" altLang="es-CL" sz="2200" dirty="0"/>
              <a:t> </a:t>
            </a:r>
            <a:r>
              <a:rPr lang="en-US" altLang="es-CL" sz="2200" dirty="0" err="1"/>
              <a:t>proceso</a:t>
            </a:r>
            <a:r>
              <a:rPr lang="en-US" altLang="es-CL" sz="2200" dirty="0"/>
              <a:t> que da </a:t>
            </a:r>
            <a:r>
              <a:rPr lang="en-US" altLang="es-CL" sz="2200" dirty="0" err="1"/>
              <a:t>origen</a:t>
            </a:r>
            <a:r>
              <a:rPr lang="en-US" altLang="es-CL" sz="2200" dirty="0"/>
              <a:t> a las </a:t>
            </a:r>
            <a:r>
              <a:rPr lang="en-US" altLang="es-CL" sz="2200" dirty="0" err="1"/>
              <a:t>componentes</a:t>
            </a:r>
            <a:r>
              <a:rPr lang="en-US" altLang="es-CL" sz="2200" dirty="0"/>
              <a:t> </a:t>
            </a:r>
            <a:r>
              <a:rPr lang="en-US" altLang="es-CL" sz="2200" dirty="0" err="1"/>
              <a:t>esféricas</a:t>
            </a:r>
            <a:r>
              <a:rPr lang="en-US" altLang="es-CL" sz="2200" dirty="0"/>
              <a:t> de las galaxias. </a:t>
            </a:r>
          </a:p>
          <a:p>
            <a:pPr>
              <a:lnSpc>
                <a:spcPct val="93000"/>
              </a:lnSpc>
              <a:spcAft>
                <a:spcPts val="1425"/>
              </a:spcAft>
              <a:buClr>
                <a:srgbClr val="FFCC99"/>
              </a:buClr>
              <a:buSzPct val="45000"/>
              <a:buFont typeface="Wingdings" charset="2"/>
              <a:buChar char=""/>
            </a:pPr>
            <a:r>
              <a:rPr lang="en-US" altLang="es-CL" sz="2200" b="1" dirty="0" err="1"/>
              <a:t>Agujeros</a:t>
            </a:r>
            <a:r>
              <a:rPr lang="en-US" altLang="es-CL" sz="2200" b="1" dirty="0"/>
              <a:t> </a:t>
            </a:r>
            <a:r>
              <a:rPr lang="en-US" altLang="es-CL" sz="2200" b="1" dirty="0" err="1"/>
              <a:t>negros</a:t>
            </a:r>
            <a:r>
              <a:rPr lang="en-US" altLang="es-CL" sz="2200" b="1" dirty="0"/>
              <a:t> </a:t>
            </a:r>
            <a:r>
              <a:rPr lang="en-US" altLang="es-CL" sz="2200" b="1" dirty="0" smtClean="0"/>
              <a:t>de masa </a:t>
            </a:r>
            <a:r>
              <a:rPr lang="en-US" altLang="es-CL" sz="2200" b="1" dirty="0" err="1" smtClean="0"/>
              <a:t>estelar</a:t>
            </a:r>
            <a:r>
              <a:rPr lang="en-US" altLang="es-CL" sz="2200" b="1" dirty="0" smtClean="0"/>
              <a:t>,  </a:t>
            </a:r>
            <a:r>
              <a:rPr lang="en-US" altLang="es-CL" sz="2200" dirty="0" smtClean="0"/>
              <a:t>se </a:t>
            </a:r>
            <a:r>
              <a:rPr lang="en-US" altLang="es-CL" sz="2200" dirty="0" err="1"/>
              <a:t>forman</a:t>
            </a:r>
            <a:r>
              <a:rPr lang="en-US" altLang="es-CL" sz="2200" dirty="0"/>
              <a:t> </a:t>
            </a:r>
            <a:r>
              <a:rPr lang="en-US" altLang="es-CL" sz="2200" dirty="0" err="1"/>
              <a:t>cuando</a:t>
            </a:r>
            <a:r>
              <a:rPr lang="en-US" altLang="es-CL" sz="2200" dirty="0"/>
              <a:t> </a:t>
            </a:r>
            <a:r>
              <a:rPr lang="en-US" altLang="es-CL" sz="2200" dirty="0" err="1"/>
              <a:t>una</a:t>
            </a:r>
            <a:r>
              <a:rPr lang="en-US" altLang="es-CL" sz="2200" dirty="0"/>
              <a:t> </a:t>
            </a:r>
            <a:r>
              <a:rPr lang="en-US" altLang="es-CL" sz="2200" dirty="0" err="1" smtClean="0"/>
              <a:t>estrella</a:t>
            </a:r>
            <a:r>
              <a:rPr lang="en-US" altLang="es-CL" sz="2200" dirty="0" smtClean="0"/>
              <a:t> de </a:t>
            </a:r>
            <a:r>
              <a:rPr lang="en-US" altLang="es-CL" sz="2200" dirty="0" err="1" smtClean="0"/>
              <a:t>mucha</a:t>
            </a:r>
            <a:r>
              <a:rPr lang="en-US" altLang="es-CL" sz="2200" dirty="0" smtClean="0"/>
              <a:t> masa (hasta 100 </a:t>
            </a:r>
            <a:r>
              <a:rPr lang="en-US" altLang="es-CL" sz="2200" dirty="0" err="1" smtClean="0"/>
              <a:t>veces</a:t>
            </a:r>
            <a:r>
              <a:rPr lang="en-US" altLang="es-CL" sz="2200" dirty="0" smtClean="0"/>
              <a:t> la masa del Sol) </a:t>
            </a:r>
            <a:r>
              <a:rPr lang="en-US" altLang="es-CL" sz="2200" dirty="0"/>
              <a:t>se </a:t>
            </a:r>
            <a:r>
              <a:rPr lang="en-US" altLang="es-CL" sz="2200" dirty="0" err="1"/>
              <a:t>convierte</a:t>
            </a:r>
            <a:r>
              <a:rPr lang="en-US" altLang="es-CL" sz="2200" dirty="0"/>
              <a:t> </a:t>
            </a:r>
            <a:r>
              <a:rPr lang="en-US" altLang="es-CL" sz="2200" dirty="0" err="1"/>
              <a:t>en</a:t>
            </a:r>
            <a:r>
              <a:rPr lang="en-US" altLang="es-CL" sz="2200" dirty="0"/>
              <a:t> supernova y </a:t>
            </a:r>
            <a:r>
              <a:rPr lang="en-US" altLang="es-CL" sz="2200" dirty="0" err="1"/>
              <a:t>explota</a:t>
            </a:r>
            <a:r>
              <a:rPr lang="en-US" altLang="es-CL" sz="2200" dirty="0"/>
              <a:t>. Su </a:t>
            </a:r>
            <a:r>
              <a:rPr lang="en-US" altLang="es-CL" sz="2200" dirty="0" err="1"/>
              <a:t>núcleo</a:t>
            </a:r>
            <a:r>
              <a:rPr lang="en-US" altLang="es-CL" sz="2200" dirty="0"/>
              <a:t> se </a:t>
            </a:r>
            <a:r>
              <a:rPr lang="en-US" altLang="es-CL" sz="2200" dirty="0" err="1"/>
              <a:t>concentra</a:t>
            </a:r>
            <a:r>
              <a:rPr lang="en-US" altLang="es-CL" sz="2200" dirty="0"/>
              <a:t> </a:t>
            </a:r>
            <a:r>
              <a:rPr lang="en-US" altLang="es-CL" sz="2200" dirty="0" err="1"/>
              <a:t>en</a:t>
            </a:r>
            <a:r>
              <a:rPr lang="en-US" altLang="es-CL" sz="2200" dirty="0"/>
              <a:t> un </a:t>
            </a:r>
            <a:r>
              <a:rPr lang="en-US" altLang="es-CL" sz="2200" dirty="0" err="1"/>
              <a:t>volumen</a:t>
            </a:r>
            <a:r>
              <a:rPr lang="en-US" altLang="es-CL" sz="2200" dirty="0"/>
              <a:t> </a:t>
            </a:r>
            <a:r>
              <a:rPr lang="en-US" altLang="es-CL" sz="2200" dirty="0" err="1"/>
              <a:t>muy</a:t>
            </a:r>
            <a:r>
              <a:rPr lang="en-US" altLang="es-CL" sz="2200" dirty="0"/>
              <a:t> </a:t>
            </a:r>
            <a:r>
              <a:rPr lang="en-US" altLang="es-CL" sz="2200" dirty="0" err="1"/>
              <a:t>pequeño</a:t>
            </a:r>
            <a:r>
              <a:rPr lang="en-US" altLang="es-CL" sz="2200" dirty="0"/>
              <a:t> </a:t>
            </a:r>
            <a:r>
              <a:rPr lang="en-US" altLang="es-CL" sz="2200" dirty="0" err="1" smtClean="0"/>
              <a:t>colapsando</a:t>
            </a:r>
            <a:r>
              <a:rPr lang="en-US" altLang="es-CL" sz="2200" dirty="0" smtClean="0"/>
              <a:t> </a:t>
            </a:r>
            <a:r>
              <a:rPr lang="en-US" altLang="es-CL" sz="2200" dirty="0" err="1" smtClean="0"/>
              <a:t>en</a:t>
            </a:r>
            <a:r>
              <a:rPr lang="en-US" altLang="es-CL" sz="2200" dirty="0" smtClean="0"/>
              <a:t> un </a:t>
            </a:r>
            <a:r>
              <a:rPr lang="en-US" altLang="es-CL" sz="2200" dirty="0" err="1" smtClean="0"/>
              <a:t>agujero</a:t>
            </a:r>
            <a:r>
              <a:rPr lang="en-US" altLang="es-CL" sz="2200" dirty="0" smtClean="0"/>
              <a:t> negro. </a:t>
            </a:r>
            <a:r>
              <a:rPr lang="en-US" altLang="es-CL" sz="2200" dirty="0" err="1" smtClean="0"/>
              <a:t>Masas</a:t>
            </a:r>
            <a:r>
              <a:rPr lang="en-US" altLang="es-CL" sz="2200" dirty="0" smtClean="0"/>
              <a:t> </a:t>
            </a:r>
            <a:r>
              <a:rPr lang="en-US" altLang="es-CL" sz="2200" dirty="0" err="1" smtClean="0"/>
              <a:t>típicas</a:t>
            </a:r>
            <a:r>
              <a:rPr lang="en-US" altLang="es-CL" sz="2200" dirty="0" smtClean="0"/>
              <a:t> de </a:t>
            </a:r>
            <a:r>
              <a:rPr lang="en-US" altLang="es-CL" sz="2200" dirty="0" err="1" smtClean="0"/>
              <a:t>estos</a:t>
            </a:r>
            <a:r>
              <a:rPr lang="en-US" altLang="es-CL" sz="2200" dirty="0" smtClean="0"/>
              <a:t> </a:t>
            </a:r>
            <a:r>
              <a:rPr lang="en-US" altLang="es-CL" sz="2200" dirty="0" err="1" smtClean="0"/>
              <a:t>agujeros</a:t>
            </a:r>
            <a:r>
              <a:rPr lang="en-US" altLang="es-CL" sz="2200" dirty="0" smtClean="0"/>
              <a:t> </a:t>
            </a:r>
            <a:r>
              <a:rPr lang="en-US" altLang="es-CL" sz="2200" dirty="0" err="1" smtClean="0"/>
              <a:t>negros</a:t>
            </a:r>
            <a:r>
              <a:rPr lang="en-US" altLang="es-CL" sz="2200" dirty="0" smtClean="0"/>
              <a:t> son de 10 – 20 </a:t>
            </a:r>
            <a:r>
              <a:rPr lang="en-US" altLang="es-CL" sz="2200" dirty="0" err="1" smtClean="0"/>
              <a:t>masas</a:t>
            </a:r>
            <a:r>
              <a:rPr lang="en-US" altLang="es-CL" sz="2200" dirty="0" smtClean="0"/>
              <a:t> </a:t>
            </a:r>
            <a:r>
              <a:rPr lang="en-US" altLang="es-CL" sz="2200" dirty="0" err="1" smtClean="0"/>
              <a:t>solares</a:t>
            </a:r>
            <a:r>
              <a:rPr lang="en-US" altLang="es-CL" sz="2200" dirty="0" smtClean="0"/>
              <a:t>. </a:t>
            </a:r>
            <a:endParaRPr lang="en-US" altLang="es-CL" sz="22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190500"/>
            <a:ext cx="82296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a:t>Agujeros Negros</a:t>
            </a:r>
            <a:br>
              <a:rPr lang="de-DE" altLang="es-CL" sz="4000" b="1"/>
            </a:br>
            <a:endParaRPr lang="de-DE" altLang="es-CL" sz="4000" b="1"/>
          </a:p>
        </p:txBody>
      </p:sp>
      <p:sp>
        <p:nvSpPr>
          <p:cNvPr id="614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9pPr>
          </a:lstStyle>
          <a:p>
            <a:pPr>
              <a:lnSpc>
                <a:spcPct val="80000"/>
              </a:lnSpc>
              <a:spcBef>
                <a:spcPts val="700"/>
              </a:spcBef>
              <a:spcAft>
                <a:spcPts val="1425"/>
              </a:spcAft>
            </a:pPr>
            <a:r>
              <a:rPr lang="de-DE" altLang="es-CL" sz="2800"/>
              <a:t>   Los agujeros negros son objetos peculiares con muchas extrañas propiedades, pero la mayoría de los libros y artículos han enfatizado sus aspectos exóticos, y opacado su naturaleza fundamentalmente simple. La descripción de éste fue hecha primero por el matemático Francés Pierre Laplace en 1796, de modo que ni siquiera son un invento moderno!</a:t>
            </a:r>
          </a:p>
          <a:p>
            <a:pPr>
              <a:lnSpc>
                <a:spcPct val="80000"/>
              </a:lnSpc>
              <a:spcBef>
                <a:spcPts val="700"/>
              </a:spcBef>
              <a:spcAft>
                <a:spcPts val="1425"/>
              </a:spcAft>
            </a:pPr>
            <a:r>
              <a:rPr lang="de-DE" altLang="es-CL" sz="2800"/>
              <a:t/>
            </a:r>
            <a:br>
              <a:rPr lang="de-DE" altLang="es-CL" sz="2800"/>
            </a:br>
            <a:r>
              <a:rPr lang="de-DE" altLang="es-CL" sz="2800"/>
              <a:t>Antes de discutir los agujeros negros mismos, deberíamos primero considerar brevemente algunos conceptos.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304800" y="311150"/>
            <a:ext cx="83820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25602" name="Text Box 2"/>
          <p:cNvSpPr txBox="1">
            <a:spLocks noChangeArrowheads="1"/>
          </p:cNvSpPr>
          <p:nvPr/>
        </p:nvSpPr>
        <p:spPr bwMode="auto">
          <a:xfrm>
            <a:off x="304800" y="1295400"/>
            <a:ext cx="88392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9pPr>
          </a:lstStyle>
          <a:p>
            <a:pPr algn="ctr">
              <a:lnSpc>
                <a:spcPct val="93000"/>
              </a:lnSpc>
              <a:spcBef>
                <a:spcPts val="1100"/>
              </a:spcBef>
              <a:spcAft>
                <a:spcPts val="1425"/>
              </a:spcAft>
            </a:pPr>
            <a:endParaRPr lang="en-US" altLang="es-CL" sz="4400"/>
          </a:p>
          <a:p>
            <a:pPr algn="ctr">
              <a:lnSpc>
                <a:spcPct val="93000"/>
              </a:lnSpc>
              <a:spcBef>
                <a:spcPts val="1100"/>
              </a:spcBef>
              <a:spcAft>
                <a:spcPts val="1425"/>
              </a:spcAft>
            </a:pPr>
            <a:r>
              <a:rPr lang="en-US" altLang="es-CL" sz="4400"/>
              <a:t>Si los agujeros negros son negros, </a:t>
            </a:r>
          </a:p>
          <a:p>
            <a:pPr algn="ctr">
              <a:lnSpc>
                <a:spcPct val="93000"/>
              </a:lnSpc>
              <a:spcBef>
                <a:spcPts val="1100"/>
              </a:spcBef>
              <a:spcAft>
                <a:spcPts val="1425"/>
              </a:spcAft>
            </a:pPr>
            <a:r>
              <a:rPr lang="en-US" altLang="es-CL" sz="4400"/>
              <a:t>¿cómo podemos verlos?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304800" y="174625"/>
            <a:ext cx="83820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a:t>Óptico</a:t>
            </a:r>
          </a:p>
        </p:txBody>
      </p:sp>
      <p:sp>
        <p:nvSpPr>
          <p:cNvPr id="26626" name="Text Box 2"/>
          <p:cNvSpPr txBox="1">
            <a:spLocks noChangeArrowheads="1"/>
          </p:cNvSpPr>
          <p:nvPr/>
        </p:nvSpPr>
        <p:spPr bwMode="auto">
          <a:xfrm>
            <a:off x="381000" y="1295400"/>
            <a:ext cx="8382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9pPr>
          </a:lstStyle>
          <a:p>
            <a:pPr algn="ctr">
              <a:lnSpc>
                <a:spcPct val="93000"/>
              </a:lnSpc>
              <a:spcAft>
                <a:spcPts val="1425"/>
              </a:spcAft>
            </a:pPr>
            <a:r>
              <a:rPr lang="en-US" altLang="es-CL" sz="3200"/>
              <a:t>Las imágenes ópticas observan regiones centrales de otras galaxias.  </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895600"/>
            <a:ext cx="3505200" cy="314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304800" y="174625"/>
            <a:ext cx="83820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a:t>Óptico</a:t>
            </a:r>
          </a:p>
        </p:txBody>
      </p:sp>
      <p:sp>
        <p:nvSpPr>
          <p:cNvPr id="27650" name="Text Box 2"/>
          <p:cNvSpPr txBox="1">
            <a:spLocks noChangeArrowheads="1"/>
          </p:cNvSpPr>
          <p:nvPr/>
        </p:nvSpPr>
        <p:spPr bwMode="auto">
          <a:xfrm>
            <a:off x="442913" y="1411288"/>
            <a:ext cx="8243887"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buClr>
                <a:srgbClr val="CC99FF"/>
              </a:buClr>
              <a:buFont typeface="Arial" charset="0"/>
              <a:buChar char="•"/>
            </a:pPr>
            <a:r>
              <a:rPr lang="en-US" altLang="es-CL" sz="2400" b="1"/>
              <a:t> </a:t>
            </a:r>
            <a:r>
              <a:rPr lang="en-US" altLang="es-CL" sz="2400"/>
              <a:t>Remolinos de materia alrededor de un agujero negro central.</a:t>
            </a:r>
          </a:p>
          <a:p>
            <a:pPr>
              <a:buClrTx/>
              <a:buSzTx/>
              <a:buFontTx/>
              <a:buNone/>
            </a:pPr>
            <a:endParaRPr lang="en-US" altLang="es-CL" sz="2400"/>
          </a:p>
          <a:p>
            <a:pPr>
              <a:buClr>
                <a:srgbClr val="CC99FF"/>
              </a:buClr>
              <a:buFont typeface="Arial" charset="0"/>
              <a:buChar char="•"/>
            </a:pPr>
            <a:r>
              <a:rPr lang="en-US" altLang="es-CL" sz="2400"/>
              <a:t> El gas próximo a un agujero negro hace que se caliente a temperaturas de ultravioleta y rayos X.</a:t>
            </a:r>
          </a:p>
          <a:p>
            <a:pPr>
              <a:buClrTx/>
              <a:buSzTx/>
              <a:buFontTx/>
              <a:buNone/>
            </a:pPr>
            <a:endParaRPr lang="en-US" altLang="es-CL" sz="2400"/>
          </a:p>
          <a:p>
            <a:pPr>
              <a:buClr>
                <a:srgbClr val="CC99FF"/>
              </a:buClr>
              <a:buFont typeface="Arial" charset="0"/>
              <a:buChar char="•"/>
            </a:pPr>
            <a:r>
              <a:rPr lang="en-US" altLang="es-CL" sz="2400"/>
              <a:t> Esto calienta el gas que lo rodea, por lo que se muestra rojo en el óptico.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304800" y="174625"/>
            <a:ext cx="83820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a:t>Ultravioleta</a:t>
            </a:r>
          </a:p>
        </p:txBody>
      </p:sp>
      <p:sp>
        <p:nvSpPr>
          <p:cNvPr id="28674" name="Text Box 2"/>
          <p:cNvSpPr txBox="1">
            <a:spLocks noChangeArrowheads="1"/>
          </p:cNvSpPr>
          <p:nvPr/>
        </p:nvSpPr>
        <p:spPr bwMode="auto">
          <a:xfrm>
            <a:off x="595313" y="1411288"/>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28675" name="Text Box 3"/>
          <p:cNvSpPr txBox="1">
            <a:spLocks noChangeArrowheads="1"/>
          </p:cNvSpPr>
          <p:nvPr/>
        </p:nvSpPr>
        <p:spPr bwMode="auto">
          <a:xfrm>
            <a:off x="457200" y="1600200"/>
            <a:ext cx="4953000"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buClr>
                <a:srgbClr val="CC99FF"/>
              </a:buClr>
              <a:buFont typeface="Arial" charset="0"/>
              <a:buChar char="•"/>
            </a:pPr>
            <a:r>
              <a:rPr lang="en-US" altLang="es-CL" sz="2400"/>
              <a:t> El Hubble ha observado los pulsos de luz ultravioleta emitidos por la materia cuando cae en el interior de un agujero negro.</a:t>
            </a:r>
          </a:p>
          <a:p>
            <a:pPr>
              <a:buClr>
                <a:srgbClr val="CC99FF"/>
              </a:buClr>
              <a:buFont typeface="Arial" charset="0"/>
              <a:buChar char="•"/>
            </a:pPr>
            <a:r>
              <a:rPr lang="en-US" altLang="es-CL" sz="2400"/>
              <a:t> Estos pulsos surgen a partir de la materia que orbita alrededor de una fuente de gravedad intensa de un agujero negro. </a:t>
            </a:r>
          </a:p>
          <a:p>
            <a:pPr>
              <a:buClr>
                <a:srgbClr val="CC99FF"/>
              </a:buClr>
              <a:buFont typeface="Arial" charset="0"/>
              <a:buChar char="•"/>
            </a:pPr>
            <a:r>
              <a:rPr lang="en-US" altLang="es-CL" sz="2400"/>
              <a:t> Los pulsos de luz, de una duración de  0,2 s., están desplazados hacia el rojo desde los rayos X hasta el ultravioleta.</a:t>
            </a: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0" y="1676400"/>
            <a:ext cx="3683000" cy="5181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7" name="Text Box 5"/>
          <p:cNvSpPr txBox="1">
            <a:spLocks noChangeArrowheads="1"/>
          </p:cNvSpPr>
          <p:nvPr/>
        </p:nvSpPr>
        <p:spPr bwMode="auto">
          <a:xfrm>
            <a:off x="2241550" y="1020763"/>
            <a:ext cx="58404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r>
              <a:rPr lang="en-US" altLang="es-CL" sz="3200"/>
              <a:t>Ver la materia que desaparece</a:t>
            </a:r>
            <a:r>
              <a:rPr lang="en-US" altLang="es-CL" sz="24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304800" y="174625"/>
            <a:ext cx="83820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a:t>Radio</a:t>
            </a:r>
          </a:p>
        </p:txBody>
      </p:sp>
      <p:sp>
        <p:nvSpPr>
          <p:cNvPr id="29698" name="Text Box 2"/>
          <p:cNvSpPr txBox="1">
            <a:spLocks noChangeArrowheads="1"/>
          </p:cNvSpPr>
          <p:nvPr/>
        </p:nvSpPr>
        <p:spPr bwMode="auto">
          <a:xfrm>
            <a:off x="381000" y="990600"/>
            <a:ext cx="83820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1pPr>
            <a:lvl2pPr>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2pPr>
            <a:lvl3pPr>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3pPr>
            <a:lvl4pPr>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4pPr>
            <a:lvl5pPr>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FFFFFF"/>
                </a:solidFill>
                <a:latin typeface="Arial" charset="0"/>
                <a:ea typeface="DejaVu Sans" charset="0"/>
                <a:cs typeface="DejaVu Sans" charset="0"/>
              </a:defRPr>
            </a:lvl9pPr>
          </a:lstStyle>
          <a:p>
            <a:pPr>
              <a:lnSpc>
                <a:spcPct val="93000"/>
              </a:lnSpc>
              <a:spcAft>
                <a:spcPts val="1425"/>
              </a:spcAft>
            </a:pPr>
            <a:r>
              <a:rPr lang="en-US" altLang="es-CL" sz="3200"/>
              <a:t>	Las ondas de radio nos informan acerca de los movimientos de las partículas en los campos magnéticos.</a:t>
            </a:r>
          </a:p>
        </p:txBody>
      </p:sp>
      <p:sp>
        <p:nvSpPr>
          <p:cNvPr id="29699" name="Text Box 3"/>
          <p:cNvSpPr txBox="1">
            <a:spLocks noChangeArrowheads="1"/>
          </p:cNvSpPr>
          <p:nvPr/>
        </p:nvSpPr>
        <p:spPr bwMode="auto">
          <a:xfrm>
            <a:off x="3810000" y="6172200"/>
            <a:ext cx="4800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r>
              <a:rPr lang="en-US" altLang="es-CL"/>
              <a:t>Una parte del Very Large Array, Socorro NM</a:t>
            </a:r>
          </a:p>
        </p:txBody>
      </p:sp>
      <p:sp>
        <p:nvSpPr>
          <p:cNvPr id="29700" name="Text Box 4"/>
          <p:cNvSpPr txBox="1">
            <a:spLocks noChangeArrowheads="1"/>
          </p:cNvSpPr>
          <p:nvPr/>
        </p:nvSpPr>
        <p:spPr bwMode="auto">
          <a:xfrm>
            <a:off x="442913" y="3079750"/>
            <a:ext cx="3367087"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1pPr>
            <a:lvl2pPr>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2pPr>
            <a:lvl3pPr>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3pPr>
            <a:lvl4pPr>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4pPr>
            <a:lvl5pPr>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22860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FFFFFF"/>
                </a:solidFill>
                <a:latin typeface="Arial" charset="0"/>
                <a:ea typeface="DejaVu Sans" charset="0"/>
                <a:cs typeface="DejaVu Sans" charset="0"/>
              </a:defRPr>
            </a:lvl9pPr>
          </a:lstStyle>
          <a:p>
            <a:r>
              <a:rPr lang="en-US" altLang="es-CL" sz="2400"/>
              <a:t>	Usar muchas antenas de radio (o radiotelescopios) nos permite observar los detalles más pequeños</a:t>
            </a:r>
          </a:p>
        </p:txBody>
      </p:sp>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90800"/>
            <a:ext cx="4724400" cy="3543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304800" y="174625"/>
            <a:ext cx="83820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a:t>Rayos X</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489200"/>
            <a:ext cx="4103688" cy="322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3" name="Text Box 3"/>
          <p:cNvSpPr txBox="1">
            <a:spLocks noChangeArrowheads="1"/>
          </p:cNvSpPr>
          <p:nvPr/>
        </p:nvSpPr>
        <p:spPr bwMode="auto">
          <a:xfrm>
            <a:off x="609600" y="1387475"/>
            <a:ext cx="7772400"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r>
              <a:rPr lang="en-US" altLang="es-CL" sz="3200"/>
              <a:t>Los rayos X revelan altas temperaturas y unos fenómenos altamente energéticos.</a:t>
            </a:r>
          </a:p>
        </p:txBody>
      </p:sp>
      <p:sp>
        <p:nvSpPr>
          <p:cNvPr id="30724" name="Text Box 4"/>
          <p:cNvSpPr txBox="1">
            <a:spLocks noChangeArrowheads="1"/>
          </p:cNvSpPr>
          <p:nvPr/>
        </p:nvSpPr>
        <p:spPr bwMode="auto">
          <a:xfrm>
            <a:off x="2971800" y="5943600"/>
            <a:ext cx="3886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r>
              <a:rPr lang="en-US" altLang="es-CL"/>
              <a:t>Observatorio de rayos X Chandra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304800" y="-136525"/>
            <a:ext cx="83820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a:t>Rayos X a partir de agujeros negros</a:t>
            </a:r>
          </a:p>
        </p:txBody>
      </p:sp>
      <p:sp>
        <p:nvSpPr>
          <p:cNvPr id="31746" name="Text Box 2"/>
          <p:cNvSpPr txBox="1">
            <a:spLocks noChangeArrowheads="1"/>
          </p:cNvSpPr>
          <p:nvPr/>
        </p:nvSpPr>
        <p:spPr bwMode="auto">
          <a:xfrm>
            <a:off x="0" y="1447800"/>
            <a:ext cx="89154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r>
              <a:rPr lang="en-US" altLang="es-CL" sz="2400"/>
              <a:t>En los sistemas binarios cercanos, la materia fluye desde una estrella normal hacia un agujero negro. Los rayos X son emitidos desde el disco de gas caliente que se arremolina alrededor del agujero negro.</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00400"/>
            <a:ext cx="5105400" cy="3457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304800" y="174625"/>
            <a:ext cx="83820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a:t>Poder de acreción</a:t>
            </a:r>
          </a:p>
        </p:txBody>
      </p:sp>
      <p:sp>
        <p:nvSpPr>
          <p:cNvPr id="32770" name="Text Box 2"/>
          <p:cNvSpPr txBox="1">
            <a:spLocks noChangeArrowheads="1"/>
          </p:cNvSpPr>
          <p:nvPr/>
        </p:nvSpPr>
        <p:spPr bwMode="auto">
          <a:xfrm>
            <a:off x="228600" y="1828800"/>
            <a:ext cx="85344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1pPr>
            <a:lvl2pPr marL="746125" indent="-28416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2pPr>
            <a:lvl3pPr marL="1146175">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9pPr>
          </a:lstStyle>
          <a:p>
            <a:pPr>
              <a:lnSpc>
                <a:spcPct val="90000"/>
              </a:lnSpc>
              <a:spcAft>
                <a:spcPts val="1425"/>
              </a:spcAft>
            </a:pPr>
            <a:r>
              <a:rPr lang="en-US" altLang="es-CL" sz="3200"/>
              <a:t>La materia en el disco gana energía cuando cae en el interior del agujero negro.</a:t>
            </a:r>
          </a:p>
          <a:p>
            <a:pPr>
              <a:lnSpc>
                <a:spcPct val="90000"/>
              </a:lnSpc>
              <a:spcAft>
                <a:spcPts val="1425"/>
              </a:spcAft>
            </a:pPr>
            <a:endParaRPr lang="en-US" altLang="es-CL" sz="3200"/>
          </a:p>
          <a:p>
            <a:pPr lvl="1">
              <a:lnSpc>
                <a:spcPct val="90000"/>
              </a:lnSpc>
              <a:spcAft>
                <a:spcPts val="1138"/>
              </a:spcAft>
              <a:buClr>
                <a:srgbClr val="CC99FF"/>
              </a:buClr>
              <a:buFont typeface="Symbol" pitchFamily="16" charset="2"/>
              <a:buChar char=""/>
            </a:pPr>
            <a:r>
              <a:rPr lang="en-US" altLang="es-CL" sz="2800"/>
              <a:t>La energía gravitacional se convierte en energía cinética.</a:t>
            </a:r>
          </a:p>
          <a:p>
            <a:pPr lvl="2">
              <a:lnSpc>
                <a:spcPct val="90000"/>
              </a:lnSpc>
              <a:spcAft>
                <a:spcPts val="850"/>
              </a:spcAft>
              <a:buClr>
                <a:srgbClr val="CC99FF"/>
              </a:buClr>
              <a:buFont typeface="Arial" charset="0"/>
              <a:buChar char="–"/>
            </a:pPr>
            <a:r>
              <a:rPr lang="en-US" altLang="es-CL" sz="2400"/>
              <a:t>La energía cinética se transforma en calor y rayos X.</a:t>
            </a:r>
          </a:p>
          <a:p>
            <a:pPr>
              <a:lnSpc>
                <a:spcPct val="90000"/>
              </a:lnSpc>
              <a:spcBef>
                <a:spcPts val="600"/>
              </a:spcBef>
              <a:spcAft>
                <a:spcPts val="1425"/>
              </a:spcAft>
              <a:buClrTx/>
              <a:buSzTx/>
              <a:buFontTx/>
              <a:buNone/>
            </a:pPr>
            <a:endParaRPr lang="en-US" altLang="es-CL" sz="3200"/>
          </a:p>
          <a:p>
            <a:pPr>
              <a:lnSpc>
                <a:spcPct val="90000"/>
              </a:lnSpc>
              <a:spcAft>
                <a:spcPts val="1425"/>
              </a:spcAft>
              <a:buClrTx/>
              <a:buSzTx/>
              <a:buFontTx/>
              <a:buNone/>
            </a:pPr>
            <a:endParaRPr lang="en-US" altLang="es-CL" sz="32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52400" y="152400"/>
            <a:ext cx="7772400"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a:cs typeface="Times New Roman" pitchFamily="16" charset="0"/>
              </a:rPr>
              <a:t>Sistemas de estrellas binarias</a:t>
            </a:r>
          </a:p>
        </p:txBody>
      </p:sp>
      <p:sp>
        <p:nvSpPr>
          <p:cNvPr id="34818" name="Text Box 2"/>
          <p:cNvSpPr txBox="1">
            <a:spLocks noChangeArrowheads="1"/>
          </p:cNvSpPr>
          <p:nvPr/>
        </p:nvSpPr>
        <p:spPr bwMode="auto">
          <a:xfrm>
            <a:off x="152400" y="762000"/>
            <a:ext cx="38100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9pPr>
          </a:lstStyle>
          <a:p>
            <a:pPr>
              <a:lnSpc>
                <a:spcPct val="90000"/>
              </a:lnSpc>
              <a:spcBef>
                <a:spcPts val="500"/>
              </a:spcBef>
              <a:spcAft>
                <a:spcPts val="1425"/>
              </a:spcAft>
              <a:buClr>
                <a:srgbClr val="CC99FF"/>
              </a:buClr>
              <a:buFont typeface="Arial" charset="0"/>
              <a:buChar char="•"/>
            </a:pPr>
            <a:r>
              <a:rPr lang="en-US" altLang="es-CL" sz="2000">
                <a:cs typeface="Times New Roman" pitchFamily="16" charset="0"/>
              </a:rPr>
              <a:t>Los agujeros negros son a menudo parte de un sistema de estrellas binarias, en los que dos estrellas giran una en torno a la otra.</a:t>
            </a:r>
          </a:p>
          <a:p>
            <a:pPr>
              <a:lnSpc>
                <a:spcPct val="90000"/>
              </a:lnSpc>
              <a:spcBef>
                <a:spcPts val="500"/>
              </a:spcBef>
              <a:spcAft>
                <a:spcPts val="1425"/>
              </a:spcAft>
              <a:buClr>
                <a:srgbClr val="CC99FF"/>
              </a:buClr>
              <a:buFont typeface="Arial" charset="0"/>
              <a:buChar char="•"/>
            </a:pPr>
            <a:r>
              <a:rPr lang="en-US" altLang="es-CL" sz="2000">
                <a:cs typeface="Times New Roman" pitchFamily="16" charset="0"/>
              </a:rPr>
              <a:t>Lo que vemos desde la Tierra es una estrella visible que orbita alrededor de lo que parece ser la nada.</a:t>
            </a:r>
          </a:p>
          <a:p>
            <a:pPr>
              <a:lnSpc>
                <a:spcPct val="90000"/>
              </a:lnSpc>
              <a:spcBef>
                <a:spcPts val="500"/>
              </a:spcBef>
              <a:spcAft>
                <a:spcPts val="1425"/>
              </a:spcAft>
              <a:buClr>
                <a:srgbClr val="CC99FF"/>
              </a:buClr>
              <a:buFont typeface="Arial" charset="0"/>
              <a:buChar char="•"/>
            </a:pPr>
            <a:r>
              <a:rPr lang="en-US" altLang="es-CL" sz="2000">
                <a:cs typeface="Times New Roman" pitchFamily="16" charset="0"/>
              </a:rPr>
              <a:t>Podemos deducir la masa del agujero negro por la órbita de la estrella visible que gira en torno a él. </a:t>
            </a:r>
          </a:p>
          <a:p>
            <a:pPr>
              <a:lnSpc>
                <a:spcPct val="90000"/>
              </a:lnSpc>
              <a:spcBef>
                <a:spcPts val="500"/>
              </a:spcBef>
              <a:spcAft>
                <a:spcPts val="1425"/>
              </a:spcAft>
              <a:buClr>
                <a:srgbClr val="CC99FF"/>
              </a:buClr>
              <a:buFont typeface="Arial" charset="0"/>
              <a:buChar char="•"/>
            </a:pPr>
            <a:r>
              <a:rPr lang="en-US" altLang="es-CL" sz="2000">
                <a:cs typeface="Times New Roman" pitchFamily="16" charset="0"/>
              </a:rPr>
              <a:t>Cuanto mayor es un agujero negro, mayor es el empuje gravitacional y mayor el efecto sobre la estrella visible. </a:t>
            </a:r>
          </a:p>
        </p:txBody>
      </p:sp>
      <p:sp>
        <p:nvSpPr>
          <p:cNvPr id="34819" name="Rectangle 3"/>
          <p:cNvSpPr>
            <a:spLocks noChangeArrowheads="1"/>
          </p:cNvSpPr>
          <p:nvPr/>
        </p:nvSpPr>
        <p:spPr bwMode="auto">
          <a:xfrm>
            <a:off x="4038600" y="5029200"/>
            <a:ext cx="2362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spcBef>
                <a:spcPts val="400"/>
              </a:spcBef>
            </a:pPr>
            <a:r>
              <a:rPr lang="en-US" altLang="es-CL" sz="1600"/>
              <a:t>Ilustración del Chandra</a:t>
            </a: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295400"/>
            <a:ext cx="4716463" cy="375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228600" y="260648"/>
            <a:ext cx="82296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en-US" altLang="es-CL" sz="4400" dirty="0" err="1">
                <a:cs typeface="Times New Roman" pitchFamily="16" charset="0"/>
              </a:rPr>
              <a:t>Velocidad</a:t>
            </a:r>
            <a:r>
              <a:rPr lang="en-US" altLang="es-CL" sz="4400" dirty="0">
                <a:cs typeface="Times New Roman" pitchFamily="16" charset="0"/>
              </a:rPr>
              <a:t> del gas y de las </a:t>
            </a:r>
            <a:r>
              <a:rPr lang="en-US" altLang="es-CL" sz="4400" dirty="0" err="1">
                <a:cs typeface="Times New Roman" pitchFamily="16" charset="0"/>
              </a:rPr>
              <a:t>estrellas</a:t>
            </a:r>
            <a:endParaRPr lang="en-US" altLang="es-CL" sz="4400" dirty="0">
              <a:cs typeface="Times New Roman" pitchFamily="16" charset="0"/>
            </a:endParaRPr>
          </a:p>
        </p:txBody>
      </p:sp>
      <p:sp>
        <p:nvSpPr>
          <p:cNvPr id="35842" name="Text Box 2"/>
          <p:cNvSpPr txBox="1">
            <a:spLocks noChangeArrowheads="1"/>
          </p:cNvSpPr>
          <p:nvPr/>
        </p:nvSpPr>
        <p:spPr bwMode="auto">
          <a:xfrm>
            <a:off x="304800" y="1988840"/>
            <a:ext cx="38100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FFFFFF"/>
                </a:solidFill>
                <a:latin typeface="Arial" charset="0"/>
                <a:ea typeface="DejaVu Sans" charset="0"/>
                <a:cs typeface="DejaVu Sans" charset="0"/>
              </a:defRPr>
            </a:lvl9pPr>
          </a:lstStyle>
          <a:p>
            <a:pPr>
              <a:lnSpc>
                <a:spcPct val="90000"/>
              </a:lnSpc>
              <a:spcBef>
                <a:spcPts val="500"/>
              </a:spcBef>
              <a:spcAft>
                <a:spcPts val="1425"/>
              </a:spcAft>
              <a:buClr>
                <a:srgbClr val="CC99FF"/>
              </a:buClr>
              <a:buFont typeface="Arial" charset="0"/>
              <a:buChar char="•"/>
            </a:pPr>
            <a:r>
              <a:rPr lang="en-US" altLang="es-CL" sz="2000" dirty="0">
                <a:cs typeface="Times New Roman" pitchFamily="16" charset="0"/>
              </a:rPr>
              <a:t>El </a:t>
            </a:r>
            <a:r>
              <a:rPr lang="en-US" altLang="es-CL" sz="2000" dirty="0" err="1">
                <a:cs typeface="Times New Roman" pitchFamily="16" charset="0"/>
              </a:rPr>
              <a:t>telescopio</a:t>
            </a:r>
            <a:r>
              <a:rPr lang="en-US" altLang="es-CL" sz="2000" dirty="0">
                <a:cs typeface="Times New Roman" pitchFamily="16" charset="0"/>
              </a:rPr>
              <a:t> </a:t>
            </a:r>
            <a:r>
              <a:rPr lang="en-US" altLang="es-CL" sz="2000" dirty="0" err="1">
                <a:cs typeface="Times New Roman" pitchFamily="16" charset="0"/>
              </a:rPr>
              <a:t>espacial</a:t>
            </a:r>
            <a:r>
              <a:rPr lang="en-US" altLang="es-CL" sz="2000" dirty="0">
                <a:cs typeface="Times New Roman" pitchFamily="16" charset="0"/>
              </a:rPr>
              <a:t> Hubble </a:t>
            </a:r>
            <a:r>
              <a:rPr lang="en-US" altLang="es-CL" sz="2000" dirty="0" err="1">
                <a:cs typeface="Times New Roman" pitchFamily="16" charset="0"/>
              </a:rPr>
              <a:t>puede</a:t>
            </a:r>
            <a:r>
              <a:rPr lang="en-US" altLang="es-CL" sz="2000" dirty="0">
                <a:cs typeface="Times New Roman" pitchFamily="16" charset="0"/>
              </a:rPr>
              <a:t> </a:t>
            </a:r>
            <a:r>
              <a:rPr lang="en-US" altLang="es-CL" sz="2000" dirty="0" err="1">
                <a:cs typeface="Times New Roman" pitchFamily="16" charset="0"/>
              </a:rPr>
              <a:t>medir</a:t>
            </a:r>
            <a:r>
              <a:rPr lang="en-US" altLang="es-CL" sz="2000" dirty="0">
                <a:cs typeface="Times New Roman" pitchFamily="16" charset="0"/>
              </a:rPr>
              <a:t> con </a:t>
            </a:r>
            <a:r>
              <a:rPr lang="en-US" altLang="es-CL" sz="2000" dirty="0" err="1">
                <a:cs typeface="Times New Roman" pitchFamily="16" charset="0"/>
              </a:rPr>
              <a:t>precisión</a:t>
            </a:r>
            <a:r>
              <a:rPr lang="en-US" altLang="es-CL" sz="2000" dirty="0">
                <a:cs typeface="Times New Roman" pitchFamily="16" charset="0"/>
              </a:rPr>
              <a:t> la </a:t>
            </a:r>
            <a:r>
              <a:rPr lang="en-US" altLang="es-CL" sz="2000" dirty="0" err="1">
                <a:cs typeface="Times New Roman" pitchFamily="16" charset="0"/>
              </a:rPr>
              <a:t>velocidad</a:t>
            </a:r>
            <a:r>
              <a:rPr lang="en-US" altLang="es-CL" sz="2000" dirty="0">
                <a:cs typeface="Times New Roman" pitchFamily="16" charset="0"/>
              </a:rPr>
              <a:t> del gas y de las </a:t>
            </a:r>
            <a:r>
              <a:rPr lang="en-US" altLang="es-CL" sz="2000" dirty="0" err="1">
                <a:cs typeface="Times New Roman" pitchFamily="16" charset="0"/>
              </a:rPr>
              <a:t>estrellas</a:t>
            </a:r>
            <a:r>
              <a:rPr lang="en-US" altLang="es-CL" sz="2000" dirty="0">
                <a:cs typeface="Times New Roman" pitchFamily="16" charset="0"/>
              </a:rPr>
              <a:t> que se </a:t>
            </a:r>
            <a:r>
              <a:rPr lang="en-US" altLang="es-CL" sz="2000" dirty="0" err="1">
                <a:cs typeface="Times New Roman" pitchFamily="16" charset="0"/>
              </a:rPr>
              <a:t>encuentran</a:t>
            </a:r>
            <a:r>
              <a:rPr lang="en-US" altLang="es-CL" sz="2000" dirty="0">
                <a:cs typeface="Times New Roman" pitchFamily="16" charset="0"/>
              </a:rPr>
              <a:t> </a:t>
            </a:r>
            <a:r>
              <a:rPr lang="en-US" altLang="es-CL" sz="2000" dirty="0" err="1">
                <a:cs typeface="Times New Roman" pitchFamily="16" charset="0"/>
              </a:rPr>
              <a:t>alrededor</a:t>
            </a:r>
            <a:r>
              <a:rPr lang="en-US" altLang="es-CL" sz="2000" dirty="0">
                <a:cs typeface="Times New Roman" pitchFamily="16" charset="0"/>
              </a:rPr>
              <a:t> de un </a:t>
            </a:r>
            <a:r>
              <a:rPr lang="en-US" altLang="es-CL" sz="2000" dirty="0" err="1">
                <a:cs typeface="Times New Roman" pitchFamily="16" charset="0"/>
              </a:rPr>
              <a:t>agujero</a:t>
            </a:r>
            <a:r>
              <a:rPr lang="en-US" altLang="es-CL" sz="2000" dirty="0">
                <a:cs typeface="Times New Roman" pitchFamily="16" charset="0"/>
              </a:rPr>
              <a:t> negro.</a:t>
            </a:r>
          </a:p>
          <a:p>
            <a:pPr>
              <a:lnSpc>
                <a:spcPct val="90000"/>
              </a:lnSpc>
              <a:spcBef>
                <a:spcPts val="500"/>
              </a:spcBef>
              <a:spcAft>
                <a:spcPts val="1425"/>
              </a:spcAft>
              <a:buClr>
                <a:srgbClr val="CC99FF"/>
              </a:buClr>
              <a:buFont typeface="Arial" charset="0"/>
              <a:buChar char="•"/>
            </a:pPr>
            <a:r>
              <a:rPr lang="en-US" altLang="es-CL" sz="2000" dirty="0">
                <a:cs typeface="Times New Roman" pitchFamily="16" charset="0"/>
              </a:rPr>
              <a:t>Se ha </a:t>
            </a:r>
            <a:r>
              <a:rPr lang="en-US" altLang="es-CL" sz="2000" dirty="0" err="1">
                <a:cs typeface="Times New Roman" pitchFamily="16" charset="0"/>
              </a:rPr>
              <a:t>descubierto</a:t>
            </a:r>
            <a:r>
              <a:rPr lang="en-US" altLang="es-CL" sz="2000" dirty="0">
                <a:cs typeface="Times New Roman" pitchFamily="16" charset="0"/>
              </a:rPr>
              <a:t> </a:t>
            </a:r>
            <a:r>
              <a:rPr lang="en-US" altLang="es-CL" sz="2000" dirty="0" err="1">
                <a:cs typeface="Times New Roman" pitchFamily="16" charset="0"/>
              </a:rPr>
              <a:t>una</a:t>
            </a:r>
            <a:r>
              <a:rPr lang="en-US" altLang="es-CL" sz="2000" dirty="0">
                <a:cs typeface="Times New Roman" pitchFamily="16" charset="0"/>
              </a:rPr>
              <a:t> </a:t>
            </a:r>
            <a:r>
              <a:rPr lang="en-US" altLang="es-CL" sz="2000" dirty="0" err="1">
                <a:cs typeface="Times New Roman" pitchFamily="16" charset="0"/>
              </a:rPr>
              <a:t>correlación</a:t>
            </a:r>
            <a:r>
              <a:rPr lang="en-US" altLang="es-CL" sz="2000" dirty="0">
                <a:cs typeface="Times New Roman" pitchFamily="16" charset="0"/>
              </a:rPr>
              <a:t> entre la masa de un </a:t>
            </a:r>
            <a:r>
              <a:rPr lang="en-US" altLang="es-CL" sz="2000" dirty="0" err="1">
                <a:cs typeface="Times New Roman" pitchFamily="16" charset="0"/>
              </a:rPr>
              <a:t>agujero</a:t>
            </a:r>
            <a:r>
              <a:rPr lang="en-US" altLang="es-CL" sz="2000" dirty="0">
                <a:cs typeface="Times New Roman" pitchFamily="16" charset="0"/>
              </a:rPr>
              <a:t> negro y el </a:t>
            </a:r>
            <a:r>
              <a:rPr lang="en-US" altLang="es-CL" sz="2000" dirty="0" err="1">
                <a:cs typeface="Times New Roman" pitchFamily="16" charset="0"/>
              </a:rPr>
              <a:t>aumento</a:t>
            </a:r>
            <a:r>
              <a:rPr lang="en-US" altLang="es-CL" sz="2000" dirty="0">
                <a:cs typeface="Times New Roman" pitchFamily="16" charset="0"/>
              </a:rPr>
              <a:t> de </a:t>
            </a:r>
            <a:r>
              <a:rPr lang="en-US" altLang="es-CL" sz="2000" dirty="0" err="1">
                <a:cs typeface="Times New Roman" pitchFamily="16" charset="0"/>
              </a:rPr>
              <a:t>velocidad</a:t>
            </a:r>
            <a:r>
              <a:rPr lang="en-US" altLang="es-CL" sz="2000" dirty="0">
                <a:cs typeface="Times New Roman" pitchFamily="16" charset="0"/>
              </a:rPr>
              <a:t> de las </a:t>
            </a:r>
            <a:r>
              <a:rPr lang="en-US" altLang="es-CL" sz="2000" dirty="0" err="1">
                <a:cs typeface="Times New Roman" pitchFamily="16" charset="0"/>
              </a:rPr>
              <a:t>estrellas</a:t>
            </a:r>
            <a:r>
              <a:rPr lang="en-US" altLang="es-CL" sz="2000" dirty="0">
                <a:cs typeface="Times New Roman" pitchFamily="16" charset="0"/>
              </a:rPr>
              <a:t> </a:t>
            </a:r>
            <a:r>
              <a:rPr lang="en-US" altLang="es-CL" sz="2000" dirty="0" err="1">
                <a:cs typeface="Times New Roman" pitchFamily="16" charset="0"/>
              </a:rPr>
              <a:t>en</a:t>
            </a:r>
            <a:r>
              <a:rPr lang="en-US" altLang="es-CL" sz="2000" dirty="0">
                <a:cs typeface="Times New Roman" pitchFamily="16" charset="0"/>
              </a:rPr>
              <a:t> el </a:t>
            </a:r>
            <a:r>
              <a:rPr lang="en-US" altLang="es-CL" sz="2000" dirty="0" err="1">
                <a:cs typeface="Times New Roman" pitchFamily="16" charset="0"/>
              </a:rPr>
              <a:t>bulbo</a:t>
            </a:r>
            <a:r>
              <a:rPr lang="en-US" altLang="es-CL" sz="2000" dirty="0">
                <a:cs typeface="Times New Roman" pitchFamily="16" charset="0"/>
              </a:rPr>
              <a:t> central de </a:t>
            </a:r>
            <a:r>
              <a:rPr lang="en-US" altLang="es-CL" sz="2000" dirty="0" err="1">
                <a:cs typeface="Times New Roman" pitchFamily="16" charset="0"/>
              </a:rPr>
              <a:t>una</a:t>
            </a:r>
            <a:r>
              <a:rPr lang="en-US" altLang="es-CL" sz="2000" dirty="0">
                <a:cs typeface="Times New Roman" pitchFamily="16" charset="0"/>
              </a:rPr>
              <a:t> </a:t>
            </a:r>
            <a:r>
              <a:rPr lang="en-US" altLang="es-CL" sz="2000" dirty="0" err="1">
                <a:cs typeface="Times New Roman" pitchFamily="16" charset="0"/>
              </a:rPr>
              <a:t>galaxia</a:t>
            </a:r>
            <a:r>
              <a:rPr lang="en-US" altLang="es-CL" sz="2000" dirty="0">
                <a:cs typeface="Times New Roman" pitchFamily="16" charset="0"/>
              </a:rPr>
              <a:t>. </a:t>
            </a:r>
          </a:p>
          <a:p>
            <a:pPr>
              <a:lnSpc>
                <a:spcPct val="90000"/>
              </a:lnSpc>
              <a:spcBef>
                <a:spcPts val="500"/>
              </a:spcBef>
              <a:spcAft>
                <a:spcPts val="1425"/>
              </a:spcAft>
              <a:buClr>
                <a:srgbClr val="CC99FF"/>
              </a:buClr>
              <a:buFont typeface="Arial" charset="0"/>
              <a:buChar char="•"/>
            </a:pPr>
            <a:r>
              <a:rPr lang="en-US" altLang="es-CL" sz="2000" dirty="0" err="1">
                <a:cs typeface="Times New Roman" pitchFamily="16" charset="0"/>
              </a:rPr>
              <a:t>Cuanto</a:t>
            </a:r>
            <a:r>
              <a:rPr lang="en-US" altLang="es-CL" sz="2000" dirty="0">
                <a:cs typeface="Times New Roman" pitchFamily="16" charset="0"/>
              </a:rPr>
              <a:t> </a:t>
            </a:r>
            <a:r>
              <a:rPr lang="en-US" altLang="es-CL" sz="2000" dirty="0" err="1">
                <a:cs typeface="Times New Roman" pitchFamily="16" charset="0"/>
              </a:rPr>
              <a:t>más</a:t>
            </a:r>
            <a:r>
              <a:rPr lang="en-US" altLang="es-CL" sz="2000" dirty="0">
                <a:cs typeface="Times New Roman" pitchFamily="16" charset="0"/>
              </a:rPr>
              <a:t> </a:t>
            </a:r>
            <a:r>
              <a:rPr lang="en-US" altLang="es-CL" sz="2000" dirty="0" err="1">
                <a:cs typeface="Times New Roman" pitchFamily="16" charset="0"/>
              </a:rPr>
              <a:t>rápidamente</a:t>
            </a:r>
            <a:r>
              <a:rPr lang="en-US" altLang="es-CL" sz="2000" dirty="0">
                <a:cs typeface="Times New Roman" pitchFamily="16" charset="0"/>
              </a:rPr>
              <a:t> se </a:t>
            </a:r>
            <a:r>
              <a:rPr lang="en-US" altLang="es-CL" sz="2000" dirty="0" err="1">
                <a:cs typeface="Times New Roman" pitchFamily="16" charset="0"/>
              </a:rPr>
              <a:t>muevan</a:t>
            </a:r>
            <a:r>
              <a:rPr lang="en-US" altLang="es-CL" sz="2000" dirty="0">
                <a:cs typeface="Times New Roman" pitchFamily="16" charset="0"/>
              </a:rPr>
              <a:t> las </a:t>
            </a:r>
            <a:r>
              <a:rPr lang="en-US" altLang="es-CL" sz="2000" dirty="0" err="1">
                <a:cs typeface="Times New Roman" pitchFamily="16" charset="0"/>
              </a:rPr>
              <a:t>estrellas</a:t>
            </a:r>
            <a:r>
              <a:rPr lang="en-US" altLang="es-CL" sz="2000" dirty="0">
                <a:cs typeface="Times New Roman" pitchFamily="16" charset="0"/>
              </a:rPr>
              <a:t>, mayor </a:t>
            </a:r>
            <a:r>
              <a:rPr lang="en-US" altLang="es-CL" sz="2000" dirty="0" err="1">
                <a:cs typeface="Times New Roman" pitchFamily="16" charset="0"/>
              </a:rPr>
              <a:t>será</a:t>
            </a:r>
            <a:r>
              <a:rPr lang="en-US" altLang="es-CL" sz="2000" dirty="0">
                <a:cs typeface="Times New Roman" pitchFamily="16" charset="0"/>
              </a:rPr>
              <a:t> el </a:t>
            </a:r>
            <a:r>
              <a:rPr lang="en-US" altLang="es-CL" sz="2000" dirty="0" err="1">
                <a:cs typeface="Times New Roman" pitchFamily="16" charset="0"/>
              </a:rPr>
              <a:t>agujero</a:t>
            </a:r>
            <a:r>
              <a:rPr lang="en-US" altLang="es-CL" sz="2000" dirty="0">
                <a:cs typeface="Times New Roman" pitchFamily="16" charset="0"/>
              </a:rPr>
              <a:t> negro.</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786203"/>
            <a:ext cx="4826000" cy="3346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4" name="Text Box 4"/>
          <p:cNvSpPr txBox="1">
            <a:spLocks noChangeArrowheads="1"/>
          </p:cNvSpPr>
          <p:nvPr/>
        </p:nvSpPr>
        <p:spPr bwMode="auto">
          <a:xfrm>
            <a:off x="4572000" y="5332412"/>
            <a:ext cx="3505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spcBef>
                <a:spcPts val="875"/>
              </a:spcBef>
            </a:pPr>
            <a:r>
              <a:rPr lang="en-US" altLang="es-CL" sz="1400" dirty="0" err="1">
                <a:solidFill>
                  <a:srgbClr val="CC99FF"/>
                </a:solidFill>
              </a:rPr>
              <a:t>Tomado</a:t>
            </a:r>
            <a:r>
              <a:rPr lang="en-US" altLang="es-CL" sz="1400" dirty="0">
                <a:solidFill>
                  <a:srgbClr val="CC99FF"/>
                </a:solidFill>
              </a:rPr>
              <a:t> de </a:t>
            </a:r>
            <a:r>
              <a:rPr lang="en-US" altLang="es-CL" sz="1400" dirty="0" err="1">
                <a:solidFill>
                  <a:srgbClr val="CC99FF"/>
                </a:solidFill>
              </a:rPr>
              <a:t>STScI</a:t>
            </a:r>
            <a:endParaRPr lang="en-US" altLang="es-CL" sz="1400" dirty="0">
              <a:solidFill>
                <a:srgbClr val="CC99FF"/>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3600" b="1"/>
              <a:t>Velocidad de Escape</a:t>
            </a:r>
          </a:p>
        </p:txBody>
      </p:sp>
      <p:sp>
        <p:nvSpPr>
          <p:cNvPr id="717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9pPr>
          </a:lstStyle>
          <a:p>
            <a:pPr>
              <a:lnSpc>
                <a:spcPct val="90000"/>
              </a:lnSpc>
              <a:spcBef>
                <a:spcPts val="700"/>
              </a:spcBef>
              <a:spcAft>
                <a:spcPts val="1425"/>
              </a:spcAft>
            </a:pPr>
            <a:r>
              <a:rPr lang="de-DE" altLang="es-CL" sz="2800"/>
              <a:t>    Si en la Tierra lanzamos un objeto hacia arriba, la gravedad lo frena y eventualmente regresa y cae a la superficie. Sin embargo, cada vez que aumentamos la velocidad con la que se lanza el objeto, éste alcanza una altura máxima cada vez mayor. </a:t>
            </a:r>
          </a:p>
          <a:p>
            <a:pPr>
              <a:lnSpc>
                <a:spcPct val="90000"/>
              </a:lnSpc>
              <a:spcBef>
                <a:spcPts val="700"/>
              </a:spcBef>
              <a:spcAft>
                <a:spcPts val="1425"/>
              </a:spcAft>
            </a:pPr>
            <a:r>
              <a:rPr lang="de-DE" altLang="es-CL" sz="2800"/>
              <a:t>   En el caso de la Tierra, si la velocidad con la que se lanza el objeto es igual o mayor a 11,2 kilómetros por segundo, el objeto escapará de la Tierra para siempre. A esta velocidad se le llama la </a:t>
            </a:r>
            <a:r>
              <a:rPr lang="de-DE" altLang="es-CL" sz="2800" b="1"/>
              <a:t>velocidad de escape</a:t>
            </a:r>
            <a:r>
              <a:rPr lang="de-DE" altLang="es-CL" sz="2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a:t>Historia</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80" rIns="0" bIns="0"/>
          <a:lstStyle>
            <a:lvl1pPr marL="681038" indent="-681038">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1pPr>
            <a:lvl2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2pPr>
            <a:lvl3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3pPr>
            <a:lvl4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4pPr>
            <a:lvl5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9pPr>
          </a:lstStyle>
          <a:p>
            <a:pPr>
              <a:lnSpc>
                <a:spcPct val="93000"/>
              </a:lnSpc>
              <a:spcAft>
                <a:spcPts val="1425"/>
              </a:spcAft>
              <a:buFont typeface="Times New Roman" pitchFamily="16" charset="0"/>
              <a:buChar char="•"/>
            </a:pPr>
            <a:r>
              <a:rPr lang="en-US" altLang="es-CL" sz="2000"/>
              <a:t>El concepto de un cuerpo tan pesado que ni la luz pudiese escapar de él, fue descrito en un papel mandado a la Royal Society por un geólogo inglés llamado John Michell en 1783. Por aquel entonces la teoría de Newton de gravitación y el concepto de velocidad de escape eran muy conocidas. Michell calculó que un cuerpo con un radio 500 veces el del sol y la misma densidad tendría, en su superficie, una velocidad de escape igual a la de la luz y sería invisible.</a:t>
            </a:r>
          </a:p>
          <a:p>
            <a:pPr>
              <a:lnSpc>
                <a:spcPct val="93000"/>
              </a:lnSpc>
              <a:spcAft>
                <a:spcPts val="1425"/>
              </a:spcAft>
              <a:buClrTx/>
              <a:buSzTx/>
              <a:buFontTx/>
              <a:buNone/>
            </a:pPr>
            <a:endParaRPr lang="en-US" altLang="es-CL" sz="2000"/>
          </a:p>
          <a:p>
            <a:pPr>
              <a:lnSpc>
                <a:spcPct val="93000"/>
              </a:lnSpc>
              <a:spcAft>
                <a:spcPts val="1425"/>
              </a:spcAft>
              <a:buFont typeface="Times New Roman" pitchFamily="16" charset="0"/>
              <a:buChar char="•"/>
            </a:pPr>
            <a:r>
              <a:rPr lang="en-US" altLang="es-CL" sz="2000"/>
              <a:t>En 1796, el matemático francés Pierre-Simon Laplace explicó en las 2 primeras ediciones de su libro Exposition du Systeme du Monde la misma idea. Pero al ganar terreno la idea de que la luz era una onda sin masa en el siglo XIX fue descartada en ediciones posteriores.</a:t>
            </a:r>
          </a:p>
          <a:p>
            <a:pPr>
              <a:lnSpc>
                <a:spcPct val="93000"/>
              </a:lnSpc>
              <a:spcAft>
                <a:spcPts val="1425"/>
              </a:spcAft>
              <a:buClrTx/>
              <a:buSzTx/>
              <a:buFontTx/>
              <a:buNone/>
            </a:pPr>
            <a:endParaRPr lang="en-US" altLang="es-CL"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457200" y="3048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a:t>Historia</a:t>
            </a:r>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80" rIns="0" bIns="0"/>
          <a:lstStyle>
            <a:lvl1pPr marL="681038" indent="-681038">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1pPr>
            <a:lvl2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2pPr>
            <a:lvl3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3pPr>
            <a:lvl4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4pPr>
            <a:lvl5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9pPr>
          </a:lstStyle>
          <a:p>
            <a:pPr>
              <a:lnSpc>
                <a:spcPct val="93000"/>
              </a:lnSpc>
              <a:spcAft>
                <a:spcPts val="1425"/>
              </a:spcAft>
              <a:buFont typeface="Times New Roman" pitchFamily="16" charset="0"/>
              <a:buChar char="•"/>
            </a:pPr>
            <a:r>
              <a:rPr lang="en-US" altLang="es-CL"/>
              <a:t>En 1915, Einstein desarrolló la relatividad general y demostró que la luz era influenciada por la gravedad. Unos meses después, Karl Schwarzschild encontró una solución a las ecuaciones de Einstein, donde un cuerpo pesado absorbería la luz. Se sabe ahora que el radio de Schwarzschild es el radio del horizonte de sucesos de un agujero negro que no gira, pero esto no era bien entendido en aquel entonces. El propio Schwarzschild pensó que no era más que una solución matemática no física.</a:t>
            </a:r>
          </a:p>
          <a:p>
            <a:pPr>
              <a:lnSpc>
                <a:spcPct val="93000"/>
              </a:lnSpc>
              <a:spcAft>
                <a:spcPts val="1425"/>
              </a:spcAft>
              <a:buClrTx/>
              <a:buSzTx/>
              <a:buFontTx/>
              <a:buNone/>
            </a:pPr>
            <a:endParaRPr lang="en-US" altLang="es-CL"/>
          </a:p>
          <a:p>
            <a:pPr>
              <a:lnSpc>
                <a:spcPct val="93000"/>
              </a:lnSpc>
              <a:spcAft>
                <a:spcPts val="1425"/>
              </a:spcAft>
              <a:buFont typeface="Times New Roman" pitchFamily="16" charset="0"/>
              <a:buChar char="•"/>
            </a:pPr>
            <a:r>
              <a:rPr lang="en-US" altLang="es-CL"/>
              <a:t>En 1930, Subrahmanyan Chandrasekhar demostró que un cuerpo con una masa crítica, ahora conocida como límite de Chandrasekhar y que no emitiese radiación, colapsaría por su propia gravedad porque no había nada que se conociera que pudiera frenarla (para dicha masa la fuerza de atracción gravitatoria sería mayor que la proporcionada por el principio de exclusión de Pauli). Sin embargo Eddington se opuso a la idea de que la estrella alcanzaría un tamaño nulo y que debería haber algo que inevitablemente pusiera freno al colapso, línea adoptada por la mayoría de los científicos.</a:t>
            </a:r>
          </a:p>
          <a:p>
            <a:pPr>
              <a:lnSpc>
                <a:spcPct val="93000"/>
              </a:lnSpc>
              <a:spcAft>
                <a:spcPts val="1425"/>
              </a:spcAft>
              <a:buClrTx/>
              <a:buSzTx/>
              <a:buFontTx/>
              <a:buNone/>
            </a:pPr>
            <a:endParaRPr lang="en-US" altLang="es-CL"/>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423455" y="18864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dirty="0"/>
              <a:t>Historia</a:t>
            </a:r>
          </a:p>
        </p:txBody>
      </p:sp>
      <p:sp>
        <p:nvSpPr>
          <p:cNvPr id="3891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80" rIns="0" bIns="0"/>
          <a:lstStyle>
            <a:lvl1pPr marL="681038" indent="-681038">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1pPr>
            <a:lvl2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2pPr>
            <a:lvl3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3pPr>
            <a:lvl4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4pPr>
            <a:lvl5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9pPr>
          </a:lstStyle>
          <a:p>
            <a:pPr>
              <a:lnSpc>
                <a:spcPct val="93000"/>
              </a:lnSpc>
              <a:spcAft>
                <a:spcPts val="1425"/>
              </a:spcAft>
              <a:buFont typeface="Times New Roman" pitchFamily="16" charset="0"/>
              <a:buChar char="•"/>
            </a:pPr>
            <a:r>
              <a:rPr lang="en-US" altLang="es-CL" sz="2000"/>
              <a:t>En 1939, Robert Oppenheimer predijo que una estrella masiva podría sufrir un colpaso gravitatorio y por tanto los agujeros negros podrían ser formados en la naturaleza. Esta teoría no fue objeto de mucha atención hasta los años 60 porque se tenía más interés en lo que sucedía a escala atómica luego de la guerra.</a:t>
            </a:r>
          </a:p>
          <a:p>
            <a:pPr>
              <a:lnSpc>
                <a:spcPct val="93000"/>
              </a:lnSpc>
              <a:spcAft>
                <a:spcPts val="1425"/>
              </a:spcAft>
              <a:buClrTx/>
              <a:buSzTx/>
              <a:buFontTx/>
              <a:buNone/>
            </a:pPr>
            <a:endParaRPr lang="en-US" altLang="es-CL" sz="2000"/>
          </a:p>
          <a:p>
            <a:pPr>
              <a:lnSpc>
                <a:spcPct val="93000"/>
              </a:lnSpc>
              <a:spcAft>
                <a:spcPts val="1425"/>
              </a:spcAft>
              <a:buFont typeface="Times New Roman" pitchFamily="16" charset="0"/>
              <a:buChar char="•"/>
            </a:pPr>
            <a:r>
              <a:rPr lang="en-US" altLang="es-CL" sz="2000"/>
              <a:t>En 1967, Stephen Hawking y Roger Penrose probaron que los agujeros negros son soluciones a las ecuaciones de Einstein y que en determinados casos no se podía impedir que de un colapso se crease un agujero negro.</a:t>
            </a:r>
          </a:p>
          <a:p>
            <a:pPr>
              <a:lnSpc>
                <a:spcPct val="93000"/>
              </a:lnSpc>
              <a:spcAft>
                <a:spcPts val="1425"/>
              </a:spcAft>
              <a:buClrTx/>
              <a:buSzTx/>
              <a:buFontTx/>
              <a:buNone/>
            </a:pPr>
            <a:endParaRPr lang="en-US" altLang="es-CL" sz="2000"/>
          </a:p>
          <a:p>
            <a:pPr>
              <a:lnSpc>
                <a:spcPct val="93000"/>
              </a:lnSpc>
              <a:spcAft>
                <a:spcPts val="1425"/>
              </a:spcAft>
              <a:buFont typeface="Times New Roman" pitchFamily="16" charset="0"/>
              <a:buChar char="•"/>
            </a:pPr>
            <a:r>
              <a:rPr lang="en-US" altLang="es-CL" sz="2000"/>
              <a:t>La idea de agujero negro tomó fuerza con los avances científicos y experimentales que llevaron al descubrimiento de los púlsars. Poco después, el término "agujero negro" fue acuñado por John Weeler.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228600" y="106363"/>
            <a:ext cx="8229600" cy="192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dirty="0"/>
              <a:t>Los agujeros negros </a:t>
            </a:r>
            <a:br>
              <a:rPr lang="de-DE" altLang="es-CL" sz="4000" b="1" dirty="0"/>
            </a:br>
            <a:r>
              <a:rPr lang="de-DE" altLang="es-CL" sz="4000" b="1" dirty="0"/>
              <a:t>en la física actual</a:t>
            </a:r>
            <a:br>
              <a:rPr lang="de-DE" altLang="es-CL" sz="4000" b="1" dirty="0"/>
            </a:br>
            <a:endParaRPr lang="de-DE" altLang="es-CL" sz="4000" b="1" dirty="0"/>
          </a:p>
        </p:txBody>
      </p:sp>
      <p:sp>
        <p:nvSpPr>
          <p:cNvPr id="399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80" rIns="0" bIns="0"/>
          <a:lstStyle>
            <a:lvl1pPr marL="681038" indent="-681038">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1pPr>
            <a:lvl2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2pPr>
            <a:lvl3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3pPr>
            <a:lvl4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4pPr>
            <a:lvl5pP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rgbClr val="FFFFFF"/>
                </a:solidFill>
                <a:latin typeface="Arial" charset="0"/>
                <a:ea typeface="DejaVu Sans" charset="0"/>
                <a:cs typeface="DejaVu Sans" charset="0"/>
              </a:defRPr>
            </a:lvl9pPr>
          </a:lstStyle>
          <a:p>
            <a:pPr>
              <a:lnSpc>
                <a:spcPct val="93000"/>
              </a:lnSpc>
              <a:spcAft>
                <a:spcPts val="1425"/>
              </a:spcAft>
              <a:buFont typeface="Times New Roman" pitchFamily="16" charset="0"/>
              <a:buChar char="•"/>
            </a:pPr>
            <a:r>
              <a:rPr lang="en-US" altLang="es-CL" sz="2000"/>
              <a:t>Los agujeros negros son esa quimera que la ciencia aún no ha conseguido dilucidar.</a:t>
            </a:r>
          </a:p>
          <a:p>
            <a:pPr>
              <a:lnSpc>
                <a:spcPct val="93000"/>
              </a:lnSpc>
              <a:spcAft>
                <a:spcPts val="1425"/>
              </a:spcAft>
              <a:buFont typeface="Times New Roman" pitchFamily="16" charset="0"/>
              <a:buChar char="•"/>
            </a:pPr>
            <a:r>
              <a:rPr lang="en-US" altLang="es-CL" sz="2000"/>
              <a:t>Se explican los fenómenos físicos mediante dos teorías que se contradicen entre ellas; la mecánica cuántica, que explica la naturaleza de lo muy pequeño donde manda el caos y la estadística. Y la relatividad general, que explica la naturaleza de lo muy pesado y que afirma que en todo momento se puede saber con exactitud donde esta un cuerpo.</a:t>
            </a:r>
          </a:p>
          <a:p>
            <a:pPr>
              <a:lnSpc>
                <a:spcPct val="93000"/>
              </a:lnSpc>
              <a:spcAft>
                <a:spcPts val="1425"/>
              </a:spcAft>
              <a:buFont typeface="Times New Roman" pitchFamily="16" charset="0"/>
              <a:buChar char="•"/>
            </a:pPr>
            <a:r>
              <a:rPr lang="en-US" altLang="es-CL" sz="2000"/>
              <a:t>Cualquiera de estas teorías están experimentalmente confirmadas pero ¿qué que pasa al intentar explicar la naturaleza de un agujero negro? ¿Se aplica la cuántica por ser algo muy pequeño o la relatividad por ser algo tan pesado?</a:t>
            </a:r>
          </a:p>
          <a:p>
            <a:pPr>
              <a:lnSpc>
                <a:spcPct val="93000"/>
              </a:lnSpc>
              <a:spcAft>
                <a:spcPts val="1425"/>
              </a:spcAft>
              <a:buFont typeface="Times New Roman" pitchFamily="16" charset="0"/>
              <a:buChar char="•"/>
            </a:pPr>
            <a:r>
              <a:rPr lang="en-US" altLang="es-CL" sz="2000"/>
              <a:t>Esta claro que hasta que no se disponga de una física más avanzada no se conseguirá explicar realmente la naturaleza de este fenómeno.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C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0" y="1412776"/>
            <a:ext cx="9112896" cy="4916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Subtítulo"/>
          <p:cNvSpPr>
            <a:spLocks noGrp="1"/>
          </p:cNvSpPr>
          <p:nvPr>
            <p:ph type="subTitle" idx="1"/>
          </p:nvPr>
        </p:nvSpPr>
        <p:spPr>
          <a:xfrm>
            <a:off x="1259632" y="188640"/>
            <a:ext cx="6400800" cy="1752600"/>
          </a:xfrm>
        </p:spPr>
        <p:txBody>
          <a:bodyPr/>
          <a:lstStyle/>
          <a:p>
            <a:r>
              <a:rPr lang="es-MX" dirty="0" smtClean="0"/>
              <a:t>¿De donde </a:t>
            </a:r>
            <a:r>
              <a:rPr lang="es-MX" dirty="0" smtClean="0"/>
              <a:t>vienen </a:t>
            </a:r>
            <a:r>
              <a:rPr lang="es-MX" dirty="0" smtClean="0"/>
              <a:t>los elementos químicos? </a:t>
            </a:r>
            <a:endParaRPr lang="es-CL" dirty="0"/>
          </a:p>
        </p:txBody>
      </p:sp>
    </p:spTree>
    <p:extLst>
      <p:ext uri="{BB962C8B-B14F-4D97-AF65-F5344CB8AC3E}">
        <p14:creationId xmlns:p14="http://schemas.microsoft.com/office/powerpoint/2010/main" val="12301258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3250" cy="1426270"/>
          </a:xfrm>
        </p:spPr>
        <p:txBody>
          <a:bodyPr/>
          <a:lstStyle/>
          <a:p>
            <a:r>
              <a:rPr lang="es-CL" dirty="0" smtClean="0"/>
              <a:t>¿</a:t>
            </a:r>
            <a:r>
              <a:rPr lang="es-CL" sz="3600" dirty="0" smtClean="0"/>
              <a:t>De donde </a:t>
            </a:r>
            <a:r>
              <a:rPr lang="es-CL" sz="3600" dirty="0" smtClean="0"/>
              <a:t>vienen </a:t>
            </a:r>
            <a:r>
              <a:rPr lang="es-CL" sz="3600" dirty="0" smtClean="0"/>
              <a:t>los elementos químicos? </a:t>
            </a:r>
            <a:endParaRPr lang="es-CL" sz="3600" dirty="0"/>
          </a:p>
        </p:txBody>
      </p:sp>
      <p:sp>
        <p:nvSpPr>
          <p:cNvPr id="3" name="2 Marcador de contenido"/>
          <p:cNvSpPr>
            <a:spLocks noGrp="1"/>
          </p:cNvSpPr>
          <p:nvPr>
            <p:ph idx="1"/>
          </p:nvPr>
        </p:nvSpPr>
        <p:spPr>
          <a:xfrm>
            <a:off x="457200" y="2276871"/>
            <a:ext cx="8075240" cy="3888433"/>
          </a:xfrm>
        </p:spPr>
        <p:txBody>
          <a:bodyPr/>
          <a:lstStyle/>
          <a:p>
            <a:pPr marL="457200" indent="-457200">
              <a:buFont typeface="Arial" panose="020B0604020202020204" pitchFamily="34" charset="0"/>
              <a:buChar char="•"/>
            </a:pPr>
            <a:r>
              <a:rPr lang="es-MX" sz="2400" dirty="0" smtClean="0"/>
              <a:t>Azul: Fusión durante el Big </a:t>
            </a:r>
            <a:r>
              <a:rPr lang="es-MX" sz="2400" dirty="0" err="1" smtClean="0"/>
              <a:t>Bang</a:t>
            </a:r>
            <a:r>
              <a:rPr lang="es-MX" sz="2400" dirty="0" smtClean="0"/>
              <a:t>  </a:t>
            </a:r>
          </a:p>
          <a:p>
            <a:pPr marL="457200" indent="-457200">
              <a:buFont typeface="Arial" panose="020B0604020202020204" pitchFamily="34" charset="0"/>
              <a:buChar char="•"/>
            </a:pPr>
            <a:r>
              <a:rPr lang="es-MX" sz="2400" dirty="0" smtClean="0"/>
              <a:t>Verde: Estrellas de baja masa muriéndose  </a:t>
            </a:r>
          </a:p>
          <a:p>
            <a:pPr marL="457200" indent="-457200">
              <a:buFont typeface="Arial" panose="020B0604020202020204" pitchFamily="34" charset="0"/>
              <a:buChar char="•"/>
            </a:pPr>
            <a:r>
              <a:rPr lang="es-MX" sz="2400" dirty="0" smtClean="0"/>
              <a:t>Amarrillo: Explosión de estrellas masivas (supernova tipo </a:t>
            </a:r>
            <a:r>
              <a:rPr lang="es-MX" sz="2400" dirty="0" err="1" smtClean="0"/>
              <a:t>Ib</a:t>
            </a:r>
            <a:r>
              <a:rPr lang="es-MX" sz="2400" dirty="0" smtClean="0"/>
              <a:t> y II)</a:t>
            </a:r>
          </a:p>
          <a:p>
            <a:pPr marL="457200" indent="-457200">
              <a:buFont typeface="Arial" panose="020B0604020202020204" pitchFamily="34" charset="0"/>
              <a:buChar char="•"/>
            </a:pPr>
            <a:r>
              <a:rPr lang="es-MX" sz="2400" dirty="0" smtClean="0"/>
              <a:t>Rosado: Fisión de rayos cósmicos </a:t>
            </a:r>
          </a:p>
          <a:p>
            <a:pPr marL="457200" indent="-457200">
              <a:buFont typeface="Arial" panose="020B0604020202020204" pitchFamily="34" charset="0"/>
              <a:buChar char="•"/>
            </a:pPr>
            <a:r>
              <a:rPr lang="es-MX" sz="2400" dirty="0" smtClean="0"/>
              <a:t>Violeta: Fusión de estrellas neutrones  </a:t>
            </a:r>
          </a:p>
          <a:p>
            <a:pPr marL="457200" indent="-457200">
              <a:buFont typeface="Arial" panose="020B0604020202020204" pitchFamily="34" charset="0"/>
              <a:buChar char="•"/>
            </a:pPr>
            <a:r>
              <a:rPr lang="es-MX" sz="2400" dirty="0" smtClean="0"/>
              <a:t>Gris: Explosión de enanas blancas (supernova tipo </a:t>
            </a:r>
            <a:r>
              <a:rPr lang="es-MX" sz="2400" dirty="0" err="1" smtClean="0"/>
              <a:t>Ia</a:t>
            </a:r>
            <a:r>
              <a:rPr lang="es-MX" sz="2400" dirty="0" smtClean="0"/>
              <a:t>) </a:t>
            </a:r>
          </a:p>
          <a:p>
            <a:pPr marL="457200" indent="-457200">
              <a:buFont typeface="Arial" panose="020B0604020202020204" pitchFamily="34" charset="0"/>
              <a:buChar char="•"/>
            </a:pPr>
            <a:endParaRPr lang="es-MX" sz="2800" dirty="0" smtClean="0"/>
          </a:p>
          <a:p>
            <a:pPr marL="457200" indent="-457200">
              <a:buFont typeface="Arial" panose="020B0604020202020204" pitchFamily="34" charset="0"/>
              <a:buChar char="•"/>
            </a:pPr>
            <a:endParaRPr lang="es-MX" sz="2800" dirty="0" smtClean="0"/>
          </a:p>
          <a:p>
            <a:pPr marL="457200" indent="-457200">
              <a:buFont typeface="Arial" panose="020B0604020202020204" pitchFamily="34" charset="0"/>
              <a:buChar char="•"/>
            </a:pPr>
            <a:endParaRPr lang="es-MX" sz="2800" dirty="0" smtClean="0"/>
          </a:p>
          <a:p>
            <a:pPr marL="457200" indent="-457200">
              <a:buFont typeface="Arial" panose="020B0604020202020204" pitchFamily="34" charset="0"/>
              <a:buChar char="•"/>
            </a:pPr>
            <a:endParaRPr lang="es-MX" sz="2800" dirty="0" smtClean="0"/>
          </a:p>
          <a:p>
            <a:pPr marL="457200" indent="-457200">
              <a:buFont typeface="Arial" panose="020B0604020202020204" pitchFamily="34" charset="0"/>
              <a:buChar char="•"/>
            </a:pPr>
            <a:endParaRPr lang="es-CL" sz="2800" dirty="0"/>
          </a:p>
        </p:txBody>
      </p:sp>
    </p:spTree>
    <p:extLst>
      <p:ext uri="{BB962C8B-B14F-4D97-AF65-F5344CB8AC3E}">
        <p14:creationId xmlns:p14="http://schemas.microsoft.com/office/powerpoint/2010/main" val="1046805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7200" y="220663"/>
            <a:ext cx="8229600"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r>
              <a:rPr lang="de-DE" altLang="es-CL" sz="4000" b="1"/>
              <a:t>¿</a:t>
            </a:r>
            <a:r>
              <a:rPr lang="de-DE" altLang="es-CL" sz="3600" b="1"/>
              <a:t>Como se calcula la velocidad de escape?</a:t>
            </a:r>
          </a:p>
        </p:txBody>
      </p:sp>
      <p:sp>
        <p:nvSpPr>
          <p:cNvPr id="8194" name="Text Box 2"/>
          <p:cNvSpPr txBox="1">
            <a:spLocks noChangeArrowheads="1"/>
          </p:cNvSpPr>
          <p:nvPr/>
        </p:nvSpPr>
        <p:spPr bwMode="auto">
          <a:xfrm>
            <a:off x="457200" y="164465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2400"/>
              <a:t> Laplace encontró una fórmula muy simple, que nos dice que la velocidad de escape, V, está dada por</a:t>
            </a:r>
            <a:br>
              <a:rPr lang="de-DE" altLang="es-CL" sz="2400"/>
            </a:br>
            <a:r>
              <a:rPr lang="de-DE" altLang="es-CL" sz="2400"/>
              <a:t/>
            </a:r>
            <a:br>
              <a:rPr lang="de-DE" altLang="es-CL" sz="2400"/>
            </a:br>
            <a:r>
              <a:rPr lang="de-DE" altLang="es-CL" sz="2400"/>
              <a:t>  V</a:t>
            </a:r>
            <a:r>
              <a:rPr lang="en-US" altLang="es-CL" sz="2400">
                <a:cs typeface="Arial" charset="0"/>
              </a:rPr>
              <a:t>² = </a:t>
            </a:r>
            <a:r>
              <a:rPr lang="de-DE" altLang="es-CL" sz="2400"/>
              <a:t>2GM/R, </a:t>
            </a:r>
            <a:br>
              <a:rPr lang="de-DE" altLang="es-CL" sz="2400"/>
            </a:br>
            <a:r>
              <a:rPr lang="de-DE" altLang="es-CL" sz="2400"/>
              <a:t/>
            </a:r>
            <a:br>
              <a:rPr lang="de-DE" altLang="es-CL" sz="2400"/>
            </a:br>
            <a:r>
              <a:rPr lang="de-DE" altLang="es-CL" sz="2400"/>
              <a:t>    donde G es la constante de gravedad, M es la masa, o cantidad de material en el cuerpo, y R es su radio. Esta fórmula dice que objetos pequeños pero masivos (o sea, R pequeña y M grande), tienen velocidades de escape grandes.</a:t>
            </a:r>
            <a:br>
              <a:rPr lang="de-DE" altLang="es-CL" sz="2400"/>
            </a:br>
            <a:r>
              <a:rPr lang="de-DE" altLang="es-CL" sz="2400"/>
              <a:t/>
            </a:r>
            <a:br>
              <a:rPr lang="de-DE" altLang="es-CL" sz="2400"/>
            </a:br>
            <a:r>
              <a:rPr lang="de-DE" altLang="es-CL" sz="2400"/>
              <a:t>    Esta sorprendentemente simple fórmula produce exactamente la misma respuesta que la obtenida usando la teoría de la relatividad.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a:t>¿Qué es un Agujero Negro?</a:t>
            </a:r>
          </a:p>
        </p:txBody>
      </p:sp>
      <p:sp>
        <p:nvSpPr>
          <p:cNvPr id="9218" name="Text Box 2"/>
          <p:cNvSpPr txBox="1">
            <a:spLocks noChangeArrowheads="1"/>
          </p:cNvSpPr>
          <p:nvPr/>
        </p:nvSpPr>
        <p:spPr bwMode="auto">
          <a:xfrm>
            <a:off x="228600" y="1371600"/>
            <a:ext cx="82296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9pPr>
          </a:lstStyle>
          <a:p>
            <a:pPr>
              <a:lnSpc>
                <a:spcPct val="93000"/>
              </a:lnSpc>
              <a:spcAft>
                <a:spcPts val="1425"/>
              </a:spcAft>
            </a:pPr>
            <a:r>
              <a:rPr lang="de-DE" altLang="es-CL" sz="2400"/>
              <a:t>      Es una región del espacio con tanta masa concentrada en un punto que ningún objeto, ni siquiera la luz, puede escapar de su atracción gravitacional. </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388" y="2743200"/>
            <a:ext cx="2970212" cy="3500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407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4800"/>
            <a:ext cx="7391400" cy="6362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400" b="1"/>
              <a:t>¿Qué es un Agujero Negro?</a:t>
            </a:r>
          </a:p>
        </p:txBody>
      </p:sp>
      <p:sp>
        <p:nvSpPr>
          <p:cNvPr id="11266" name="Text Box 2"/>
          <p:cNvSpPr txBox="1">
            <a:spLocks noChangeArrowheads="1"/>
          </p:cNvSpPr>
          <p:nvPr/>
        </p:nvSpPr>
        <p:spPr bwMode="auto">
          <a:xfrm>
            <a:off x="457200" y="1600200"/>
            <a:ext cx="8229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FFFFFF"/>
                </a:solidFill>
                <a:latin typeface="Arial" charset="0"/>
                <a:ea typeface="DejaVu Sans" charset="0"/>
                <a:cs typeface="DejaVu Sans" charset="0"/>
              </a:defRPr>
            </a:lvl9pPr>
          </a:lstStyle>
          <a:p>
            <a:pPr>
              <a:lnSpc>
                <a:spcPct val="93000"/>
              </a:lnSpc>
              <a:spcAft>
                <a:spcPts val="1425"/>
              </a:spcAft>
            </a:pPr>
            <a:r>
              <a:rPr lang="en-US" altLang="es-CL" sz="2000"/>
              <a:t>     La luz viaja a 300000 Km/seg, y en 1905 Albert Einstein demostró que nada puede viajar más rápido que la luz. La fórmula de arriba puede ser despejada para mostrar qué radio debe tener un objeto para que la velocidad de escape desde su superficie sea la velocidad de la luz. </a:t>
            </a:r>
          </a:p>
          <a:p>
            <a:pPr>
              <a:lnSpc>
                <a:spcPct val="93000"/>
              </a:lnSpc>
              <a:spcAft>
                <a:spcPts val="1425"/>
              </a:spcAft>
            </a:pPr>
            <a:endParaRPr lang="en-US" altLang="es-CL" sz="2000"/>
          </a:p>
          <a:p>
            <a:pPr>
              <a:lnSpc>
                <a:spcPct val="93000"/>
              </a:lnSpc>
              <a:spcAft>
                <a:spcPts val="1425"/>
              </a:spcAft>
            </a:pPr>
            <a:r>
              <a:rPr lang="en-US" altLang="es-CL" sz="2000"/>
              <a:t>     La respuesta es, </a:t>
            </a:r>
            <a:r>
              <a:rPr lang="en-US" altLang="es-CL" sz="2000" b="1"/>
              <a:t>R=(2G/c</a:t>
            </a:r>
            <a:r>
              <a:rPr lang="en-US" altLang="es-CL" sz="2000" b="1" baseline="30000"/>
              <a:t>2</a:t>
            </a:r>
            <a:r>
              <a:rPr lang="en-US" altLang="es-CL" sz="2000" b="1"/>
              <a:t>)M</a:t>
            </a:r>
            <a:r>
              <a:rPr lang="en-US" altLang="es-CL" sz="2000"/>
              <a:t>, donde c es la velocidad de la luz.</a:t>
            </a:r>
            <a:br>
              <a:rPr lang="en-US" altLang="es-CL" sz="2000"/>
            </a:br>
            <a:endParaRPr lang="en-US" altLang="es-CL" sz="2000"/>
          </a:p>
          <a:p>
            <a:pPr>
              <a:lnSpc>
                <a:spcPct val="93000"/>
              </a:lnSpc>
              <a:spcAft>
                <a:spcPts val="1425"/>
              </a:spcAft>
            </a:pPr>
            <a:r>
              <a:rPr lang="en-US" altLang="es-CL" sz="2000"/>
              <a:t>     Este radio en particular, R, es llamado el '</a:t>
            </a:r>
            <a:r>
              <a:rPr lang="en-US" altLang="es-CL" sz="2000" b="1"/>
              <a:t>Radio de Schwarzschild</a:t>
            </a:r>
            <a:r>
              <a:rPr lang="en-US" altLang="es-CL" sz="2000"/>
              <a:t>', en honor del astrónomo Alemán que primero lo derivó a partir de la teoría de la relatividad de Einstein. La fórmula nos dice que el radio de Schwarzschild para la Tierra es de menos de un centímetro, comparado con su radio de 6.357 Km.</a:t>
            </a:r>
            <a:br>
              <a:rPr lang="en-US" altLang="es-CL" sz="2000"/>
            </a:br>
            <a:endParaRPr lang="en-US" altLang="es-CL" sz="2000"/>
          </a:p>
          <a:p>
            <a:pPr>
              <a:lnSpc>
                <a:spcPct val="93000"/>
              </a:lnSpc>
              <a:spcAft>
                <a:spcPts val="1425"/>
              </a:spcAft>
            </a:pPr>
            <a:r>
              <a:rPr lang="en-US" altLang="es-CL" sz="20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190500"/>
            <a:ext cx="82296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a:t>Radio de Schwarzschild para algunos objetos astronómicos</a:t>
            </a:r>
            <a:r>
              <a:rPr lang="de-DE" altLang="es-CL" sz="4000"/>
              <a:t> </a:t>
            </a:r>
          </a:p>
        </p:txBody>
      </p:sp>
      <p:sp>
        <p:nvSpPr>
          <p:cNvPr id="12290" name="Text Box 2"/>
          <p:cNvSpPr txBox="1">
            <a:spLocks noChangeArrowheads="1"/>
          </p:cNvSpPr>
          <p:nvPr/>
        </p:nvSpPr>
        <p:spPr bwMode="auto">
          <a:xfrm>
            <a:off x="457200" y="1646238"/>
            <a:ext cx="82296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12291" name="Rectangle 3"/>
          <p:cNvSpPr>
            <a:spLocks noChangeArrowheads="1"/>
          </p:cNvSpPr>
          <p:nvPr/>
        </p:nvSpPr>
        <p:spPr bwMode="auto">
          <a:xfrm>
            <a:off x="0" y="25717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graphicFrame>
        <p:nvGraphicFramePr>
          <p:cNvPr id="12292" name="Group 4"/>
          <p:cNvGraphicFramePr>
            <a:graphicFrameLocks noGrp="1"/>
          </p:cNvGraphicFramePr>
          <p:nvPr/>
        </p:nvGraphicFramePr>
        <p:xfrm>
          <a:off x="304800" y="1752600"/>
          <a:ext cx="8461375" cy="4542839"/>
        </p:xfrm>
        <a:graphic>
          <a:graphicData uri="http://schemas.openxmlformats.org/drawingml/2006/table">
            <a:tbl>
              <a:tblPr/>
              <a:tblGrid>
                <a:gridCol w="1958975"/>
                <a:gridCol w="1549400"/>
                <a:gridCol w="887413"/>
                <a:gridCol w="1882775"/>
                <a:gridCol w="2182812"/>
              </a:tblGrid>
              <a:tr h="1658938">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de-DE" altLang="es-CL" sz="1800" b="1" i="0" u="none" strike="noStrike" cap="none" normalizeH="0" baseline="0" smtClean="0">
                        <a:ln>
                          <a:noFill/>
                        </a:ln>
                        <a:solidFill>
                          <a:srgbClr val="000000"/>
                        </a:solidFill>
                        <a:effectLst/>
                        <a:latin typeface="Arial" charset="0"/>
                        <a:cs typeface="Arial" charset="0"/>
                      </a:endParaRPr>
                    </a:p>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800" b="1" i="0" u="none" strike="noStrike" cap="none" normalizeH="0" baseline="0" smtClean="0">
                          <a:ln>
                            <a:noFill/>
                          </a:ln>
                          <a:solidFill>
                            <a:srgbClr val="000000"/>
                          </a:solidFill>
                          <a:effectLst/>
                          <a:latin typeface="Arial" charset="0"/>
                          <a:cs typeface="Arial" charset="0"/>
                        </a:rPr>
                        <a:t>Objeto</a:t>
                      </a:r>
                      <a:r>
                        <a:rPr kumimoji="0" lang="de-DE" altLang="es-CL" sz="1800" b="0" i="0" u="none" strike="noStrike" cap="none" normalizeH="0" baseline="0" smtClean="0">
                          <a:ln>
                            <a:noFill/>
                          </a:ln>
                          <a:solidFill>
                            <a:srgbClr val="000000"/>
                          </a:solidFill>
                          <a:effectLst/>
                          <a:latin typeface="Arial" charset="0"/>
                          <a:ea typeface="DejaVu Sans" charset="0"/>
                          <a:cs typeface="DejaVu Sans" charset="0"/>
                        </a:rPr>
                        <a:t> </a:t>
                      </a:r>
                    </a:p>
                  </a:txBody>
                  <a:tcPr marL="90000" marR="90000" marT="189791"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800" b="1" i="0" u="none" strike="noStrike" cap="none" normalizeH="0" baseline="0" smtClean="0">
                          <a:ln>
                            <a:noFill/>
                          </a:ln>
                          <a:solidFill>
                            <a:srgbClr val="000000"/>
                          </a:solidFill>
                          <a:effectLst/>
                          <a:latin typeface="Arial" charset="0"/>
                          <a:cs typeface="Arial" charset="0"/>
                        </a:rPr>
                        <a:t>Masa del Objeto</a:t>
                      </a:r>
                      <a:br>
                        <a:rPr kumimoji="0" lang="de-DE" altLang="es-CL" sz="1800" b="1" i="0" u="none" strike="noStrike" cap="none" normalizeH="0" baseline="0" smtClean="0">
                          <a:ln>
                            <a:noFill/>
                          </a:ln>
                          <a:solidFill>
                            <a:srgbClr val="000000"/>
                          </a:solidFill>
                          <a:effectLst/>
                          <a:latin typeface="Arial" charset="0"/>
                          <a:cs typeface="Arial" charset="0"/>
                        </a:rPr>
                      </a:br>
                      <a:r>
                        <a:rPr kumimoji="0" lang="de-DE" altLang="es-CL" sz="1800" b="1" i="0" u="none" strike="noStrike" cap="none" normalizeH="0" baseline="0" smtClean="0">
                          <a:ln>
                            <a:noFill/>
                          </a:ln>
                          <a:solidFill>
                            <a:srgbClr val="000000"/>
                          </a:solidFill>
                          <a:effectLst/>
                          <a:latin typeface="Arial" charset="0"/>
                          <a:cs typeface="Arial" charset="0"/>
                        </a:rPr>
                        <a:t>(Masas Solares) </a:t>
                      </a:r>
                    </a:p>
                  </a:txBody>
                  <a:tcPr marL="90000" marR="90000" marT="189791"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800" b="1" i="0" u="none" strike="noStrike" cap="none" normalizeH="0" baseline="0" smtClean="0">
                          <a:ln>
                            <a:noFill/>
                          </a:ln>
                          <a:solidFill>
                            <a:srgbClr val="000000"/>
                          </a:solidFill>
                          <a:effectLst/>
                          <a:latin typeface="Arial" charset="0"/>
                          <a:cs typeface="Arial" charset="0"/>
                        </a:rPr>
                        <a:t>Radio</a:t>
                      </a:r>
                      <a:br>
                        <a:rPr kumimoji="0" lang="de-DE" altLang="es-CL" sz="1800" b="1" i="0" u="none" strike="noStrike" cap="none" normalizeH="0" baseline="0" smtClean="0">
                          <a:ln>
                            <a:noFill/>
                          </a:ln>
                          <a:solidFill>
                            <a:srgbClr val="000000"/>
                          </a:solidFill>
                          <a:effectLst/>
                          <a:latin typeface="Arial" charset="0"/>
                          <a:cs typeface="Arial" charset="0"/>
                        </a:rPr>
                      </a:br>
                      <a:r>
                        <a:rPr kumimoji="0" lang="de-DE" altLang="es-CL" sz="1800" b="1" i="0" u="none" strike="noStrike" cap="none" normalizeH="0" baseline="0" smtClean="0">
                          <a:ln>
                            <a:noFill/>
                          </a:ln>
                          <a:solidFill>
                            <a:srgbClr val="000000"/>
                          </a:solidFill>
                          <a:effectLst/>
                          <a:latin typeface="Arial" charset="0"/>
                          <a:cs typeface="Arial" charset="0"/>
                        </a:rPr>
                        <a:t>(Km) </a:t>
                      </a:r>
                    </a:p>
                  </a:txBody>
                  <a:tcPr marL="90000" marR="90000" marT="189791"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800" b="1" i="0" u="none" strike="noStrike" cap="none" normalizeH="0" baseline="0" smtClean="0">
                          <a:ln>
                            <a:noFill/>
                          </a:ln>
                          <a:solidFill>
                            <a:srgbClr val="000000"/>
                          </a:solidFill>
                          <a:effectLst/>
                          <a:latin typeface="Arial" charset="0"/>
                          <a:cs typeface="Arial" charset="0"/>
                        </a:rPr>
                        <a:t>Velocidad de Escape</a:t>
                      </a:r>
                      <a:br>
                        <a:rPr kumimoji="0" lang="de-DE" altLang="es-CL" sz="1800" b="1" i="0" u="none" strike="noStrike" cap="none" normalizeH="0" baseline="0" smtClean="0">
                          <a:ln>
                            <a:noFill/>
                          </a:ln>
                          <a:solidFill>
                            <a:srgbClr val="000000"/>
                          </a:solidFill>
                          <a:effectLst/>
                          <a:latin typeface="Arial" charset="0"/>
                          <a:cs typeface="Arial" charset="0"/>
                        </a:rPr>
                      </a:br>
                      <a:r>
                        <a:rPr kumimoji="0" lang="de-DE" altLang="es-CL" sz="1800" b="1" i="0" u="none" strike="noStrike" cap="none" normalizeH="0" baseline="0" smtClean="0">
                          <a:ln>
                            <a:noFill/>
                          </a:ln>
                          <a:solidFill>
                            <a:srgbClr val="000000"/>
                          </a:solidFill>
                          <a:effectLst/>
                          <a:latin typeface="Arial" charset="0"/>
                          <a:cs typeface="Arial" charset="0"/>
                        </a:rPr>
                        <a:t>(Km/seg) </a:t>
                      </a:r>
                    </a:p>
                  </a:txBody>
                  <a:tcPr marL="90000" marR="90000" marT="189791"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800" b="1" i="0" u="none" strike="noStrike" cap="none" normalizeH="0" baseline="0" smtClean="0">
                          <a:ln>
                            <a:noFill/>
                          </a:ln>
                          <a:solidFill>
                            <a:srgbClr val="000000"/>
                          </a:solidFill>
                          <a:effectLst/>
                          <a:latin typeface="Arial" charset="0"/>
                          <a:cs typeface="Arial" charset="0"/>
                        </a:rPr>
                        <a:t>Radio de Schwarzschild </a:t>
                      </a:r>
                    </a:p>
                  </a:txBody>
                  <a:tcPr marL="90000" marR="90000" marT="189791"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r>
              <a:tr h="566738">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Tierra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0,00000304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6357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11,2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9,0 mm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r>
              <a:tr h="566738">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Sol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1,0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696000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617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2,95 Km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r>
              <a:tr h="568325">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Enana Blanca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0,8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10000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5000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2,4 Km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r>
              <a:tr h="581025">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Estrella de Neutrones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2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8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250000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5,9 Km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r>
              <a:tr h="581025">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Núcleo de una Galaxia gigante</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50.000.000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3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FF"/>
                          </a:solidFill>
                          <a:latin typeface="Arial" charset="0"/>
                          <a:ea typeface="DejaVu Sans" charset="0"/>
                          <a:cs typeface="DejaVu Sans" charset="0"/>
                        </a:defRPr>
                      </a:lvl1pPr>
                      <a:lvl2pPr eaLnBrk="0" hangingPunct="0">
                        <a:lnSpc>
                          <a:spcPct val="93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DejaVu Sans" charset="0"/>
                          <a:cs typeface="DejaVu Sans" charset="0"/>
                        </a:defRPr>
                      </a:lvl2pPr>
                      <a:lvl3pPr eaLnBrk="0" hangingPunct="0">
                        <a:lnSpc>
                          <a:spcPct val="93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Arial" charset="0"/>
                          <a:ea typeface="DejaVu Sans" charset="0"/>
                          <a:cs typeface="DejaVu Sans" charset="0"/>
                        </a:defRPr>
                      </a:lvl3pPr>
                      <a:lvl4pPr eaLnBrk="0" hangingPunct="0">
                        <a:lnSpc>
                          <a:spcPct val="93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eaLnBrk="0" hangingPunct="0">
                        <a:lnSpc>
                          <a:spcPct val="93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marL="0" marR="0" lvl="0" indent="0" algn="l" defTabSz="457200" rtl="0" eaLnBrk="1" fontAlgn="base" latinLnBrk="0" hangingPunct="1">
                        <a:lnSpc>
                          <a:spcPct val="7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de-DE" altLang="es-CL" sz="1600" b="1" i="0" u="none" strike="noStrike" cap="none" normalizeH="0" baseline="0" smtClean="0">
                          <a:ln>
                            <a:noFill/>
                          </a:ln>
                          <a:solidFill>
                            <a:srgbClr val="000000"/>
                          </a:solidFill>
                          <a:effectLst/>
                          <a:latin typeface="Arial" charset="0"/>
                          <a:cs typeface="Arial" charset="0"/>
                        </a:rPr>
                        <a:t>147.500.000 Km </a:t>
                      </a:r>
                    </a:p>
                  </a:txBody>
                  <a:tcPr marL="90000" marR="90000" marT="173664"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DejaVu Sans" charset="0"/>
                <a:cs typeface="DejaVu Sans" charset="0"/>
              </a:defRPr>
            </a:lvl9pPr>
          </a:lstStyle>
          <a:p>
            <a:pPr algn="ctr">
              <a:lnSpc>
                <a:spcPct val="93000"/>
              </a:lnSpc>
            </a:pPr>
            <a:r>
              <a:rPr lang="de-DE" altLang="es-CL" sz="4000" b="1"/>
              <a:t>Como ejemplo: el Sol</a:t>
            </a:r>
          </a:p>
        </p:txBody>
      </p:sp>
      <p:sp>
        <p:nvSpPr>
          <p:cNvPr id="13314" name="Text Box 2"/>
          <p:cNvSpPr txBox="1">
            <a:spLocks noChangeArrowheads="1"/>
          </p:cNvSpPr>
          <p:nvPr/>
        </p:nvSpPr>
        <p:spPr bwMode="auto">
          <a:xfrm>
            <a:off x="533400" y="1447800"/>
            <a:ext cx="82296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27038" indent="-322263">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1pPr>
            <a:lvl2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2pPr>
            <a:lvl3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3pPr>
            <a:lvl4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4pPr>
            <a:lvl5pP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solidFill>
                  <a:srgbClr val="FFFFFF"/>
                </a:solidFill>
                <a:latin typeface="Arial" charset="0"/>
                <a:ea typeface="DejaVu Sans" charset="0"/>
                <a:cs typeface="DejaVu Sans" charset="0"/>
              </a:defRPr>
            </a:lvl9pPr>
          </a:lstStyle>
          <a:p>
            <a:pPr>
              <a:lnSpc>
                <a:spcPct val="93000"/>
              </a:lnSpc>
              <a:spcAft>
                <a:spcPts val="1425"/>
              </a:spcAft>
              <a:buClr>
                <a:srgbClr val="FFCC99"/>
              </a:buClr>
              <a:buSzPct val="45000"/>
              <a:buFont typeface="Wingdings" charset="2"/>
              <a:buChar char=""/>
            </a:pPr>
            <a:r>
              <a:rPr lang="en-US" altLang="es-CL" sz="2200"/>
              <a:t>El Sol se convertiría en un agujero negro si toda su masa se concentra dentro de una esfera de radio 2.95 kilómetros. Este radio en general se llama el 'horizonte de eventos' o el 'horizonte causal'. Se llama 'horizonte de eventos' porque cualquier evento que ocurra dentro de esta región nunca podrá ser comunicado al mundo exterior ya que ninguna señal puede salir del agujero negro. </a:t>
            </a:r>
          </a:p>
          <a:p>
            <a:pPr>
              <a:lnSpc>
                <a:spcPct val="93000"/>
              </a:lnSpc>
              <a:spcAft>
                <a:spcPts val="1425"/>
              </a:spcAft>
              <a:buClrTx/>
              <a:buSzTx/>
              <a:buFontTx/>
              <a:buNone/>
            </a:pPr>
            <a:endParaRPr lang="en-US" altLang="es-CL" sz="2200"/>
          </a:p>
          <a:p>
            <a:pPr>
              <a:lnSpc>
                <a:spcPct val="93000"/>
              </a:lnSpc>
              <a:spcAft>
                <a:spcPts val="1425"/>
              </a:spcAft>
              <a:buClr>
                <a:srgbClr val="FFCC99"/>
              </a:buClr>
              <a:buSzPct val="45000"/>
              <a:buFont typeface="Wingdings" charset="2"/>
              <a:buChar char=""/>
            </a:pPr>
            <a:r>
              <a:rPr lang="en-US" altLang="es-CL" sz="2200"/>
              <a:t>Si el Sol se convierte en un agujero negro, fuera de la pérdida de la energía solar que le da día a los planetas, no pasaría nada con sus órbitas. El agujero negro no se tragaría los planetas. Para que un objeto sea absorbido por el agujero negro, éste debe acercarse a una distancia menor que el radio del      “horizonte de eventos“ o  “horizonte de sucesos”.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C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CL"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C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CL"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2555</Words>
  <Application>Microsoft Office PowerPoint</Application>
  <PresentationFormat>Presentación en pantalla (4:3)</PresentationFormat>
  <Paragraphs>235</Paragraphs>
  <Slides>35</Slides>
  <Notes>33</Notes>
  <HiddenSlides>0</HiddenSlides>
  <MMClips>0</MMClips>
  <ScaleCrop>false</ScaleCrop>
  <HeadingPairs>
    <vt:vector size="4" baseType="variant">
      <vt:variant>
        <vt:lpstr>Tema</vt:lpstr>
      </vt:variant>
      <vt:variant>
        <vt:i4>2</vt:i4>
      </vt:variant>
      <vt:variant>
        <vt:lpstr>Títulos de diapositiva</vt:lpstr>
      </vt:variant>
      <vt:variant>
        <vt:i4>35</vt:i4>
      </vt:variant>
    </vt:vector>
  </HeadingPairs>
  <TitlesOfParts>
    <vt:vector size="37" baseType="lpstr">
      <vt:lpstr>Tema de Office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 donde vienen los elementos químicos?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nvogt</dc:creator>
  <cp:lastModifiedBy>nvogt</cp:lastModifiedBy>
  <cp:revision>45</cp:revision>
  <cp:lastPrinted>1601-01-01T00:00:00Z</cp:lastPrinted>
  <dcterms:created xsi:type="dcterms:W3CDTF">1601-01-01T00:00:00Z</dcterms:created>
  <dcterms:modified xsi:type="dcterms:W3CDTF">2018-10-31T13:54:08Z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