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nva Sans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5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cp.2018.10.045" TargetMode="External"/><Relationship Id="rId2" Type="http://schemas.openxmlformats.org/officeDocument/2006/relationships/hyperlink" Target="https://doi.org/10.1016/j.mtphys.2021.100429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i.org/10.1007/s10915-022-01939-z" TargetMode="External"/><Relationship Id="rId4" Type="http://schemas.openxmlformats.org/officeDocument/2006/relationships/hyperlink" Target="https://doi.org/10.3389/fphy.2020.0004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09946" y="276907"/>
            <a:ext cx="5897242" cy="4459789"/>
          </a:xfrm>
          <a:custGeom>
            <a:avLst/>
            <a:gdLst/>
            <a:ahLst/>
            <a:cxnLst/>
            <a:rect l="l" t="t" r="r" b="b"/>
            <a:pathLst>
              <a:path w="5897242" h="4459789">
                <a:moveTo>
                  <a:pt x="0" y="0"/>
                </a:moveTo>
                <a:lnTo>
                  <a:pt x="5897241" y="0"/>
                </a:lnTo>
                <a:lnTo>
                  <a:pt x="5897241" y="4459789"/>
                </a:lnTo>
                <a:lnTo>
                  <a:pt x="0" y="44597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109946" y="5707439"/>
            <a:ext cx="5923287" cy="4195188"/>
          </a:xfrm>
          <a:custGeom>
            <a:avLst/>
            <a:gdLst/>
            <a:ahLst/>
            <a:cxnLst/>
            <a:rect l="l" t="t" r="r" b="b"/>
            <a:pathLst>
              <a:path w="5923287" h="4195188">
                <a:moveTo>
                  <a:pt x="0" y="0"/>
                </a:moveTo>
                <a:lnTo>
                  <a:pt x="5923287" y="0"/>
                </a:lnTo>
                <a:lnTo>
                  <a:pt x="5923287" y="4195188"/>
                </a:lnTo>
                <a:lnTo>
                  <a:pt x="0" y="41951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06752" y="347002"/>
            <a:ext cx="3986169" cy="4210391"/>
          </a:xfrm>
          <a:custGeom>
            <a:avLst/>
            <a:gdLst/>
            <a:ahLst/>
            <a:cxnLst/>
            <a:rect l="l" t="t" r="r" b="b"/>
            <a:pathLst>
              <a:path w="3986169" h="4210391">
                <a:moveTo>
                  <a:pt x="0" y="0"/>
                </a:moveTo>
                <a:lnTo>
                  <a:pt x="3986169" y="0"/>
                </a:lnTo>
                <a:lnTo>
                  <a:pt x="3986169" y="4210391"/>
                </a:lnTo>
                <a:lnTo>
                  <a:pt x="0" y="42103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4451105" y="4698596"/>
            <a:ext cx="3556082" cy="1099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anva Sans"/>
              </a:rPr>
              <a:t>img Arquitectura [1]</a:t>
            </a:r>
          </a:p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anva Sans"/>
              </a:rPr>
              <a:t>img Navier Stokes [3]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endParaRPr lang="en-US" sz="210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26207" y="215026"/>
            <a:ext cx="2390180" cy="297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Rayo de particulas [4]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606DD24-054A-BB88-5DCB-7D975AE2C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73" y="7947603"/>
            <a:ext cx="4696480" cy="212437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AF8B3E7-A2FC-6154-2645-7BBD831E8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4182" y="543820"/>
            <a:ext cx="3986169" cy="139516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344D8B6-E3DA-5C04-4C1D-4DE65B396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6577" y="2053890"/>
            <a:ext cx="3690389" cy="116719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96FF4F9-D3BF-A94F-7E5F-550382440F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0074" y="4557392"/>
            <a:ext cx="6902016" cy="172910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A2D813F-1D3E-2537-1698-72CDF45F2D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9800" y="6286499"/>
            <a:ext cx="5070958" cy="106680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C6AE836-5755-F261-6CE5-98B8469C96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1971" y="7763799"/>
            <a:ext cx="3753657" cy="11411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9600" y="495300"/>
            <a:ext cx="16459200" cy="117287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5"/>
              </a:lnSpc>
            </a:pPr>
            <a:r>
              <a:rPr lang="en-US" sz="2800" dirty="0">
                <a:solidFill>
                  <a:srgbClr val="000000"/>
                </a:solidFill>
              </a:rPr>
              <a:t>[1] Meng, Xuhui &amp; Li, Zhen &amp; Zhang, </a:t>
            </a:r>
            <a:r>
              <a:rPr lang="en-US" sz="2800" dirty="0" err="1">
                <a:solidFill>
                  <a:srgbClr val="000000"/>
                </a:solidFill>
              </a:rPr>
              <a:t>Dongkun</a:t>
            </a:r>
            <a:r>
              <a:rPr lang="en-US" sz="2800" dirty="0">
                <a:solidFill>
                  <a:srgbClr val="000000"/>
                </a:solidFill>
              </a:rPr>
              <a:t> &amp; </a:t>
            </a:r>
            <a:r>
              <a:rPr lang="en-US" sz="2800" dirty="0" err="1">
                <a:solidFill>
                  <a:srgbClr val="000000"/>
                </a:solidFill>
              </a:rPr>
              <a:t>Karniadakis</a:t>
            </a:r>
            <a:r>
              <a:rPr lang="en-US" sz="2800" dirty="0">
                <a:solidFill>
                  <a:srgbClr val="000000"/>
                </a:solidFill>
              </a:rPr>
              <a:t>, George. (2019). PPINN: </a:t>
            </a:r>
            <a:r>
              <a:rPr lang="en-US" sz="2800" dirty="0" err="1">
                <a:solidFill>
                  <a:srgbClr val="000000"/>
                </a:solidFill>
              </a:rPr>
              <a:t>Parareal</a:t>
            </a:r>
            <a:r>
              <a:rPr lang="en-US" sz="2800" dirty="0">
                <a:solidFill>
                  <a:srgbClr val="000000"/>
                </a:solidFill>
              </a:rPr>
              <a:t> Physics-Informed Neural Network for time-dependent PDEs. </a:t>
            </a:r>
          </a:p>
          <a:p>
            <a:pPr>
              <a:lnSpc>
                <a:spcPts val="3605"/>
              </a:lnSpc>
            </a:pPr>
            <a:endParaRPr lang="en-US" sz="2800" dirty="0">
              <a:solidFill>
                <a:srgbClr val="000000"/>
              </a:solidFill>
            </a:endParaRPr>
          </a:p>
          <a:p>
            <a:pPr>
              <a:lnSpc>
                <a:spcPts val="3605"/>
              </a:lnSpc>
            </a:pPr>
            <a:r>
              <a:rPr lang="en-US" sz="2800" dirty="0">
                <a:solidFill>
                  <a:srgbClr val="000000"/>
                </a:solidFill>
              </a:rPr>
              <a:t>[2] Robert K.Y. Li, Lee, E., &amp; Luo, T. (2021). Physics-informed neural networks for solving multiscale mode-resolved phonon Boltzmann transport equation. 19, 100429–100429. </a:t>
            </a:r>
            <a:r>
              <a:rPr lang="en-US" sz="2800" dirty="0">
                <a:solidFill>
                  <a:srgbClr val="000000"/>
                </a:solidFill>
                <a:hlinkClick r:id="rId2"/>
              </a:rPr>
              <a:t>https://doi.org/10.1016/j.mtphys.2021.100429</a:t>
            </a:r>
            <a:endParaRPr lang="en-US" sz="2800" dirty="0">
              <a:solidFill>
                <a:srgbClr val="000000"/>
              </a:solidFill>
            </a:endParaRPr>
          </a:p>
          <a:p>
            <a:pPr>
              <a:lnSpc>
                <a:spcPts val="3605"/>
              </a:lnSpc>
            </a:pPr>
            <a:endParaRPr lang="en-US" sz="2800" dirty="0">
              <a:solidFill>
                <a:srgbClr val="000000"/>
              </a:solidFill>
            </a:endParaRPr>
          </a:p>
          <a:p>
            <a:pPr>
              <a:lnSpc>
                <a:spcPts val="3605"/>
              </a:lnSpc>
            </a:pPr>
            <a:r>
              <a:rPr lang="en-US" sz="2800" dirty="0">
                <a:solidFill>
                  <a:srgbClr val="000000"/>
                </a:solidFill>
              </a:rPr>
              <a:t>[3] </a:t>
            </a:r>
            <a:r>
              <a:rPr lang="en-US" sz="2800" dirty="0" err="1">
                <a:solidFill>
                  <a:srgbClr val="000000"/>
                </a:solidFill>
              </a:rPr>
              <a:t>Maziar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Raissi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Perdikaris</a:t>
            </a:r>
            <a:r>
              <a:rPr lang="en-US" sz="2800" dirty="0">
                <a:solidFill>
                  <a:srgbClr val="000000"/>
                </a:solidFill>
              </a:rPr>
              <a:t>, P., &amp; George </a:t>
            </a:r>
            <a:r>
              <a:rPr lang="en-US" sz="2800" dirty="0" err="1">
                <a:solidFill>
                  <a:srgbClr val="000000"/>
                </a:solidFill>
              </a:rPr>
              <a:t>Em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Karniadakis</a:t>
            </a:r>
            <a:r>
              <a:rPr lang="en-US" sz="2800" dirty="0">
                <a:solidFill>
                  <a:srgbClr val="000000"/>
                </a:solidFill>
              </a:rPr>
              <a:t>. (2019). Physics-informed neural networks: A deep learning framework for solving forward and inverse problems involving nonlinear partial differential equations. 378, 686–707. </a:t>
            </a:r>
            <a:r>
              <a:rPr lang="en-US" sz="2800" dirty="0">
                <a:solidFill>
                  <a:srgbClr val="000000"/>
                </a:solidFill>
                <a:hlinkClick r:id="rId3"/>
              </a:rPr>
              <a:t>https://doi.org/10.1016/j.jcp.2018.10.045</a:t>
            </a:r>
            <a:endParaRPr lang="en-US" sz="2800" dirty="0">
              <a:solidFill>
                <a:srgbClr val="000000"/>
              </a:solidFill>
            </a:endParaRPr>
          </a:p>
          <a:p>
            <a:pPr>
              <a:lnSpc>
                <a:spcPts val="3605"/>
              </a:lnSpc>
            </a:pPr>
            <a:endParaRPr lang="en-US" sz="2800" dirty="0">
              <a:solidFill>
                <a:srgbClr val="000000"/>
              </a:solidFill>
            </a:endParaRPr>
          </a:p>
          <a:p>
            <a:pPr>
              <a:lnSpc>
                <a:spcPts val="3605"/>
              </a:lnSpc>
            </a:pPr>
            <a:r>
              <a:rPr lang="en-US" sz="2800" dirty="0">
                <a:solidFill>
                  <a:srgbClr val="000000"/>
                </a:solidFill>
              </a:rPr>
              <a:t>[4] Fujita, Kazuhiro. (2021). Physics-Informed Neural Network Method for Space Charge Effect in Particle Accelerators. IEEE Access. 9. 164017-164025. 10.1109/ACCESS.2021.3132942. </a:t>
            </a:r>
          </a:p>
          <a:p>
            <a:pPr>
              <a:lnSpc>
                <a:spcPts val="3605"/>
              </a:lnSpc>
            </a:pPr>
            <a:endParaRPr lang="en-US" sz="2800" dirty="0">
              <a:solidFill>
                <a:srgbClr val="000000"/>
              </a:solidFill>
            </a:endParaRPr>
          </a:p>
          <a:p>
            <a:pPr algn="l"/>
            <a:r>
              <a:rPr lang="en-US" sz="2800" dirty="0">
                <a:solidFill>
                  <a:srgbClr val="000000"/>
                </a:solidFill>
              </a:rPr>
              <a:t>[5] </a:t>
            </a:r>
            <a:r>
              <a:rPr lang="es-US" sz="2800" dirty="0">
                <a:solidFill>
                  <a:srgbClr val="000000"/>
                </a:solidFill>
                <a:effectLst/>
              </a:rPr>
              <a:t>Francisco </a:t>
            </a:r>
            <a:r>
              <a:rPr lang="es-US" sz="2800" dirty="0" err="1">
                <a:solidFill>
                  <a:srgbClr val="000000"/>
                </a:solidFill>
                <a:effectLst/>
              </a:rPr>
              <a:t>Sahli</a:t>
            </a:r>
            <a:r>
              <a:rPr lang="es-US" sz="2800" dirty="0">
                <a:solidFill>
                  <a:srgbClr val="000000"/>
                </a:solidFill>
                <a:effectLst/>
              </a:rPr>
              <a:t> Costabal, Yang, Y.-B., </a:t>
            </a:r>
            <a:r>
              <a:rPr lang="es-US" sz="2800" dirty="0" err="1">
                <a:solidFill>
                  <a:srgbClr val="000000"/>
                </a:solidFill>
                <a:effectLst/>
              </a:rPr>
              <a:t>Perdikaris</a:t>
            </a:r>
            <a:r>
              <a:rPr lang="es-US" sz="2800" dirty="0">
                <a:solidFill>
                  <a:srgbClr val="000000"/>
                </a:solidFill>
                <a:effectLst/>
              </a:rPr>
              <a:t>, P., Hurtado, D. E., &amp; </a:t>
            </a:r>
            <a:r>
              <a:rPr lang="es-US" sz="2800" dirty="0" err="1">
                <a:solidFill>
                  <a:srgbClr val="000000"/>
                </a:solidFill>
                <a:effectLst/>
              </a:rPr>
              <a:t>Kuhl</a:t>
            </a:r>
            <a:r>
              <a:rPr lang="es-US" sz="2800" dirty="0">
                <a:solidFill>
                  <a:srgbClr val="000000"/>
                </a:solidFill>
                <a:effectLst/>
              </a:rPr>
              <a:t>, E. (2020). </a:t>
            </a:r>
            <a:r>
              <a:rPr lang="es-US" sz="2800" dirty="0" err="1">
                <a:solidFill>
                  <a:srgbClr val="000000"/>
                </a:solidFill>
                <a:effectLst/>
              </a:rPr>
              <a:t>Physics-Informed</a:t>
            </a:r>
            <a:r>
              <a:rPr lang="es-US" sz="2800" dirty="0">
                <a:solidFill>
                  <a:srgbClr val="000000"/>
                </a:solidFill>
                <a:effectLst/>
              </a:rPr>
              <a:t> Neural Networks </a:t>
            </a:r>
            <a:r>
              <a:rPr lang="es-US" sz="2800" dirty="0" err="1">
                <a:solidFill>
                  <a:srgbClr val="000000"/>
                </a:solidFill>
                <a:effectLst/>
              </a:rPr>
              <a:t>for</a:t>
            </a:r>
            <a:r>
              <a:rPr lang="es-US" sz="2800" dirty="0">
                <a:solidFill>
                  <a:srgbClr val="000000"/>
                </a:solidFill>
                <a:effectLst/>
              </a:rPr>
              <a:t> </a:t>
            </a:r>
            <a:r>
              <a:rPr lang="es-US" sz="2800" dirty="0" err="1">
                <a:solidFill>
                  <a:srgbClr val="000000"/>
                </a:solidFill>
                <a:effectLst/>
              </a:rPr>
              <a:t>Cardiac</a:t>
            </a:r>
            <a:r>
              <a:rPr lang="es-US" sz="2800" dirty="0">
                <a:solidFill>
                  <a:srgbClr val="000000"/>
                </a:solidFill>
                <a:effectLst/>
              </a:rPr>
              <a:t> </a:t>
            </a:r>
            <a:r>
              <a:rPr lang="es-US" sz="2800" dirty="0" err="1">
                <a:solidFill>
                  <a:srgbClr val="000000"/>
                </a:solidFill>
                <a:effectLst/>
              </a:rPr>
              <a:t>Activation</a:t>
            </a:r>
            <a:r>
              <a:rPr lang="es-US" sz="2800" dirty="0">
                <a:solidFill>
                  <a:srgbClr val="000000"/>
                </a:solidFill>
                <a:effectLst/>
              </a:rPr>
              <a:t> </a:t>
            </a:r>
            <a:r>
              <a:rPr lang="es-US" sz="2800" dirty="0" err="1">
                <a:solidFill>
                  <a:srgbClr val="000000"/>
                </a:solidFill>
                <a:effectLst/>
              </a:rPr>
              <a:t>Mapping</a:t>
            </a:r>
            <a:r>
              <a:rPr lang="es-US" sz="2800" dirty="0">
                <a:solidFill>
                  <a:srgbClr val="000000"/>
                </a:solidFill>
                <a:effectLst/>
              </a:rPr>
              <a:t>. 8. </a:t>
            </a:r>
            <a:r>
              <a:rPr lang="es-US" sz="2800" dirty="0">
                <a:solidFill>
                  <a:srgbClr val="000000"/>
                </a:solidFill>
                <a:effectLst/>
                <a:hlinkClick r:id="rId4"/>
              </a:rPr>
              <a:t>https://doi.org/10.3389/fphy.2020.00042</a:t>
            </a:r>
            <a:endParaRPr lang="es-US" sz="2800" dirty="0">
              <a:solidFill>
                <a:srgbClr val="000000"/>
              </a:solidFill>
              <a:effectLst/>
            </a:endParaRPr>
          </a:p>
          <a:p>
            <a:pPr algn="l"/>
            <a:endParaRPr lang="es-US" sz="280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800" dirty="0">
                <a:solidFill>
                  <a:srgbClr val="000000"/>
                </a:solidFill>
              </a:rPr>
              <a:t>[6] </a:t>
            </a:r>
            <a:r>
              <a:rPr lang="es-US" sz="2800" dirty="0" err="1">
                <a:solidFill>
                  <a:srgbClr val="000000"/>
                </a:solidFill>
                <a:effectLst/>
              </a:rPr>
              <a:t>Cuomo</a:t>
            </a:r>
            <a:r>
              <a:rPr lang="es-US" sz="2800" dirty="0">
                <a:solidFill>
                  <a:srgbClr val="000000"/>
                </a:solidFill>
                <a:effectLst/>
              </a:rPr>
              <a:t>, S., </a:t>
            </a:r>
            <a:r>
              <a:rPr lang="es-US" sz="2800" dirty="0" err="1">
                <a:solidFill>
                  <a:srgbClr val="000000"/>
                </a:solidFill>
                <a:effectLst/>
              </a:rPr>
              <a:t>Schiano</a:t>
            </a:r>
            <a:r>
              <a:rPr lang="es-US" sz="2800" dirty="0">
                <a:solidFill>
                  <a:srgbClr val="000000"/>
                </a:solidFill>
                <a:effectLst/>
              </a:rPr>
              <a:t>, V., </a:t>
            </a:r>
            <a:r>
              <a:rPr lang="es-US" sz="2800" dirty="0" err="1">
                <a:solidFill>
                  <a:srgbClr val="000000"/>
                </a:solidFill>
                <a:effectLst/>
              </a:rPr>
              <a:t>Giampaolo</a:t>
            </a:r>
            <a:r>
              <a:rPr lang="es-US" sz="2800" dirty="0">
                <a:solidFill>
                  <a:srgbClr val="000000"/>
                </a:solidFill>
                <a:effectLst/>
              </a:rPr>
              <a:t>, F., Gianluigi </a:t>
            </a:r>
            <a:r>
              <a:rPr lang="es-US" sz="2800" dirty="0" err="1">
                <a:solidFill>
                  <a:srgbClr val="000000"/>
                </a:solidFill>
                <a:effectLst/>
              </a:rPr>
              <a:t>Rozza</a:t>
            </a:r>
            <a:r>
              <a:rPr lang="es-US" sz="2800" dirty="0">
                <a:solidFill>
                  <a:srgbClr val="000000"/>
                </a:solidFill>
                <a:effectLst/>
              </a:rPr>
              <a:t>, </a:t>
            </a:r>
            <a:r>
              <a:rPr lang="es-US" sz="2800" dirty="0" err="1">
                <a:solidFill>
                  <a:srgbClr val="000000"/>
                </a:solidFill>
                <a:effectLst/>
              </a:rPr>
              <a:t>Maziar</a:t>
            </a:r>
            <a:r>
              <a:rPr lang="es-US" sz="2800" dirty="0">
                <a:solidFill>
                  <a:srgbClr val="000000"/>
                </a:solidFill>
                <a:effectLst/>
              </a:rPr>
              <a:t> </a:t>
            </a:r>
            <a:r>
              <a:rPr lang="es-US" sz="2800" dirty="0" err="1">
                <a:solidFill>
                  <a:srgbClr val="000000"/>
                </a:solidFill>
                <a:effectLst/>
              </a:rPr>
              <a:t>Raissi</a:t>
            </a:r>
            <a:r>
              <a:rPr lang="es-US" sz="2800" dirty="0">
                <a:solidFill>
                  <a:srgbClr val="000000"/>
                </a:solidFill>
                <a:effectLst/>
              </a:rPr>
              <a:t>, &amp; </a:t>
            </a:r>
            <a:r>
              <a:rPr lang="es-US" sz="2800" dirty="0" err="1">
                <a:solidFill>
                  <a:srgbClr val="000000"/>
                </a:solidFill>
                <a:effectLst/>
              </a:rPr>
              <a:t>Piccialli</a:t>
            </a:r>
            <a:r>
              <a:rPr lang="es-US" sz="2800" dirty="0">
                <a:solidFill>
                  <a:srgbClr val="000000"/>
                </a:solidFill>
                <a:effectLst/>
              </a:rPr>
              <a:t>, F. (2022). </a:t>
            </a:r>
            <a:r>
              <a:rPr lang="es-US" sz="2800" dirty="0" err="1">
                <a:solidFill>
                  <a:srgbClr val="000000"/>
                </a:solidFill>
                <a:effectLst/>
              </a:rPr>
              <a:t>Scientific</a:t>
            </a:r>
            <a:r>
              <a:rPr lang="es-US" sz="2800" dirty="0">
                <a:solidFill>
                  <a:srgbClr val="000000"/>
                </a:solidFill>
                <a:effectLst/>
              </a:rPr>
              <a:t> Machine Learning </a:t>
            </a:r>
            <a:r>
              <a:rPr lang="es-US" sz="2800" dirty="0" err="1">
                <a:solidFill>
                  <a:srgbClr val="000000"/>
                </a:solidFill>
                <a:effectLst/>
              </a:rPr>
              <a:t>Through</a:t>
            </a:r>
            <a:r>
              <a:rPr lang="es-US" sz="2800" dirty="0">
                <a:solidFill>
                  <a:srgbClr val="000000"/>
                </a:solidFill>
                <a:effectLst/>
              </a:rPr>
              <a:t> </a:t>
            </a:r>
            <a:r>
              <a:rPr lang="es-US" sz="2800" dirty="0" err="1">
                <a:solidFill>
                  <a:srgbClr val="000000"/>
                </a:solidFill>
                <a:effectLst/>
              </a:rPr>
              <a:t>Physics</a:t>
            </a:r>
            <a:r>
              <a:rPr lang="es-US" sz="2800" dirty="0">
                <a:solidFill>
                  <a:srgbClr val="000000"/>
                </a:solidFill>
                <a:effectLst/>
              </a:rPr>
              <a:t>–</a:t>
            </a:r>
            <a:r>
              <a:rPr lang="es-US" sz="2800" dirty="0" err="1">
                <a:solidFill>
                  <a:srgbClr val="000000"/>
                </a:solidFill>
                <a:effectLst/>
              </a:rPr>
              <a:t>Informed</a:t>
            </a:r>
            <a:r>
              <a:rPr lang="es-US" sz="2800" dirty="0">
                <a:solidFill>
                  <a:srgbClr val="000000"/>
                </a:solidFill>
                <a:effectLst/>
              </a:rPr>
              <a:t> Neural Networks: </a:t>
            </a:r>
            <a:r>
              <a:rPr lang="es-US" sz="2800" dirty="0" err="1">
                <a:solidFill>
                  <a:srgbClr val="000000"/>
                </a:solidFill>
                <a:effectLst/>
              </a:rPr>
              <a:t>Where</a:t>
            </a:r>
            <a:r>
              <a:rPr lang="es-US" sz="2800" dirty="0">
                <a:solidFill>
                  <a:srgbClr val="000000"/>
                </a:solidFill>
                <a:effectLst/>
              </a:rPr>
              <a:t> </a:t>
            </a:r>
            <a:r>
              <a:rPr lang="es-US" sz="2800" dirty="0" err="1">
                <a:solidFill>
                  <a:srgbClr val="000000"/>
                </a:solidFill>
                <a:effectLst/>
              </a:rPr>
              <a:t>we</a:t>
            </a:r>
            <a:r>
              <a:rPr lang="es-US" sz="2800" dirty="0">
                <a:solidFill>
                  <a:srgbClr val="000000"/>
                </a:solidFill>
                <a:effectLst/>
              </a:rPr>
              <a:t> are and </a:t>
            </a:r>
            <a:r>
              <a:rPr lang="es-US" sz="2800" dirty="0" err="1">
                <a:solidFill>
                  <a:srgbClr val="000000"/>
                </a:solidFill>
                <a:effectLst/>
              </a:rPr>
              <a:t>What’s</a:t>
            </a:r>
            <a:r>
              <a:rPr lang="es-US" sz="2800" dirty="0">
                <a:solidFill>
                  <a:srgbClr val="000000"/>
                </a:solidFill>
                <a:effectLst/>
              </a:rPr>
              <a:t> Next. 92(3). </a:t>
            </a:r>
            <a:r>
              <a:rPr lang="es-US" sz="2800" dirty="0">
                <a:solidFill>
                  <a:srgbClr val="000000"/>
                </a:solidFill>
                <a:effectLst/>
                <a:hlinkClick r:id="rId5"/>
              </a:rPr>
              <a:t>https://doi.org/10.1007/s10915-022-01939-z</a:t>
            </a:r>
            <a:endParaRPr lang="es-US" sz="2800" dirty="0">
              <a:solidFill>
                <a:srgbClr val="000000"/>
              </a:solidFill>
              <a:effectLst/>
            </a:endParaRPr>
          </a:p>
          <a:p>
            <a:pPr algn="l"/>
            <a:endParaRPr lang="es-US" sz="2800" dirty="0">
              <a:solidFill>
                <a:srgbClr val="000000"/>
              </a:solidFill>
              <a:effectLst/>
            </a:endParaRPr>
          </a:p>
          <a:p>
            <a:pPr algn="l"/>
            <a:r>
              <a:rPr lang="es-US" sz="2800" b="0" i="0" dirty="0">
                <a:solidFill>
                  <a:srgbClr val="000000"/>
                </a:solidFill>
                <a:effectLst/>
              </a:rPr>
              <a:t>‌</a:t>
            </a:r>
          </a:p>
          <a:p>
            <a:pPr>
              <a:lnSpc>
                <a:spcPts val="3605"/>
              </a:lnSpc>
            </a:pPr>
            <a:endParaRPr lang="en-US" sz="2575" dirty="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3605"/>
              </a:lnSpc>
            </a:pPr>
            <a:endParaRPr lang="en-US" sz="2575" dirty="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3605"/>
              </a:lnSpc>
            </a:pPr>
            <a:r>
              <a:rPr lang="en-US" sz="2575" dirty="0">
                <a:solidFill>
                  <a:srgbClr val="000000"/>
                </a:solidFill>
                <a:cs typeface="Canva Sans"/>
              </a:rPr>
              <a:t>‌</a:t>
            </a:r>
          </a:p>
          <a:p>
            <a:pPr algn="ctr">
              <a:lnSpc>
                <a:spcPts val="3605"/>
              </a:lnSpc>
            </a:pPr>
            <a:r>
              <a:rPr lang="en-US" sz="2575" dirty="0">
                <a:solidFill>
                  <a:srgbClr val="000000"/>
                </a:solidFill>
                <a:cs typeface="Canva Sans"/>
              </a:rPr>
              <a:t>‌</a:t>
            </a:r>
          </a:p>
          <a:p>
            <a:pPr algn="ctr">
              <a:lnSpc>
                <a:spcPts val="3605"/>
              </a:lnSpc>
              <a:spcBef>
                <a:spcPct val="0"/>
              </a:spcBef>
            </a:pPr>
            <a:endParaRPr lang="en-US" sz="2575" dirty="0">
              <a:solidFill>
                <a:srgbClr val="000000"/>
              </a:solidFill>
              <a:cs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302</Words>
  <Application>Microsoft Office PowerPoint</Application>
  <PresentationFormat>Personalizado</PresentationFormat>
  <Paragraphs>20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Canva Sans</vt:lpstr>
      <vt:lpstr>Office Theme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IA-PINN</dc:title>
  <cp:lastModifiedBy>Fabian Trigo Faúndez</cp:lastModifiedBy>
  <cp:revision>5</cp:revision>
  <dcterms:created xsi:type="dcterms:W3CDTF">2006-08-16T00:00:00Z</dcterms:created>
  <dcterms:modified xsi:type="dcterms:W3CDTF">2023-06-15T00:25:43Z</dcterms:modified>
  <dc:identifier>DAFl16GOttU</dc:identifier>
</cp:coreProperties>
</file>