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3" r:id="rId3"/>
    <p:sldId id="257" r:id="rId4"/>
    <p:sldId id="259" r:id="rId5"/>
    <p:sldId id="260" r:id="rId6"/>
    <p:sldId id="261" r:id="rId7"/>
    <p:sldId id="258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DC41F3-66BD-4764-A9D7-96EF7F3D3BCF}" v="10" dt="2021-04-07T14:18:51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Pereira" userId="b3add44d4f92d370" providerId="LiveId" clId="{7FDC41F3-66BD-4764-A9D7-96EF7F3D3BCF}"/>
    <pc:docChg chg="addSld modSld modShowInfo">
      <pc:chgData name="Fabio Pereira" userId="b3add44d4f92d370" providerId="LiveId" clId="{7FDC41F3-66BD-4764-A9D7-96EF7F3D3BCF}" dt="2021-04-07T15:30:40.469" v="156" actId="2744"/>
      <pc:docMkLst>
        <pc:docMk/>
      </pc:docMkLst>
      <pc:sldChg chg="modAnim">
        <pc:chgData name="Fabio Pereira" userId="b3add44d4f92d370" providerId="LiveId" clId="{7FDC41F3-66BD-4764-A9D7-96EF7F3D3BCF}" dt="2021-04-07T14:06:43.384" v="151"/>
        <pc:sldMkLst>
          <pc:docMk/>
          <pc:sldMk cId="2007087629" sldId="257"/>
        </pc:sldMkLst>
      </pc:sldChg>
      <pc:sldChg chg="modAnim">
        <pc:chgData name="Fabio Pereira" userId="b3add44d4f92d370" providerId="LiveId" clId="{7FDC41F3-66BD-4764-A9D7-96EF7F3D3BCF}" dt="2021-04-07T14:18:51.413" v="153"/>
        <pc:sldMkLst>
          <pc:docMk/>
          <pc:sldMk cId="1434792554" sldId="260"/>
        </pc:sldMkLst>
      </pc:sldChg>
      <pc:sldChg chg="modSp add mod">
        <pc:chgData name="Fabio Pereira" userId="b3add44d4f92d370" providerId="LiveId" clId="{7FDC41F3-66BD-4764-A9D7-96EF7F3D3BCF}" dt="2021-04-07T14:05:09.360" v="144" actId="20577"/>
        <pc:sldMkLst>
          <pc:docMk/>
          <pc:sldMk cId="4102544974" sldId="263"/>
        </pc:sldMkLst>
        <pc:spChg chg="mod">
          <ac:chgData name="Fabio Pereira" userId="b3add44d4f92d370" providerId="LiveId" clId="{7FDC41F3-66BD-4764-A9D7-96EF7F3D3BCF}" dt="2021-04-07T14:03:59.965" v="18" actId="20577"/>
          <ac:spMkLst>
            <pc:docMk/>
            <pc:sldMk cId="4102544974" sldId="263"/>
            <ac:spMk id="2" creationId="{E8D7EAFA-3C74-48FF-BC73-DB5B20D7F6CA}"/>
          </ac:spMkLst>
        </pc:spChg>
        <pc:spChg chg="mod">
          <ac:chgData name="Fabio Pereira" userId="b3add44d4f92d370" providerId="LiveId" clId="{7FDC41F3-66BD-4764-A9D7-96EF7F3D3BCF}" dt="2021-04-07T14:05:09.360" v="144" actId="20577"/>
          <ac:spMkLst>
            <pc:docMk/>
            <pc:sldMk cId="4102544974" sldId="263"/>
            <ac:spMk id="3" creationId="{0A5C3FE4-F625-464E-BCBD-F524DA2357F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08779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5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2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8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93572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2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8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6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5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747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527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129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79336-8138-4F78-AB29-C46453B0C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Trebuchet MS" panose="020B0603020202020204" pitchFamily="34" charset="0"/>
              </a:rPr>
              <a:t>O FAMOSO BDD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F22D1C-2A25-436E-8894-8A7833082E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CHEGANDO AO TOPO DA PIRÂMIDE</a:t>
            </a:r>
          </a:p>
        </p:txBody>
      </p:sp>
    </p:spTree>
    <p:extLst>
      <p:ext uri="{BB962C8B-B14F-4D97-AF65-F5344CB8AC3E}">
        <p14:creationId xmlns:p14="http://schemas.microsoft.com/office/powerpoint/2010/main" val="389491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7EAFA-3C74-48FF-BC73-DB5B20D7F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00" y="0"/>
            <a:ext cx="11490000" cy="748800"/>
          </a:xfrm>
        </p:spPr>
        <p:txBody>
          <a:bodyPr/>
          <a:lstStyle/>
          <a:p>
            <a:r>
              <a:rPr lang="pt-BR" dirty="0">
                <a:latin typeface="Trebuchet MS" panose="020B0603020202020204" pitchFamily="34" charset="0"/>
              </a:rPr>
              <a:t>AGENDA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5C3FE4-F625-464E-BCBD-F524DA2357F3}"/>
              </a:ext>
            </a:extLst>
          </p:cNvPr>
          <p:cNvSpPr txBox="1"/>
          <p:nvPr/>
        </p:nvSpPr>
        <p:spPr>
          <a:xfrm>
            <a:off x="702000" y="1029600"/>
            <a:ext cx="11490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Trebuchet MS" panose="020B0603020202020204" pitchFamily="34" charset="0"/>
              </a:rPr>
              <a:t>A PIRÂMIDE DE TESTES</a:t>
            </a:r>
          </a:p>
          <a:p>
            <a:endParaRPr lang="pt-BR" sz="3200" dirty="0">
              <a:latin typeface="Trebuchet MS" panose="020B0603020202020204" pitchFamily="34" charset="0"/>
            </a:endParaRPr>
          </a:p>
          <a:p>
            <a:r>
              <a:rPr lang="pt-BR" sz="3200" dirty="0">
                <a:latin typeface="Trebuchet MS" panose="020B0603020202020204" pitchFamily="34" charset="0"/>
              </a:rPr>
              <a:t>BDD</a:t>
            </a:r>
          </a:p>
          <a:p>
            <a:r>
              <a:rPr lang="pt-BR" sz="3200" dirty="0">
                <a:latin typeface="Trebuchet MS" panose="020B0603020202020204" pitchFamily="34" charset="0"/>
              </a:rPr>
              <a:t>	O QUE É E QUAIS AS VANTAGENS</a:t>
            </a:r>
          </a:p>
          <a:p>
            <a:r>
              <a:rPr lang="pt-BR" sz="3200" dirty="0">
                <a:latin typeface="Trebuchet MS" panose="020B0603020202020204" pitchFamily="34" charset="0"/>
              </a:rPr>
              <a:t>	COMO FUNCIONA?</a:t>
            </a:r>
          </a:p>
          <a:p>
            <a:r>
              <a:rPr lang="pt-BR" sz="3200" dirty="0">
                <a:latin typeface="Trebuchet MS" panose="020B0603020202020204" pitchFamily="34" charset="0"/>
              </a:rPr>
              <a:t>	COMO EU UTILIZO?</a:t>
            </a:r>
          </a:p>
          <a:p>
            <a:r>
              <a:rPr lang="pt-BR" sz="3200" dirty="0">
                <a:latin typeface="Trebuchet MS" panose="020B0603020202020204" pitchFamily="34" charset="0"/>
              </a:rPr>
              <a:t>	UM EXEMPLO PRÁTICO</a:t>
            </a:r>
          </a:p>
          <a:p>
            <a:pPr algn="ctr"/>
            <a:endParaRPr lang="pt-BR" sz="4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54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riângulo isósceles 17">
            <a:extLst>
              <a:ext uri="{FF2B5EF4-FFF2-40B4-BE49-F238E27FC236}">
                <a16:creationId xmlns:a16="http://schemas.microsoft.com/office/drawing/2014/main" id="{03DE03C2-7D1B-4443-AE12-5EFC6207FC2E}"/>
              </a:ext>
            </a:extLst>
          </p:cNvPr>
          <p:cNvSpPr/>
          <p:nvPr/>
        </p:nvSpPr>
        <p:spPr>
          <a:xfrm>
            <a:off x="1871376" y="1571270"/>
            <a:ext cx="5971306" cy="5163202"/>
          </a:xfrm>
          <a:prstGeom prst="triangle">
            <a:avLst>
              <a:gd name="adj" fmla="val 5022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D7EAFA-3C74-48FF-BC73-DB5B20D7F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00" y="0"/>
            <a:ext cx="11490000" cy="748800"/>
          </a:xfrm>
        </p:spPr>
        <p:txBody>
          <a:bodyPr/>
          <a:lstStyle/>
          <a:p>
            <a:r>
              <a:rPr lang="pt-BR" dirty="0">
                <a:latin typeface="Trebuchet MS" panose="020B0603020202020204" pitchFamily="34" charset="0"/>
              </a:rPr>
              <a:t>A PIRÂMIDE DE TESTES</a:t>
            </a:r>
          </a:p>
        </p:txBody>
      </p:sp>
      <p:pic>
        <p:nvPicPr>
          <p:cNvPr id="6" name="Imagem 5" descr="Gráfico&#10;&#10;Descrição gerada automaticamente">
            <a:extLst>
              <a:ext uri="{FF2B5EF4-FFF2-40B4-BE49-F238E27FC236}">
                <a16:creationId xmlns:a16="http://schemas.microsoft.com/office/drawing/2014/main" id="{A9EB67D0-7700-4C16-937B-34BA5F894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41" y="5189406"/>
            <a:ext cx="918659" cy="1067394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5FF8CB1B-247A-4C10-A9A9-45095C29946A}"/>
              </a:ext>
            </a:extLst>
          </p:cNvPr>
          <p:cNvSpPr/>
          <p:nvPr/>
        </p:nvSpPr>
        <p:spPr>
          <a:xfrm rot="16200000">
            <a:off x="-89068" y="3432780"/>
            <a:ext cx="2707200" cy="608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9F2CFD9-968F-4DAD-B644-AB32F3EEED03}"/>
              </a:ext>
            </a:extLst>
          </p:cNvPr>
          <p:cNvSpPr txBox="1"/>
          <p:nvPr/>
        </p:nvSpPr>
        <p:spPr>
          <a:xfrm>
            <a:off x="756443" y="625680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rebuchet MS" panose="020B0603020202020204" pitchFamily="34" charset="0"/>
              </a:rPr>
              <a:t>Simples </a:t>
            </a:r>
          </a:p>
          <a:p>
            <a:r>
              <a:rPr lang="pt-BR" dirty="0">
                <a:latin typeface="Trebuchet MS" panose="020B0603020202020204" pitchFamily="34" charset="0"/>
              </a:rPr>
              <a:t>e rápido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565E993-6991-4975-8F32-75DEC38CBDD9}"/>
              </a:ext>
            </a:extLst>
          </p:cNvPr>
          <p:cNvSpPr txBox="1"/>
          <p:nvPr/>
        </p:nvSpPr>
        <p:spPr>
          <a:xfrm>
            <a:off x="745799" y="843234"/>
            <a:ext cx="1199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rebuchet MS" panose="020B0603020202020204" pitchFamily="34" charset="0"/>
              </a:rPr>
              <a:t>Complexo</a:t>
            </a:r>
          </a:p>
          <a:p>
            <a:r>
              <a:rPr lang="pt-BR" dirty="0">
                <a:latin typeface="Trebuchet MS" panose="020B0603020202020204" pitchFamily="34" charset="0"/>
              </a:rPr>
              <a:t>e lento</a:t>
            </a:r>
          </a:p>
        </p:txBody>
      </p:sp>
      <p:pic>
        <p:nvPicPr>
          <p:cNvPr id="10" name="Imagem 9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9199E3A8-7F28-4E45-977D-F808E847B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76079" y="1504065"/>
            <a:ext cx="776905" cy="82963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9A7D7DA-1098-4E34-B867-7EF9B7C7C617}"/>
              </a:ext>
            </a:extLst>
          </p:cNvPr>
          <p:cNvSpPr txBox="1"/>
          <p:nvPr/>
        </p:nvSpPr>
        <p:spPr>
          <a:xfrm>
            <a:off x="8134864" y="1104574"/>
            <a:ext cx="36081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TESTES UNITÁRIOS:</a:t>
            </a:r>
          </a:p>
          <a:p>
            <a:r>
              <a:rPr lang="pt-BR" dirty="0"/>
              <a:t>Testam a menor unidade do código</a:t>
            </a:r>
          </a:p>
          <a:p>
            <a:r>
              <a:rPr lang="pt-BR" dirty="0"/>
              <a:t>São independentes</a:t>
            </a:r>
          </a:p>
          <a:p>
            <a:r>
              <a:rPr lang="pt-BR" dirty="0"/>
              <a:t>Cobertura completa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F8CDBEE-F98E-4565-9E40-CAAB382B76E4}"/>
              </a:ext>
            </a:extLst>
          </p:cNvPr>
          <p:cNvSpPr txBox="1"/>
          <p:nvPr/>
        </p:nvSpPr>
        <p:spPr>
          <a:xfrm>
            <a:off x="8134864" y="2745201"/>
            <a:ext cx="34136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TESTES DE INTEGRAÇÃO:</a:t>
            </a:r>
          </a:p>
          <a:p>
            <a:r>
              <a:rPr lang="pt-BR" dirty="0"/>
              <a:t>Testam as camadas do software</a:t>
            </a:r>
          </a:p>
          <a:p>
            <a:r>
              <a:rPr lang="pt-BR" dirty="0"/>
              <a:t>Utilizam </a:t>
            </a:r>
            <a:r>
              <a:rPr lang="pt-BR" dirty="0" err="1"/>
              <a:t>mocks</a:t>
            </a:r>
            <a:endParaRPr lang="pt-BR" dirty="0"/>
          </a:p>
          <a:p>
            <a:r>
              <a:rPr lang="pt-BR" dirty="0"/>
              <a:t>Cobertura intermediária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B32A5BC-A623-48ED-8639-8220FE1822EE}"/>
              </a:ext>
            </a:extLst>
          </p:cNvPr>
          <p:cNvSpPr txBox="1"/>
          <p:nvPr/>
        </p:nvSpPr>
        <p:spPr>
          <a:xfrm>
            <a:off x="8134864" y="4385828"/>
            <a:ext cx="4057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TESTES FUNCIONAIS:</a:t>
            </a:r>
          </a:p>
          <a:p>
            <a:r>
              <a:rPr lang="pt-BR" dirty="0"/>
              <a:t>Garantem o funcionamento do software</a:t>
            </a:r>
          </a:p>
          <a:p>
            <a:r>
              <a:rPr lang="pt-BR" dirty="0"/>
              <a:t>Teste fim a fim</a:t>
            </a:r>
          </a:p>
          <a:p>
            <a:r>
              <a:rPr lang="pt-BR" dirty="0"/>
              <a:t>Menor cobertura</a:t>
            </a:r>
          </a:p>
        </p:txBody>
      </p:sp>
      <p:sp>
        <p:nvSpPr>
          <p:cNvPr id="15" name="Trapezoide 14">
            <a:extLst>
              <a:ext uri="{FF2B5EF4-FFF2-40B4-BE49-F238E27FC236}">
                <a16:creationId xmlns:a16="http://schemas.microsoft.com/office/drawing/2014/main" id="{999DC1EB-3364-4F5E-B053-2C24B7137A93}"/>
              </a:ext>
            </a:extLst>
          </p:cNvPr>
          <p:cNvSpPr/>
          <p:nvPr/>
        </p:nvSpPr>
        <p:spPr>
          <a:xfrm>
            <a:off x="1915200" y="4711733"/>
            <a:ext cx="5882400" cy="1998667"/>
          </a:xfrm>
          <a:prstGeom prst="trapezoid">
            <a:avLst>
              <a:gd name="adj" fmla="val 5793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rapezoide 15">
            <a:extLst>
              <a:ext uri="{FF2B5EF4-FFF2-40B4-BE49-F238E27FC236}">
                <a16:creationId xmlns:a16="http://schemas.microsoft.com/office/drawing/2014/main" id="{C2CFC728-F708-4C93-9AA1-22998F461FF6}"/>
              </a:ext>
            </a:extLst>
          </p:cNvPr>
          <p:cNvSpPr/>
          <p:nvPr/>
        </p:nvSpPr>
        <p:spPr>
          <a:xfrm>
            <a:off x="3074400" y="3046150"/>
            <a:ext cx="3585599" cy="1673605"/>
          </a:xfrm>
          <a:prstGeom prst="trapezoid">
            <a:avLst>
              <a:gd name="adj" fmla="val 5732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0BAF40E8-BA07-4E2F-93E2-B87EDC345E5E}"/>
              </a:ext>
            </a:extLst>
          </p:cNvPr>
          <p:cNvSpPr/>
          <p:nvPr/>
        </p:nvSpPr>
        <p:spPr>
          <a:xfrm>
            <a:off x="4063291" y="1636839"/>
            <a:ext cx="1631909" cy="1402112"/>
          </a:xfrm>
          <a:prstGeom prst="triangle">
            <a:avLst>
              <a:gd name="adj" fmla="val 4928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EDA79B6-9A10-4424-9721-04E3AC05A5D2}"/>
              </a:ext>
            </a:extLst>
          </p:cNvPr>
          <p:cNvSpPr txBox="1"/>
          <p:nvPr/>
        </p:nvSpPr>
        <p:spPr>
          <a:xfrm>
            <a:off x="4327736" y="5542225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Trebuchet MS" panose="020B0603020202020204" pitchFamily="34" charset="0"/>
              </a:rPr>
              <a:t>UNITÁRIO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5034720-E893-4D81-82A5-0ABA9F4EB6B8}"/>
              </a:ext>
            </a:extLst>
          </p:cNvPr>
          <p:cNvSpPr txBox="1"/>
          <p:nvPr/>
        </p:nvSpPr>
        <p:spPr>
          <a:xfrm>
            <a:off x="4151406" y="3683955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Trebuchet MS" panose="020B0603020202020204" pitchFamily="34" charset="0"/>
              </a:rPr>
              <a:t>INTEGRAÇÃO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DE25254-3172-4A06-AA70-1F37F549563B}"/>
              </a:ext>
            </a:extLst>
          </p:cNvPr>
          <p:cNvSpPr txBox="1"/>
          <p:nvPr/>
        </p:nvSpPr>
        <p:spPr>
          <a:xfrm>
            <a:off x="4221938" y="119300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Trebuchet MS" panose="020B0603020202020204" pitchFamily="34" charset="0"/>
              </a:rPr>
              <a:t>FUNCIONAL</a:t>
            </a:r>
          </a:p>
        </p:txBody>
      </p:sp>
    </p:spTree>
    <p:extLst>
      <p:ext uri="{BB962C8B-B14F-4D97-AF65-F5344CB8AC3E}">
        <p14:creationId xmlns:p14="http://schemas.microsoft.com/office/powerpoint/2010/main" val="200708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21" grpId="0"/>
      <p:bldP spid="12" grpId="0"/>
      <p:bldP spid="29" grpId="0"/>
      <p:bldP spid="30" grpId="0"/>
      <p:bldP spid="15" grpId="0" animBg="1"/>
      <p:bldP spid="15" grpId="1" animBg="1"/>
      <p:bldP spid="16" grpId="0" animBg="1"/>
      <p:bldP spid="16" grpId="1" animBg="1"/>
      <p:bldP spid="17" grpId="0" animBg="1"/>
      <p:bldP spid="11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7EAFA-3C74-48FF-BC73-DB5B20D7F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00" y="0"/>
            <a:ext cx="11490000" cy="748800"/>
          </a:xfrm>
        </p:spPr>
        <p:txBody>
          <a:bodyPr/>
          <a:lstStyle/>
          <a:p>
            <a:r>
              <a:rPr lang="pt-BR" dirty="0">
                <a:latin typeface="Trebuchet MS" panose="020B0603020202020204" pitchFamily="34" charset="0"/>
              </a:rPr>
              <a:t>BDD – O que é e quais as vantagens?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03EE62E-C50F-4FB4-980B-A7B1994C5B2C}"/>
              </a:ext>
            </a:extLst>
          </p:cNvPr>
          <p:cNvSpPr txBox="1"/>
          <p:nvPr/>
        </p:nvSpPr>
        <p:spPr>
          <a:xfrm>
            <a:off x="1051200" y="1180800"/>
            <a:ext cx="1059040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Behaviour-Driven</a:t>
            </a:r>
            <a:r>
              <a:rPr lang="pt-BR" sz="2400" dirty="0"/>
              <a:t> </a:t>
            </a:r>
            <a:r>
              <a:rPr lang="pt-BR" sz="2400" dirty="0" err="1"/>
              <a:t>Development</a:t>
            </a:r>
            <a:r>
              <a:rPr lang="pt-BR" sz="2400" dirty="0"/>
              <a:t> – Desenvolvimento orientado a comportamentos</a:t>
            </a:r>
          </a:p>
          <a:p>
            <a:endParaRPr lang="pt-BR" sz="2400" dirty="0"/>
          </a:p>
          <a:p>
            <a:r>
              <a:rPr lang="pt-BR" sz="2400" dirty="0"/>
              <a:t>Pode testar praticamente qualquer comportamento do software</a:t>
            </a:r>
          </a:p>
          <a:p>
            <a:endParaRPr lang="pt-BR" sz="2400" dirty="0"/>
          </a:p>
          <a:p>
            <a:r>
              <a:rPr lang="pt-BR" sz="2400" dirty="0"/>
              <a:t>Simula de maneira simples um cenário real</a:t>
            </a:r>
          </a:p>
          <a:p>
            <a:endParaRPr lang="pt-BR" sz="2400" dirty="0"/>
          </a:p>
          <a:p>
            <a:r>
              <a:rPr lang="pt-BR" sz="2400" dirty="0"/>
              <a:t>Fácil de entender pois é escrito em linguagem natural</a:t>
            </a:r>
          </a:p>
          <a:p>
            <a:endParaRPr lang="pt-BR" sz="2400" dirty="0"/>
          </a:p>
          <a:p>
            <a:r>
              <a:rPr lang="pt-BR" sz="2400" dirty="0"/>
              <a:t>Pode ser utilizado para definir critérios de aceitação </a:t>
            </a:r>
          </a:p>
          <a:p>
            <a:endParaRPr lang="pt-BR" sz="2400" dirty="0"/>
          </a:p>
          <a:p>
            <a:r>
              <a:rPr lang="pt-BR" sz="2400" dirty="0"/>
              <a:t>O time entende mais do negócio e fica mais unido</a:t>
            </a:r>
          </a:p>
          <a:p>
            <a:endParaRPr lang="pt-BR" sz="2400" dirty="0"/>
          </a:p>
          <a:p>
            <a:r>
              <a:rPr lang="pt-BR" sz="2400" dirty="0"/>
              <a:t>O teste é o mesmo independente da tecnologia utilizada</a:t>
            </a:r>
          </a:p>
          <a:p>
            <a:endParaRPr lang="pt-BR" sz="2400" dirty="0"/>
          </a:p>
          <a:p>
            <a:r>
              <a:rPr lang="pt-BR" sz="2400" dirty="0"/>
              <a:t>Facilita o </a:t>
            </a:r>
            <a:r>
              <a:rPr lang="pt-BR" sz="2400" dirty="0" err="1"/>
              <a:t>onboarding</a:t>
            </a:r>
            <a:r>
              <a:rPr lang="pt-BR" sz="2400" dirty="0"/>
              <a:t> de uma nova pessoa no time</a:t>
            </a:r>
          </a:p>
        </p:txBody>
      </p:sp>
    </p:spTree>
    <p:extLst>
      <p:ext uri="{BB962C8B-B14F-4D97-AF65-F5344CB8AC3E}">
        <p14:creationId xmlns:p14="http://schemas.microsoft.com/office/powerpoint/2010/main" val="66991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7EAFA-3C74-48FF-BC73-DB5B20D7F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00" y="0"/>
            <a:ext cx="11490000" cy="748800"/>
          </a:xfrm>
        </p:spPr>
        <p:txBody>
          <a:bodyPr>
            <a:normAutofit/>
          </a:bodyPr>
          <a:lstStyle/>
          <a:p>
            <a:r>
              <a:rPr lang="pt-BR" dirty="0">
                <a:latin typeface="Trebuchet MS" panose="020B0603020202020204" pitchFamily="34" charset="0"/>
              </a:rPr>
              <a:t>BDD – Como funciona?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5BF7D60-7CF5-4194-879C-987C92E98E5E}"/>
              </a:ext>
            </a:extLst>
          </p:cNvPr>
          <p:cNvSpPr txBox="1"/>
          <p:nvPr/>
        </p:nvSpPr>
        <p:spPr>
          <a:xfrm>
            <a:off x="964800" y="927317"/>
            <a:ext cx="247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rebuchet MS" panose="020B0603020202020204" pitchFamily="34" charset="0"/>
              </a:rPr>
              <a:t>Funcionalidade:</a:t>
            </a:r>
            <a:endParaRPr lang="pt-BR" sz="2400" dirty="0">
              <a:latin typeface="Trebuchet MS" panose="020B0603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9D410F9-E19D-4F7F-94CD-2DCD8D566F03}"/>
              </a:ext>
            </a:extLst>
          </p:cNvPr>
          <p:cNvSpPr txBox="1"/>
          <p:nvPr/>
        </p:nvSpPr>
        <p:spPr>
          <a:xfrm>
            <a:off x="1216472" y="1507017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Trebuchet MS" panose="020B0603020202020204" pitchFamily="34" charset="0"/>
              </a:rPr>
              <a:t>Cenário: </a:t>
            </a:r>
            <a:endParaRPr lang="pt-BR" dirty="0">
              <a:latin typeface="Trebuchet MS" panose="020B06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E343EE-8127-41EC-974B-EBDCDF1889FF}"/>
              </a:ext>
            </a:extLst>
          </p:cNvPr>
          <p:cNvSpPr txBox="1"/>
          <p:nvPr/>
        </p:nvSpPr>
        <p:spPr>
          <a:xfrm>
            <a:off x="1220209" y="2365864"/>
            <a:ext cx="434285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Trebuchet MS" panose="020B0603020202020204" pitchFamily="34" charset="0"/>
              </a:rPr>
              <a:t>DADO</a:t>
            </a:r>
            <a:r>
              <a:rPr lang="pt-BR" dirty="0">
                <a:latin typeface="Trebuchet MS" panose="020B0603020202020204" pitchFamily="34" charset="0"/>
              </a:rPr>
              <a:t> que está fazendo sol</a:t>
            </a:r>
            <a:br>
              <a:rPr lang="pt-BR" dirty="0">
                <a:latin typeface="Trebuchet MS" panose="020B0603020202020204" pitchFamily="34" charset="0"/>
              </a:rPr>
            </a:br>
            <a:endParaRPr lang="pt-BR" dirty="0">
              <a:latin typeface="Trebuchet MS" panose="020B0603020202020204" pitchFamily="34" charset="0"/>
            </a:endParaRPr>
          </a:p>
          <a:p>
            <a:r>
              <a:rPr lang="pt-BR" b="1" dirty="0">
                <a:latin typeface="Trebuchet MS" panose="020B0603020202020204" pitchFamily="34" charset="0"/>
              </a:rPr>
              <a:t>DADO</a:t>
            </a:r>
            <a:r>
              <a:rPr lang="pt-BR" dirty="0">
                <a:latin typeface="Trebuchet MS" panose="020B0603020202020204" pitchFamily="34" charset="0"/>
              </a:rPr>
              <a:t> que o tanque do carro está cheio</a:t>
            </a:r>
            <a:br>
              <a:rPr lang="pt-BR" dirty="0">
                <a:latin typeface="Trebuchet MS" panose="020B0603020202020204" pitchFamily="34" charset="0"/>
              </a:rPr>
            </a:br>
            <a:endParaRPr lang="pt-BR" dirty="0">
              <a:latin typeface="Trebuchet MS" panose="020B0603020202020204" pitchFamily="34" charset="0"/>
            </a:endParaRPr>
          </a:p>
          <a:p>
            <a:r>
              <a:rPr lang="pt-BR" b="1" dirty="0">
                <a:latin typeface="Trebuchet MS" panose="020B0603020202020204" pitchFamily="34" charset="0"/>
              </a:rPr>
              <a:t>QUANDO</a:t>
            </a:r>
            <a:r>
              <a:rPr lang="pt-BR" dirty="0">
                <a:latin typeface="Trebuchet MS" panose="020B0603020202020204" pitchFamily="34" charset="0"/>
              </a:rPr>
              <a:t> o domingo chegar</a:t>
            </a:r>
            <a:br>
              <a:rPr lang="pt-BR" dirty="0">
                <a:latin typeface="Trebuchet MS" panose="020B0603020202020204" pitchFamily="34" charset="0"/>
              </a:rPr>
            </a:br>
            <a:endParaRPr lang="pt-BR" dirty="0">
              <a:latin typeface="Trebuchet MS" panose="020B0603020202020204" pitchFamily="34" charset="0"/>
            </a:endParaRPr>
          </a:p>
          <a:p>
            <a:r>
              <a:rPr lang="pt-BR" b="1" dirty="0">
                <a:latin typeface="Trebuchet MS" panose="020B0603020202020204" pitchFamily="34" charset="0"/>
              </a:rPr>
              <a:t>ENTÃO</a:t>
            </a:r>
            <a:r>
              <a:rPr lang="pt-BR" dirty="0">
                <a:latin typeface="Trebuchet MS" panose="020B0603020202020204" pitchFamily="34" charset="0"/>
              </a:rPr>
              <a:t> eu vou a praia</a:t>
            </a:r>
            <a:br>
              <a:rPr lang="pt-BR" dirty="0">
                <a:latin typeface="Trebuchet MS" panose="020B0603020202020204" pitchFamily="34" charset="0"/>
              </a:rPr>
            </a:br>
            <a:endParaRPr lang="pt-BR" dirty="0">
              <a:latin typeface="Trebuchet MS" panose="020B0603020202020204" pitchFamily="34" charset="0"/>
            </a:endParaRPr>
          </a:p>
          <a:p>
            <a:r>
              <a:rPr lang="pt-BR" b="1" dirty="0">
                <a:latin typeface="Trebuchet MS" panose="020B0603020202020204" pitchFamily="34" charset="0"/>
              </a:rPr>
              <a:t>ENTÃO</a:t>
            </a:r>
            <a:r>
              <a:rPr lang="pt-BR" dirty="0">
                <a:latin typeface="Trebuchet MS" panose="020B0603020202020204" pitchFamily="34" charset="0"/>
              </a:rPr>
              <a:t> eu vou comprar um mate gelado</a:t>
            </a:r>
            <a:br>
              <a:rPr lang="pt-BR" dirty="0">
                <a:latin typeface="Trebuchet MS" panose="020B0603020202020204" pitchFamily="34" charset="0"/>
              </a:rPr>
            </a:br>
            <a:endParaRPr lang="pt-BR" dirty="0">
              <a:latin typeface="Trebuchet MS" panose="020B0603020202020204" pitchFamily="34" charset="0"/>
            </a:endParaRPr>
          </a:p>
          <a:p>
            <a:r>
              <a:rPr lang="pt-BR" b="1" dirty="0">
                <a:latin typeface="Trebuchet MS" panose="020B0603020202020204" pitchFamily="34" charset="0"/>
              </a:rPr>
              <a:t>ENTÃO</a:t>
            </a:r>
            <a:r>
              <a:rPr lang="pt-BR" dirty="0">
                <a:latin typeface="Trebuchet MS" panose="020B0603020202020204" pitchFamily="34" charset="0"/>
              </a:rPr>
              <a:t> eu vou comprar biscoito globo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0B09A1E-EE7D-455B-8E9A-187FD1CCBCE4}"/>
              </a:ext>
            </a:extLst>
          </p:cNvPr>
          <p:cNvSpPr txBox="1"/>
          <p:nvPr/>
        </p:nvSpPr>
        <p:spPr>
          <a:xfrm>
            <a:off x="6796966" y="1507017"/>
            <a:ext cx="2810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Trebuchet MS" panose="020B0603020202020204" pitchFamily="34" charset="0"/>
              </a:rPr>
              <a:t>Cenário: </a:t>
            </a:r>
            <a:r>
              <a:rPr lang="pt-BR" sz="2000" dirty="0">
                <a:latin typeface="Trebuchet MS" panose="020B0603020202020204" pitchFamily="34" charset="0"/>
              </a:rPr>
              <a:t>Fica em casa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8037016-FD9D-45E5-8228-0AB9EC7EF4EE}"/>
              </a:ext>
            </a:extLst>
          </p:cNvPr>
          <p:cNvSpPr txBox="1"/>
          <p:nvPr/>
        </p:nvSpPr>
        <p:spPr>
          <a:xfrm>
            <a:off x="6796966" y="2365864"/>
            <a:ext cx="464903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Trebuchet MS" panose="020B0603020202020204" pitchFamily="34" charset="0"/>
              </a:rPr>
              <a:t>DADO</a:t>
            </a:r>
            <a:r>
              <a:rPr lang="pt-BR" dirty="0">
                <a:latin typeface="Trebuchet MS" panose="020B0603020202020204" pitchFamily="34" charset="0"/>
              </a:rPr>
              <a:t> que está fazendo sol</a:t>
            </a:r>
          </a:p>
          <a:p>
            <a:endParaRPr lang="pt-BR" b="1" dirty="0">
              <a:latin typeface="Trebuchet MS" panose="020B0603020202020204" pitchFamily="34" charset="0"/>
            </a:endParaRPr>
          </a:p>
          <a:p>
            <a:r>
              <a:rPr lang="pt-BR" b="1" dirty="0">
                <a:latin typeface="Trebuchet MS" panose="020B0603020202020204" pitchFamily="34" charset="0"/>
              </a:rPr>
              <a:t>DADO</a:t>
            </a:r>
            <a:r>
              <a:rPr lang="pt-BR" dirty="0">
                <a:latin typeface="Trebuchet MS" panose="020B0603020202020204" pitchFamily="34" charset="0"/>
              </a:rPr>
              <a:t> que o tanque do carro está cheio</a:t>
            </a:r>
          </a:p>
          <a:p>
            <a:endParaRPr lang="pt-BR" b="1" dirty="0">
              <a:latin typeface="Trebuchet MS" panose="020B0603020202020204" pitchFamily="34" charset="0"/>
            </a:endParaRPr>
          </a:p>
          <a:p>
            <a:r>
              <a:rPr lang="pt-BR" b="1" dirty="0">
                <a:latin typeface="Trebuchet MS" panose="020B0603020202020204" pitchFamily="34" charset="0"/>
              </a:rPr>
              <a:t>DADO</a:t>
            </a:r>
            <a:r>
              <a:rPr lang="pt-BR" dirty="0">
                <a:latin typeface="Trebuchet MS" panose="020B0603020202020204" pitchFamily="34" charset="0"/>
              </a:rPr>
              <a:t> que estamos em quarentena</a:t>
            </a:r>
          </a:p>
          <a:p>
            <a:endParaRPr lang="pt-BR" b="1" dirty="0">
              <a:latin typeface="Trebuchet MS" panose="020B0603020202020204" pitchFamily="34" charset="0"/>
            </a:endParaRPr>
          </a:p>
          <a:p>
            <a:r>
              <a:rPr lang="pt-BR" b="1" dirty="0">
                <a:latin typeface="Trebuchet MS" panose="020B0603020202020204" pitchFamily="34" charset="0"/>
              </a:rPr>
              <a:t>QUANDO</a:t>
            </a:r>
            <a:r>
              <a:rPr lang="pt-BR" dirty="0">
                <a:latin typeface="Trebuchet MS" panose="020B0603020202020204" pitchFamily="34" charset="0"/>
              </a:rPr>
              <a:t> o domingo chegar</a:t>
            </a:r>
          </a:p>
          <a:p>
            <a:endParaRPr lang="pt-BR" b="1" dirty="0">
              <a:latin typeface="Trebuchet MS" panose="020B0603020202020204" pitchFamily="34" charset="0"/>
            </a:endParaRPr>
          </a:p>
          <a:p>
            <a:r>
              <a:rPr lang="pt-BR" b="1" dirty="0">
                <a:latin typeface="Trebuchet MS" panose="020B0603020202020204" pitchFamily="34" charset="0"/>
              </a:rPr>
              <a:t>ENTÃO</a:t>
            </a:r>
            <a:r>
              <a:rPr lang="pt-BR" dirty="0">
                <a:latin typeface="Trebuchet MS" panose="020B0603020202020204" pitchFamily="34" charset="0"/>
              </a:rPr>
              <a:t> eu vou ficar em casa</a:t>
            </a:r>
          </a:p>
          <a:p>
            <a:endParaRPr lang="pt-BR" b="1" dirty="0">
              <a:latin typeface="Trebuchet MS" panose="020B0603020202020204" pitchFamily="34" charset="0"/>
            </a:endParaRPr>
          </a:p>
          <a:p>
            <a:r>
              <a:rPr lang="pt-BR" b="1" dirty="0">
                <a:latin typeface="Trebuchet MS" panose="020B0603020202020204" pitchFamily="34" charset="0"/>
              </a:rPr>
              <a:t>ENTÃO</a:t>
            </a:r>
            <a:r>
              <a:rPr lang="pt-BR" dirty="0">
                <a:latin typeface="Trebuchet MS" panose="020B0603020202020204" pitchFamily="34" charset="0"/>
              </a:rPr>
              <a:t> eu vou fazer pipoca</a:t>
            </a:r>
          </a:p>
          <a:p>
            <a:endParaRPr lang="pt-BR" b="1" dirty="0">
              <a:latin typeface="Trebuchet MS" panose="020B0603020202020204" pitchFamily="34" charset="0"/>
            </a:endParaRPr>
          </a:p>
          <a:p>
            <a:r>
              <a:rPr lang="pt-BR" b="1" dirty="0">
                <a:latin typeface="Trebuchet MS" panose="020B0603020202020204" pitchFamily="34" charset="0"/>
              </a:rPr>
              <a:t>ENTÃO</a:t>
            </a:r>
            <a:r>
              <a:rPr lang="pt-BR" dirty="0">
                <a:latin typeface="Trebuchet MS" panose="020B0603020202020204" pitchFamily="34" charset="0"/>
              </a:rPr>
              <a:t> eu vou assistir Disney+ o dia inteiro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E22E837-922F-4959-93EF-CF08CF25A4D1}"/>
              </a:ext>
            </a:extLst>
          </p:cNvPr>
          <p:cNvSpPr txBox="1"/>
          <p:nvPr/>
        </p:nvSpPr>
        <p:spPr>
          <a:xfrm>
            <a:off x="3373203" y="927317"/>
            <a:ext cx="3528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rebuchet MS" panose="020B0603020202020204" pitchFamily="34" charset="0"/>
              </a:rPr>
              <a:t>Curtir o final de semana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280CA4C-1AB0-4211-BD80-D986637D12B3}"/>
              </a:ext>
            </a:extLst>
          </p:cNvPr>
          <p:cNvSpPr txBox="1"/>
          <p:nvPr/>
        </p:nvSpPr>
        <p:spPr>
          <a:xfrm>
            <a:off x="2311323" y="1522406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rebuchet MS" panose="020B0603020202020204" pitchFamily="34" charset="0"/>
              </a:rPr>
              <a:t>Ir a praia</a:t>
            </a:r>
          </a:p>
        </p:txBody>
      </p:sp>
    </p:spTree>
    <p:extLst>
      <p:ext uri="{BB962C8B-B14F-4D97-AF65-F5344CB8AC3E}">
        <p14:creationId xmlns:p14="http://schemas.microsoft.com/office/powerpoint/2010/main" val="143479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7EAFA-3C74-48FF-BC73-DB5B20D7F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00" y="0"/>
            <a:ext cx="11490000" cy="748800"/>
          </a:xfrm>
        </p:spPr>
        <p:txBody>
          <a:bodyPr>
            <a:normAutofit/>
          </a:bodyPr>
          <a:lstStyle/>
          <a:p>
            <a:r>
              <a:rPr lang="pt-BR" dirty="0">
                <a:latin typeface="Trebuchet MS" panose="020B0603020202020204" pitchFamily="34" charset="0"/>
              </a:rPr>
              <a:t>BDD – Como funciona?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5BF7D60-7CF5-4194-879C-987C92E98E5E}"/>
              </a:ext>
            </a:extLst>
          </p:cNvPr>
          <p:cNvSpPr txBox="1"/>
          <p:nvPr/>
        </p:nvSpPr>
        <p:spPr>
          <a:xfrm>
            <a:off x="943962" y="676800"/>
            <a:ext cx="370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Trebuchet MS" panose="020B0603020202020204" pitchFamily="34" charset="0"/>
              </a:rPr>
              <a:t>Funcionalidade: </a:t>
            </a:r>
            <a:r>
              <a:rPr lang="pt-BR" dirty="0">
                <a:latin typeface="Trebuchet MS" panose="020B0603020202020204" pitchFamily="34" charset="0"/>
              </a:rPr>
              <a:t>Cadastrar Filmes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9D410F9-E19D-4F7F-94CD-2DCD8D566F03}"/>
              </a:ext>
            </a:extLst>
          </p:cNvPr>
          <p:cNvSpPr txBox="1"/>
          <p:nvPr/>
        </p:nvSpPr>
        <p:spPr>
          <a:xfrm>
            <a:off x="1134719" y="944925"/>
            <a:ext cx="571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Trebuchet MS" panose="020B0603020202020204" pitchFamily="34" charset="0"/>
              </a:rPr>
              <a:t>Cenário: </a:t>
            </a:r>
            <a:r>
              <a:rPr lang="pt-BR" dirty="0">
                <a:latin typeface="Trebuchet MS" panose="020B0603020202020204" pitchFamily="34" charset="0"/>
              </a:rPr>
              <a:t>Eu cadastro um filme no </a:t>
            </a:r>
            <a:r>
              <a:rPr lang="pt-BR" dirty="0" err="1">
                <a:latin typeface="Trebuchet MS" panose="020B0603020202020204" pitchFamily="34" charset="0"/>
              </a:rPr>
              <a:t>mongoDB</a:t>
            </a:r>
            <a:r>
              <a:rPr lang="pt-BR" dirty="0">
                <a:latin typeface="Trebuchet MS" panose="020B0603020202020204" pitchFamily="34" charset="0"/>
              </a:rPr>
              <a:t> (sucesso)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E343EE-8127-41EC-974B-EBDCDF1889FF}"/>
              </a:ext>
            </a:extLst>
          </p:cNvPr>
          <p:cNvSpPr txBox="1"/>
          <p:nvPr/>
        </p:nvSpPr>
        <p:spPr>
          <a:xfrm>
            <a:off x="1134719" y="1364657"/>
            <a:ext cx="6096541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Trebuchet MS" panose="020B0603020202020204" pitchFamily="34" charset="0"/>
              </a:rPr>
              <a:t>DADO</a:t>
            </a:r>
            <a:r>
              <a:rPr lang="pt-BR" sz="1600" dirty="0">
                <a:latin typeface="Trebuchet MS" panose="020B0603020202020204" pitchFamily="34" charset="0"/>
              </a:rPr>
              <a:t> que a requisição vai me mandar este </a:t>
            </a:r>
            <a:r>
              <a:rPr lang="pt-BR" sz="1600" dirty="0" err="1">
                <a:latin typeface="Trebuchet MS" panose="020B0603020202020204" pitchFamily="34" charset="0"/>
              </a:rPr>
              <a:t>json</a:t>
            </a:r>
            <a:endParaRPr lang="pt-BR" sz="1600" dirty="0">
              <a:latin typeface="Trebuchet MS" panose="020B0603020202020204" pitchFamily="34" charset="0"/>
            </a:endParaRPr>
          </a:p>
          <a:p>
            <a:r>
              <a:rPr lang="en-US" sz="1600" dirty="0">
                <a:latin typeface="Trebuchet MS" panose="020B0603020202020204" pitchFamily="34" charset="0"/>
              </a:rPr>
              <a:t>"""</a:t>
            </a:r>
          </a:p>
          <a:p>
            <a:r>
              <a:rPr lang="en-US" sz="1600" dirty="0">
                <a:latin typeface="Trebuchet MS" panose="020B0603020202020204" pitchFamily="34" charset="0"/>
              </a:rPr>
              <a:t>    {</a:t>
            </a:r>
          </a:p>
          <a:p>
            <a:r>
              <a:rPr lang="en-US" sz="1600" dirty="0">
                <a:latin typeface="Trebuchet MS" panose="020B0603020202020204" pitchFamily="34" charset="0"/>
              </a:rPr>
              <a:t>      "title": "Star Wars VI - The Empire Strikes Back",</a:t>
            </a:r>
          </a:p>
          <a:p>
            <a:r>
              <a:rPr lang="en-US" sz="1600" dirty="0">
                <a:latin typeface="Trebuchet MS" panose="020B0603020202020204" pitchFamily="34" charset="0"/>
              </a:rPr>
              <a:t>      "genre": "adventure",</a:t>
            </a:r>
          </a:p>
          <a:p>
            <a:r>
              <a:rPr lang="en-US" sz="1600" dirty="0">
                <a:latin typeface="Trebuchet MS" panose="020B0603020202020204" pitchFamily="34" charset="0"/>
              </a:rPr>
              <a:t>      "director": "Irvin </a:t>
            </a:r>
            <a:r>
              <a:rPr lang="en-US" sz="1600" dirty="0" err="1">
                <a:latin typeface="Trebuchet MS" panose="020B0603020202020204" pitchFamily="34" charset="0"/>
              </a:rPr>
              <a:t>Kershner</a:t>
            </a:r>
            <a:r>
              <a:rPr lang="en-US" sz="1600" dirty="0">
                <a:latin typeface="Trebuchet MS" panose="020B0603020202020204" pitchFamily="34" charset="0"/>
              </a:rPr>
              <a:t>",</a:t>
            </a:r>
          </a:p>
          <a:p>
            <a:r>
              <a:rPr lang="en-US" sz="1600" dirty="0">
                <a:latin typeface="Trebuchet MS" panose="020B0603020202020204" pitchFamily="34" charset="0"/>
              </a:rPr>
              <a:t>      "story": "George Lucas",</a:t>
            </a:r>
          </a:p>
          <a:p>
            <a:r>
              <a:rPr lang="en-US" sz="1600" dirty="0">
                <a:latin typeface="Trebuchet MS" panose="020B0603020202020204" pitchFamily="34" charset="0"/>
              </a:rPr>
              <a:t>      "</a:t>
            </a:r>
            <a:r>
              <a:rPr lang="en-US" sz="1600" dirty="0" err="1">
                <a:latin typeface="Trebuchet MS" panose="020B0603020202020204" pitchFamily="34" charset="0"/>
              </a:rPr>
              <a:t>release_year</a:t>
            </a:r>
            <a:r>
              <a:rPr lang="en-US" sz="1600" dirty="0">
                <a:latin typeface="Trebuchet MS" panose="020B0603020202020204" pitchFamily="34" charset="0"/>
              </a:rPr>
              <a:t>": 1980</a:t>
            </a:r>
          </a:p>
          <a:p>
            <a:r>
              <a:rPr lang="en-US" sz="1600" dirty="0">
                <a:latin typeface="Trebuchet MS" panose="020B0603020202020204" pitchFamily="34" charset="0"/>
              </a:rPr>
              <a:t>    }</a:t>
            </a:r>
          </a:p>
          <a:p>
            <a:r>
              <a:rPr lang="en-US" sz="1600" dirty="0">
                <a:latin typeface="Trebuchet MS" panose="020B0603020202020204" pitchFamily="34" charset="0"/>
              </a:rPr>
              <a:t>"""</a:t>
            </a:r>
          </a:p>
          <a:p>
            <a:r>
              <a:rPr lang="pt-BR" sz="1600" b="1" dirty="0">
                <a:latin typeface="Trebuchet MS" panose="020B0603020202020204" pitchFamily="34" charset="0"/>
              </a:rPr>
              <a:t>QUANDO </a:t>
            </a:r>
            <a:r>
              <a:rPr lang="pt-BR" sz="1600" dirty="0">
                <a:latin typeface="Trebuchet MS" panose="020B0603020202020204" pitchFamily="34" charset="0"/>
              </a:rPr>
              <a:t>eu receber um post no </a:t>
            </a:r>
            <a:r>
              <a:rPr lang="pt-BR" sz="1600" dirty="0" err="1">
                <a:latin typeface="Trebuchet MS" panose="020B0603020202020204" pitchFamily="34" charset="0"/>
              </a:rPr>
              <a:t>endpoint</a:t>
            </a:r>
            <a:r>
              <a:rPr lang="pt-BR" sz="1600" dirty="0">
                <a:latin typeface="Trebuchet MS" panose="020B0603020202020204" pitchFamily="34" charset="0"/>
              </a:rPr>
              <a:t> </a:t>
            </a:r>
            <a:r>
              <a:rPr lang="pt-BR" sz="1600" dirty="0" err="1">
                <a:latin typeface="Trebuchet MS" panose="020B0603020202020204" pitchFamily="34" charset="0"/>
              </a:rPr>
              <a:t>api</a:t>
            </a:r>
            <a:r>
              <a:rPr lang="pt-BR" sz="1600" dirty="0">
                <a:latin typeface="Trebuchet MS" panose="020B0603020202020204" pitchFamily="34" charset="0"/>
              </a:rPr>
              <a:t>/</a:t>
            </a:r>
            <a:r>
              <a:rPr lang="pt-BR" sz="1600" dirty="0" err="1">
                <a:latin typeface="Trebuchet MS" panose="020B0603020202020204" pitchFamily="34" charset="0"/>
              </a:rPr>
              <a:t>movies</a:t>
            </a:r>
            <a:r>
              <a:rPr lang="pt-BR" sz="1600" dirty="0">
                <a:latin typeface="Trebuchet MS" panose="020B0603020202020204" pitchFamily="34" charset="0"/>
              </a:rPr>
              <a:t>/v1/</a:t>
            </a:r>
            <a:r>
              <a:rPr lang="pt-BR" sz="1600" dirty="0" err="1">
                <a:latin typeface="Trebuchet MS" panose="020B0603020202020204" pitchFamily="34" charset="0"/>
              </a:rPr>
              <a:t>movie</a:t>
            </a:r>
            <a:endParaRPr lang="pt-BR" sz="1600" dirty="0">
              <a:latin typeface="Trebuchet MS" panose="020B0603020202020204" pitchFamily="34" charset="0"/>
            </a:endParaRPr>
          </a:p>
          <a:p>
            <a:br>
              <a:rPr lang="pt-BR" sz="1600" b="1" dirty="0">
                <a:latin typeface="Trebuchet MS" panose="020B0603020202020204" pitchFamily="34" charset="0"/>
              </a:rPr>
            </a:br>
            <a:r>
              <a:rPr lang="pt-BR" sz="1600" b="1" dirty="0">
                <a:latin typeface="Trebuchet MS" panose="020B0603020202020204" pitchFamily="34" charset="0"/>
              </a:rPr>
              <a:t>ENTÃO</a:t>
            </a:r>
            <a:r>
              <a:rPr lang="pt-BR" sz="1600" dirty="0">
                <a:latin typeface="Trebuchet MS" panose="020B0603020202020204" pitchFamily="34" charset="0"/>
              </a:rPr>
              <a:t> o seguinte documento será salvo banco</a:t>
            </a:r>
          </a:p>
          <a:p>
            <a:r>
              <a:rPr lang="en-US" sz="1600" dirty="0">
                <a:latin typeface="Trebuchet MS" panose="020B0603020202020204" pitchFamily="34" charset="0"/>
              </a:rPr>
              <a:t>"""</a:t>
            </a:r>
          </a:p>
          <a:p>
            <a:r>
              <a:rPr lang="en-US" sz="1600" dirty="0">
                <a:latin typeface="Trebuchet MS" panose="020B0603020202020204" pitchFamily="34" charset="0"/>
              </a:rPr>
              <a:t>    {</a:t>
            </a:r>
          </a:p>
          <a:p>
            <a:r>
              <a:rPr lang="en-US" sz="1600" dirty="0">
                <a:latin typeface="Trebuchet MS" panose="020B0603020202020204" pitchFamily="34" charset="0"/>
              </a:rPr>
              <a:t>      "title": "Star Wars VI - The Empire Strikes Back",</a:t>
            </a:r>
          </a:p>
          <a:p>
            <a:r>
              <a:rPr lang="en-US" sz="1600" dirty="0">
                <a:latin typeface="Trebuchet MS" panose="020B0603020202020204" pitchFamily="34" charset="0"/>
              </a:rPr>
              <a:t>      "genre": "adventure",</a:t>
            </a:r>
          </a:p>
          <a:p>
            <a:r>
              <a:rPr lang="en-US" sz="1600" dirty="0">
                <a:latin typeface="Trebuchet MS" panose="020B0603020202020204" pitchFamily="34" charset="0"/>
              </a:rPr>
              <a:t>      "director": "Irvin </a:t>
            </a:r>
            <a:r>
              <a:rPr lang="en-US" sz="1600" dirty="0" err="1">
                <a:latin typeface="Trebuchet MS" panose="020B0603020202020204" pitchFamily="34" charset="0"/>
              </a:rPr>
              <a:t>Kershner</a:t>
            </a:r>
            <a:r>
              <a:rPr lang="en-US" sz="1600" dirty="0">
                <a:latin typeface="Trebuchet MS" panose="020B0603020202020204" pitchFamily="34" charset="0"/>
              </a:rPr>
              <a:t>",</a:t>
            </a:r>
          </a:p>
          <a:p>
            <a:r>
              <a:rPr lang="en-US" sz="1600" dirty="0">
                <a:latin typeface="Trebuchet MS" panose="020B0603020202020204" pitchFamily="34" charset="0"/>
              </a:rPr>
              <a:t>      "story": "George Lucas",</a:t>
            </a:r>
          </a:p>
          <a:p>
            <a:r>
              <a:rPr lang="en-US" sz="1600" dirty="0">
                <a:latin typeface="Trebuchet MS" panose="020B0603020202020204" pitchFamily="34" charset="0"/>
              </a:rPr>
              <a:t>      "</a:t>
            </a:r>
            <a:r>
              <a:rPr lang="en-US" sz="1600" dirty="0" err="1">
                <a:latin typeface="Trebuchet MS" panose="020B0603020202020204" pitchFamily="34" charset="0"/>
              </a:rPr>
              <a:t>release_year</a:t>
            </a:r>
            <a:r>
              <a:rPr lang="en-US" sz="1600" dirty="0">
                <a:latin typeface="Trebuchet MS" panose="020B0603020202020204" pitchFamily="34" charset="0"/>
              </a:rPr>
              <a:t>": 1980</a:t>
            </a:r>
          </a:p>
          <a:p>
            <a:r>
              <a:rPr lang="en-US" sz="1600" dirty="0">
                <a:latin typeface="Trebuchet MS" panose="020B0603020202020204" pitchFamily="34" charset="0"/>
              </a:rPr>
              <a:t>    }</a:t>
            </a:r>
          </a:p>
          <a:p>
            <a:r>
              <a:rPr lang="en-US" sz="1600" dirty="0">
                <a:latin typeface="Trebuchet MS" panose="020B0603020202020204" pitchFamily="34" charset="0"/>
              </a:rPr>
              <a:t>"""</a:t>
            </a:r>
            <a:endParaRPr lang="pt-BR" dirty="0">
              <a:latin typeface="Trebuchet MS" panose="020B0603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51A0AFF-40F4-49A7-A237-AD8E2480B0BA}"/>
              </a:ext>
            </a:extLst>
          </p:cNvPr>
          <p:cNvSpPr txBox="1"/>
          <p:nvPr/>
        </p:nvSpPr>
        <p:spPr>
          <a:xfrm>
            <a:off x="7226282" y="1364657"/>
            <a:ext cx="496571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rebuchet MS" panose="020B0603020202020204" pitchFamily="34" charset="0"/>
              </a:rPr>
              <a:t>ENTÃO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eu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vou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retornar</a:t>
            </a:r>
            <a:r>
              <a:rPr lang="en-US" sz="1600" dirty="0">
                <a:latin typeface="Trebuchet MS" panose="020B0603020202020204" pitchFamily="34" charset="0"/>
              </a:rPr>
              <a:t> o status 201 CRIADO</a:t>
            </a:r>
          </a:p>
          <a:p>
            <a:r>
              <a:rPr lang="en-US" sz="1600" b="1" dirty="0">
                <a:latin typeface="Trebuchet MS" panose="020B0603020202020204" pitchFamily="34" charset="0"/>
              </a:rPr>
              <a:t>ENTÃO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minha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api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vai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retornar</a:t>
            </a:r>
            <a:r>
              <a:rPr lang="en-US" sz="1600" dirty="0">
                <a:latin typeface="Trebuchet MS" panose="020B0603020202020204" pitchFamily="34" charset="0"/>
              </a:rPr>
              <a:t> o </a:t>
            </a:r>
            <a:r>
              <a:rPr lang="en-US" sz="1600" dirty="0" err="1">
                <a:latin typeface="Trebuchet MS" panose="020B0603020202020204" pitchFamily="34" charset="0"/>
              </a:rPr>
              <a:t>seguinte</a:t>
            </a:r>
            <a:r>
              <a:rPr lang="en-US" sz="1600" dirty="0">
                <a:latin typeface="Trebuchet MS" panose="020B0603020202020204" pitchFamily="34" charset="0"/>
              </a:rPr>
              <a:t> json</a:t>
            </a:r>
          </a:p>
          <a:p>
            <a:r>
              <a:rPr lang="en-US" sz="1600" dirty="0">
                <a:latin typeface="Trebuchet MS" panose="020B0603020202020204" pitchFamily="34" charset="0"/>
              </a:rPr>
              <a:t>"""</a:t>
            </a:r>
          </a:p>
          <a:p>
            <a:r>
              <a:rPr lang="en-US" sz="1600" dirty="0">
                <a:latin typeface="Trebuchet MS" panose="020B0603020202020204" pitchFamily="34" charset="0"/>
              </a:rPr>
              <a:t>    {</a:t>
            </a:r>
          </a:p>
          <a:p>
            <a:r>
              <a:rPr lang="en-US" sz="1600" dirty="0">
                <a:latin typeface="Trebuchet MS" panose="020B0603020202020204" pitchFamily="34" charset="0"/>
              </a:rPr>
              <a:t>      "title": "Star Wars VI - The Empire Strikes Back",</a:t>
            </a:r>
          </a:p>
          <a:p>
            <a:r>
              <a:rPr lang="en-US" sz="1600" dirty="0">
                <a:latin typeface="Trebuchet MS" panose="020B0603020202020204" pitchFamily="34" charset="0"/>
              </a:rPr>
              <a:t>      "genre": "adventure",</a:t>
            </a:r>
          </a:p>
          <a:p>
            <a:r>
              <a:rPr lang="en-US" sz="1600" dirty="0">
                <a:latin typeface="Trebuchet MS" panose="020B0603020202020204" pitchFamily="34" charset="0"/>
              </a:rPr>
              <a:t>      "director": "Irvin </a:t>
            </a:r>
            <a:r>
              <a:rPr lang="en-US" sz="1600" dirty="0" err="1">
                <a:latin typeface="Trebuchet MS" panose="020B0603020202020204" pitchFamily="34" charset="0"/>
              </a:rPr>
              <a:t>Kershner</a:t>
            </a:r>
            <a:r>
              <a:rPr lang="en-US" sz="1600" dirty="0">
                <a:latin typeface="Trebuchet MS" panose="020B0603020202020204" pitchFamily="34" charset="0"/>
              </a:rPr>
              <a:t>",</a:t>
            </a:r>
          </a:p>
          <a:p>
            <a:r>
              <a:rPr lang="en-US" sz="1600" dirty="0">
                <a:latin typeface="Trebuchet MS" panose="020B0603020202020204" pitchFamily="34" charset="0"/>
              </a:rPr>
              <a:t>      "story": "George Lucas",</a:t>
            </a:r>
          </a:p>
          <a:p>
            <a:r>
              <a:rPr lang="en-US" sz="1600" dirty="0">
                <a:latin typeface="Trebuchet MS" panose="020B0603020202020204" pitchFamily="34" charset="0"/>
              </a:rPr>
              <a:t>      "</a:t>
            </a:r>
            <a:r>
              <a:rPr lang="en-US" sz="1600" dirty="0" err="1">
                <a:latin typeface="Trebuchet MS" panose="020B0603020202020204" pitchFamily="34" charset="0"/>
              </a:rPr>
              <a:t>release_year</a:t>
            </a:r>
            <a:r>
              <a:rPr lang="en-US" sz="1600" dirty="0">
                <a:latin typeface="Trebuchet MS" panose="020B0603020202020204" pitchFamily="34" charset="0"/>
              </a:rPr>
              <a:t>": 1980</a:t>
            </a:r>
          </a:p>
          <a:p>
            <a:r>
              <a:rPr lang="en-US" sz="1600" dirty="0">
                <a:latin typeface="Trebuchet MS" panose="020B0603020202020204" pitchFamily="34" charset="0"/>
              </a:rPr>
              <a:t>    }</a:t>
            </a:r>
          </a:p>
          <a:p>
            <a:r>
              <a:rPr lang="en-US" sz="1600" dirty="0">
                <a:latin typeface="Trebuchet MS" panose="020B0603020202020204" pitchFamily="34" charset="0"/>
              </a:rPr>
              <a:t>"""</a:t>
            </a:r>
            <a:endParaRPr lang="pt-BR" sz="1600" dirty="0">
              <a:latin typeface="Trebuchet MS" panose="020B0603020202020204" pitchFamily="34" charset="0"/>
            </a:endParaRPr>
          </a:p>
          <a:p>
            <a:endParaRPr lang="pt-BR" sz="1600" dirty="0">
              <a:latin typeface="Trebuchet MS" panose="020B0603020202020204" pitchFamily="34" charset="0"/>
            </a:endParaRPr>
          </a:p>
          <a:p>
            <a:endParaRPr lang="pt-BR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0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7EAFA-3C74-48FF-BC73-DB5B20D7F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00" y="0"/>
            <a:ext cx="11490000" cy="748800"/>
          </a:xfrm>
        </p:spPr>
        <p:txBody>
          <a:bodyPr/>
          <a:lstStyle/>
          <a:p>
            <a:r>
              <a:rPr lang="pt-BR" dirty="0">
                <a:latin typeface="Trebuchet MS" panose="020B0603020202020204" pitchFamily="34" charset="0"/>
              </a:rPr>
              <a:t>BDD – E como eu uso?</a:t>
            </a:r>
          </a:p>
        </p:txBody>
      </p:sp>
      <p:pic>
        <p:nvPicPr>
          <p:cNvPr id="2050" name="Picture 2" descr="What is Cucumber Testing Tools?. Cucumber is a testing tool that… | by KRN  Informatix | Medium">
            <a:extLst>
              <a:ext uri="{FF2B5EF4-FFF2-40B4-BE49-F238E27FC236}">
                <a16:creationId xmlns:a16="http://schemas.microsoft.com/office/drawing/2014/main" id="{73A817CE-A42D-4EA5-8FE7-24915BEFD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86" y="1096320"/>
            <a:ext cx="4719415" cy="164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D9D2611D-B182-44BC-A7E8-395F82F60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799" y="813175"/>
            <a:ext cx="5893688" cy="54580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61EAA49-A905-4646-842B-06F04CE2A49E}"/>
              </a:ext>
            </a:extLst>
          </p:cNvPr>
          <p:cNvSpPr txBox="1"/>
          <p:nvPr/>
        </p:nvSpPr>
        <p:spPr>
          <a:xfrm>
            <a:off x="1147384" y="2375549"/>
            <a:ext cx="3992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rebuchet MS" panose="020B0603020202020204" pitchFamily="34" charset="0"/>
              </a:rPr>
              <a:t>http://cucumber.io</a:t>
            </a:r>
          </a:p>
        </p:txBody>
      </p:sp>
      <p:pic>
        <p:nvPicPr>
          <p:cNvPr id="13" name="Imagem 12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07FEBF99-6DC1-4F50-8AA2-2DF0218F4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406" y="2499851"/>
            <a:ext cx="5240624" cy="4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3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7EAFA-3C74-48FF-BC73-DB5B20D7F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00" y="0"/>
            <a:ext cx="11490000" cy="748800"/>
          </a:xfrm>
        </p:spPr>
        <p:txBody>
          <a:bodyPr/>
          <a:lstStyle/>
          <a:p>
            <a:r>
              <a:rPr lang="pt-BR" dirty="0">
                <a:latin typeface="Trebuchet MS" panose="020B0603020202020204" pitchFamily="34" charset="0"/>
              </a:rPr>
              <a:t>BDD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5C3FE4-F625-464E-BCBD-F524DA2357F3}"/>
              </a:ext>
            </a:extLst>
          </p:cNvPr>
          <p:cNvSpPr txBox="1"/>
          <p:nvPr/>
        </p:nvSpPr>
        <p:spPr>
          <a:xfrm>
            <a:off x="702000" y="2865600"/>
            <a:ext cx="1149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Trebuchet MS" panose="020B0603020202020204" pitchFamily="34" charset="0"/>
              </a:rPr>
              <a:t>UM EXEMPLO PRÁTICO</a:t>
            </a:r>
          </a:p>
        </p:txBody>
      </p:sp>
    </p:spTree>
    <p:extLst>
      <p:ext uri="{BB962C8B-B14F-4D97-AF65-F5344CB8AC3E}">
        <p14:creationId xmlns:p14="http://schemas.microsoft.com/office/powerpoint/2010/main" val="4169643182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201</TotalTime>
  <Words>501</Words>
  <Application>Microsoft Office PowerPoint</Application>
  <PresentationFormat>Widescreen</PresentationFormat>
  <Paragraphs>110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Franklin Gothic Book</vt:lpstr>
      <vt:lpstr>Trebuchet MS</vt:lpstr>
      <vt:lpstr>Cortar</vt:lpstr>
      <vt:lpstr>O FAMOSO BDD</vt:lpstr>
      <vt:lpstr>AGENDA</vt:lpstr>
      <vt:lpstr>A PIRÂMIDE DE TESTES</vt:lpstr>
      <vt:lpstr>BDD – O que é e quais as vantagens?</vt:lpstr>
      <vt:lpstr>BDD – Como funciona?</vt:lpstr>
      <vt:lpstr>BDD – Como funciona?</vt:lpstr>
      <vt:lpstr>BDD – E como eu uso?</vt:lpstr>
      <vt:lpstr>BDD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testes funcionais</dc:title>
  <dc:creator>Fabio Pereira</dc:creator>
  <cp:lastModifiedBy>Fabio Pereira</cp:lastModifiedBy>
  <cp:revision>13</cp:revision>
  <dcterms:created xsi:type="dcterms:W3CDTF">2021-04-07T12:09:36Z</dcterms:created>
  <dcterms:modified xsi:type="dcterms:W3CDTF">2021-04-07T15:30:48Z</dcterms:modified>
</cp:coreProperties>
</file>