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5B7F9A"/>
    <a:srgbClr val="00C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BC2DB-46DF-47FF-8A5D-9D2AE256A3C4}" type="datetimeFigureOut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68C26-FD91-4771-AE66-98EF71FC98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05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C7E3B-E655-4E76-B64C-4A717CE15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2D23EA-00DA-4432-A12A-CD501213D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1E01B8-0DF3-40C6-8EFB-2828A233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7E27-366D-448D-BD8A-997047B4A0C1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4AD379-BE80-4F64-B4C8-124ACDEA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F43CD-424D-4DCF-A3F9-B3C02653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62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FA6A3-18F8-43E4-90FE-C29DDC20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FDD654-9EA6-4E61-91FC-873842BB5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190B30-6624-4AA3-A4C7-E4B43256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F715-49C4-48C1-8BE6-34E6847E3091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9932C-D1BF-4D97-B1EC-76C7DA57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632D06-6E4A-47B5-AAA7-940A303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36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CE7ADE-701E-46B4-9489-F6C88DB44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B8BFF1-FDF7-46F8-9388-3F55A3605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7CDF98-433D-4055-9F40-A9769F6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CDD5-0E1C-4D4B-A806-4A819B81F1C0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2AEBF7-D59F-4811-9757-13784496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03A923-8679-45CC-9454-161B695D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6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FE09E-319D-4E6B-A6DA-B9ADE7CA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D373E-997E-4C52-96C4-A6E68BEE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ECFE44-E0A7-467A-A870-DC78A642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7C8B-A4D0-4C66-807F-D2176E245F37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6C293-9F74-4D47-9DAC-FDAF960C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42FE2-91C9-47B9-89D4-574B8E05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24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5A586-F101-45A4-B3EA-87DEAF5B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1E00E8-2ABD-4E49-AB8E-2C94892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FEDAAA-959C-466B-9437-67CEA37A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F70-01FB-4965-AF00-EDBB02F93CC9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E7B15-E29D-407A-9E39-F18FC2E7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EFBCF2-5AFA-4AA7-AFB0-A5C82842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06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84B9C-80CA-4685-BD26-4B5552CC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C0E3E-7D41-4E3D-95D2-98F5DF8F9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6030C2-9D61-4F95-8301-0E377F7BA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D56AC3-A81A-452A-AEEC-E99F21FE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DD16-3DB0-4907-92EA-0C59AA5E0335}" type="datetime1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5871C7-BD6E-464A-8A87-F8AC4D56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053127-B103-4FA5-917D-D5A56E4F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B32AF-28CC-4066-BB26-3D390B12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D96CB-7656-4F4A-B397-1B33666B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BA1154-C62F-49B8-9EBB-600B8EA2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3C64AB-9087-49CC-B0FF-894CF253C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20DB52-1028-49E8-BF6C-3D746A0B8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55C9E4-5BDB-4129-9319-CE97DE71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5E19-ECAC-415D-9F9E-939A5696741F}" type="datetime1">
              <a:rPr lang="fr-FR" smtClean="0"/>
              <a:t>23/02/2022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C4F9BF-33F4-4796-BB24-EF373248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239948-CD80-41A6-BFCA-E5AF03B9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64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A7F41-BF55-4D56-9D1E-2FC19A42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FA8169-35B4-4F2C-B351-CF198869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C6283-DA1D-4513-B701-92FBB724667A}" type="datetime1">
              <a:rPr lang="fr-FR" smtClean="0"/>
              <a:t>23/02/2022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34EED9-DD4F-4900-8202-53127C1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C5D266-C45F-42B2-B9B6-E3E233B0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8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B799CC-A4C0-48F1-AA5E-C39EDFCE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6EEB-165C-4325-AB49-7CA6A984E22E}" type="datetime1">
              <a:rPr lang="fr-FR" smtClean="0"/>
              <a:t>23/02/2022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4417EE2-E8A6-4595-82B7-D3E7FB90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F08B71-5C9D-4738-8246-DC754DDE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3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EADA2-1ED8-4FED-9F2D-12EE987B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FBDA2-EB7D-4581-8B10-5100E9CC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4006F8-464E-4528-BDDE-1684AD7E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30E25-AB60-4D6E-A577-23DA35B90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23080-7709-4029-AE8D-839B5DC11D1D}" type="datetime1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060958-21F0-4E7D-89D3-17BB7F00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52C2CF-C575-4BF8-8582-C8015E6F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00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7A2CA-28F5-46C9-8D41-3F9111D4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5AE22A-44AC-4CF3-82CF-BC8A63B03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739F5D-9C17-422F-B690-FE707B194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BA83FD-9D16-46BB-9282-72248F31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00D-AE36-47F9-A605-3B7B3A6C2930}" type="datetime1">
              <a:rPr lang="fr-FR" smtClean="0"/>
              <a:t>23/02/2022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088DA4-6BB5-447C-801F-D19DEDD9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9ABED-AA50-46A2-9FE3-67EA3E0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348DDB-8667-4D39-82C8-97C10236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2176A6-4217-4F8E-8A14-6B76B33B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485D2-7D6D-4C3E-AFEB-5C8F945B6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E51A-E133-4945-AF82-9E5E23CA792F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EF0568-1797-4F4B-B564-BE042A28C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9A181-939C-4BB8-A368-7F4334FF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3734-C6C2-4972-B98A-FE67573351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56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2481E-E0BD-41BC-AFC4-F9C8DAA62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613" y="1841511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fr-FR" sz="5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Gadugi" panose="020B0502040204020203" pitchFamily="34" charset="0"/>
              </a:rPr>
              <a:t>Business intelligence</a:t>
            </a:r>
            <a:br>
              <a:rPr lang="fr-FR" sz="5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Gadugi" panose="020B0502040204020203" pitchFamily="34" charset="0"/>
              </a:rPr>
            </a:br>
            <a:r>
              <a:rPr lang="fr-FR" sz="54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Gadugi" panose="020B0502040204020203" pitchFamily="34" charset="0"/>
              </a:rPr>
              <a:t>Chaine décisionnelle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5647ED-436F-4E87-B2AA-52F80C6B9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759" y="451675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sz="2000" b="1" dirty="0">
                <a:solidFill>
                  <a:srgbClr val="5B7F9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ea typeface="Gadugi" panose="020B0502040204020203" pitchFamily="34" charset="0"/>
              </a:rPr>
              <a:t>Présenté par Bizandry T. Fortunat</a:t>
            </a:r>
          </a:p>
        </p:txBody>
      </p:sp>
      <p:pic>
        <p:nvPicPr>
          <p:cNvPr id="1026" name="Picture 2" descr="Homepage | HighTech Compass">
            <a:extLst>
              <a:ext uri="{FF2B5EF4-FFF2-40B4-BE49-F238E27FC236}">
                <a16:creationId xmlns:a16="http://schemas.microsoft.com/office/drawing/2014/main" id="{6F574B34-F89E-4BFE-B1AE-C3D990629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3" y="571470"/>
            <a:ext cx="2112528" cy="98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FF36069C-D2D9-4A6C-A76F-B5F916840357}"/>
              </a:ext>
            </a:extLst>
          </p:cNvPr>
          <p:cNvGrpSpPr/>
          <p:nvPr/>
        </p:nvGrpSpPr>
        <p:grpSpPr>
          <a:xfrm>
            <a:off x="7656494" y="145824"/>
            <a:ext cx="7529839" cy="3680587"/>
            <a:chOff x="7308945" y="1331117"/>
            <a:chExt cx="6957906" cy="3183944"/>
          </a:xfrm>
          <a:blipFill dpi="0" rotWithShape="1"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3000"/>
                      </a14:imgEffect>
                      <a14:imgEffect>
                        <a14:colorTemperature/>
                      </a14:imgEffect>
                      <a14:imgEffect>
                        <a14:brightnessContrast bright="-33000"/>
                      </a14:imgEffect>
                    </a14:imgLayer>
                  </a14:imgProps>
                </a:ext>
              </a:extLst>
            </a:blip>
            <a:srcRect/>
            <a:stretch>
              <a:fillRect t="20000" r="8000" b="-8000"/>
            </a:stretch>
          </a:blip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52CA7E6-BB52-4EF6-8D9D-F6431617D73D}"/>
                </a:ext>
              </a:extLst>
            </p:cNvPr>
            <p:cNvSpPr/>
            <p:nvPr/>
          </p:nvSpPr>
          <p:spPr>
            <a:xfrm rot="19985700">
              <a:off x="7328124" y="1331117"/>
              <a:ext cx="5870131" cy="53716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57AA22C6-6E82-45EE-9282-30566CFE4117}"/>
                </a:ext>
              </a:extLst>
            </p:cNvPr>
            <p:cNvSpPr/>
            <p:nvPr/>
          </p:nvSpPr>
          <p:spPr>
            <a:xfrm rot="19985700">
              <a:off x="8022486" y="3887297"/>
              <a:ext cx="6244365" cy="6277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B483A13-16BB-4B2C-8043-BE0FE4C4EA82}"/>
                </a:ext>
              </a:extLst>
            </p:cNvPr>
            <p:cNvSpPr/>
            <p:nvPr/>
          </p:nvSpPr>
          <p:spPr>
            <a:xfrm rot="19985700">
              <a:off x="7652320" y="2074134"/>
              <a:ext cx="5870131" cy="88619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90F5366-7C75-441F-B886-EFFF367EE40D}"/>
                </a:ext>
              </a:extLst>
            </p:cNvPr>
            <p:cNvSpPr/>
            <p:nvPr/>
          </p:nvSpPr>
          <p:spPr>
            <a:xfrm rot="19985700">
              <a:off x="7308945" y="3461525"/>
              <a:ext cx="5870131" cy="6050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FC02D4B-6DF9-4FF7-8BCF-277B5E13F75E}"/>
              </a:ext>
            </a:extLst>
          </p:cNvPr>
          <p:cNvSpPr/>
          <p:nvPr/>
        </p:nvSpPr>
        <p:spPr>
          <a:xfrm>
            <a:off x="12123942" y="-196948"/>
            <a:ext cx="977264" cy="7160456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9737C6E-DAC2-4318-95B9-08B2BE56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3894-1281-4327-AE89-DE17C97D37CD}" type="datetime1">
              <a:rPr lang="fr-FR" sz="1600" b="1" smtClean="0"/>
              <a:t>23/02/2022</a:t>
            </a:fld>
            <a:endParaRPr lang="fr-FR" b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59A4D218-5479-429D-ABCF-BDE69CEB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z="2000" b="1" smtClean="0"/>
              <a:t>1</a:t>
            </a:fld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82905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FD6F9-C007-4A30-BACE-751BA2B5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Définition BI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2E3F9-DC62-4970-9128-08A7D0BE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7C8B-A4D0-4C66-807F-D2176E245F37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9F3DF3-4FC1-4ED5-A518-8D53E954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2</a:t>
            </a:fld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0DC15DF4-E139-4877-A1D9-96346664A80D}"/>
              </a:ext>
            </a:extLst>
          </p:cNvPr>
          <p:cNvSpPr/>
          <p:nvPr/>
        </p:nvSpPr>
        <p:spPr>
          <a:xfrm rot="16200000">
            <a:off x="631391" y="3390824"/>
            <a:ext cx="2932463" cy="390647"/>
          </a:xfrm>
          <a:custGeom>
            <a:avLst/>
            <a:gdLst>
              <a:gd name="connsiteX0" fmla="*/ 0 w 2932463"/>
              <a:gd name="connsiteY0" fmla="*/ 0 h 390647"/>
              <a:gd name="connsiteX1" fmla="*/ 2932463 w 2932463"/>
              <a:gd name="connsiteY1" fmla="*/ 0 h 390647"/>
              <a:gd name="connsiteX2" fmla="*/ 2932463 w 2932463"/>
              <a:gd name="connsiteY2" fmla="*/ 390647 h 390647"/>
              <a:gd name="connsiteX3" fmla="*/ 0 w 2932463"/>
              <a:gd name="connsiteY3" fmla="*/ 390647 h 390647"/>
              <a:gd name="connsiteX4" fmla="*/ 0 w 2932463"/>
              <a:gd name="connsiteY4" fmla="*/ 0 h 39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2463" h="390647">
                <a:moveTo>
                  <a:pt x="0" y="0"/>
                </a:moveTo>
                <a:lnTo>
                  <a:pt x="2932463" y="0"/>
                </a:lnTo>
                <a:lnTo>
                  <a:pt x="2932463" y="390647"/>
                </a:lnTo>
                <a:lnTo>
                  <a:pt x="0" y="3906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344530" bIns="0" numCol="1" spcCol="1270" anchor="t" anchorCtr="0">
            <a:noAutofit/>
          </a:bodyPr>
          <a:lstStyle/>
          <a:p>
            <a:pPr marL="0" lvl="0" indent="0" algn="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700" b="1" kern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C’est quoi?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4F9F0ABB-DC8E-4F72-96C0-AD187288A66C}"/>
              </a:ext>
            </a:extLst>
          </p:cNvPr>
          <p:cNvSpPr/>
          <p:nvPr/>
        </p:nvSpPr>
        <p:spPr>
          <a:xfrm>
            <a:off x="2292946" y="2119915"/>
            <a:ext cx="1945836" cy="2932463"/>
          </a:xfrm>
          <a:custGeom>
            <a:avLst/>
            <a:gdLst>
              <a:gd name="connsiteX0" fmla="*/ 0 w 1945836"/>
              <a:gd name="connsiteY0" fmla="*/ 0 h 2932463"/>
              <a:gd name="connsiteX1" fmla="*/ 1945836 w 1945836"/>
              <a:gd name="connsiteY1" fmla="*/ 0 h 2932463"/>
              <a:gd name="connsiteX2" fmla="*/ 1945836 w 1945836"/>
              <a:gd name="connsiteY2" fmla="*/ 2932463 h 2932463"/>
              <a:gd name="connsiteX3" fmla="*/ 0 w 1945836"/>
              <a:gd name="connsiteY3" fmla="*/ 2932463 h 2932463"/>
              <a:gd name="connsiteX4" fmla="*/ 0 w 1945836"/>
              <a:gd name="connsiteY4" fmla="*/ 0 h 293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836" h="2932463">
                <a:moveTo>
                  <a:pt x="0" y="0"/>
                </a:moveTo>
                <a:lnTo>
                  <a:pt x="1945836" y="0"/>
                </a:lnTo>
                <a:lnTo>
                  <a:pt x="1945836" y="2932463"/>
                </a:lnTo>
                <a:lnTo>
                  <a:pt x="0" y="2932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344529" rIns="199136" bIns="199136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fr-FR" sz="2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Processus</a:t>
            </a: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</a:p>
          <a:p>
            <a:pPr marL="228600" lvl="1" indent="-228600" algn="l" defTabSz="9779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Moyens</a:t>
            </a:r>
          </a:p>
          <a:p>
            <a:pPr marL="228600" lvl="1" indent="-228600" algn="l" defTabSz="9779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Méthodes</a:t>
            </a:r>
          </a:p>
        </p:txBody>
      </p:sp>
      <p:sp>
        <p:nvSpPr>
          <p:cNvPr id="12" name="Rectangle 11" descr="Flux de travail">
            <a:extLst>
              <a:ext uri="{FF2B5EF4-FFF2-40B4-BE49-F238E27FC236}">
                <a16:creationId xmlns:a16="http://schemas.microsoft.com/office/drawing/2014/main" id="{8DEAD201-D913-40AC-8EA1-300D7A653822}"/>
              </a:ext>
            </a:extLst>
          </p:cNvPr>
          <p:cNvSpPr/>
          <p:nvPr/>
        </p:nvSpPr>
        <p:spPr>
          <a:xfrm>
            <a:off x="1902299" y="1604261"/>
            <a:ext cx="781294" cy="78129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C1322B3D-C053-4356-A59A-388C6D811D5C}"/>
              </a:ext>
            </a:extLst>
          </p:cNvPr>
          <p:cNvSpPr/>
          <p:nvPr/>
        </p:nvSpPr>
        <p:spPr>
          <a:xfrm rot="16200000">
            <a:off x="3479049" y="3390824"/>
            <a:ext cx="2932463" cy="390647"/>
          </a:xfrm>
          <a:custGeom>
            <a:avLst/>
            <a:gdLst>
              <a:gd name="connsiteX0" fmla="*/ 0 w 2932463"/>
              <a:gd name="connsiteY0" fmla="*/ 0 h 390647"/>
              <a:gd name="connsiteX1" fmla="*/ 2932463 w 2932463"/>
              <a:gd name="connsiteY1" fmla="*/ 0 h 390647"/>
              <a:gd name="connsiteX2" fmla="*/ 2932463 w 2932463"/>
              <a:gd name="connsiteY2" fmla="*/ 390647 h 390647"/>
              <a:gd name="connsiteX3" fmla="*/ 0 w 2932463"/>
              <a:gd name="connsiteY3" fmla="*/ 390647 h 390647"/>
              <a:gd name="connsiteX4" fmla="*/ 0 w 2932463"/>
              <a:gd name="connsiteY4" fmla="*/ 0 h 39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2463" h="390647">
                <a:moveTo>
                  <a:pt x="0" y="0"/>
                </a:moveTo>
                <a:lnTo>
                  <a:pt x="2932463" y="0"/>
                </a:lnTo>
                <a:lnTo>
                  <a:pt x="2932463" y="390647"/>
                </a:lnTo>
                <a:lnTo>
                  <a:pt x="0" y="3906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344530" bIns="0" numCol="1" spcCol="1270" anchor="t" anchorCtr="0">
            <a:noAutofit/>
          </a:bodyPr>
          <a:lstStyle/>
          <a:p>
            <a:pPr marL="0" lvl="0" indent="0" algn="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700" b="1" kern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Comment?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807FD8C-B812-4E1E-B137-BE31B45B9433}"/>
              </a:ext>
            </a:extLst>
          </p:cNvPr>
          <p:cNvSpPr/>
          <p:nvPr/>
        </p:nvSpPr>
        <p:spPr>
          <a:xfrm>
            <a:off x="5140605" y="2119915"/>
            <a:ext cx="1945836" cy="2932463"/>
          </a:xfrm>
          <a:custGeom>
            <a:avLst/>
            <a:gdLst>
              <a:gd name="connsiteX0" fmla="*/ 0 w 1945836"/>
              <a:gd name="connsiteY0" fmla="*/ 0 h 2932463"/>
              <a:gd name="connsiteX1" fmla="*/ 1945836 w 1945836"/>
              <a:gd name="connsiteY1" fmla="*/ 0 h 2932463"/>
              <a:gd name="connsiteX2" fmla="*/ 1945836 w 1945836"/>
              <a:gd name="connsiteY2" fmla="*/ 2932463 h 2932463"/>
              <a:gd name="connsiteX3" fmla="*/ 0 w 1945836"/>
              <a:gd name="connsiteY3" fmla="*/ 2932463 h 2932463"/>
              <a:gd name="connsiteX4" fmla="*/ 0 w 1945836"/>
              <a:gd name="connsiteY4" fmla="*/ 0 h 293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836" h="2932463">
                <a:moveTo>
                  <a:pt x="0" y="0"/>
                </a:moveTo>
                <a:lnTo>
                  <a:pt x="1945836" y="0"/>
                </a:lnTo>
                <a:lnTo>
                  <a:pt x="1945836" y="2932463"/>
                </a:lnTo>
                <a:lnTo>
                  <a:pt x="0" y="2932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344529" rIns="199136" bIns="199136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Collecter</a:t>
            </a:r>
          </a:p>
          <a:p>
            <a:pPr marL="228600" lvl="1" indent="-228600" algn="l" defTabSz="9779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Consolider</a:t>
            </a:r>
          </a:p>
          <a:p>
            <a:pPr marL="228600" lvl="1" indent="-228600" algn="l" defTabSz="9779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Organiser</a:t>
            </a:r>
          </a:p>
          <a:p>
            <a:pPr marL="228600" lvl="1" indent="-228600" algn="l" defTabSz="9779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De données d’un SI</a:t>
            </a:r>
          </a:p>
        </p:txBody>
      </p:sp>
      <p:sp>
        <p:nvSpPr>
          <p:cNvPr id="15" name="Rectangle 14" descr="Base de données">
            <a:extLst>
              <a:ext uri="{FF2B5EF4-FFF2-40B4-BE49-F238E27FC236}">
                <a16:creationId xmlns:a16="http://schemas.microsoft.com/office/drawing/2014/main" id="{D74F018A-861A-4016-9B9E-8D8945BCBFC7}"/>
              </a:ext>
            </a:extLst>
          </p:cNvPr>
          <p:cNvSpPr/>
          <p:nvPr/>
        </p:nvSpPr>
        <p:spPr>
          <a:xfrm>
            <a:off x="4749958" y="1604261"/>
            <a:ext cx="781294" cy="78129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46B10BCA-E959-4971-B1AC-0B8F52AA7DE1}"/>
              </a:ext>
            </a:extLst>
          </p:cNvPr>
          <p:cNvSpPr/>
          <p:nvPr/>
        </p:nvSpPr>
        <p:spPr>
          <a:xfrm rot="16200000">
            <a:off x="6326708" y="3390824"/>
            <a:ext cx="2932463" cy="390647"/>
          </a:xfrm>
          <a:custGeom>
            <a:avLst/>
            <a:gdLst>
              <a:gd name="connsiteX0" fmla="*/ 0 w 2932463"/>
              <a:gd name="connsiteY0" fmla="*/ 0 h 390647"/>
              <a:gd name="connsiteX1" fmla="*/ 2932463 w 2932463"/>
              <a:gd name="connsiteY1" fmla="*/ 0 h 390647"/>
              <a:gd name="connsiteX2" fmla="*/ 2932463 w 2932463"/>
              <a:gd name="connsiteY2" fmla="*/ 390647 h 390647"/>
              <a:gd name="connsiteX3" fmla="*/ 0 w 2932463"/>
              <a:gd name="connsiteY3" fmla="*/ 390647 h 390647"/>
              <a:gd name="connsiteX4" fmla="*/ 0 w 2932463"/>
              <a:gd name="connsiteY4" fmla="*/ 0 h 39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2463" h="390647">
                <a:moveTo>
                  <a:pt x="0" y="0"/>
                </a:moveTo>
                <a:lnTo>
                  <a:pt x="2932463" y="0"/>
                </a:lnTo>
                <a:lnTo>
                  <a:pt x="2932463" y="390647"/>
                </a:lnTo>
                <a:lnTo>
                  <a:pt x="0" y="3906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-1" rIns="344530" bIns="0" numCol="1" spcCol="1270" anchor="t" anchorCtr="0">
            <a:noAutofit/>
          </a:bodyPr>
          <a:lstStyle/>
          <a:p>
            <a:pPr marL="0" lvl="0" indent="0" algn="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700" b="1" kern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Dans quel but?</a:t>
            </a: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D0949899-1A0D-4660-B2E9-499416A5AB66}"/>
              </a:ext>
            </a:extLst>
          </p:cNvPr>
          <p:cNvSpPr/>
          <p:nvPr/>
        </p:nvSpPr>
        <p:spPr>
          <a:xfrm>
            <a:off x="7988264" y="2119915"/>
            <a:ext cx="1945836" cy="2932463"/>
          </a:xfrm>
          <a:custGeom>
            <a:avLst/>
            <a:gdLst>
              <a:gd name="connsiteX0" fmla="*/ 0 w 1945836"/>
              <a:gd name="connsiteY0" fmla="*/ 0 h 2932463"/>
              <a:gd name="connsiteX1" fmla="*/ 1945836 w 1945836"/>
              <a:gd name="connsiteY1" fmla="*/ 0 h 2932463"/>
              <a:gd name="connsiteX2" fmla="*/ 1945836 w 1945836"/>
              <a:gd name="connsiteY2" fmla="*/ 2932463 h 2932463"/>
              <a:gd name="connsiteX3" fmla="*/ 0 w 1945836"/>
              <a:gd name="connsiteY3" fmla="*/ 2932463 h 2932463"/>
              <a:gd name="connsiteX4" fmla="*/ 0 w 1945836"/>
              <a:gd name="connsiteY4" fmla="*/ 0 h 293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5836" h="2932463">
                <a:moveTo>
                  <a:pt x="0" y="0"/>
                </a:moveTo>
                <a:lnTo>
                  <a:pt x="1945836" y="0"/>
                </a:lnTo>
                <a:lnTo>
                  <a:pt x="1945836" y="2932463"/>
                </a:lnTo>
                <a:lnTo>
                  <a:pt x="0" y="29324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3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136" tIns="344529" rIns="199136" bIns="199136" numCol="1" spcCol="1270" anchor="t" anchorCtr="0">
            <a:noAutofit/>
          </a:bodyPr>
          <a:lstStyle/>
          <a:p>
            <a:pPr marL="228600" lvl="1" indent="-228600" algn="l" defTabSz="9779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Restituer </a:t>
            </a:r>
            <a:r>
              <a:rPr lang="fr-FR" sz="2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Prise de décision éclairée</a:t>
            </a:r>
            <a:endParaRPr lang="fr-FR" sz="22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8" name="Rectangle 17" descr="Écran de projection">
            <a:extLst>
              <a:ext uri="{FF2B5EF4-FFF2-40B4-BE49-F238E27FC236}">
                <a16:creationId xmlns:a16="http://schemas.microsoft.com/office/drawing/2014/main" id="{6365206D-6F5A-41CD-8133-ECB344C89A37}"/>
              </a:ext>
            </a:extLst>
          </p:cNvPr>
          <p:cNvSpPr/>
          <p:nvPr/>
        </p:nvSpPr>
        <p:spPr>
          <a:xfrm>
            <a:off x="7597616" y="1604261"/>
            <a:ext cx="781294" cy="78129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dk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2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82960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0DF27-CFC9-41F9-9142-49D2D81E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Généralité et évolution BI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24B5F-20E0-4C57-9B89-5903EDC4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381273" cy="4629517"/>
          </a:xfrm>
        </p:spPr>
        <p:txBody>
          <a:bodyPr/>
          <a:lstStyle/>
          <a:p>
            <a:pPr marL="0" indent="0">
              <a:buNone/>
            </a:pPr>
            <a:r>
              <a:rPr lang="fr-FR" sz="20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La base: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à partir de données existant, on effectue des traitements pour prendre des décisions</a:t>
            </a:r>
          </a:p>
          <a:p>
            <a:pPr marL="0" indent="0">
              <a:buNone/>
            </a:pPr>
            <a:endParaRPr lang="fr-FR" dirty="0">
              <a:solidFill>
                <a:schemeClr val="bg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18F75-57BA-4A22-885A-80CC7A70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9D14-42A8-4CDE-B06A-7493F58DA32B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3661FB-2FAA-42A0-9F26-66EDF363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DB543A-0DBB-4155-91D0-4CE7CC76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527" y="2166426"/>
            <a:ext cx="7235288" cy="4010538"/>
          </a:xfrm>
          <a:prstGeom prst="roundRect">
            <a:avLst>
              <a:gd name="adj" fmla="val 36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E73B4DA-F699-4898-B556-A531F27E43A3}"/>
              </a:ext>
            </a:extLst>
          </p:cNvPr>
          <p:cNvSpPr txBox="1"/>
          <p:nvPr/>
        </p:nvSpPr>
        <p:spPr>
          <a:xfrm>
            <a:off x="8606258" y="2368268"/>
            <a:ext cx="2408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ndara" panose="020E0502030303020204" pitchFamily="34" charset="0"/>
              </a:rPr>
              <a:t>DW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DataWarehouse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entrepôt de données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ndara" panose="020E0502030303020204" pitchFamily="34" charset="0"/>
              </a:rPr>
              <a:t>ETL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Extract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Transform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Load</a:t>
            </a:r>
            <a:endParaRPr lang="fr-FR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endParaRPr lang="fr-FR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ndara" panose="020E0502030303020204" pitchFamily="34" charset="0"/>
              </a:rPr>
              <a:t>Rapport ad hoc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CR de requête pas prédéfinie</a:t>
            </a:r>
          </a:p>
          <a:p>
            <a:endParaRPr lang="fr-FR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  <a:p>
            <a:r>
              <a:rPr lang="fr-FR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  <a:latin typeface="Candara" panose="020E0502030303020204" pitchFamily="34" charset="0"/>
              </a:rPr>
              <a:t>Cube OLAP</a:t>
            </a:r>
            <a:r>
              <a:rPr lang="fr-FR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cube multi-dimensionnel 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  <a:sym typeface="Wingdings" panose="05000000000000000000" pitchFamily="2" charset="2"/>
              </a:rPr>
              <a:t> pré-calcul</a:t>
            </a:r>
            <a:endParaRPr lang="fr-FR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0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1B050-99CA-4262-9269-E0A1C931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Architecture trois tiers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88143-E8BF-4EDC-AE4A-4410ADCE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7C8B-A4D0-4C66-807F-D2176E245F37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97B58-DF5D-45AB-BCAC-2138E811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4</a:t>
            </a:fld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AFA8F9D-F463-4794-A7BC-42AA6CF45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76" y="1690688"/>
            <a:ext cx="7236000" cy="4211758"/>
          </a:xfrm>
          <a:prstGeom prst="roundRect">
            <a:avLst>
              <a:gd name="adj" fmla="val 29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A96EEFCB-DFF5-44C1-B790-37F4F28F2C66}"/>
              </a:ext>
            </a:extLst>
          </p:cNvPr>
          <p:cNvGrpSpPr/>
          <p:nvPr/>
        </p:nvGrpSpPr>
        <p:grpSpPr>
          <a:xfrm>
            <a:off x="9141152" y="1831170"/>
            <a:ext cx="1682095" cy="3882426"/>
            <a:chOff x="9141152" y="1831170"/>
            <a:chExt cx="1682095" cy="3882426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0CD109CC-8F03-4511-A4E5-A068409DFAEA}"/>
                </a:ext>
              </a:extLst>
            </p:cNvPr>
            <p:cNvSpPr/>
            <p:nvPr/>
          </p:nvSpPr>
          <p:spPr>
            <a:xfrm rot="5400000">
              <a:off x="9803898" y="2859447"/>
              <a:ext cx="356603" cy="417158"/>
            </a:xfrm>
            <a:custGeom>
              <a:avLst/>
              <a:gdLst>
                <a:gd name="connsiteX0" fmla="*/ 0 w 180976"/>
                <a:gd name="connsiteY0" fmla="*/ 42342 h 211708"/>
                <a:gd name="connsiteX1" fmla="*/ 90488 w 180976"/>
                <a:gd name="connsiteY1" fmla="*/ 42342 h 211708"/>
                <a:gd name="connsiteX2" fmla="*/ 90488 w 180976"/>
                <a:gd name="connsiteY2" fmla="*/ 0 h 211708"/>
                <a:gd name="connsiteX3" fmla="*/ 180976 w 180976"/>
                <a:gd name="connsiteY3" fmla="*/ 105854 h 211708"/>
                <a:gd name="connsiteX4" fmla="*/ 90488 w 180976"/>
                <a:gd name="connsiteY4" fmla="*/ 211708 h 211708"/>
                <a:gd name="connsiteX5" fmla="*/ 90488 w 180976"/>
                <a:gd name="connsiteY5" fmla="*/ 169366 h 211708"/>
                <a:gd name="connsiteX6" fmla="*/ 0 w 180976"/>
                <a:gd name="connsiteY6" fmla="*/ 169366 h 211708"/>
                <a:gd name="connsiteX7" fmla="*/ 0 w 180976"/>
                <a:gd name="connsiteY7" fmla="*/ 42342 h 2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6" h="211708">
                  <a:moveTo>
                    <a:pt x="0" y="42342"/>
                  </a:moveTo>
                  <a:lnTo>
                    <a:pt x="90488" y="42342"/>
                  </a:lnTo>
                  <a:lnTo>
                    <a:pt x="90488" y="0"/>
                  </a:lnTo>
                  <a:lnTo>
                    <a:pt x="180976" y="105854"/>
                  </a:lnTo>
                  <a:lnTo>
                    <a:pt x="90488" y="211708"/>
                  </a:lnTo>
                  <a:lnTo>
                    <a:pt x="90488" y="169366"/>
                  </a:lnTo>
                  <a:lnTo>
                    <a:pt x="0" y="169366"/>
                  </a:lnTo>
                  <a:lnTo>
                    <a:pt x="0" y="4234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2342" rIns="54293" bIns="4234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800" kern="1200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4DC96BB-27EA-4862-A580-08778432BD32}"/>
                </a:ext>
              </a:extLst>
            </p:cNvPr>
            <p:cNvSpPr/>
            <p:nvPr/>
          </p:nvSpPr>
          <p:spPr>
            <a:xfrm>
              <a:off x="9141152" y="4704340"/>
              <a:ext cx="1682095" cy="1009256"/>
            </a:xfrm>
            <a:custGeom>
              <a:avLst/>
              <a:gdLst>
                <a:gd name="connsiteX0" fmla="*/ 0 w 853664"/>
                <a:gd name="connsiteY0" fmla="*/ 51220 h 512198"/>
                <a:gd name="connsiteX1" fmla="*/ 51220 w 853664"/>
                <a:gd name="connsiteY1" fmla="*/ 0 h 512198"/>
                <a:gd name="connsiteX2" fmla="*/ 802444 w 853664"/>
                <a:gd name="connsiteY2" fmla="*/ 0 h 512198"/>
                <a:gd name="connsiteX3" fmla="*/ 853664 w 853664"/>
                <a:gd name="connsiteY3" fmla="*/ 51220 h 512198"/>
                <a:gd name="connsiteX4" fmla="*/ 853664 w 853664"/>
                <a:gd name="connsiteY4" fmla="*/ 460978 h 512198"/>
                <a:gd name="connsiteX5" fmla="*/ 802444 w 853664"/>
                <a:gd name="connsiteY5" fmla="*/ 512198 h 512198"/>
                <a:gd name="connsiteX6" fmla="*/ 51220 w 853664"/>
                <a:gd name="connsiteY6" fmla="*/ 512198 h 512198"/>
                <a:gd name="connsiteX7" fmla="*/ 0 w 853664"/>
                <a:gd name="connsiteY7" fmla="*/ 460978 h 512198"/>
                <a:gd name="connsiteX8" fmla="*/ 0 w 853664"/>
                <a:gd name="connsiteY8" fmla="*/ 51220 h 51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3664" h="512198">
                  <a:moveTo>
                    <a:pt x="0" y="51220"/>
                  </a:moveTo>
                  <a:cubicBezTo>
                    <a:pt x="0" y="22932"/>
                    <a:pt x="22932" y="0"/>
                    <a:pt x="51220" y="0"/>
                  </a:cubicBezTo>
                  <a:lnTo>
                    <a:pt x="802444" y="0"/>
                  </a:lnTo>
                  <a:cubicBezTo>
                    <a:pt x="830732" y="0"/>
                    <a:pt x="853664" y="22932"/>
                    <a:pt x="853664" y="51220"/>
                  </a:cubicBezTo>
                  <a:lnTo>
                    <a:pt x="853664" y="460978"/>
                  </a:lnTo>
                  <a:cubicBezTo>
                    <a:pt x="853664" y="489266"/>
                    <a:pt x="830732" y="512198"/>
                    <a:pt x="802444" y="512198"/>
                  </a:cubicBezTo>
                  <a:lnTo>
                    <a:pt x="51220" y="512198"/>
                  </a:lnTo>
                  <a:cubicBezTo>
                    <a:pt x="22932" y="512198"/>
                    <a:pt x="0" y="489266"/>
                    <a:pt x="0" y="460978"/>
                  </a:cubicBezTo>
                  <a:lnTo>
                    <a:pt x="0" y="5122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344529" rIns="199136" bIns="199136" numCol="1" spcCol="1270" anchor="t" anchorCtr="0">
              <a:noAutofit/>
            </a:bodyPr>
            <a:lstStyle/>
            <a:p>
              <a:pPr algn="ctr"/>
              <a:r>
                <a:rPr lang="fr-FR" b="1" dirty="0">
                  <a:latin typeface="Candara" panose="020E0502030303020204" pitchFamily="34" charset="0"/>
                </a:rPr>
                <a:t>Présentation</a:t>
              </a:r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0DC842DD-60A7-4642-8D70-ECAB06B4B0DF}"/>
                </a:ext>
              </a:extLst>
            </p:cNvPr>
            <p:cNvSpPr/>
            <p:nvPr/>
          </p:nvSpPr>
          <p:spPr>
            <a:xfrm rot="5400000">
              <a:off x="9803898" y="4297248"/>
              <a:ext cx="356603" cy="417158"/>
            </a:xfrm>
            <a:custGeom>
              <a:avLst/>
              <a:gdLst>
                <a:gd name="connsiteX0" fmla="*/ 0 w 180976"/>
                <a:gd name="connsiteY0" fmla="*/ 42342 h 211708"/>
                <a:gd name="connsiteX1" fmla="*/ 90488 w 180976"/>
                <a:gd name="connsiteY1" fmla="*/ 42342 h 211708"/>
                <a:gd name="connsiteX2" fmla="*/ 90488 w 180976"/>
                <a:gd name="connsiteY2" fmla="*/ 0 h 211708"/>
                <a:gd name="connsiteX3" fmla="*/ 180976 w 180976"/>
                <a:gd name="connsiteY3" fmla="*/ 105854 h 211708"/>
                <a:gd name="connsiteX4" fmla="*/ 90488 w 180976"/>
                <a:gd name="connsiteY4" fmla="*/ 211708 h 211708"/>
                <a:gd name="connsiteX5" fmla="*/ 90488 w 180976"/>
                <a:gd name="connsiteY5" fmla="*/ 169366 h 211708"/>
                <a:gd name="connsiteX6" fmla="*/ 0 w 180976"/>
                <a:gd name="connsiteY6" fmla="*/ 169366 h 211708"/>
                <a:gd name="connsiteX7" fmla="*/ 0 w 180976"/>
                <a:gd name="connsiteY7" fmla="*/ 42342 h 21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6" h="211708">
                  <a:moveTo>
                    <a:pt x="0" y="42342"/>
                  </a:moveTo>
                  <a:lnTo>
                    <a:pt x="90488" y="42342"/>
                  </a:lnTo>
                  <a:lnTo>
                    <a:pt x="90488" y="0"/>
                  </a:lnTo>
                  <a:lnTo>
                    <a:pt x="180976" y="105854"/>
                  </a:lnTo>
                  <a:lnTo>
                    <a:pt x="90488" y="211708"/>
                  </a:lnTo>
                  <a:lnTo>
                    <a:pt x="90488" y="169366"/>
                  </a:lnTo>
                  <a:lnTo>
                    <a:pt x="0" y="169366"/>
                  </a:lnTo>
                  <a:lnTo>
                    <a:pt x="0" y="4234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42342" rIns="54293" bIns="4234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800" kern="1200"/>
            </a:p>
          </p:txBody>
        </p:sp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974707D9-7747-403C-8687-BA5D05C475CA}"/>
                </a:ext>
              </a:extLst>
            </p:cNvPr>
            <p:cNvSpPr/>
            <p:nvPr/>
          </p:nvSpPr>
          <p:spPr>
            <a:xfrm>
              <a:off x="9141152" y="3281554"/>
              <a:ext cx="1682095" cy="1009256"/>
            </a:xfrm>
            <a:custGeom>
              <a:avLst/>
              <a:gdLst>
                <a:gd name="connsiteX0" fmla="*/ 0 w 853664"/>
                <a:gd name="connsiteY0" fmla="*/ 51220 h 512198"/>
                <a:gd name="connsiteX1" fmla="*/ 51220 w 853664"/>
                <a:gd name="connsiteY1" fmla="*/ 0 h 512198"/>
                <a:gd name="connsiteX2" fmla="*/ 802444 w 853664"/>
                <a:gd name="connsiteY2" fmla="*/ 0 h 512198"/>
                <a:gd name="connsiteX3" fmla="*/ 853664 w 853664"/>
                <a:gd name="connsiteY3" fmla="*/ 51220 h 512198"/>
                <a:gd name="connsiteX4" fmla="*/ 853664 w 853664"/>
                <a:gd name="connsiteY4" fmla="*/ 460978 h 512198"/>
                <a:gd name="connsiteX5" fmla="*/ 802444 w 853664"/>
                <a:gd name="connsiteY5" fmla="*/ 512198 h 512198"/>
                <a:gd name="connsiteX6" fmla="*/ 51220 w 853664"/>
                <a:gd name="connsiteY6" fmla="*/ 512198 h 512198"/>
                <a:gd name="connsiteX7" fmla="*/ 0 w 853664"/>
                <a:gd name="connsiteY7" fmla="*/ 460978 h 512198"/>
                <a:gd name="connsiteX8" fmla="*/ 0 w 853664"/>
                <a:gd name="connsiteY8" fmla="*/ 51220 h 51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3664" h="512198">
                  <a:moveTo>
                    <a:pt x="0" y="51220"/>
                  </a:moveTo>
                  <a:cubicBezTo>
                    <a:pt x="0" y="22932"/>
                    <a:pt x="22932" y="0"/>
                    <a:pt x="51220" y="0"/>
                  </a:cubicBezTo>
                  <a:lnTo>
                    <a:pt x="802444" y="0"/>
                  </a:lnTo>
                  <a:cubicBezTo>
                    <a:pt x="830732" y="0"/>
                    <a:pt x="853664" y="22932"/>
                    <a:pt x="853664" y="51220"/>
                  </a:cubicBezTo>
                  <a:lnTo>
                    <a:pt x="853664" y="460978"/>
                  </a:lnTo>
                  <a:cubicBezTo>
                    <a:pt x="853664" y="489266"/>
                    <a:pt x="830732" y="512198"/>
                    <a:pt x="802444" y="512198"/>
                  </a:cubicBezTo>
                  <a:lnTo>
                    <a:pt x="51220" y="512198"/>
                  </a:lnTo>
                  <a:cubicBezTo>
                    <a:pt x="22932" y="512198"/>
                    <a:pt x="0" y="489266"/>
                    <a:pt x="0" y="460978"/>
                  </a:cubicBezTo>
                  <a:lnTo>
                    <a:pt x="0" y="5122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344529" rIns="199136" bIns="199136" numCol="1" spcCol="1270" anchor="t" anchorCtr="0">
              <a:noAutofit/>
            </a:bodyPr>
            <a:lstStyle/>
            <a:p>
              <a:pPr algn="ctr"/>
              <a:r>
                <a:rPr lang="fr-FR" b="1" dirty="0">
                  <a:latin typeface="Candara" panose="020E0502030303020204" pitchFamily="34" charset="0"/>
                </a:rPr>
                <a:t>Traitement</a:t>
              </a:r>
            </a:p>
          </p:txBody>
        </p:sp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07188C85-1896-4A34-8953-7E10C4ED5BA9}"/>
                </a:ext>
              </a:extLst>
            </p:cNvPr>
            <p:cNvSpPr/>
            <p:nvPr/>
          </p:nvSpPr>
          <p:spPr>
            <a:xfrm>
              <a:off x="9141152" y="1831170"/>
              <a:ext cx="1682095" cy="1009256"/>
            </a:xfrm>
            <a:custGeom>
              <a:avLst/>
              <a:gdLst>
                <a:gd name="connsiteX0" fmla="*/ 0 w 853664"/>
                <a:gd name="connsiteY0" fmla="*/ 51220 h 512198"/>
                <a:gd name="connsiteX1" fmla="*/ 51220 w 853664"/>
                <a:gd name="connsiteY1" fmla="*/ 0 h 512198"/>
                <a:gd name="connsiteX2" fmla="*/ 802444 w 853664"/>
                <a:gd name="connsiteY2" fmla="*/ 0 h 512198"/>
                <a:gd name="connsiteX3" fmla="*/ 853664 w 853664"/>
                <a:gd name="connsiteY3" fmla="*/ 51220 h 512198"/>
                <a:gd name="connsiteX4" fmla="*/ 853664 w 853664"/>
                <a:gd name="connsiteY4" fmla="*/ 460978 h 512198"/>
                <a:gd name="connsiteX5" fmla="*/ 802444 w 853664"/>
                <a:gd name="connsiteY5" fmla="*/ 512198 h 512198"/>
                <a:gd name="connsiteX6" fmla="*/ 51220 w 853664"/>
                <a:gd name="connsiteY6" fmla="*/ 512198 h 512198"/>
                <a:gd name="connsiteX7" fmla="*/ 0 w 853664"/>
                <a:gd name="connsiteY7" fmla="*/ 460978 h 512198"/>
                <a:gd name="connsiteX8" fmla="*/ 0 w 853664"/>
                <a:gd name="connsiteY8" fmla="*/ 51220 h 51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3664" h="512198">
                  <a:moveTo>
                    <a:pt x="0" y="51220"/>
                  </a:moveTo>
                  <a:cubicBezTo>
                    <a:pt x="0" y="22932"/>
                    <a:pt x="22932" y="0"/>
                    <a:pt x="51220" y="0"/>
                  </a:cubicBezTo>
                  <a:lnTo>
                    <a:pt x="802444" y="0"/>
                  </a:lnTo>
                  <a:cubicBezTo>
                    <a:pt x="830732" y="0"/>
                    <a:pt x="853664" y="22932"/>
                    <a:pt x="853664" y="51220"/>
                  </a:cubicBezTo>
                  <a:lnTo>
                    <a:pt x="853664" y="460978"/>
                  </a:lnTo>
                  <a:cubicBezTo>
                    <a:pt x="853664" y="489266"/>
                    <a:pt x="830732" y="512198"/>
                    <a:pt x="802444" y="512198"/>
                  </a:cubicBezTo>
                  <a:lnTo>
                    <a:pt x="51220" y="512198"/>
                  </a:lnTo>
                  <a:cubicBezTo>
                    <a:pt x="22932" y="512198"/>
                    <a:pt x="0" y="489266"/>
                    <a:pt x="0" y="460978"/>
                  </a:cubicBezTo>
                  <a:lnTo>
                    <a:pt x="0" y="51220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344529" rIns="199136" bIns="199136" numCol="1" spcCol="1270" anchor="ctr" anchorCtr="0">
              <a:noAutofit/>
            </a:bodyPr>
            <a:lstStyle/>
            <a:p>
              <a:pPr algn="ctr"/>
              <a:r>
                <a:rPr lang="fr-FR" b="1" dirty="0">
                  <a:latin typeface="Candara" panose="020E0502030303020204" pitchFamily="34" charset="0"/>
                </a:rPr>
                <a:t>Accès aux données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808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9A668-DD3B-4E15-8032-8FC4C0C30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3705665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Outils en BI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11854-6672-44F2-AB04-E87BBC76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7C8B-A4D0-4C66-807F-D2176E245F37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29CE41-BC97-409D-BD5E-8ACC83DD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5</a:t>
            </a:fld>
            <a:endParaRPr lang="fr-FR" dirty="0"/>
          </a:p>
        </p:txBody>
      </p:sp>
      <p:pic>
        <p:nvPicPr>
          <p:cNvPr id="1030" name="Picture 6" descr="Power BI vs Tableau vs Google Data Studio (in 2021) – Davoy">
            <a:extLst>
              <a:ext uri="{FF2B5EF4-FFF2-40B4-BE49-F238E27FC236}">
                <a16:creationId xmlns:a16="http://schemas.microsoft.com/office/drawing/2014/main" id="{D4CDD9E5-295C-495B-9166-57F90A1838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5563"/>
            <a:ext cx="7139790" cy="493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04B8DEC-CEDD-438A-92E1-41EB5FE28687}"/>
              </a:ext>
            </a:extLst>
          </p:cNvPr>
          <p:cNvSpPr txBox="1"/>
          <p:nvPr/>
        </p:nvSpPr>
        <p:spPr>
          <a:xfrm>
            <a:off x="8610600" y="1325563"/>
            <a:ext cx="2587831" cy="3604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Autres outils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BusinessObjects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Talend Open Studio (TOS)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DataStage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Oracle Data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Integrator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Informatica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QlikView</a:t>
            </a:r>
          </a:p>
        </p:txBody>
      </p:sp>
    </p:spTree>
    <p:extLst>
      <p:ext uri="{BB962C8B-B14F-4D97-AF65-F5344CB8AC3E}">
        <p14:creationId xmlns:p14="http://schemas.microsoft.com/office/powerpoint/2010/main" val="396206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22B51-11BF-45A5-94CF-B285006A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Traitement sur les données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25D2D-021D-43D6-B5D1-2AA5B12E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7C8B-A4D0-4C66-807F-D2176E245F37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6442B0-D0E8-426F-BB9F-2538591E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6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0F9DE8D-2462-47D1-942F-A9679D6D93F7}"/>
              </a:ext>
            </a:extLst>
          </p:cNvPr>
          <p:cNvGrpSpPr/>
          <p:nvPr/>
        </p:nvGrpSpPr>
        <p:grpSpPr>
          <a:xfrm>
            <a:off x="2120736" y="1474947"/>
            <a:ext cx="7861464" cy="4881403"/>
            <a:chOff x="3993738" y="683395"/>
            <a:chExt cx="8755630" cy="6458467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48E8E890-99B9-4502-8CF6-096DCA62E18D}"/>
                </a:ext>
              </a:extLst>
            </p:cNvPr>
            <p:cNvSpPr/>
            <p:nvPr/>
          </p:nvSpPr>
          <p:spPr>
            <a:xfrm>
              <a:off x="6896066" y="839023"/>
              <a:ext cx="5853302" cy="1245007"/>
            </a:xfrm>
            <a:custGeom>
              <a:avLst/>
              <a:gdLst>
                <a:gd name="connsiteX0" fmla="*/ 207505 w 1245005"/>
                <a:gd name="connsiteY0" fmla="*/ 0 h 5201920"/>
                <a:gd name="connsiteX1" fmla="*/ 1037500 w 1245005"/>
                <a:gd name="connsiteY1" fmla="*/ 0 h 5201920"/>
                <a:gd name="connsiteX2" fmla="*/ 1245005 w 1245005"/>
                <a:gd name="connsiteY2" fmla="*/ 207505 h 5201920"/>
                <a:gd name="connsiteX3" fmla="*/ 1245005 w 1245005"/>
                <a:gd name="connsiteY3" fmla="*/ 5201920 h 5201920"/>
                <a:gd name="connsiteX4" fmla="*/ 1245005 w 1245005"/>
                <a:gd name="connsiteY4" fmla="*/ 5201920 h 5201920"/>
                <a:gd name="connsiteX5" fmla="*/ 0 w 1245005"/>
                <a:gd name="connsiteY5" fmla="*/ 5201920 h 5201920"/>
                <a:gd name="connsiteX6" fmla="*/ 0 w 1245005"/>
                <a:gd name="connsiteY6" fmla="*/ 5201920 h 5201920"/>
                <a:gd name="connsiteX7" fmla="*/ 0 w 1245005"/>
                <a:gd name="connsiteY7" fmla="*/ 207505 h 5201920"/>
                <a:gd name="connsiteX8" fmla="*/ 207505 w 1245005"/>
                <a:gd name="connsiteY8" fmla="*/ 0 h 52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5005" h="5201920">
                  <a:moveTo>
                    <a:pt x="1245005" y="867005"/>
                  </a:moveTo>
                  <a:lnTo>
                    <a:pt x="1245005" y="4334915"/>
                  </a:lnTo>
                  <a:cubicBezTo>
                    <a:pt x="1245005" y="4813748"/>
                    <a:pt x="1222770" y="5201918"/>
                    <a:pt x="1195342" y="5201918"/>
                  </a:cubicBezTo>
                  <a:lnTo>
                    <a:pt x="0" y="5201918"/>
                  </a:lnTo>
                  <a:lnTo>
                    <a:pt x="0" y="520191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95342" y="2"/>
                  </a:lnTo>
                  <a:cubicBezTo>
                    <a:pt x="1222770" y="2"/>
                    <a:pt x="1245005" y="388172"/>
                    <a:pt x="1245005" y="867005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95066" rIns="129356" bIns="95067" numCol="1" spcCol="1270" anchor="ctr" anchorCtr="0">
              <a:noAutofit/>
            </a:bodyPr>
            <a:lstStyle/>
            <a:p>
              <a:pPr marL="285750" lvl="1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ODBC</a:t>
              </a: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: Open Data Base </a:t>
              </a:r>
              <a:r>
                <a:rPr lang="en-US" sz="1600" dirty="0" err="1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Connectiv</a:t>
              </a:r>
              <a:r>
                <a:rPr lang="en-US" sz="1600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 </a:t>
              </a: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OLEDB</a:t>
              </a:r>
              <a:r>
                <a:rPr lang="en-US" sz="1600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 : Object linking and embedding Data Base</a:t>
              </a:r>
              <a:endParaRPr lang="fr-FR" sz="1600" kern="1200" dirty="0">
                <a:solidFill>
                  <a:schemeClr val="bg1">
                    <a:lumMod val="75000"/>
                  </a:schemeClr>
                </a:solidFill>
                <a:effectLst/>
                <a:latin typeface="Candara" panose="020E0502030303020204" pitchFamily="34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sz="1600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ADO.NET </a:t>
              </a:r>
              <a:r>
                <a:rPr lang="en-US" sz="1600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(ActiveX Data Objects for .NET)</a:t>
              </a: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EE020B1C-244E-4C5C-8E0A-80F53F342307}"/>
                </a:ext>
              </a:extLst>
            </p:cNvPr>
            <p:cNvSpPr/>
            <p:nvPr/>
          </p:nvSpPr>
          <p:spPr>
            <a:xfrm>
              <a:off x="3993738" y="683395"/>
              <a:ext cx="2926080" cy="1556257"/>
            </a:xfrm>
            <a:custGeom>
              <a:avLst/>
              <a:gdLst>
                <a:gd name="connsiteX0" fmla="*/ 0 w 2926080"/>
                <a:gd name="connsiteY0" fmla="*/ 259381 h 1556257"/>
                <a:gd name="connsiteX1" fmla="*/ 259381 w 2926080"/>
                <a:gd name="connsiteY1" fmla="*/ 0 h 1556257"/>
                <a:gd name="connsiteX2" fmla="*/ 2666699 w 2926080"/>
                <a:gd name="connsiteY2" fmla="*/ 0 h 1556257"/>
                <a:gd name="connsiteX3" fmla="*/ 2926080 w 2926080"/>
                <a:gd name="connsiteY3" fmla="*/ 259381 h 1556257"/>
                <a:gd name="connsiteX4" fmla="*/ 2926080 w 2926080"/>
                <a:gd name="connsiteY4" fmla="*/ 1296876 h 1556257"/>
                <a:gd name="connsiteX5" fmla="*/ 2666699 w 2926080"/>
                <a:gd name="connsiteY5" fmla="*/ 1556257 h 1556257"/>
                <a:gd name="connsiteX6" fmla="*/ 259381 w 2926080"/>
                <a:gd name="connsiteY6" fmla="*/ 1556257 h 1556257"/>
                <a:gd name="connsiteX7" fmla="*/ 0 w 2926080"/>
                <a:gd name="connsiteY7" fmla="*/ 1296876 h 1556257"/>
                <a:gd name="connsiteX8" fmla="*/ 0 w 2926080"/>
                <a:gd name="connsiteY8" fmla="*/ 259381 h 155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6080" h="1556257">
                  <a:moveTo>
                    <a:pt x="0" y="259381"/>
                  </a:moveTo>
                  <a:cubicBezTo>
                    <a:pt x="0" y="116129"/>
                    <a:pt x="116129" y="0"/>
                    <a:pt x="259381" y="0"/>
                  </a:cubicBezTo>
                  <a:lnTo>
                    <a:pt x="2666699" y="0"/>
                  </a:lnTo>
                  <a:cubicBezTo>
                    <a:pt x="2809951" y="0"/>
                    <a:pt x="2926080" y="116129"/>
                    <a:pt x="2926080" y="259381"/>
                  </a:cubicBezTo>
                  <a:lnTo>
                    <a:pt x="2926080" y="1296876"/>
                  </a:lnTo>
                  <a:cubicBezTo>
                    <a:pt x="2926080" y="1440128"/>
                    <a:pt x="2809951" y="1556257"/>
                    <a:pt x="2666699" y="1556257"/>
                  </a:cubicBezTo>
                  <a:lnTo>
                    <a:pt x="259381" y="1556257"/>
                  </a:lnTo>
                  <a:cubicBezTo>
                    <a:pt x="116129" y="1556257"/>
                    <a:pt x="0" y="1440128"/>
                    <a:pt x="0" y="1296876"/>
                  </a:cubicBezTo>
                  <a:lnTo>
                    <a:pt x="0" y="259381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344529" rIns="199136" bIns="199136" numCol="1" spcCol="1270" anchor="ctr" anchorCtr="0">
              <a:noAutofit/>
            </a:bodyPr>
            <a:lstStyle/>
            <a:p>
              <a:pPr algn="ctr"/>
              <a:r>
                <a:rPr lang="fr-FR" b="1" dirty="0">
                  <a:latin typeface="Candara" panose="020E0502030303020204" pitchFamily="34" charset="0"/>
                </a:rPr>
                <a:t>connections aux sources de données</a:t>
              </a: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0BCF2C58-8D91-4FF9-8DB8-36D516996828}"/>
                </a:ext>
              </a:extLst>
            </p:cNvPr>
            <p:cNvSpPr/>
            <p:nvPr/>
          </p:nvSpPr>
          <p:spPr>
            <a:xfrm>
              <a:off x="6896068" y="2473093"/>
              <a:ext cx="5853300" cy="1245007"/>
            </a:xfrm>
            <a:custGeom>
              <a:avLst/>
              <a:gdLst>
                <a:gd name="connsiteX0" fmla="*/ 207505 w 1245005"/>
                <a:gd name="connsiteY0" fmla="*/ 0 h 5201920"/>
                <a:gd name="connsiteX1" fmla="*/ 1037500 w 1245005"/>
                <a:gd name="connsiteY1" fmla="*/ 0 h 5201920"/>
                <a:gd name="connsiteX2" fmla="*/ 1245005 w 1245005"/>
                <a:gd name="connsiteY2" fmla="*/ 207505 h 5201920"/>
                <a:gd name="connsiteX3" fmla="*/ 1245005 w 1245005"/>
                <a:gd name="connsiteY3" fmla="*/ 5201920 h 5201920"/>
                <a:gd name="connsiteX4" fmla="*/ 1245005 w 1245005"/>
                <a:gd name="connsiteY4" fmla="*/ 5201920 h 5201920"/>
                <a:gd name="connsiteX5" fmla="*/ 0 w 1245005"/>
                <a:gd name="connsiteY5" fmla="*/ 5201920 h 5201920"/>
                <a:gd name="connsiteX6" fmla="*/ 0 w 1245005"/>
                <a:gd name="connsiteY6" fmla="*/ 5201920 h 5201920"/>
                <a:gd name="connsiteX7" fmla="*/ 0 w 1245005"/>
                <a:gd name="connsiteY7" fmla="*/ 207505 h 5201920"/>
                <a:gd name="connsiteX8" fmla="*/ 207505 w 1245005"/>
                <a:gd name="connsiteY8" fmla="*/ 0 h 52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5005" h="5201920">
                  <a:moveTo>
                    <a:pt x="1245005" y="867005"/>
                  </a:moveTo>
                  <a:lnTo>
                    <a:pt x="1245005" y="4334915"/>
                  </a:lnTo>
                  <a:cubicBezTo>
                    <a:pt x="1245005" y="4813748"/>
                    <a:pt x="1222770" y="5201918"/>
                    <a:pt x="1195342" y="5201918"/>
                  </a:cubicBezTo>
                  <a:lnTo>
                    <a:pt x="0" y="5201918"/>
                  </a:lnTo>
                  <a:lnTo>
                    <a:pt x="0" y="520191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95342" y="2"/>
                  </a:lnTo>
                  <a:cubicBezTo>
                    <a:pt x="1222770" y="2"/>
                    <a:pt x="1245005" y="388172"/>
                    <a:pt x="1245005" y="867005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95066" rIns="129356" bIns="95067" numCol="1" spcCol="1270" anchor="ctr" anchorCtr="0">
              <a:noAutofit/>
            </a:bodyPr>
            <a:lstStyle/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r-FR" sz="1800" b="1" kern="1200" dirty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Fichier plat</a:t>
              </a:r>
              <a:endParaRPr lang="fr-FR" sz="1800" b="1" kern="1200" dirty="0"/>
            </a:p>
            <a:p>
              <a:pPr marL="285750" lvl="1" indent="-2857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r-FR" sz="1800" b="1" kern="1200" dirty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BDR</a:t>
              </a: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4E425D89-5A48-461A-9319-1ACF43CEDCC5}"/>
                </a:ext>
              </a:extLst>
            </p:cNvPr>
            <p:cNvSpPr/>
            <p:nvPr/>
          </p:nvSpPr>
          <p:spPr>
            <a:xfrm>
              <a:off x="3993738" y="2317466"/>
              <a:ext cx="2926080" cy="1556257"/>
            </a:xfrm>
            <a:custGeom>
              <a:avLst/>
              <a:gdLst>
                <a:gd name="connsiteX0" fmla="*/ 0 w 2926080"/>
                <a:gd name="connsiteY0" fmla="*/ 259381 h 1556257"/>
                <a:gd name="connsiteX1" fmla="*/ 259381 w 2926080"/>
                <a:gd name="connsiteY1" fmla="*/ 0 h 1556257"/>
                <a:gd name="connsiteX2" fmla="*/ 2666699 w 2926080"/>
                <a:gd name="connsiteY2" fmla="*/ 0 h 1556257"/>
                <a:gd name="connsiteX3" fmla="*/ 2926080 w 2926080"/>
                <a:gd name="connsiteY3" fmla="*/ 259381 h 1556257"/>
                <a:gd name="connsiteX4" fmla="*/ 2926080 w 2926080"/>
                <a:gd name="connsiteY4" fmla="*/ 1296876 h 1556257"/>
                <a:gd name="connsiteX5" fmla="*/ 2666699 w 2926080"/>
                <a:gd name="connsiteY5" fmla="*/ 1556257 h 1556257"/>
                <a:gd name="connsiteX6" fmla="*/ 259381 w 2926080"/>
                <a:gd name="connsiteY6" fmla="*/ 1556257 h 1556257"/>
                <a:gd name="connsiteX7" fmla="*/ 0 w 2926080"/>
                <a:gd name="connsiteY7" fmla="*/ 1296876 h 1556257"/>
                <a:gd name="connsiteX8" fmla="*/ 0 w 2926080"/>
                <a:gd name="connsiteY8" fmla="*/ 259381 h 155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6080" h="1556257">
                  <a:moveTo>
                    <a:pt x="0" y="259381"/>
                  </a:moveTo>
                  <a:cubicBezTo>
                    <a:pt x="0" y="116129"/>
                    <a:pt x="116129" y="0"/>
                    <a:pt x="259381" y="0"/>
                  </a:cubicBezTo>
                  <a:lnTo>
                    <a:pt x="2666699" y="0"/>
                  </a:lnTo>
                  <a:cubicBezTo>
                    <a:pt x="2809951" y="0"/>
                    <a:pt x="2926080" y="116129"/>
                    <a:pt x="2926080" y="259381"/>
                  </a:cubicBezTo>
                  <a:lnTo>
                    <a:pt x="2926080" y="1296876"/>
                  </a:lnTo>
                  <a:cubicBezTo>
                    <a:pt x="2926080" y="1440128"/>
                    <a:pt x="2809951" y="1556257"/>
                    <a:pt x="2666699" y="1556257"/>
                  </a:cubicBezTo>
                  <a:lnTo>
                    <a:pt x="259381" y="1556257"/>
                  </a:lnTo>
                  <a:cubicBezTo>
                    <a:pt x="116129" y="1556257"/>
                    <a:pt x="0" y="1440128"/>
                    <a:pt x="0" y="1296876"/>
                  </a:cubicBezTo>
                  <a:lnTo>
                    <a:pt x="0" y="259381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344529" rIns="199136" bIns="199136" numCol="1" spcCol="1270" anchor="ctr" anchorCtr="0">
              <a:noAutofit/>
            </a:bodyPr>
            <a:lstStyle/>
            <a:p>
              <a:pPr algn="ctr"/>
              <a:r>
                <a:rPr lang="fr-FR" b="1" dirty="0">
                  <a:latin typeface="Candara" panose="020E0502030303020204" pitchFamily="34" charset="0"/>
                </a:rPr>
                <a:t>L’extraction et le chargement des données</a:t>
              </a: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AE7D5574-B47B-403C-8226-CFF5F6998BDA}"/>
                </a:ext>
              </a:extLst>
            </p:cNvPr>
            <p:cNvSpPr/>
            <p:nvPr/>
          </p:nvSpPr>
          <p:spPr>
            <a:xfrm>
              <a:off x="6896066" y="4107161"/>
              <a:ext cx="5853299" cy="1245007"/>
            </a:xfrm>
            <a:custGeom>
              <a:avLst/>
              <a:gdLst>
                <a:gd name="connsiteX0" fmla="*/ 207505 w 1245005"/>
                <a:gd name="connsiteY0" fmla="*/ 0 h 5201920"/>
                <a:gd name="connsiteX1" fmla="*/ 1037500 w 1245005"/>
                <a:gd name="connsiteY1" fmla="*/ 0 h 5201920"/>
                <a:gd name="connsiteX2" fmla="*/ 1245005 w 1245005"/>
                <a:gd name="connsiteY2" fmla="*/ 207505 h 5201920"/>
                <a:gd name="connsiteX3" fmla="*/ 1245005 w 1245005"/>
                <a:gd name="connsiteY3" fmla="*/ 5201920 h 5201920"/>
                <a:gd name="connsiteX4" fmla="*/ 1245005 w 1245005"/>
                <a:gd name="connsiteY4" fmla="*/ 5201920 h 5201920"/>
                <a:gd name="connsiteX5" fmla="*/ 0 w 1245005"/>
                <a:gd name="connsiteY5" fmla="*/ 5201920 h 5201920"/>
                <a:gd name="connsiteX6" fmla="*/ 0 w 1245005"/>
                <a:gd name="connsiteY6" fmla="*/ 5201920 h 5201920"/>
                <a:gd name="connsiteX7" fmla="*/ 0 w 1245005"/>
                <a:gd name="connsiteY7" fmla="*/ 207505 h 5201920"/>
                <a:gd name="connsiteX8" fmla="*/ 207505 w 1245005"/>
                <a:gd name="connsiteY8" fmla="*/ 0 h 52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5005" h="5201920">
                  <a:moveTo>
                    <a:pt x="1245005" y="867005"/>
                  </a:moveTo>
                  <a:lnTo>
                    <a:pt x="1245005" y="4334915"/>
                  </a:lnTo>
                  <a:cubicBezTo>
                    <a:pt x="1245005" y="4813748"/>
                    <a:pt x="1222770" y="5201918"/>
                    <a:pt x="1195342" y="5201918"/>
                  </a:cubicBezTo>
                  <a:lnTo>
                    <a:pt x="0" y="5201918"/>
                  </a:lnTo>
                  <a:lnTo>
                    <a:pt x="0" y="520191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95342" y="2"/>
                  </a:lnTo>
                  <a:cubicBezTo>
                    <a:pt x="1222770" y="2"/>
                    <a:pt x="1245005" y="388172"/>
                    <a:pt x="1245005" y="867005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95066" rIns="129356" bIns="95067" numCol="1" spcCol="1270" anchor="ctr" anchorCtr="0">
              <a:noAutofit/>
            </a:bodyPr>
            <a:lstStyle/>
            <a:p>
              <a:pPr marL="285750" lvl="1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r-FR" b="1" kern="1200" dirty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Modification</a:t>
              </a:r>
            </a:p>
            <a:p>
              <a:pPr marL="285750" lvl="1" indent="-285750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fr-FR" b="1" kern="1200" dirty="0">
                  <a:solidFill>
                    <a:schemeClr val="bg1">
                      <a:lumMod val="75000"/>
                    </a:schemeClr>
                  </a:solidFill>
                  <a:effectLst/>
                  <a:latin typeface="Candara" panose="020E05020303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calcul</a:t>
              </a: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4C58D7EF-406D-4EA8-80A6-BF87AC8F45AD}"/>
                </a:ext>
              </a:extLst>
            </p:cNvPr>
            <p:cNvSpPr/>
            <p:nvPr/>
          </p:nvSpPr>
          <p:spPr>
            <a:xfrm>
              <a:off x="3993738" y="3951536"/>
              <a:ext cx="2926080" cy="1556257"/>
            </a:xfrm>
            <a:custGeom>
              <a:avLst/>
              <a:gdLst>
                <a:gd name="connsiteX0" fmla="*/ 0 w 2926080"/>
                <a:gd name="connsiteY0" fmla="*/ 259381 h 1556257"/>
                <a:gd name="connsiteX1" fmla="*/ 259381 w 2926080"/>
                <a:gd name="connsiteY1" fmla="*/ 0 h 1556257"/>
                <a:gd name="connsiteX2" fmla="*/ 2666699 w 2926080"/>
                <a:gd name="connsiteY2" fmla="*/ 0 h 1556257"/>
                <a:gd name="connsiteX3" fmla="*/ 2926080 w 2926080"/>
                <a:gd name="connsiteY3" fmla="*/ 259381 h 1556257"/>
                <a:gd name="connsiteX4" fmla="*/ 2926080 w 2926080"/>
                <a:gd name="connsiteY4" fmla="*/ 1296876 h 1556257"/>
                <a:gd name="connsiteX5" fmla="*/ 2666699 w 2926080"/>
                <a:gd name="connsiteY5" fmla="*/ 1556257 h 1556257"/>
                <a:gd name="connsiteX6" fmla="*/ 259381 w 2926080"/>
                <a:gd name="connsiteY6" fmla="*/ 1556257 h 1556257"/>
                <a:gd name="connsiteX7" fmla="*/ 0 w 2926080"/>
                <a:gd name="connsiteY7" fmla="*/ 1296876 h 1556257"/>
                <a:gd name="connsiteX8" fmla="*/ 0 w 2926080"/>
                <a:gd name="connsiteY8" fmla="*/ 259381 h 155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6080" h="1556257">
                  <a:moveTo>
                    <a:pt x="0" y="259381"/>
                  </a:moveTo>
                  <a:cubicBezTo>
                    <a:pt x="0" y="116129"/>
                    <a:pt x="116129" y="0"/>
                    <a:pt x="259381" y="0"/>
                  </a:cubicBezTo>
                  <a:lnTo>
                    <a:pt x="2666699" y="0"/>
                  </a:lnTo>
                  <a:cubicBezTo>
                    <a:pt x="2809951" y="0"/>
                    <a:pt x="2926080" y="116129"/>
                    <a:pt x="2926080" y="259381"/>
                  </a:cubicBezTo>
                  <a:lnTo>
                    <a:pt x="2926080" y="1296876"/>
                  </a:lnTo>
                  <a:cubicBezTo>
                    <a:pt x="2926080" y="1440128"/>
                    <a:pt x="2809951" y="1556257"/>
                    <a:pt x="2666699" y="1556257"/>
                  </a:cubicBezTo>
                  <a:lnTo>
                    <a:pt x="259381" y="1556257"/>
                  </a:lnTo>
                  <a:cubicBezTo>
                    <a:pt x="116129" y="1556257"/>
                    <a:pt x="0" y="1440128"/>
                    <a:pt x="0" y="1296876"/>
                  </a:cubicBezTo>
                  <a:lnTo>
                    <a:pt x="0" y="259381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344529" rIns="199136" bIns="199136" numCol="1" spcCol="1270" anchor="ctr" anchorCtr="0">
              <a:noAutofit/>
            </a:bodyPr>
            <a:lstStyle/>
            <a:p>
              <a:pPr algn="ctr"/>
              <a:r>
                <a:rPr lang="fr-FR" b="1" dirty="0">
                  <a:latin typeface="Candara" panose="020E0502030303020204" pitchFamily="34" charset="0"/>
                </a:rPr>
                <a:t>Transformation sur les données</a:t>
              </a: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54A976F-E225-46BC-B7DF-DCA31C50B46C}"/>
                </a:ext>
              </a:extLst>
            </p:cNvPr>
            <p:cNvSpPr/>
            <p:nvPr/>
          </p:nvSpPr>
          <p:spPr>
            <a:xfrm>
              <a:off x="6896068" y="5741233"/>
              <a:ext cx="5853298" cy="1245007"/>
            </a:xfrm>
            <a:custGeom>
              <a:avLst/>
              <a:gdLst>
                <a:gd name="connsiteX0" fmla="*/ 207505 w 1245005"/>
                <a:gd name="connsiteY0" fmla="*/ 0 h 5201920"/>
                <a:gd name="connsiteX1" fmla="*/ 1037500 w 1245005"/>
                <a:gd name="connsiteY1" fmla="*/ 0 h 5201920"/>
                <a:gd name="connsiteX2" fmla="*/ 1245005 w 1245005"/>
                <a:gd name="connsiteY2" fmla="*/ 207505 h 5201920"/>
                <a:gd name="connsiteX3" fmla="*/ 1245005 w 1245005"/>
                <a:gd name="connsiteY3" fmla="*/ 5201920 h 5201920"/>
                <a:gd name="connsiteX4" fmla="*/ 1245005 w 1245005"/>
                <a:gd name="connsiteY4" fmla="*/ 5201920 h 5201920"/>
                <a:gd name="connsiteX5" fmla="*/ 0 w 1245005"/>
                <a:gd name="connsiteY5" fmla="*/ 5201920 h 5201920"/>
                <a:gd name="connsiteX6" fmla="*/ 0 w 1245005"/>
                <a:gd name="connsiteY6" fmla="*/ 5201920 h 5201920"/>
                <a:gd name="connsiteX7" fmla="*/ 0 w 1245005"/>
                <a:gd name="connsiteY7" fmla="*/ 207505 h 5201920"/>
                <a:gd name="connsiteX8" fmla="*/ 207505 w 1245005"/>
                <a:gd name="connsiteY8" fmla="*/ 0 h 52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5005" h="5201920">
                  <a:moveTo>
                    <a:pt x="1245005" y="867005"/>
                  </a:moveTo>
                  <a:lnTo>
                    <a:pt x="1245005" y="4334915"/>
                  </a:lnTo>
                  <a:cubicBezTo>
                    <a:pt x="1245005" y="4813748"/>
                    <a:pt x="1222770" y="5201918"/>
                    <a:pt x="1195342" y="5201918"/>
                  </a:cubicBezTo>
                  <a:lnTo>
                    <a:pt x="0" y="5201918"/>
                  </a:lnTo>
                  <a:lnTo>
                    <a:pt x="0" y="5201918"/>
                  </a:lnTo>
                  <a:lnTo>
                    <a:pt x="0" y="2"/>
                  </a:lnTo>
                  <a:lnTo>
                    <a:pt x="0" y="2"/>
                  </a:lnTo>
                  <a:lnTo>
                    <a:pt x="1195342" y="2"/>
                  </a:lnTo>
                  <a:cubicBezTo>
                    <a:pt x="1222770" y="2"/>
                    <a:pt x="1245005" y="388172"/>
                    <a:pt x="1245005" y="867005"/>
                  </a:cubicBezTo>
                  <a:close/>
                </a:path>
              </a:pathLst>
            </a:custGeom>
            <a:solidFill>
              <a:schemeClr val="accent3">
                <a:lumMod val="75000"/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1" tIns="95066" rIns="129356" bIns="95067" numCol="1" spcCol="1270" anchor="ctr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b="1" dirty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</a:rPr>
                <a:t>Extraction simple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b="1" dirty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</a:rPr>
                <a:t>Rapport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600" b="1" dirty="0">
                  <a:solidFill>
                    <a:schemeClr val="bg1">
                      <a:lumMod val="75000"/>
                    </a:schemeClr>
                  </a:solidFill>
                  <a:latin typeface="Candara" panose="020E0502030303020204" pitchFamily="34" charset="0"/>
                </a:rPr>
                <a:t>Dashboard</a:t>
              </a: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0A182903-5D93-460E-A62B-BE2AAADB6BB3}"/>
                </a:ext>
              </a:extLst>
            </p:cNvPr>
            <p:cNvSpPr/>
            <p:nvPr/>
          </p:nvSpPr>
          <p:spPr>
            <a:xfrm>
              <a:off x="3993738" y="5585605"/>
              <a:ext cx="2926080" cy="1556257"/>
            </a:xfrm>
            <a:custGeom>
              <a:avLst/>
              <a:gdLst>
                <a:gd name="connsiteX0" fmla="*/ 0 w 2926080"/>
                <a:gd name="connsiteY0" fmla="*/ 259381 h 1556257"/>
                <a:gd name="connsiteX1" fmla="*/ 259381 w 2926080"/>
                <a:gd name="connsiteY1" fmla="*/ 0 h 1556257"/>
                <a:gd name="connsiteX2" fmla="*/ 2666699 w 2926080"/>
                <a:gd name="connsiteY2" fmla="*/ 0 h 1556257"/>
                <a:gd name="connsiteX3" fmla="*/ 2926080 w 2926080"/>
                <a:gd name="connsiteY3" fmla="*/ 259381 h 1556257"/>
                <a:gd name="connsiteX4" fmla="*/ 2926080 w 2926080"/>
                <a:gd name="connsiteY4" fmla="*/ 1296876 h 1556257"/>
                <a:gd name="connsiteX5" fmla="*/ 2666699 w 2926080"/>
                <a:gd name="connsiteY5" fmla="*/ 1556257 h 1556257"/>
                <a:gd name="connsiteX6" fmla="*/ 259381 w 2926080"/>
                <a:gd name="connsiteY6" fmla="*/ 1556257 h 1556257"/>
                <a:gd name="connsiteX7" fmla="*/ 0 w 2926080"/>
                <a:gd name="connsiteY7" fmla="*/ 1296876 h 1556257"/>
                <a:gd name="connsiteX8" fmla="*/ 0 w 2926080"/>
                <a:gd name="connsiteY8" fmla="*/ 259381 h 155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26080" h="1556257">
                  <a:moveTo>
                    <a:pt x="0" y="259381"/>
                  </a:moveTo>
                  <a:cubicBezTo>
                    <a:pt x="0" y="116129"/>
                    <a:pt x="116129" y="0"/>
                    <a:pt x="259381" y="0"/>
                  </a:cubicBezTo>
                  <a:lnTo>
                    <a:pt x="2666699" y="0"/>
                  </a:lnTo>
                  <a:cubicBezTo>
                    <a:pt x="2809951" y="0"/>
                    <a:pt x="2926080" y="116129"/>
                    <a:pt x="2926080" y="259381"/>
                  </a:cubicBezTo>
                  <a:lnTo>
                    <a:pt x="2926080" y="1296876"/>
                  </a:lnTo>
                  <a:cubicBezTo>
                    <a:pt x="2926080" y="1440128"/>
                    <a:pt x="2809951" y="1556257"/>
                    <a:pt x="2666699" y="1556257"/>
                  </a:cubicBezTo>
                  <a:lnTo>
                    <a:pt x="259381" y="1556257"/>
                  </a:lnTo>
                  <a:cubicBezTo>
                    <a:pt x="116129" y="1556257"/>
                    <a:pt x="0" y="1440128"/>
                    <a:pt x="0" y="1296876"/>
                  </a:cubicBezTo>
                  <a:lnTo>
                    <a:pt x="0" y="259381"/>
                  </a:lnTo>
                  <a:close/>
                </a:path>
              </a:pathLst>
            </a:cu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3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136" tIns="344529" rIns="199136" bIns="199136" numCol="1" spcCol="1270" anchor="ctr" anchorCtr="0">
              <a:noAutofit/>
            </a:bodyPr>
            <a:lstStyle/>
            <a:p>
              <a:pPr algn="ctr"/>
              <a:r>
                <a:rPr lang="fr-FR" b="1" dirty="0">
                  <a:latin typeface="Candara" panose="020E0502030303020204" pitchFamily="34" charset="0"/>
                </a:rPr>
                <a:t>Présentation des données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12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88D68-1C04-4F1F-9893-2179653D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766218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Merci de votre attention!!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09D8C-10AB-45DC-9ECC-7B345EBB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17C8B-A4D0-4C66-807F-D2176E245F37}" type="datetime1">
              <a:rPr lang="fr-FR" smtClean="0"/>
              <a:t>23/02/2022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AEF7CD-E483-451A-A207-FA7B87A2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3734-C6C2-4972-B98A-FE67573351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056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183</Words>
  <Application>Microsoft Office PowerPoint</Application>
  <PresentationFormat>Grand écran</PresentationFormat>
  <Paragraphs>66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Candara</vt:lpstr>
      <vt:lpstr>Thème Office</vt:lpstr>
      <vt:lpstr>Business intelligence Chaine décisionnelle</vt:lpstr>
      <vt:lpstr>Définition BI</vt:lpstr>
      <vt:lpstr>Généralité et évolution BI </vt:lpstr>
      <vt:lpstr>Architecture trois tiers</vt:lpstr>
      <vt:lpstr>Outils en BI</vt:lpstr>
      <vt:lpstr>Traitement sur les données</vt:lpstr>
      <vt:lpstr>Merci de votre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Chaine décisionnelle</dc:title>
  <dc:creator>Fortunat Bizandry</dc:creator>
  <cp:lastModifiedBy>Fortunat BIZANDRY TIAVARISAN</cp:lastModifiedBy>
  <cp:revision>16</cp:revision>
  <dcterms:created xsi:type="dcterms:W3CDTF">2022-02-21T19:21:21Z</dcterms:created>
  <dcterms:modified xsi:type="dcterms:W3CDTF">2022-02-23T11:37:32Z</dcterms:modified>
</cp:coreProperties>
</file>