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2" r:id="rId1"/>
  </p:sldMasterIdLst>
  <p:notesMasterIdLst>
    <p:notesMasterId r:id="rId18"/>
  </p:notesMasterIdLst>
  <p:handoutMasterIdLst>
    <p:handoutMasterId r:id="rId19"/>
  </p:handoutMasterIdLst>
  <p:sldIdLst>
    <p:sldId id="385" r:id="rId2"/>
    <p:sldId id="355" r:id="rId3"/>
    <p:sldId id="356" r:id="rId4"/>
    <p:sldId id="357" r:id="rId5"/>
    <p:sldId id="392" r:id="rId6"/>
    <p:sldId id="359" r:id="rId7"/>
    <p:sldId id="389" r:id="rId8"/>
    <p:sldId id="358" r:id="rId9"/>
    <p:sldId id="387" r:id="rId10"/>
    <p:sldId id="388" r:id="rId11"/>
    <p:sldId id="362" r:id="rId12"/>
    <p:sldId id="365" r:id="rId13"/>
    <p:sldId id="366" r:id="rId14"/>
    <p:sldId id="390" r:id="rId15"/>
    <p:sldId id="391" r:id="rId16"/>
    <p:sldId id="386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63">
          <p15:clr>
            <a:srgbClr val="A4A3A4"/>
          </p15:clr>
        </p15:guide>
        <p15:guide id="2" pos="3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262"/>
    <a:srgbClr val="FFFFFF"/>
    <a:srgbClr val="F0EEEC"/>
    <a:srgbClr val="F5F1E7"/>
    <a:srgbClr val="014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746" autoAdjust="0"/>
  </p:normalViewPr>
  <p:slideViewPr>
    <p:cSldViewPr snapToGrid="0">
      <p:cViewPr varScale="1">
        <p:scale>
          <a:sx n="107" d="100"/>
          <a:sy n="107" d="100"/>
        </p:scale>
        <p:origin x="156" y="102"/>
      </p:cViewPr>
      <p:guideLst>
        <p:guide orient="horz" pos="2663"/>
        <p:guide pos="3799"/>
      </p:guideLst>
    </p:cSldViewPr>
  </p:slideViewPr>
  <p:outlineViewPr>
    <p:cViewPr>
      <p:scale>
        <a:sx n="33" d="100"/>
        <a:sy n="33" d="100"/>
      </p:scale>
      <p:origin x="0" y="19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28D3C7-6273-479D-B4D9-15A130E9223A}" type="datetimeFigureOut">
              <a:rPr lang="fr-FR"/>
              <a:pPr>
                <a:defRPr/>
              </a:pPr>
              <a:t>02/02/2022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AEC4FA-BFBE-430E-B516-9A2DF3BFF9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2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46F3DE6-B9EC-4437-BD25-98EE42D7B432}" type="datetimeFigureOut">
              <a:rPr lang="fr-FR"/>
              <a:pPr>
                <a:defRPr/>
              </a:pPr>
              <a:t>02/02/2022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A3721-491A-44BF-A87E-E356E55CBF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672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6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8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8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02/02/2022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5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885E76-1FC6-4EE2-B341-4255041D2753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332F-95E7-45CD-8ADD-7F3405A8D632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AA1-5A6F-47C3-8C7B-FA8BE4878B8F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C69B-08DD-45FD-87FA-D89582D50A20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4AF6-902A-4FD7-8FDC-1A4B58B138F8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A0ED-9B34-4F02-84E6-47EC53CF1BA9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AED5-0DE8-4009-84F6-6EDBE728199C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4597-66CD-472B-9FD7-5C58398B8B1B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A81CC0F-30DA-4C44-A9F8-7655BCD64F37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815A04-588B-4FEE-8981-38943F6DE5AA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5989919-8B64-402C-A29A-F9A803C2F108}" type="datetime4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550" y="6655982"/>
            <a:ext cx="1201561" cy="284998"/>
          </a:xfrm>
        </p:spPr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35807" y="6398566"/>
            <a:ext cx="267434" cy="365125"/>
          </a:xfrm>
        </p:spPr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 bwMode="auto">
          <a:xfrm>
            <a:off x="5788047" y="3953374"/>
            <a:ext cx="3254992" cy="126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r>
              <a:rPr lang="fr-FR" sz="1400" b="1" i="1" u="sng" kern="0" dirty="0">
                <a:solidFill>
                  <a:sysClr val="windowText" lastClr="000000"/>
                </a:solidFill>
              </a:rPr>
              <a:t>Réalisé par :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r>
              <a:rPr lang="fr-FR" sz="1400" i="1" kern="0" dirty="0" err="1">
                <a:solidFill>
                  <a:sysClr val="windowText" lastClr="000000"/>
                </a:solidFill>
              </a:rPr>
              <a:t>Prenom</a:t>
            </a:r>
            <a:r>
              <a:rPr lang="fr-FR" sz="1400" i="1" kern="0" dirty="0">
                <a:solidFill>
                  <a:sysClr val="windowText" lastClr="000000"/>
                </a:solidFill>
              </a:rPr>
              <a:t> Nom</a:t>
            </a:r>
            <a:endParaRPr lang="fr-FR" sz="1400" kern="0" dirty="0">
              <a:solidFill>
                <a:sysClr val="windowText" lastClr="000000"/>
              </a:solidFill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endParaRPr lang="fr-FR" sz="28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2251879" y="1733273"/>
            <a:ext cx="4203511" cy="846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4000" cap="small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9064" y="2466975"/>
            <a:ext cx="894397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b="1" dirty="0">
                <a:solidFill>
                  <a:prstClr val="white"/>
                </a:solidFill>
              </a:rPr>
              <a:t>          </a:t>
            </a:r>
          </a:p>
          <a:p>
            <a:r>
              <a:rPr lang="fr-FR" sz="4800" b="1" dirty="0">
                <a:solidFill>
                  <a:prstClr val="white"/>
                </a:solidFill>
              </a:rPr>
              <a:t>                </a:t>
            </a:r>
            <a:r>
              <a:rPr lang="fr-FR" sz="4800" b="1" dirty="0">
                <a:solidFill>
                  <a:srgbClr val="ED7D31">
                    <a:lumMod val="20000"/>
                    <a:lumOff val="80000"/>
                  </a:srgbClr>
                </a:solidFill>
              </a:rPr>
              <a:t>SHELL </a:t>
            </a:r>
          </a:p>
          <a:p>
            <a:endParaRPr lang="fr-FR" sz="4800" b="1" dirty="0">
              <a:solidFill>
                <a:srgbClr val="ED7D31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9DB79F-C595-4762-968E-B4386167F5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78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4815" y="675842"/>
            <a:ext cx="8607631" cy="53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t"/>
            <a:endParaRPr lang="fr-FR" sz="2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9F63FD-9CB0-43FF-8948-158C5204DB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EF0871-41B6-4209-879C-ABA64938C374}"/>
              </a:ext>
            </a:extLst>
          </p:cNvPr>
          <p:cNvSpPr/>
          <p:nvPr/>
        </p:nvSpPr>
        <p:spPr>
          <a:xfrm>
            <a:off x="180000" y="900000"/>
            <a:ext cx="7868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4. Les commandes Unix</a:t>
            </a:r>
          </a:p>
          <a:p>
            <a:r>
              <a:rPr lang="fr-FR" sz="2400" dirty="0"/>
              <a:t>	 c. les scripts 	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AA005D2-F4C2-4F55-A374-091470445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3934"/>
              </p:ext>
            </p:extLst>
          </p:nvPr>
        </p:nvGraphicFramePr>
        <p:xfrm>
          <a:off x="216000" y="1800000"/>
          <a:ext cx="8607631" cy="453513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9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Commande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Utilisation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dirty="0"/>
                        <a:t>echo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Permet simplement d'afficher une ligne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dirty="0"/>
                        <a:t>exit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dirty="0"/>
                        <a:t>Terminer un script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kern="1200" dirty="0"/>
                        <a:t>variables systèmes: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kern="1200" dirty="0"/>
                        <a:t>$1, $2, $3, …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-&gt; récupérer les paramètres transmis sur la ligne de commande,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-&gt; savoir si une commande a échoué ou réussi,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-&gt; automatiser le traitement de tous paramètres.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/>
                        <a:t>read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Lit les valeurs entrées au clavier et les stockent dans une variable à réutiliser.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#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Commentaire en script Shell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27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if condition ; then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    commande1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else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    commande2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f</a:t>
                      </a:r>
                      <a:r>
                        <a:rPr lang="en-US" sz="1600"/>
                        <a:t>i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Test conditionnel, boucle, etc.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68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41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8684568" cy="479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L’éditeur de texte « VI » 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Commande [VI  Nom fichier] =&gt; un éditeur VI.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 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 	: insert, pour commencer à écrire.</a:t>
            </a:r>
          </a:p>
          <a:p>
            <a:pPr lvl="0"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» 	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: supprimer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lvl="0"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:q!</a:t>
            </a:r>
            <a:r>
              <a:rPr kumimoji="0" lang="fr-F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 	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: quitter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sans enregistrer les modifications 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:w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» 	: pour sauvegarder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wq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» 	: pour sauvegarder et quitter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98D07A-3D96-4723-B1F5-EE47190F8D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58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9143999" cy="517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None/>
              <a:tabLst/>
              <a:defRPr/>
            </a:pPr>
            <a:r>
              <a:rPr lang="fr-FR" sz="2400" b="1" dirty="0">
                <a:solidFill>
                  <a:sysClr val="windowText" lastClr="000000"/>
                </a:solidFill>
                <a:latin typeface="Calibri"/>
              </a:rPr>
              <a:t>6. La commande « chmod »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None/>
              <a:tabLst/>
              <a:defRPr/>
            </a:pPr>
            <a:endParaRPr lang="fr-FR" sz="2400" b="1" dirty="0">
              <a:solidFill>
                <a:sysClr val="windowText" lastClr="000000"/>
              </a:solidFill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permissions sont (valeurs octales entre parenthèses) 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 	(4) : autorisation de lecture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 	(2) : autorisation d'écriture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 	(1) : autorisation d'exécution.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</p:txBody>
      </p:sp>
      <p:pic>
        <p:nvPicPr>
          <p:cNvPr id="12" name="Picture 2" descr="http://forums.cnetfrance.fr/tutoriel/chmod/chmod-linux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77554"/>
            <a:ext cx="3810000" cy="2838450"/>
          </a:xfrm>
          <a:prstGeom prst="rect">
            <a:avLst/>
          </a:prstGeom>
          <a:noFill/>
        </p:spPr>
      </p:pic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AE791B-09B3-411D-9D82-987171452F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41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9109884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fr-FR" sz="2400" b="1" dirty="0">
                <a:solidFill>
                  <a:sysClr val="windowText" lastClr="000000"/>
                </a:solidFill>
                <a:latin typeface="Calibri"/>
              </a:rPr>
              <a:t>6. La commande « chmod »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endParaRPr lang="fr-FR" sz="2400" b="1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578E5D-BDF6-46D2-B526-10EF171FF2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4DAFA27-ACAB-41F0-AB72-D5F5EB91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08692"/>
              </p:ext>
            </p:extLst>
          </p:nvPr>
        </p:nvGraphicFramePr>
        <p:xfrm>
          <a:off x="180000" y="1800000"/>
          <a:ext cx="7315201" cy="3730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2856">
                  <a:extLst>
                    <a:ext uri="{9D8B030D-6E8A-4147-A177-3AD203B41FA5}">
                      <a16:colId xmlns:a16="http://schemas.microsoft.com/office/drawing/2014/main" val="3896191174"/>
                    </a:ext>
                  </a:extLst>
                </a:gridCol>
                <a:gridCol w="925745">
                  <a:extLst>
                    <a:ext uri="{9D8B030D-6E8A-4147-A177-3AD203B41FA5}">
                      <a16:colId xmlns:a16="http://schemas.microsoft.com/office/drawing/2014/main" val="2786907007"/>
                    </a:ext>
                  </a:extLst>
                </a:gridCol>
                <a:gridCol w="1016505">
                  <a:extLst>
                    <a:ext uri="{9D8B030D-6E8A-4147-A177-3AD203B41FA5}">
                      <a16:colId xmlns:a16="http://schemas.microsoft.com/office/drawing/2014/main" val="1026213558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4235519100"/>
                    </a:ext>
                  </a:extLst>
                </a:gridCol>
                <a:gridCol w="1621566">
                  <a:extLst>
                    <a:ext uri="{9D8B030D-6E8A-4147-A177-3AD203B41FA5}">
                      <a16:colId xmlns:a16="http://schemas.microsoft.com/office/drawing/2014/main" val="1986850964"/>
                    </a:ext>
                  </a:extLst>
                </a:gridCol>
              </a:tblGrid>
              <a:tr h="6436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DROIT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LECTURE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ECRITURE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EXECUTION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VALEUR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5742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Aucun droit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811991"/>
                  </a:ext>
                </a:extLst>
              </a:tr>
              <a:tr h="44680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Exécution seulement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32428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Ecriture seulement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[w]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1865530"/>
                  </a:ext>
                </a:extLst>
              </a:tr>
              <a:tr h="4099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Ecriture et exécution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[w]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07799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seulement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</a:rPr>
                        <a:t>[r]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1532789"/>
                  </a:ext>
                </a:extLst>
              </a:tr>
              <a:tr h="4524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et exécution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[r]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00137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e técriture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</a:rPr>
                        <a:t>[r]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[w]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37559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Tous les droits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[r]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[w]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3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9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6732B9-8725-47ED-BBFE-C2669AE7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4597-66CD-472B-9FD7-5C58398B8B1B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9EF213-99B0-441C-8646-29FDA236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8DADD9-0837-4526-9442-120A4143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2CF17-D954-496F-8E09-287E85FFAFD6}"/>
              </a:ext>
            </a:extLst>
          </p:cNvPr>
          <p:cNvSpPr/>
          <p:nvPr/>
        </p:nvSpPr>
        <p:spPr>
          <a:xfrm>
            <a:off x="268182" y="900000"/>
            <a:ext cx="8607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7. Les expressions régulières</a:t>
            </a:r>
          </a:p>
          <a:p>
            <a:r>
              <a:rPr lang="fr-FR" sz="2400" dirty="0"/>
              <a:t>Permettent de décrire une famille de chaînes de caractères </a:t>
            </a:r>
          </a:p>
          <a:p>
            <a:r>
              <a:rPr lang="fr-FR" sz="2400" dirty="0"/>
              <a:t>au moyen de métacaractères</a:t>
            </a:r>
          </a:p>
          <a:p>
            <a:r>
              <a:rPr lang="fr-FR" sz="2400" dirty="0"/>
              <a:t>	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387CE25-63D4-45CC-B428-5C18F4569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24340"/>
              </p:ext>
            </p:extLst>
          </p:nvPr>
        </p:nvGraphicFramePr>
        <p:xfrm>
          <a:off x="473725" y="2181340"/>
          <a:ext cx="7546555" cy="3305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954684143"/>
                    </a:ext>
                  </a:extLst>
                </a:gridCol>
                <a:gridCol w="5827923">
                  <a:extLst>
                    <a:ext uri="{9D8B030D-6E8A-4147-A177-3AD203B41FA5}">
                      <a16:colId xmlns:a16="http://schemas.microsoft.com/office/drawing/2014/main" val="2542392297"/>
                    </a:ext>
                  </a:extLst>
                </a:gridCol>
              </a:tblGrid>
              <a:tr h="367229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Métacaractère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Signification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18858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.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n’importe quel caractère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026672794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*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répétition du caractère précédent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82031208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\*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caractère *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176726120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en début de chaîne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1889057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a$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en fin de chaîne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306914826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^a$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correspond exactement au mot :a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51010754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^.$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chaîne d’un seul caractère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695818241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^...$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chaîne d’exactement 3 caractères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8953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49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06769A-A290-4C26-A907-85F2FB83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4597-66CD-472B-9FD7-5C58398B8B1B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2034A0-CAD8-4D78-A253-9D65DF2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EED2B4-60A4-4274-A122-450644B9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7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3466533" y="2838745"/>
            <a:ext cx="1583140" cy="81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b="1" kern="0" dirty="0">
                <a:solidFill>
                  <a:sysClr val="windowText" lastClr="000000"/>
                </a:solidFill>
              </a:rPr>
              <a:t>FIN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kern="0" dirty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kern="0" dirty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F872BB-9437-40FF-8497-4D897DE16B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7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025899" y="78653"/>
            <a:ext cx="4288900" cy="100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 cap="sm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small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Plan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201302" y="976392"/>
            <a:ext cx="8741396" cy="57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			Langage SHELL</a:t>
            </a:r>
            <a:endParaRPr lang="fr-FR" dirty="0">
              <a:solidFill>
                <a:sysClr val="windowText" lastClr="000000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1.  Historique </a:t>
            </a:r>
          </a:p>
          <a:p>
            <a:pPr marL="457200" indent="-457200">
              <a:buAutoNum type="arabicPeriod" startAt="2"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Introduction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a. Définition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b. Architecture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3.  Se connecter à un serveur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a. Filezilla 	: mode graphique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b. PuTTY 	: mode console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4. Les commandes Unix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a. Gestion système/fichier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b. Utilitaires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c. Les scripts</a:t>
            </a:r>
          </a:p>
          <a:p>
            <a:pPr marL="0" indent="0">
              <a:buNone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L’éditeur de texte « VI »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6. La commande: chmod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7. Les expressions régulières</a:t>
            </a:r>
          </a:p>
          <a:p>
            <a:pPr marL="0" indent="0">
              <a:buNone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D3011E-0C65-4292-BD48-2359496A02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8748215" cy="39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  <a:defRPr/>
            </a:pPr>
            <a:r>
              <a:rPr lang="fr-FR" sz="2400" b="1" dirty="0">
                <a:solidFill>
                  <a:sysClr val="windowText" lastClr="000000"/>
                </a:solidFill>
                <a:latin typeface="Calibri"/>
              </a:rPr>
              <a:t>1.  Historique</a:t>
            </a:r>
          </a:p>
          <a:p>
            <a:pPr lvl="0">
              <a:buNone/>
              <a:defRPr/>
            </a:pPr>
            <a:endParaRPr lang="fr-FR" sz="2400" b="1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Le premier Shell est  apparu en 1971 avec la première version d'Unix et écrit par Ken Thompson.</a:t>
            </a:r>
          </a:p>
          <a:p>
            <a:pPr>
              <a:defRPr/>
            </a:pPr>
            <a:endParaRPr lang="fr-FR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Il est remplacé par le </a:t>
            </a:r>
            <a:r>
              <a:rPr lang="fr-FR" sz="2400" dirty="0" err="1">
                <a:solidFill>
                  <a:sysClr val="windowText" lastClr="000000"/>
                </a:solidFill>
                <a:latin typeface="Calibri"/>
              </a:rPr>
              <a:t>Bourne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fr-FR" sz="2400" dirty="0" err="1">
                <a:solidFill>
                  <a:sysClr val="windowText" lastClr="000000"/>
                </a:solidFill>
                <a:latin typeface="Calibri"/>
              </a:rPr>
              <a:t>shell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, écrit par Stephen </a:t>
            </a:r>
            <a:r>
              <a:rPr lang="fr-FR" sz="2400" dirty="0" err="1">
                <a:solidFill>
                  <a:sysClr val="windowText" lastClr="000000"/>
                </a:solidFill>
                <a:latin typeface="Calibri"/>
              </a:rPr>
              <a:t>Bourne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, en 1977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3E428-3887-451B-806F-BC591D6271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41" y="116963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BB8320-3AD0-4ECE-9222-2088A4A1E561}"/>
              </a:ext>
            </a:extLst>
          </p:cNvPr>
          <p:cNvSpPr/>
          <p:nvPr/>
        </p:nvSpPr>
        <p:spPr>
          <a:xfrm>
            <a:off x="180000" y="900000"/>
            <a:ext cx="8457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2.  Introduction</a:t>
            </a:r>
          </a:p>
          <a:p>
            <a:r>
              <a:rPr lang="fr-FR" sz="2400" dirty="0"/>
              <a:t>a.  Définition	</a:t>
            </a:r>
          </a:p>
          <a:p>
            <a:r>
              <a:rPr lang="fr-FR" sz="2400" dirty="0"/>
              <a:t>Le Shell est interpréteur de commande utilisé principalement sur les machines Unix</a:t>
            </a:r>
          </a:p>
          <a:p>
            <a:endParaRPr lang="fr-FR" sz="2400" dirty="0"/>
          </a:p>
          <a:p>
            <a:r>
              <a:rPr lang="fr-FR" sz="2400" dirty="0"/>
              <a:t>Un interpréteur de commande est programme qui attend des instructions, les exécute et renvoie un résultat.</a:t>
            </a:r>
          </a:p>
        </p:txBody>
      </p:sp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3E428-3887-451B-806F-BC591D6271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41" y="116963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6BFCD9-36ED-4E36-9242-8CEE0BC6FFAC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2.  Introduction</a:t>
            </a:r>
          </a:p>
          <a:p>
            <a:r>
              <a:rPr lang="fr-FR" sz="2400" dirty="0"/>
              <a:t>b. Architecture	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6C4807-0D68-4706-9942-F565A3B28B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87" y="2296323"/>
            <a:ext cx="2984078" cy="3328584"/>
          </a:xfrm>
          <a:prstGeom prst="rect">
            <a:avLst/>
          </a:prstGeom>
          <a:noFill/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BBC09FE-5255-4ECE-A96F-0D029ED34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453" y="2296323"/>
            <a:ext cx="2984078" cy="35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8073B1-F64C-4DBF-8490-97825DB1CF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EE94DF3-67CB-4512-9304-7C2FC8707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2160000"/>
            <a:ext cx="4775853" cy="3725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2EFA8A-F091-4D42-B014-B835AAE27F3F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3. Se connecter à un serveur</a:t>
            </a:r>
          </a:p>
          <a:p>
            <a:r>
              <a:rPr lang="fr-FR" sz="2400" dirty="0"/>
              <a:t>	a. </a:t>
            </a:r>
            <a:r>
              <a:rPr lang="fr-FR" sz="2400" dirty="0" err="1"/>
              <a:t>FileZilla</a:t>
            </a:r>
            <a:r>
              <a:rPr lang="fr-FR" sz="2400" dirty="0"/>
              <a:t>	: mode graphique	</a:t>
            </a:r>
          </a:p>
        </p:txBody>
      </p:sp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3E428-3887-451B-806F-BC591D6271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41" y="116963"/>
            <a:ext cx="17145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CF89A80-34F7-4652-87FE-35B0619F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2160000"/>
            <a:ext cx="4631964" cy="31791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6BFCD9-36ED-4E36-9242-8CEE0BC6FFAC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3. Se connecter à un serveur</a:t>
            </a:r>
          </a:p>
          <a:p>
            <a:r>
              <a:rPr lang="fr-FR" sz="2400" dirty="0"/>
              <a:t>	a. PuTTY	: mode console	</a:t>
            </a:r>
          </a:p>
        </p:txBody>
      </p:sp>
    </p:spTree>
    <p:extLst>
      <p:ext uri="{BB962C8B-B14F-4D97-AF65-F5344CB8AC3E}">
        <p14:creationId xmlns:p14="http://schemas.microsoft.com/office/powerpoint/2010/main" val="144438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4815" y="675842"/>
            <a:ext cx="8607631" cy="53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t"/>
            <a:endParaRPr lang="fr-FR" sz="2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9F63FD-9CB0-43FF-8948-158C5204DB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EF0871-41B6-4209-879C-ABA64938C374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4. Les commandes Unix</a:t>
            </a:r>
          </a:p>
          <a:p>
            <a:r>
              <a:rPr lang="fr-FR" sz="2400" dirty="0"/>
              <a:t>	a. gestion système/fichier	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7F15BCC-7238-4051-ACA2-74806F798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543"/>
              </p:ext>
            </p:extLst>
          </p:nvPr>
        </p:nvGraphicFramePr>
        <p:xfrm>
          <a:off x="180000" y="1800000"/>
          <a:ext cx="8607631" cy="4754662"/>
        </p:xfrm>
        <a:graphic>
          <a:graphicData uri="http://schemas.openxmlformats.org/drawingml/2006/table">
            <a:tbl>
              <a:tblPr firstRow="1" bandRow="1"/>
              <a:tblGrid>
                <a:gridCol w="259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b="1" dirty="0"/>
                        <a:t>Commande 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b="1" dirty="0"/>
                        <a:t>Utilisation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Fait référence au manuel utilisateur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72123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ls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Lister un répertoire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68319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Accéder à n’importe quel dossier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85491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..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Remonter au répertoire parent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95924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mkdir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Créer un répertoire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54686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touch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Créer un fichier texte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07992"/>
                  </a:ext>
                </a:extLst>
              </a:tr>
              <a:tr h="302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Copier un fichier d’un dossier dans un autre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mv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Renommer un fichier/ couper coller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rm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Supprimer un fichier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rm</a:t>
                      </a: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–i file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i="1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Est-ce que vous êtes sûr de supprimer ce fichier ?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 : pour oui/ N : pour non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pwd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Trouver le chemin d’un répertoire courant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82247"/>
                  </a:ext>
                </a:extLst>
              </a:tr>
              <a:tr h="4393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6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4815" y="675842"/>
            <a:ext cx="8607631" cy="53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t"/>
            <a:endParaRPr lang="fr-FR" sz="2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9F63FD-9CB0-43FF-8948-158C5204DB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BD9538C-3219-4C7B-BBBF-8875D575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17079"/>
              </p:ext>
            </p:extLst>
          </p:nvPr>
        </p:nvGraphicFramePr>
        <p:xfrm>
          <a:off x="180000" y="1800000"/>
          <a:ext cx="8607631" cy="26862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9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Commande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Utilisation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/>
                        <a:t>cat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Afficher le contenu d’un fichier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/>
                        <a:t>vi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Exécute l’éditeur de texte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tar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Créer une archive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 err="1"/>
                        <a:t>grep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Recherche de chaînes de caractères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sed</a:t>
                      </a:r>
                      <a:r>
                        <a:rPr kumimoji="0" lang="fr-FR" sz="16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Puissants de manipulation de chaînes de caractères dans un fichier</a:t>
                      </a:r>
                      <a:endParaRPr lang="fr-FR" sz="16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99064"/>
                  </a:ext>
                </a:extLst>
              </a:tr>
              <a:tr h="705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awk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Outil programmable de transformation de texte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883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CAB483B-B9FC-428A-8BAA-373B2C42C63B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3. Commande Unix</a:t>
            </a:r>
          </a:p>
          <a:p>
            <a:r>
              <a:rPr lang="fr-FR" sz="2400" dirty="0"/>
              <a:t>	c. Les utilitaires	</a:t>
            </a:r>
          </a:p>
        </p:txBody>
      </p:sp>
    </p:spTree>
    <p:extLst>
      <p:ext uri="{BB962C8B-B14F-4D97-AF65-F5344CB8AC3E}">
        <p14:creationId xmlns:p14="http://schemas.microsoft.com/office/powerpoint/2010/main" val="1281092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17649</TotalTime>
  <Words>798</Words>
  <Application>Microsoft Office PowerPoint</Application>
  <PresentationFormat>Affichage à l'écran (4:3)</PresentationFormat>
  <Paragraphs>269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Agency FB</vt:lpstr>
      <vt:lpstr>Arial</vt:lpstr>
      <vt:lpstr>Calibri</vt:lpstr>
      <vt:lpstr>Comic Sans MS</vt:lpstr>
      <vt:lpstr>Lucida Sans Unicode</vt:lpstr>
      <vt:lpstr>Verdana</vt:lpstr>
      <vt:lpstr>Wingdings 2</vt:lpstr>
      <vt:lpstr>Wingdings 3</vt:lpstr>
      <vt:lpstr>Rotonde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Claude Duvallet</dc:creator>
  <cp:keywords>Style très sobre pour le Litis</cp:keywords>
  <cp:lastModifiedBy>Fortunat BIZANDRY TIAVARISAN</cp:lastModifiedBy>
  <cp:revision>1074</cp:revision>
  <dcterms:created xsi:type="dcterms:W3CDTF">2011-11-25T17:42:08Z</dcterms:created>
  <dcterms:modified xsi:type="dcterms:W3CDTF">2022-02-02T20:23:21Z</dcterms:modified>
</cp:coreProperties>
</file>