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handoutMasterIdLst>
    <p:handoutMasterId r:id="rId32"/>
  </p:handoutMasterIdLst>
  <p:sldIdLst>
    <p:sldId id="269" r:id="rId2"/>
    <p:sldId id="347" r:id="rId3"/>
    <p:sldId id="376" r:id="rId4"/>
    <p:sldId id="346" r:id="rId5"/>
    <p:sldId id="349" r:id="rId6"/>
    <p:sldId id="377" r:id="rId7"/>
    <p:sldId id="314" r:id="rId8"/>
    <p:sldId id="350" r:id="rId9"/>
    <p:sldId id="352" r:id="rId10"/>
    <p:sldId id="353" r:id="rId11"/>
    <p:sldId id="356" r:id="rId12"/>
    <p:sldId id="357" r:id="rId13"/>
    <p:sldId id="359" r:id="rId14"/>
    <p:sldId id="355" r:id="rId15"/>
    <p:sldId id="354" r:id="rId16"/>
    <p:sldId id="361" r:id="rId17"/>
    <p:sldId id="362" r:id="rId18"/>
    <p:sldId id="363" r:id="rId19"/>
    <p:sldId id="328" r:id="rId20"/>
    <p:sldId id="331" r:id="rId21"/>
    <p:sldId id="365" r:id="rId22"/>
    <p:sldId id="364" r:id="rId23"/>
    <p:sldId id="366" r:id="rId24"/>
    <p:sldId id="367" r:id="rId25"/>
    <p:sldId id="330" r:id="rId26"/>
    <p:sldId id="368" r:id="rId27"/>
    <p:sldId id="373" r:id="rId28"/>
    <p:sldId id="371" r:id="rId29"/>
    <p:sldId id="372" r:id="rId30"/>
  </p:sldIdLst>
  <p:sldSz cx="9144000" cy="6858000" type="screen4x3"/>
  <p:notesSz cx="7010400" cy="92964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B5E2"/>
    <a:srgbClr val="C1B3E5"/>
    <a:srgbClr val="655779"/>
    <a:srgbClr val="E1FAFF"/>
    <a:srgbClr val="9B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6981" autoAdjust="0"/>
  </p:normalViewPr>
  <p:slideViewPr>
    <p:cSldViewPr>
      <p:cViewPr varScale="1">
        <p:scale>
          <a:sx n="86" d="100"/>
          <a:sy n="86" d="100"/>
        </p:scale>
        <p:origin x="96"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1758"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ko-KR" altLang="en-US"/>
          </a:p>
        </p:txBody>
      </p:sp>
      <p:sp>
        <p:nvSpPr>
          <p:cNvPr id="3" name="날짜 개체 틀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62777B0-BD6F-4DD5-BF69-458609A61F87}" type="datetimeFigureOut">
              <a:rPr lang="ko-KR" altLang="en-US" smtClean="0"/>
              <a:pPr/>
              <a:t>2017-03-15</a:t>
            </a:fld>
            <a:endParaRPr lang="ko-KR" altLang="en-US"/>
          </a:p>
        </p:txBody>
      </p:sp>
      <p:sp>
        <p:nvSpPr>
          <p:cNvPr id="4" name="바닥글 개체 틀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BD9B46B-47AB-42C4-8CF2-3D5948F0C70F}" type="slidenum">
              <a:rPr lang="ko-KR" altLang="en-US" smtClean="0"/>
              <a:pPr/>
              <a:t>‹#›</a:t>
            </a:fld>
            <a:endParaRPr lang="ko-KR" altLang="en-US"/>
          </a:p>
        </p:txBody>
      </p:sp>
    </p:spTree>
    <p:extLst>
      <p:ext uri="{BB962C8B-B14F-4D97-AF65-F5344CB8AC3E}">
        <p14:creationId xmlns:p14="http://schemas.microsoft.com/office/powerpoint/2010/main" val="4134365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ko-KR" altLang="en-US"/>
          </a:p>
        </p:txBody>
      </p:sp>
      <p:sp>
        <p:nvSpPr>
          <p:cNvPr id="3" name="날짜 개체 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0BCA21-530A-4340-8B9F-FB49670A61B5}" type="datetimeFigureOut">
              <a:rPr lang="ko-KR" altLang="en-US" smtClean="0"/>
              <a:pPr/>
              <a:t>2017-03-15</a:t>
            </a:fld>
            <a:endParaRPr lang="ko-KR" altLang="en-US"/>
          </a:p>
        </p:txBody>
      </p:sp>
      <p:sp>
        <p:nvSpPr>
          <p:cNvPr id="4" name="슬라이드 이미지 개체 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ko-KR" altLang="en-US"/>
          </a:p>
        </p:txBody>
      </p:sp>
      <p:sp>
        <p:nvSpPr>
          <p:cNvPr id="5" name="슬라이드 노트 개체 틀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F0F97D5-A185-427A-BB0C-5BB89E109F62}" type="slidenum">
              <a:rPr lang="ko-KR" altLang="en-US" smtClean="0"/>
              <a:pPr/>
              <a:t>‹#›</a:t>
            </a:fld>
            <a:endParaRPr lang="ko-KR" altLang="en-US"/>
          </a:p>
        </p:txBody>
      </p:sp>
    </p:spTree>
    <p:extLst>
      <p:ext uri="{BB962C8B-B14F-4D97-AF65-F5344CB8AC3E}">
        <p14:creationId xmlns:p14="http://schemas.microsoft.com/office/powerpoint/2010/main" val="116096432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ko-KR" altLang="ko-KR" dirty="0"/>
          </a:p>
        </p:txBody>
      </p:sp>
      <p:sp>
        <p:nvSpPr>
          <p:cNvPr id="36868" name="Slide Number Placeholder 3"/>
          <p:cNvSpPr>
            <a:spLocks noGrp="1"/>
          </p:cNvSpPr>
          <p:nvPr>
            <p:ph type="sldNum" sz="quarter" idx="5"/>
          </p:nvPr>
        </p:nvSpPr>
        <p:spPr bwMode="auto">
          <a:noFill/>
          <a:ln>
            <a:miter lim="800000"/>
            <a:headEnd/>
            <a:tailEnd/>
          </a:ln>
        </p:spPr>
        <p:txBody>
          <a:bodyPr/>
          <a:lstStyle/>
          <a:p>
            <a:fld id="{D9CCB5A4-AE92-4AEA-AFE6-74800C7371F8}" type="slidenum">
              <a:rPr lang="en-US" altLang="ko-KR" smtClean="0">
                <a:ea typeface="굴림" pitchFamily="50" charset="-127"/>
              </a:rPr>
              <a:pPr/>
              <a:t>1</a:t>
            </a:fld>
            <a:endParaRPr lang="en-US" altLang="ko-KR">
              <a:ea typeface="굴림" pitchFamily="50" charset="-127"/>
            </a:endParaRPr>
          </a:p>
        </p:txBody>
      </p:sp>
    </p:spTree>
    <p:extLst>
      <p:ext uri="{BB962C8B-B14F-4D97-AF65-F5344CB8AC3E}">
        <p14:creationId xmlns:p14="http://schemas.microsoft.com/office/powerpoint/2010/main" val="83090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0F9BF-8A12-400B-99E3-4832E96B3EF6}" type="slidenum">
              <a:rPr lang="en-US" smtClean="0"/>
              <a:t>28</a:t>
            </a:fld>
            <a:endParaRPr lang="en-US"/>
          </a:p>
        </p:txBody>
      </p:sp>
    </p:spTree>
    <p:extLst>
      <p:ext uri="{BB962C8B-B14F-4D97-AF65-F5344CB8AC3E}">
        <p14:creationId xmlns:p14="http://schemas.microsoft.com/office/powerpoint/2010/main" val="136326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B0F9BF-8A12-400B-99E3-4832E96B3EF6}" type="slidenum">
              <a:rPr lang="en-US" smtClean="0"/>
              <a:t>29</a:t>
            </a:fld>
            <a:endParaRPr lang="en-US"/>
          </a:p>
        </p:txBody>
      </p:sp>
    </p:spTree>
    <p:extLst>
      <p:ext uri="{BB962C8B-B14F-4D97-AF65-F5344CB8AC3E}">
        <p14:creationId xmlns:p14="http://schemas.microsoft.com/office/powerpoint/2010/main" val="40672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tx1"/>
        </a:solidFill>
        <a:effectLst/>
      </p:bgPr>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683568" y="2204864"/>
            <a:ext cx="8155632" cy="3662536"/>
          </a:xfrm>
        </p:spPr>
        <p:txBody>
          <a:bodyPr anchor="b">
            <a:normAutofit/>
          </a:bodyPr>
          <a:lstStyle>
            <a:lvl1pPr algn="r">
              <a:defRPr kumimoji="0" lang="en-US" altLang="ko-KR" sz="4000" b="1" kern="1200" cap="none" baseline="0" dirty="0">
                <a:solidFill>
                  <a:srgbClr val="3E3F68"/>
                </a:solidFill>
                <a:latin typeface="Calibri" panose="020F0502020204030204" pitchFamily="34" charset="0"/>
                <a:ea typeface="맑은 고딕" pitchFamily="50" charset="-127"/>
                <a:cs typeface="+mj-cs"/>
              </a:defRPr>
            </a:lvl1pPr>
          </a:lstStyle>
          <a:p>
            <a:r>
              <a:rPr kumimoji="0" lang="ko-KR" altLang="en-US" dirty="0"/>
              <a:t>마스터 제목 스타일 편집</a:t>
            </a:r>
            <a:endParaRPr kumimoji="0" lang="en-US" dirty="0"/>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3F0EBAA-C9F3-4BD9-B2CD-42CD141C7EE6}" type="datetimeFigureOut">
              <a:rPr lang="ko-KR" altLang="en-US" smtClean="0"/>
              <a:pPr/>
              <a:t>2017-03-15</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83AC5A95-BF05-49C8-8FEA-81089323C6DC}"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AC5A95-BF05-49C8-8FEA-81089323C6DC}" type="slidenum">
              <a:rPr lang="ko-KR" altLang="en-US" smtClean="0"/>
              <a:pPr/>
              <a:t>‹#›</a:t>
            </a:fld>
            <a:endParaRPr lang="ko-KR"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93F0EBAA-C9F3-4BD9-B2CD-42CD141C7EE6}" type="datetimeFigureOut">
              <a:rPr lang="ko-KR" altLang="en-US" smtClean="0"/>
              <a:pPr/>
              <a:t>2017-03-15</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83AC5A95-BF05-49C8-8FEA-81089323C6DC}"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제목 1"/>
          <p:cNvSpPr>
            <a:spLocks noGrp="1"/>
          </p:cNvSpPr>
          <p:nvPr>
            <p:ph type="title"/>
          </p:nvPr>
        </p:nvSpPr>
        <p:spPr>
          <a:xfrm>
            <a:off x="793384" y="116632"/>
            <a:ext cx="8171104" cy="1142384"/>
          </a:xfrm>
        </p:spPr>
        <p:txBody>
          <a:bodyPr>
            <a:normAutofit/>
          </a:bodyPr>
          <a:lstStyle>
            <a:lvl1pPr>
              <a:defRPr sz="4000" baseline="0">
                <a:latin typeface="Calibri" panose="020F0502020204030204" pitchFamily="34" charset="0"/>
              </a:defRPr>
            </a:lvl1pPr>
          </a:lstStyle>
          <a:p>
            <a:r>
              <a:rPr kumimoji="0" lang="ko-KR" altLang="en-US" dirty="0"/>
              <a:t>마스터 제목 스타일 편집</a:t>
            </a:r>
            <a:endParaRPr kumimoji="0" lang="en-US" dirty="0"/>
          </a:p>
        </p:txBody>
      </p:sp>
      <p:sp>
        <p:nvSpPr>
          <p:cNvPr id="4" name="날짜 개체 틀 3"/>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83AC5A95-BF05-49C8-8FEA-81089323C6DC}" type="slidenum">
              <a:rPr lang="ko-KR" altLang="en-US" smtClean="0"/>
              <a:pPr/>
              <a:t>‹#›</a:t>
            </a:fld>
            <a:endParaRPr lang="ko-KR" altLang="en-US"/>
          </a:p>
        </p:txBody>
      </p:sp>
      <p:sp>
        <p:nvSpPr>
          <p:cNvPr id="8" name="내용 개체 틀 7"/>
          <p:cNvSpPr>
            <a:spLocks noGrp="1"/>
          </p:cNvSpPr>
          <p:nvPr>
            <p:ph sz="quarter" idx="1"/>
          </p:nvPr>
        </p:nvSpPr>
        <p:spPr>
          <a:xfrm>
            <a:off x="611560" y="1600200"/>
            <a:ext cx="8246720" cy="5069160"/>
          </a:xfrm>
        </p:spPr>
        <p:txBody>
          <a:bodyPr/>
          <a:lstStyle>
            <a:lvl1pPr>
              <a:defRPr sz="2400" baseline="0">
                <a:latin typeface="Calibri" panose="020F0502020204030204" pitchFamily="34" charset="0"/>
              </a:defRPr>
            </a:lvl1pPr>
            <a:lvl2pPr>
              <a:defRPr sz="2200" baseline="0">
                <a:latin typeface="Calibri" panose="020F0502020204030204" pitchFamily="34" charset="0"/>
              </a:defRPr>
            </a:lvl2pPr>
            <a:lvl3pPr>
              <a:defRPr sz="2000" baseline="0">
                <a:latin typeface="Calibri" panose="020F0502020204030204" pitchFamily="34" charset="0"/>
              </a:defRPr>
            </a:lvl3pPr>
            <a:lvl4pPr>
              <a:buSzPct val="40000"/>
              <a:defRPr baseline="0">
                <a:latin typeface="Calibri" panose="020F0502020204030204" pitchFamily="34" charset="0"/>
              </a:defRPr>
            </a:lvl4pPr>
            <a:lvl5pPr>
              <a:defRPr baseline="0">
                <a:latin typeface="Calibri" panose="020F050202020403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a:t>마스터 텍스트 스타일을 편집합니다</a:t>
            </a:r>
          </a:p>
        </p:txBody>
      </p:sp>
      <p:sp>
        <p:nvSpPr>
          <p:cNvPr id="7" name="직사각형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panose="020F0502020204030204" pitchFamily="34" charset="0"/>
              </a:defRPr>
            </a:lvl1pPr>
          </a:lstStyle>
          <a:p>
            <a:r>
              <a:rPr kumimoji="0" lang="ko-KR" altLang="en-US" dirty="0"/>
              <a:t>마스터 제목 스타일 편집</a:t>
            </a:r>
            <a:endParaRPr kumimoji="0" lang="en-US" dirty="0"/>
          </a:p>
        </p:txBody>
      </p:sp>
      <p:sp>
        <p:nvSpPr>
          <p:cNvPr id="12" name="날짜 개체 틀 11"/>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13" name="슬라이드 번호 개체 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3AC5A95-BF05-49C8-8FEA-81089323C6DC}" type="slidenum">
              <a:rPr lang="ko-KR" altLang="en-US" smtClean="0"/>
              <a:pPr/>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9" name="내용 개체 틀 8"/>
          <p:cNvSpPr>
            <a:spLocks noGrp="1"/>
          </p:cNvSpPr>
          <p:nvPr>
            <p:ph sz="quarter" idx="1"/>
          </p:nvPr>
        </p:nvSpPr>
        <p:spPr>
          <a:xfrm>
            <a:off x="609600" y="1589566"/>
            <a:ext cx="3886200" cy="507979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
        <p:nvSpPr>
          <p:cNvPr id="11" name="내용 개체 틀 10"/>
          <p:cNvSpPr>
            <a:spLocks noGrp="1"/>
          </p:cNvSpPr>
          <p:nvPr>
            <p:ph sz="quarter" idx="2"/>
          </p:nvPr>
        </p:nvSpPr>
        <p:spPr>
          <a:xfrm>
            <a:off x="4844901" y="1589566"/>
            <a:ext cx="3886200" cy="5079793"/>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
        <p:nvSpPr>
          <p:cNvPr id="8" name="날짜 개체 틀 7"/>
          <p:cNvSpPr>
            <a:spLocks noGrp="1"/>
          </p:cNvSpPr>
          <p:nvPr>
            <p:ph type="dt" sz="half" idx="15"/>
          </p:nvPr>
        </p:nvSpPr>
        <p:spPr/>
        <p:txBody>
          <a:bodyPr rtlCol="0"/>
          <a:lstStyle/>
          <a:p>
            <a:fld id="{93F0EBAA-C9F3-4BD9-B2CD-42CD141C7EE6}" type="datetimeFigureOut">
              <a:rPr lang="ko-KR" altLang="en-US" smtClean="0"/>
              <a:pPr/>
              <a:t>2017-03-15</a:t>
            </a:fld>
            <a:endParaRPr lang="ko-KR" altLang="en-US"/>
          </a:p>
        </p:txBody>
      </p:sp>
      <p:sp>
        <p:nvSpPr>
          <p:cNvPr id="10" name="슬라이드 번호 개체 틀 9"/>
          <p:cNvSpPr>
            <a:spLocks noGrp="1"/>
          </p:cNvSpPr>
          <p:nvPr>
            <p:ph type="sldNum" sz="quarter" idx="16"/>
          </p:nvPr>
        </p:nvSpPr>
        <p:spPr/>
        <p:txBody>
          <a:bodyPr rtlCol="0"/>
          <a:lstStyle/>
          <a:p>
            <a:fld id="{83AC5A95-BF05-49C8-8FEA-81089323C6DC}" type="slidenum">
              <a:rPr lang="ko-KR" altLang="en-US" smtClean="0"/>
              <a:pPr/>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
        <p:nvSpPr>
          <p:cNvPr id="14" name="제목 1"/>
          <p:cNvSpPr>
            <a:spLocks noGrp="1"/>
          </p:cNvSpPr>
          <p:nvPr>
            <p:ph type="title"/>
          </p:nvPr>
        </p:nvSpPr>
        <p:spPr>
          <a:xfrm>
            <a:off x="793384" y="202302"/>
            <a:ext cx="8171104" cy="971044"/>
          </a:xfrm>
        </p:spPr>
        <p:txBody>
          <a:bodyPr>
            <a:normAutofit/>
          </a:bodyPr>
          <a:lstStyle>
            <a:lvl1pPr>
              <a:defRPr sz="4000">
                <a:latin typeface="Calibri" panose="020F0502020204030204" pitchFamily="34" charset="0"/>
              </a:defRPr>
            </a:lvl1pPr>
          </a:lstStyle>
          <a:p>
            <a:r>
              <a:rPr kumimoji="0" lang="ko-KR" altLang="en-US" dirty="0"/>
              <a:t>마스터 제목 스타일 편집</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0" name="날짜 개체 틀 9"/>
          <p:cNvSpPr>
            <a:spLocks noGrp="1"/>
          </p:cNvSpPr>
          <p:nvPr>
            <p:ph type="dt" sz="half" idx="15"/>
          </p:nvPr>
        </p:nvSpPr>
        <p:spPr/>
        <p:txBody>
          <a:bodyPr rtlCol="0"/>
          <a:lstStyle/>
          <a:p>
            <a:fld id="{93F0EBAA-C9F3-4BD9-B2CD-42CD141C7EE6}" type="datetimeFigureOut">
              <a:rPr lang="ko-KR" altLang="en-US" smtClean="0"/>
              <a:pPr/>
              <a:t>2017-03-15</a:t>
            </a:fld>
            <a:endParaRPr lang="ko-KR" altLang="en-US"/>
          </a:p>
        </p:txBody>
      </p:sp>
      <p:sp>
        <p:nvSpPr>
          <p:cNvPr id="12" name="슬라이드 번호 개체 틀 11"/>
          <p:cNvSpPr>
            <a:spLocks noGrp="1"/>
          </p:cNvSpPr>
          <p:nvPr>
            <p:ph type="sldNum" sz="quarter" idx="16"/>
          </p:nvPr>
        </p:nvSpPr>
        <p:spPr/>
        <p:txBody>
          <a:bodyPr rtlCol="0"/>
          <a:lstStyle/>
          <a:p>
            <a:fld id="{83AC5A95-BF05-49C8-8FEA-81089323C6DC}" type="slidenum">
              <a:rPr lang="ko-KR" altLang="en-US" smtClean="0"/>
              <a:pPr/>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스타일을 편집합니다</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83AC5A95-BF05-49C8-8FEA-81089323C6DC}" type="slidenum">
              <a:rPr lang="ko-KR" altLang="en-US" smtClean="0"/>
              <a:pPr/>
              <a:t>‹#›</a:t>
            </a:fld>
            <a:endParaRPr lang="ko-KR"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83AC5A95-BF05-49C8-8FEA-81089323C6DC}" type="slidenum">
              <a:rPr lang="ko-KR" altLang="en-US" smtClean="0"/>
              <a:pPr/>
              <a:t>‹#›</a:t>
            </a:fld>
            <a:endParaRPr lang="ko-KR"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a:t>마스터 제목 스타일 편집</a:t>
            </a:r>
            <a:endParaRPr kumimoji="0" lang="en-US"/>
          </a:p>
        </p:txBody>
      </p:sp>
      <p:sp>
        <p:nvSpPr>
          <p:cNvPr id="5" name="날짜 개체 틀 4"/>
          <p:cNvSpPr>
            <a:spLocks noGrp="1"/>
          </p:cNvSpPr>
          <p:nvPr>
            <p:ph type="dt" sz="half" idx="10"/>
          </p:nvPr>
        </p:nvSpPr>
        <p:spPr/>
        <p:txBody>
          <a:bodyPr/>
          <a:lstStyle/>
          <a:p>
            <a:fld id="{93F0EBAA-C9F3-4BD9-B2CD-42CD141C7EE6}" type="datetimeFigureOut">
              <a:rPr lang="ko-KR" altLang="en-US" smtClean="0"/>
              <a:pPr/>
              <a:t>2017-03-15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83AC5A95-BF05-49C8-8FEA-81089323C6DC}" type="slidenum">
              <a:rPr lang="ko-KR" altLang="en-US" smtClean="0"/>
              <a:pPr/>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93F0EBAA-C9F3-4BD9-B2CD-42CD141C7EE6}" type="datetimeFigureOut">
              <a:rPr lang="ko-KR" altLang="en-US" smtClean="0"/>
              <a:pPr/>
              <a:t>2017-03-15</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83AC5A95-BF05-49C8-8FEA-81089323C6DC}" type="slidenum">
              <a:rPr lang="ko-KR" altLang="en-US" smtClean="0"/>
              <a:pPr/>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857224" y="187023"/>
            <a:ext cx="8107264" cy="990600"/>
          </a:xfrm>
          <a:prstGeom prst="rect">
            <a:avLst/>
          </a:prstGeom>
        </p:spPr>
        <p:txBody>
          <a:bodyPr vert="horz" anchor="ctr">
            <a:normAutofit/>
          </a:bodyPr>
          <a:lstStyle/>
          <a:p>
            <a:r>
              <a:rPr kumimoji="0" lang="ko-KR" altLang="en-US" dirty="0"/>
              <a:t>마스터 제목 스타일 편집</a:t>
            </a:r>
            <a:endParaRPr kumimoji="0" lang="en-US" dirty="0"/>
          </a:p>
        </p:txBody>
      </p:sp>
      <p:sp>
        <p:nvSpPr>
          <p:cNvPr id="13" name="텍스트 개체 틀 12"/>
          <p:cNvSpPr>
            <a:spLocks noGrp="1"/>
          </p:cNvSpPr>
          <p:nvPr>
            <p:ph type="body" idx="1"/>
          </p:nvPr>
        </p:nvSpPr>
        <p:spPr>
          <a:xfrm>
            <a:off x="612648" y="1600200"/>
            <a:ext cx="8245632" cy="5069160"/>
          </a:xfrm>
          <a:prstGeom prst="rect">
            <a:avLst/>
          </a:prstGeom>
        </p:spPr>
        <p:txBody>
          <a:bodyPr vert="horz">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3F0EBAA-C9F3-4BD9-B2CD-42CD141C7EE6}" type="datetimeFigureOut">
              <a:rPr lang="ko-KR" altLang="en-US" smtClean="0"/>
              <a:pPr/>
              <a:t>2017-03-15</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3AC5A95-BF05-49C8-8FEA-81089323C6DC}" type="slidenum">
              <a:rPr lang="ko-KR" altLang="en-US" smtClean="0"/>
              <a:pPr/>
              <a:t>‹#›</a:t>
            </a:fld>
            <a:endParaRPr lang="ko-KR" altLang="en-US"/>
          </a:p>
        </p:txBody>
      </p:sp>
      <p:pic>
        <p:nvPicPr>
          <p:cNvPr id="10" name="그림 9" descr="statistics.jpg"/>
          <p:cNvPicPr>
            <a:picLocks noChangeAspect="1"/>
          </p:cNvPicPr>
          <p:nvPr userDrawn="1"/>
        </p:nvPicPr>
        <p:blipFill>
          <a:blip r:embed="rId13" cstate="print"/>
          <a:stretch>
            <a:fillRect/>
          </a:stretch>
        </p:blipFill>
        <p:spPr>
          <a:xfrm>
            <a:off x="8448" y="253023"/>
            <a:ext cx="751212" cy="751212"/>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txStyles>
    <p:titleStyle>
      <a:lvl1pPr algn="l" rtl="0" eaLnBrk="1" latinLnBrk="1" hangingPunct="1">
        <a:spcBef>
          <a:spcPct val="0"/>
        </a:spcBef>
        <a:buNone/>
        <a:defRPr kumimoji="0" sz="3800" b="1" kern="1200" baseline="0">
          <a:solidFill>
            <a:schemeClr val="tx2"/>
          </a:solidFill>
          <a:latin typeface="굴림체" pitchFamily="49" charset="-127"/>
          <a:ea typeface="+mj-ea"/>
          <a:cs typeface="+mj-cs"/>
        </a:defRPr>
      </a:lvl1pPr>
    </p:titleStyle>
    <p:bodyStyle>
      <a:lvl1pPr marL="320040" indent="-320040" algn="l" rtl="0" eaLnBrk="1" latinLnBrk="1" hangingPunct="1">
        <a:lnSpc>
          <a:spcPct val="100000"/>
        </a:lnSpc>
        <a:spcBef>
          <a:spcPts val="1000"/>
        </a:spcBef>
        <a:buClr>
          <a:schemeClr val="accent2"/>
        </a:buClr>
        <a:buSzPct val="60000"/>
        <a:buFont typeface="Wingdings" pitchFamily="2" charset="2"/>
        <a:buChar char=""/>
        <a:defRPr kumimoji="0" sz="2400" kern="1200" baseline="0">
          <a:solidFill>
            <a:schemeClr val="tx1"/>
          </a:solidFill>
          <a:latin typeface="굴림체" pitchFamily="49" charset="-127"/>
          <a:ea typeface="+mn-ea"/>
          <a:cs typeface="+mn-cs"/>
        </a:defRPr>
      </a:lvl1pPr>
      <a:lvl2pPr marL="640080" indent="-274320" algn="l" rtl="0" eaLnBrk="1" latinLnBrk="1" hangingPunct="1">
        <a:spcBef>
          <a:spcPts val="550"/>
        </a:spcBef>
        <a:buClr>
          <a:schemeClr val="accent1"/>
        </a:buClr>
        <a:buSzPct val="70000"/>
        <a:buFont typeface="Wingdings 2" pitchFamily="18" charset="2"/>
        <a:buChar char=""/>
        <a:defRPr kumimoji="0" sz="2200" kern="1200" baseline="0">
          <a:solidFill>
            <a:schemeClr val="tx1"/>
          </a:solidFill>
          <a:latin typeface="굴림체" pitchFamily="49" charset="-127"/>
          <a:ea typeface="+mn-ea"/>
          <a:cs typeface="+mn-cs"/>
        </a:defRPr>
      </a:lvl2pPr>
      <a:lvl3pPr marL="914400" indent="-228600" algn="l" rtl="0" eaLnBrk="1" latinLnBrk="1" hangingPunct="1">
        <a:spcBef>
          <a:spcPts val="500"/>
        </a:spcBef>
        <a:spcAft>
          <a:spcPts val="700"/>
        </a:spcAft>
        <a:buClr>
          <a:schemeClr val="accent2"/>
        </a:buClr>
        <a:buSzPct val="75000"/>
        <a:buFont typeface="Arial" pitchFamily="34" charset="0"/>
        <a:buChar char="•"/>
        <a:defRPr kumimoji="0" sz="2000" kern="1200" baseline="0">
          <a:solidFill>
            <a:schemeClr val="tx1"/>
          </a:solidFill>
          <a:latin typeface="굴림체" pitchFamily="49" charset="-127"/>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baseline="0">
          <a:solidFill>
            <a:schemeClr val="tx1"/>
          </a:solidFill>
          <a:latin typeface="굴림체" pitchFamily="49" charset="-127"/>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baseline="0">
          <a:solidFill>
            <a:schemeClr val="tx1"/>
          </a:solidFill>
          <a:latin typeface="굴림체" pitchFamily="49" charset="-127"/>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0"/>
          <p:cNvSpPr>
            <a:spLocks noGrp="1"/>
          </p:cNvSpPr>
          <p:nvPr>
            <p:ph type="ctrTitle"/>
          </p:nvPr>
        </p:nvSpPr>
        <p:spPr>
          <a:xfrm>
            <a:off x="179512" y="2204864"/>
            <a:ext cx="8659688" cy="3662536"/>
          </a:xfrm>
        </p:spPr>
        <p:txBody>
          <a:bodyPr/>
          <a:lstStyle/>
          <a:p>
            <a:r>
              <a:rPr lang="en-US" altLang="ko-KR" dirty="0"/>
              <a:t>Chapter 8 &amp; 9 (Part a)</a:t>
            </a:r>
            <a:br>
              <a:rPr lang="en-US" altLang="ko-KR" dirty="0"/>
            </a:br>
            <a:r>
              <a:rPr lang="en-US" altLang="ko-KR" dirty="0"/>
              <a:t>Statistical Inference:</a:t>
            </a:r>
            <a:br>
              <a:rPr lang="en-US" altLang="ko-KR" dirty="0"/>
            </a:br>
            <a:r>
              <a:rPr lang="en-US" altLang="ko-KR" dirty="0"/>
              <a:t>Confidence Interval and Hypothesis Test for Population Proportion</a:t>
            </a:r>
            <a:endParaRPr lang="ko-KR" altLang="en-US" dirty="0"/>
          </a:p>
        </p:txBody>
      </p:sp>
      <p:sp>
        <p:nvSpPr>
          <p:cNvPr id="7" name="부제목 6"/>
          <p:cNvSpPr>
            <a:spLocks noGrp="1"/>
          </p:cNvSpPr>
          <p:nvPr>
            <p:ph type="subTitle" idx="1"/>
          </p:nvPr>
        </p:nvSpPr>
        <p:spPr/>
        <p:txBody>
          <a:bodyPr/>
          <a:lstStyle/>
          <a:p>
            <a:endParaRPr lang="en-US"/>
          </a:p>
        </p:txBody>
      </p:sp>
      <p:sp>
        <p:nvSpPr>
          <p:cNvPr id="5" name="직사각형 4"/>
          <p:cNvSpPr/>
          <p:nvPr/>
        </p:nvSpPr>
        <p:spPr>
          <a:xfrm>
            <a:off x="6000760" y="6072206"/>
            <a:ext cx="3054047" cy="665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400" dirty="0">
              <a:latin typeface="맑은 고딕" pitchFamily="50" charset="-127"/>
              <a:ea typeface="맑은 고딕" pitchFamily="50" charset="-127"/>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55576" y="116632"/>
                <a:ext cx="8388424" cy="1142384"/>
              </a:xfrm>
            </p:spPr>
            <p:txBody>
              <a:bodyPr>
                <a:normAutofit fontScale="90000"/>
              </a:bodyPr>
              <a:lstStyle/>
              <a:p>
                <a:r>
                  <a:rPr lang="en-US" dirty="0"/>
                  <a:t>(1-</a:t>
                </a:r>
                <a14:m>
                  <m:oMath xmlns:m="http://schemas.openxmlformats.org/officeDocument/2006/math">
                    <m:r>
                      <a:rPr lang="en-US" i="1">
                        <a:latin typeface="Cambria Math"/>
                        <a:ea typeface="Cambria Math"/>
                      </a:rPr>
                      <m:t>𝜶</m:t>
                    </m:r>
                  </m:oMath>
                </a14:m>
                <a:r>
                  <a:rPr lang="en-US" dirty="0"/>
                  <a:t>) Confidence Intervals for proportions: Step Two</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55576" y="116632"/>
                <a:ext cx="8388424" cy="1142384"/>
              </a:xfrm>
              <a:blipFill rotWithShape="0">
                <a:blip r:embed="rId2"/>
                <a:stretch>
                  <a:fillRect l="-2253" t="-10106" r="-1817" b="-2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atinLnBrk="0"/>
                <a:r>
                  <a:rPr lang="en-US" b="1" u="sng" dirty="0">
                    <a:cs typeface="Calibri" panose="020F0502020204030204" pitchFamily="34" charset="0"/>
                  </a:rPr>
                  <a:t>Calculating the three components</a:t>
                </a:r>
              </a:p>
              <a:p>
                <a:pPr lvl="1" latinLnBrk="0"/>
                <a14:m>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𝑧</m:t>
                        </m:r>
                      </m:e>
                      <m:sub>
                        <m:r>
                          <a:rPr lang="en-US" b="0" i="1" smtClean="0">
                            <a:latin typeface="Cambria Math" panose="02040503050406030204" pitchFamily="18" charset="0"/>
                            <a:ea typeface="Cambria Math"/>
                          </a:rPr>
                          <m:t>1−</m:t>
                        </m:r>
                        <m:r>
                          <a:rPr lang="en-US" i="1">
                            <a:latin typeface="Cambria Math"/>
                            <a:ea typeface="Cambria Math"/>
                          </a:rPr>
                          <m:t>𝛼</m:t>
                        </m:r>
                        <m:r>
                          <a:rPr lang="en-US" b="0" i="1" smtClean="0">
                            <a:latin typeface="Cambria Math" panose="02040503050406030204" pitchFamily="18" charset="0"/>
                            <a:ea typeface="Cambria Math"/>
                          </a:rPr>
                          <m:t>/2</m:t>
                        </m:r>
                      </m:sub>
                    </m:sSub>
                    <m:r>
                      <a:rPr lang="en-US" b="0" i="1" smtClean="0">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r>
                  <a:rPr lang="en-US" dirty="0"/>
                  <a:t> is our </a:t>
                </a:r>
                <a:r>
                  <a:rPr lang="en-US" b="1" dirty="0"/>
                  <a:t>margin of error</a:t>
                </a:r>
                <a:endParaRPr lang="en-US" dirty="0"/>
              </a:p>
              <a:p>
                <a:pPr lvl="2" latinLnBrk="0"/>
                <a14:m>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𝑧</m:t>
                        </m:r>
                      </m:e>
                      <m:sub>
                        <m:r>
                          <a:rPr lang="en-US" b="0" i="1" smtClean="0">
                            <a:latin typeface="Cambria Math" panose="02040503050406030204" pitchFamily="18" charset="0"/>
                            <a:ea typeface="Cambria Math"/>
                          </a:rPr>
                          <m:t>1−</m:t>
                        </m:r>
                        <m:r>
                          <a:rPr lang="en-US" i="1">
                            <a:latin typeface="Cambria Math"/>
                            <a:ea typeface="Cambria Math"/>
                          </a:rPr>
                          <m:t>𝛼</m:t>
                        </m:r>
                        <m:r>
                          <a:rPr lang="en-US" b="0" i="1" smtClean="0">
                            <a:latin typeface="Cambria Math" panose="02040503050406030204" pitchFamily="18" charset="0"/>
                            <a:ea typeface="Cambria Math"/>
                          </a:rPr>
                          <m:t>/2</m:t>
                        </m:r>
                      </m:sub>
                    </m:sSub>
                  </m:oMath>
                </a14:m>
                <a:r>
                  <a:rPr lang="en-US" dirty="0"/>
                  <a:t> is the </a:t>
                </a:r>
                <a:r>
                  <a:rPr lang="en-US" b="1" dirty="0"/>
                  <a:t>confidence coefficient </a:t>
                </a:r>
                <a:r>
                  <a:rPr lang="en-US" dirty="0"/>
                  <a:t>and is just the z value when the left hand side probability is </a:t>
                </a:r>
                <a14:m>
                  <m:oMath xmlns:m="http://schemas.openxmlformats.org/officeDocument/2006/math">
                    <m:r>
                      <a:rPr lang="en-US" b="0" i="1" smtClean="0">
                        <a:latin typeface="Cambria Math" panose="02040503050406030204" pitchFamily="18" charset="0"/>
                        <a:ea typeface="Cambria Math"/>
                      </a:rPr>
                      <m:t>1−</m:t>
                    </m:r>
                    <m:f>
                      <m:fPr>
                        <m:ctrlPr>
                          <a:rPr lang="en-US" b="0" i="1" smtClean="0">
                            <a:latin typeface="Cambria Math" panose="02040503050406030204" pitchFamily="18" charset="0"/>
                            <a:ea typeface="Cambria Math"/>
                          </a:rPr>
                        </m:ctrlPr>
                      </m:fPr>
                      <m:num>
                        <m:r>
                          <a:rPr lang="en-US" b="0" i="1" smtClean="0">
                            <a:latin typeface="Cambria Math"/>
                            <a:ea typeface="Cambria Math"/>
                          </a:rPr>
                          <m:t>𝛼</m:t>
                        </m:r>
                      </m:num>
                      <m:den>
                        <m:r>
                          <a:rPr lang="en-US" b="0" i="1" smtClean="0">
                            <a:latin typeface="Cambria Math"/>
                            <a:ea typeface="Cambria Math"/>
                          </a:rPr>
                          <m:t>2</m:t>
                        </m:r>
                      </m:den>
                    </m:f>
                  </m:oMath>
                </a14:m>
                <a:r>
                  <a:rPr lang="en-US" dirty="0"/>
                  <a:t> on standard normal distribution </a:t>
                </a:r>
              </a:p>
              <a:p>
                <a:pPr lvl="1" latinLnBrk="0"/>
                <a14:m>
                  <m:oMath xmlns:m="http://schemas.openxmlformats.org/officeDocument/2006/math">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r>
                  <a:rPr lang="en-US" dirty="0"/>
                  <a:t> is the </a:t>
                </a:r>
                <a:r>
                  <a:rPr lang="en-US" b="1" dirty="0"/>
                  <a:t>estimated standard error</a:t>
                </a:r>
              </a:p>
              <a:p>
                <a:pPr lvl="2" latinLnBrk="0"/>
                <a:r>
                  <a:rPr lang="en-US" dirty="0"/>
                  <a:t>This is just the standard error with plugged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oMath>
                </a14:m>
                <a:r>
                  <a:rPr lang="en-US" dirty="0"/>
                  <a:t> in the place of </a:t>
                </a:r>
                <a14:m>
                  <m:oMath xmlns:m="http://schemas.openxmlformats.org/officeDocument/2006/math">
                    <m:r>
                      <a:rPr lang="en-US" b="0" i="1">
                        <a:latin typeface="Cambria Math" panose="02040503050406030204" pitchFamily="18" charset="0"/>
                      </a:rPr>
                      <m:t>𝑝</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 t="-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259632" y="4869160"/>
                <a:ext cx="6120680" cy="119160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b="1" i="1">
                          <a:latin typeface="Cambria Math"/>
                        </a:rPr>
                        <m:t>𝒑𝒐𝒊𝒏𝒕</m:t>
                      </m:r>
                      <m:r>
                        <a:rPr lang="en-US" b="1" i="1">
                          <a:latin typeface="Cambria Math"/>
                        </a:rPr>
                        <m:t> </m:t>
                      </m:r>
                      <m:r>
                        <a:rPr lang="en-US" b="1" i="1">
                          <a:latin typeface="Cambria Math"/>
                        </a:rPr>
                        <m:t>𝒆𝒔𝒕𝒊𝒎𝒂𝒕𝒆</m:t>
                      </m:r>
                      <m:r>
                        <a:rPr lang="en-US" b="1" i="1">
                          <a:latin typeface="Cambria Math"/>
                        </a:rPr>
                        <m:t>±</m:t>
                      </m:r>
                      <m:r>
                        <a:rPr lang="en-US" b="1" i="1" smtClean="0">
                          <a:solidFill>
                            <a:srgbClr val="FF0000"/>
                          </a:solidFill>
                          <a:latin typeface="Cambria Math"/>
                        </a:rPr>
                        <m:t>𝒎𝒂𝒓𝒈𝒊𝒏</m:t>
                      </m:r>
                      <m:r>
                        <a:rPr lang="en-US" b="1" i="1" smtClean="0">
                          <a:solidFill>
                            <a:srgbClr val="FF0000"/>
                          </a:solidFill>
                          <a:latin typeface="Cambria Math"/>
                        </a:rPr>
                        <m:t> </m:t>
                      </m:r>
                      <m:r>
                        <a:rPr lang="en-US" b="1" i="1" smtClean="0">
                          <a:solidFill>
                            <a:srgbClr val="FF0000"/>
                          </a:solidFill>
                          <a:latin typeface="Cambria Math"/>
                        </a:rPr>
                        <m:t>𝒐𝒇</m:t>
                      </m:r>
                      <m:r>
                        <a:rPr lang="en-US" b="1" i="1" smtClean="0">
                          <a:solidFill>
                            <a:srgbClr val="FF0000"/>
                          </a:solidFill>
                          <a:latin typeface="Cambria Math"/>
                        </a:rPr>
                        <m:t> </m:t>
                      </m:r>
                      <m:r>
                        <a:rPr lang="en-US" b="1" i="1" smtClean="0">
                          <a:solidFill>
                            <a:srgbClr val="FF0000"/>
                          </a:solidFill>
                          <a:latin typeface="Cambria Math"/>
                        </a:rPr>
                        <m:t>𝒆𝒓𝒓𝒐𝒓</m:t>
                      </m:r>
                    </m:oMath>
                  </m:oMathPara>
                </a14:m>
                <a:endParaRPr lang="en-US" b="1" dirty="0">
                  <a:solidFill>
                    <a:srgbClr val="FF0000"/>
                  </a:solidFill>
                </a:endParaRPr>
              </a:p>
              <a:p>
                <a:pPr lvl="1"/>
                <a:endParaRPr lang="en-US" b="1" dirty="0"/>
              </a:p>
              <a:p>
                <a:pPr lvl="1"/>
                <a14:m>
                  <m:oMathPara xmlns:m="http://schemas.openxmlformats.org/officeDocument/2006/math">
                    <m:oMathParaPr>
                      <m:jc m:val="centerGroup"/>
                    </m:oMathParaPr>
                    <m:oMath xmlns:m="http://schemas.openxmlformats.org/officeDocument/2006/math">
                      <m:r>
                        <a:rPr lang="en-US" b="1" i="1">
                          <a:latin typeface="Cambria Math"/>
                        </a:rPr>
                        <m:t>=</m:t>
                      </m:r>
                      <m:r>
                        <a:rPr lang="en-US" b="1" i="1">
                          <a:latin typeface="Cambria Math"/>
                        </a:rPr>
                        <m:t>𝒑𝒐𝒊𝒏𝒕</m:t>
                      </m:r>
                      <m:r>
                        <a:rPr lang="en-US" b="1" i="1">
                          <a:latin typeface="Cambria Math"/>
                        </a:rPr>
                        <m:t> </m:t>
                      </m:r>
                      <m:r>
                        <a:rPr lang="en-US" b="1" i="1">
                          <a:latin typeface="Cambria Math"/>
                        </a:rPr>
                        <m:t>𝒆𝒔𝒕𝒊𝒎𝒂𝒕𝒆</m:t>
                      </m:r>
                      <m:r>
                        <a:rPr lang="en-US" b="1" i="1">
                          <a:latin typeface="Cambria Math"/>
                        </a:rPr>
                        <m:t>±</m:t>
                      </m:r>
                      <m:d>
                        <m:dPr>
                          <m:ctrlPr>
                            <a:rPr lang="en-US" b="1" i="1" smtClean="0">
                              <a:solidFill>
                                <a:srgbClr val="FF0000"/>
                              </a:solidFill>
                              <a:latin typeface="Cambria Math" panose="02040503050406030204" pitchFamily="18" charset="0"/>
                            </a:rPr>
                          </m:ctrlPr>
                        </m:dPr>
                        <m:e>
                          <m:m>
                            <m:mPr>
                              <m:mcs>
                                <m:mc>
                                  <m:mcPr>
                                    <m:count m:val="1"/>
                                    <m:mcJc m:val="center"/>
                                  </m:mcPr>
                                </m:mc>
                              </m:mcs>
                              <m:ctrlPr>
                                <a:rPr lang="en-US" b="1" i="1">
                                  <a:solidFill>
                                    <a:srgbClr val="FF0000"/>
                                  </a:solidFill>
                                  <a:latin typeface="Cambria Math" panose="02040503050406030204" pitchFamily="18" charset="0"/>
                                </a:rPr>
                              </m:ctrlPr>
                            </m:mPr>
                            <m:mr>
                              <m:e>
                                <m:r>
                                  <m:rPr>
                                    <m:brk m:alnAt="7"/>
                                  </m:rPr>
                                  <a:rPr lang="en-US" b="1" i="1">
                                    <a:solidFill>
                                      <a:srgbClr val="FF0000"/>
                                    </a:solidFill>
                                    <a:latin typeface="Cambria Math"/>
                                  </a:rPr>
                                  <m:t>𝒄</m:t>
                                </m:r>
                                <m:r>
                                  <a:rPr lang="en-US" b="1" i="1">
                                    <a:solidFill>
                                      <a:srgbClr val="FF0000"/>
                                    </a:solidFill>
                                    <a:latin typeface="Cambria Math"/>
                                  </a:rPr>
                                  <m:t>𝒐𝒏𝒇𝒊𝒅𝒆𝒏𝒄𝒆</m:t>
                                </m:r>
                              </m:e>
                            </m:mr>
                            <m:mr>
                              <m:e>
                                <m:r>
                                  <a:rPr lang="en-US" b="1" i="1">
                                    <a:solidFill>
                                      <a:srgbClr val="FF0000"/>
                                    </a:solidFill>
                                    <a:latin typeface="Cambria Math"/>
                                  </a:rPr>
                                  <m:t>𝒄𝒐𝒆𝒇𝒇𝒊𝒄𝒊𝒆𝒏𝒕</m:t>
                                </m:r>
                              </m:e>
                            </m:mr>
                          </m:m>
                        </m:e>
                      </m:d>
                      <m:r>
                        <a:rPr lang="en-US" b="1" i="1">
                          <a:solidFill>
                            <a:srgbClr val="FF0000"/>
                          </a:solidFill>
                          <a:latin typeface="Cambria Math"/>
                        </a:rPr>
                        <m:t>∗</m:t>
                      </m:r>
                      <m:d>
                        <m:dPr>
                          <m:ctrlPr>
                            <a:rPr lang="en-US" b="1" i="1">
                              <a:solidFill>
                                <a:srgbClr val="FF0000"/>
                              </a:solidFill>
                              <a:latin typeface="Cambria Math" panose="02040503050406030204" pitchFamily="18" charset="0"/>
                            </a:rPr>
                          </m:ctrlPr>
                        </m:dPr>
                        <m:e>
                          <m:acc>
                            <m:accPr>
                              <m:chr m:val="̂"/>
                              <m:ctrlPr>
                                <a:rPr lang="en-US" b="1" i="1">
                                  <a:solidFill>
                                    <a:srgbClr val="FF0000"/>
                                  </a:solidFill>
                                  <a:latin typeface="Cambria Math" panose="02040503050406030204" pitchFamily="18" charset="0"/>
                                </a:rPr>
                              </m:ctrlPr>
                            </m:accPr>
                            <m:e>
                              <m:m>
                                <m:mPr>
                                  <m:mcs>
                                    <m:mc>
                                      <m:mcPr>
                                        <m:count m:val="1"/>
                                        <m:mcJc m:val="center"/>
                                      </m:mcPr>
                                    </m:mc>
                                  </m:mcs>
                                  <m:ctrlPr>
                                    <a:rPr lang="en-US" b="1" i="1">
                                      <a:solidFill>
                                        <a:srgbClr val="FF0000"/>
                                      </a:solidFill>
                                      <a:latin typeface="Cambria Math" panose="02040503050406030204" pitchFamily="18" charset="0"/>
                                    </a:rPr>
                                  </m:ctrlPr>
                                </m:mPr>
                                <m:mr>
                                  <m:e>
                                    <m:r>
                                      <m:rPr>
                                        <m:brk m:alnAt="7"/>
                                      </m:rPr>
                                      <a:rPr lang="en-US" b="1" i="1">
                                        <a:solidFill>
                                          <a:srgbClr val="FF0000"/>
                                        </a:solidFill>
                                        <a:latin typeface="Cambria Math"/>
                                      </a:rPr>
                                      <m:t>𝑺</m:t>
                                    </m:r>
                                    <m:r>
                                      <a:rPr lang="en-US" b="1" i="1">
                                        <a:solidFill>
                                          <a:srgbClr val="FF0000"/>
                                        </a:solidFill>
                                        <a:latin typeface="Cambria Math"/>
                                      </a:rPr>
                                      <m:t>𝒕𝒂𝒏𝒅𝒂𝒓𝒅</m:t>
                                    </m:r>
                                    <m:r>
                                      <a:rPr lang="en-US" b="1" i="1">
                                        <a:solidFill>
                                          <a:srgbClr val="FF0000"/>
                                        </a:solidFill>
                                        <a:latin typeface="Cambria Math"/>
                                      </a:rPr>
                                      <m:t> </m:t>
                                    </m:r>
                                  </m:e>
                                </m:mr>
                                <m:mr>
                                  <m:e>
                                    <m:r>
                                      <a:rPr lang="en-US" b="1" i="1">
                                        <a:solidFill>
                                          <a:srgbClr val="FF0000"/>
                                        </a:solidFill>
                                        <a:latin typeface="Cambria Math"/>
                                      </a:rPr>
                                      <m:t>𝑬𝒓𝒓𝒐𝒓</m:t>
                                    </m:r>
                                  </m:e>
                                </m:mr>
                              </m:m>
                            </m:e>
                          </m:acc>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59632" y="4869160"/>
                <a:ext cx="6120680" cy="119160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45734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55576" y="116632"/>
                <a:ext cx="8388424" cy="1142384"/>
              </a:xfrm>
            </p:spPr>
            <p:txBody>
              <a:bodyPr>
                <a:normAutofit fontScale="90000"/>
              </a:bodyPr>
              <a:lstStyle/>
              <a:p>
                <a:r>
                  <a:rPr lang="en-US" dirty="0"/>
                  <a:t>(1-</a:t>
                </a:r>
                <a14:m>
                  <m:oMath xmlns:m="http://schemas.openxmlformats.org/officeDocument/2006/math">
                    <m:r>
                      <a:rPr lang="en-US" i="1">
                        <a:latin typeface="Cambria Math"/>
                        <a:ea typeface="Cambria Math"/>
                      </a:rPr>
                      <m:t>𝜶</m:t>
                    </m:r>
                  </m:oMath>
                </a14:m>
                <a:r>
                  <a:rPr lang="en-US" dirty="0"/>
                  <a:t>) Confidence Intervals for proportions: Step Three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55576" y="116632"/>
                <a:ext cx="8388424" cy="1142384"/>
              </a:xfrm>
              <a:blipFill rotWithShape="0">
                <a:blip r:embed="rId2"/>
                <a:stretch>
                  <a:fillRect l="-2253" t="-10106" r="-1817" b="-2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u="sng" dirty="0" smtClean="0"/>
                  <a:t>Putting </a:t>
                </a:r>
                <a:r>
                  <a:rPr lang="en-US" b="1" u="sng" dirty="0"/>
                  <a:t>every thing into a confidence interval form:</a:t>
                </a:r>
              </a:p>
              <a:p>
                <a:pPr lvl="1"/>
                <a:r>
                  <a:rPr lang="en-US" b="1" dirty="0"/>
                  <a:t>Lower bound (limit):</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r>
                      <a:rPr lang="en-US" i="1">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panose="02040503050406030204" pitchFamily="18" charset="0"/>
                            <a:ea typeface="Cambria Math"/>
                          </a:rPr>
                          <m:t>1−</m:t>
                        </m:r>
                        <m:f>
                          <m:fPr>
                            <m:ctrlPr>
                              <a:rPr lang="en-US" i="1">
                                <a:latin typeface="Cambria Math" panose="02040503050406030204" pitchFamily="18" charset="0"/>
                                <a:ea typeface="Cambria Math"/>
                              </a:rPr>
                            </m:ctrlPr>
                          </m:fPr>
                          <m:num>
                            <m:r>
                              <a:rPr lang="en-US" i="1">
                                <a:latin typeface="Cambria Math"/>
                                <a:ea typeface="Cambria Math"/>
                              </a:rPr>
                              <m:t>𝛼</m:t>
                            </m:r>
                          </m:num>
                          <m:den>
                            <m:r>
                              <a:rPr lang="en-US" i="1">
                                <a:latin typeface="Cambria Math"/>
                                <a:ea typeface="Cambria Math"/>
                              </a:rPr>
                              <m:t>2</m:t>
                            </m:r>
                          </m:den>
                        </m:f>
                      </m:sub>
                    </m:sSub>
                    <m:r>
                      <a:rPr lang="en-US" i="1">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endParaRPr lang="en-US" dirty="0">
                  <a:ea typeface="Cambria Math"/>
                </a:endParaRPr>
              </a:p>
              <a:p>
                <a:pPr lvl="1"/>
                <a:r>
                  <a:rPr lang="en-US" b="1" dirty="0"/>
                  <a:t>Upper bound (limit):</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r>
                      <a:rPr lang="en-US" i="1">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𝑧</m:t>
                        </m:r>
                      </m:e>
                      <m:sub>
                        <m:r>
                          <a:rPr lang="en-US" i="1">
                            <a:latin typeface="Cambria Math" panose="02040503050406030204" pitchFamily="18" charset="0"/>
                            <a:ea typeface="Cambria Math"/>
                          </a:rPr>
                          <m:t>1−</m:t>
                        </m:r>
                        <m:f>
                          <m:fPr>
                            <m:ctrlPr>
                              <a:rPr lang="en-US" i="1">
                                <a:latin typeface="Cambria Math" panose="02040503050406030204" pitchFamily="18" charset="0"/>
                                <a:ea typeface="Cambria Math"/>
                              </a:rPr>
                            </m:ctrlPr>
                          </m:fPr>
                          <m:num>
                            <m:r>
                              <a:rPr lang="en-US" i="1">
                                <a:latin typeface="Cambria Math"/>
                                <a:ea typeface="Cambria Math"/>
                              </a:rPr>
                              <m:t>𝛼</m:t>
                            </m:r>
                          </m:num>
                          <m:den>
                            <m:r>
                              <a:rPr lang="en-US" i="1">
                                <a:latin typeface="Cambria Math"/>
                                <a:ea typeface="Cambria Math"/>
                              </a:rPr>
                              <m:t>2</m:t>
                            </m:r>
                          </m:den>
                        </m:f>
                      </m:sub>
                    </m:sSub>
                    <m:r>
                      <a:rPr lang="en-US" i="1">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endParaRPr lang="en-US" dirty="0">
                  <a:ea typeface="Cambria Math"/>
                </a:endParaRPr>
              </a:p>
              <a:p>
                <a:pPr marL="0" indent="0" algn="ctr">
                  <a:buNone/>
                </a:pPr>
                <a:r>
                  <a:rPr lang="en-US" dirty="0"/>
                  <a:t>Form I: </a:t>
                </a:r>
                <a14:m>
                  <m:oMath xmlns:m="http://schemas.openxmlformats.org/officeDocument/2006/math">
                    <m:acc>
                      <m:accPr>
                        <m:chr m:val="̂"/>
                        <m:ctrlPr>
                          <a:rPr lang="en-US" i="1" smtClean="0">
                            <a:latin typeface="Cambria Math" panose="02040503050406030204" pitchFamily="18" charset="0"/>
                          </a:rPr>
                        </m:ctrlPr>
                      </m:accPr>
                      <m:e>
                        <m:r>
                          <a:rPr lang="en-US" b="0" i="1">
                            <a:latin typeface="Cambria Math"/>
                          </a:rPr>
                          <m:t>𝑝</m:t>
                        </m:r>
                      </m:e>
                    </m:acc>
                    <m:r>
                      <a:rPr lang="en-US" b="0" i="1" smtClean="0">
                        <a:latin typeface="Cambria Math"/>
                      </a:rPr>
                      <m:t>±</m:t>
                    </m:r>
                    <m:sSub>
                      <m:sSubPr>
                        <m:ctrlPr>
                          <a:rPr lang="en-US" i="1">
                            <a:latin typeface="Cambria Math" panose="02040503050406030204" pitchFamily="18" charset="0"/>
                            <a:ea typeface="Cambria Math"/>
                          </a:rPr>
                        </m:ctrlPr>
                      </m:sSubPr>
                      <m:e>
                        <m:r>
                          <a:rPr lang="en-US" b="0" i="1">
                            <a:latin typeface="Cambria Math"/>
                            <a:ea typeface="Cambria Math"/>
                          </a:rPr>
                          <m:t>𝑧</m:t>
                        </m:r>
                      </m:e>
                      <m:sub>
                        <m:r>
                          <a:rPr lang="en-US" b="0" i="1" smtClean="0">
                            <a:latin typeface="Cambria Math" panose="02040503050406030204" pitchFamily="18" charset="0"/>
                            <a:ea typeface="Cambria Math"/>
                          </a:rPr>
                          <m:t>1−</m:t>
                        </m:r>
                        <m:f>
                          <m:fPr>
                            <m:ctrlPr>
                              <a:rPr lang="en-US" i="1">
                                <a:latin typeface="Cambria Math" panose="02040503050406030204" pitchFamily="18" charset="0"/>
                                <a:ea typeface="Cambria Math"/>
                              </a:rPr>
                            </m:ctrlPr>
                          </m:fPr>
                          <m:num>
                            <m:r>
                              <a:rPr lang="en-US" b="0" i="1">
                                <a:latin typeface="Cambria Math"/>
                                <a:ea typeface="Cambria Math"/>
                              </a:rPr>
                              <m:t>𝛼</m:t>
                            </m:r>
                          </m:num>
                          <m:den>
                            <m:r>
                              <a:rPr lang="en-US" b="0" i="1">
                                <a:latin typeface="Cambria Math"/>
                                <a:ea typeface="Cambria Math"/>
                              </a:rPr>
                              <m:t>2</m:t>
                            </m:r>
                          </m:den>
                        </m:f>
                      </m:sub>
                    </m:sSub>
                    <m:r>
                      <a:rPr lang="en-US" b="0" i="1" smtClean="0">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b="0" i="1">
                                        <a:latin typeface="Cambria Math"/>
                                      </a:rPr>
                                      <m:t>𝑝</m:t>
                                    </m:r>
                                  </m:e>
                                </m:acc>
                                <m:d>
                                  <m:dPr>
                                    <m:ctrlPr>
                                      <a:rPr lang="en-US" i="1">
                                        <a:latin typeface="Cambria Math" panose="02040503050406030204" pitchFamily="18" charset="0"/>
                                        <a:ea typeface="Cambria Math"/>
                                      </a:rPr>
                                    </m:ctrlPr>
                                  </m:dPr>
                                  <m:e>
                                    <m:r>
                                      <a:rPr lang="en-US" b="0" i="1">
                                        <a:latin typeface="Cambria Math"/>
                                        <a:ea typeface="Cambria Math"/>
                                      </a:rPr>
                                      <m:t>1−</m:t>
                                    </m:r>
                                    <m:acc>
                                      <m:accPr>
                                        <m:chr m:val="̂"/>
                                        <m:ctrlPr>
                                          <a:rPr lang="en-US" i="1">
                                            <a:latin typeface="Cambria Math" panose="02040503050406030204" pitchFamily="18" charset="0"/>
                                          </a:rPr>
                                        </m:ctrlPr>
                                      </m:accPr>
                                      <m:e>
                                        <m:r>
                                          <a:rPr lang="en-US" b="0" i="1">
                                            <a:latin typeface="Cambria Math"/>
                                          </a:rPr>
                                          <m:t>𝑝</m:t>
                                        </m:r>
                                      </m:e>
                                    </m:acc>
                                  </m:e>
                                </m:d>
                              </m:e>
                            </m:d>
                          </m:num>
                          <m:den>
                            <m:r>
                              <a:rPr lang="en-US" b="0" i="1">
                                <a:latin typeface="Cambria Math"/>
                                <a:ea typeface="Cambria Math"/>
                              </a:rPr>
                              <m:t>𝑛</m:t>
                            </m:r>
                          </m:den>
                        </m:f>
                      </m:e>
                    </m:rad>
                  </m:oMath>
                </a14:m>
                <a:endParaRPr lang="en-US" dirty="0"/>
              </a:p>
              <a:p>
                <a:pPr marL="0" indent="0" algn="ctr">
                  <a:buNone/>
                </a:pPr>
                <a:r>
                  <a:rPr lang="en-US" b="1" dirty="0">
                    <a:ea typeface="Cambria Math"/>
                  </a:rPr>
                  <a:t>Form II: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𝒑</m:t>
                        </m:r>
                      </m:e>
                    </m:acc>
                    <m:r>
                      <a:rPr lang="en-US" b="1"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𝒛</m:t>
                        </m:r>
                      </m:e>
                      <m:sub>
                        <m:r>
                          <a:rPr lang="en-US" b="1" i="1">
                            <a:latin typeface="Cambria Math" panose="02040503050406030204" pitchFamily="18" charset="0"/>
                            <a:ea typeface="Cambria Math"/>
                          </a:rPr>
                          <m:t>𝟏</m:t>
                        </m:r>
                        <m:r>
                          <a:rPr lang="en-US" b="1" i="1">
                            <a:latin typeface="Cambria Math" panose="02040503050406030204" pitchFamily="18" charset="0"/>
                            <a:ea typeface="Cambria Math"/>
                          </a:rPr>
                          <m:t>−</m:t>
                        </m:r>
                        <m:f>
                          <m:fPr>
                            <m:ctrlPr>
                              <a:rPr lang="en-US" b="1" i="1">
                                <a:latin typeface="Cambria Math" panose="02040503050406030204" pitchFamily="18" charset="0"/>
                                <a:ea typeface="Cambria Math"/>
                              </a:rPr>
                            </m:ctrlPr>
                          </m:fPr>
                          <m:num>
                            <m:r>
                              <a:rPr lang="en-US" b="1" i="1">
                                <a:latin typeface="Cambria Math"/>
                                <a:ea typeface="Cambria Math"/>
                              </a:rPr>
                              <m:t>𝜶</m:t>
                            </m:r>
                          </m:num>
                          <m:den>
                            <m:r>
                              <a:rPr lang="en-US" b="1" i="1">
                                <a:latin typeface="Cambria Math"/>
                                <a:ea typeface="Cambria Math"/>
                              </a:rPr>
                              <m:t>𝟐</m:t>
                            </m:r>
                          </m:den>
                        </m:f>
                      </m:sub>
                    </m:sSub>
                    <m:r>
                      <a:rPr lang="en-US" b="1" i="1">
                        <a:latin typeface="Cambria Math" panose="02040503050406030204" pitchFamily="18" charset="0"/>
                        <a:ea typeface="Cambria Math"/>
                      </a:rPr>
                      <m:t>∗</m:t>
                    </m:r>
                    <m:rad>
                      <m:radPr>
                        <m:degHide m:val="on"/>
                        <m:ctrlPr>
                          <a:rPr lang="en-US" b="1" i="1">
                            <a:latin typeface="Cambria Math" panose="02040503050406030204" pitchFamily="18" charset="0"/>
                            <a:ea typeface="Cambria Math"/>
                          </a:rPr>
                        </m:ctrlPr>
                      </m:radPr>
                      <m:deg/>
                      <m:e>
                        <m:f>
                          <m:fPr>
                            <m:ctrlPr>
                              <a:rPr lang="en-US" b="1" i="1">
                                <a:latin typeface="Cambria Math" panose="02040503050406030204" pitchFamily="18" charset="0"/>
                                <a:ea typeface="Cambria Math"/>
                              </a:rPr>
                            </m:ctrlPr>
                          </m:fPr>
                          <m:num>
                            <m:d>
                              <m:dPr>
                                <m:ctrlPr>
                                  <a:rPr lang="en-US" b="1" i="1">
                                    <a:latin typeface="Cambria Math" panose="02040503050406030204" pitchFamily="18" charset="0"/>
                                    <a:ea typeface="Cambria Math"/>
                                  </a:rPr>
                                </m:ctrlPr>
                              </m:dPr>
                              <m:e>
                                <m:acc>
                                  <m:accPr>
                                    <m:chr m:val="̂"/>
                                    <m:ctrlPr>
                                      <a:rPr lang="en-US" b="1" i="1">
                                        <a:latin typeface="Cambria Math" panose="02040503050406030204" pitchFamily="18" charset="0"/>
                                      </a:rPr>
                                    </m:ctrlPr>
                                  </m:accPr>
                                  <m:e>
                                    <m:r>
                                      <a:rPr lang="en-US" b="1" i="1">
                                        <a:latin typeface="Cambria Math"/>
                                      </a:rPr>
                                      <m:t>𝒑</m:t>
                                    </m:r>
                                  </m:e>
                                </m:acc>
                                <m:d>
                                  <m:dPr>
                                    <m:ctrlPr>
                                      <a:rPr lang="en-US" b="1" i="1">
                                        <a:latin typeface="Cambria Math" panose="02040503050406030204" pitchFamily="18" charset="0"/>
                                        <a:ea typeface="Cambria Math"/>
                                      </a:rPr>
                                    </m:ctrlPr>
                                  </m:dPr>
                                  <m:e>
                                    <m:r>
                                      <a:rPr lang="en-US" b="1" i="1">
                                        <a:latin typeface="Cambria Math"/>
                                        <a:ea typeface="Cambria Math"/>
                                      </a:rPr>
                                      <m:t>𝟏</m:t>
                                    </m:r>
                                    <m:r>
                                      <a:rPr lang="en-US" b="1" i="1">
                                        <a:latin typeface="Cambria Math"/>
                                        <a:ea typeface="Cambria Math"/>
                                      </a:rPr>
                                      <m:t>−</m:t>
                                    </m:r>
                                    <m:acc>
                                      <m:accPr>
                                        <m:chr m:val="̂"/>
                                        <m:ctrlPr>
                                          <a:rPr lang="en-US" b="1" i="1">
                                            <a:latin typeface="Cambria Math" panose="02040503050406030204" pitchFamily="18" charset="0"/>
                                          </a:rPr>
                                        </m:ctrlPr>
                                      </m:accPr>
                                      <m:e>
                                        <m:r>
                                          <a:rPr lang="en-US" b="1" i="1">
                                            <a:latin typeface="Cambria Math"/>
                                          </a:rPr>
                                          <m:t>𝒑</m:t>
                                        </m:r>
                                      </m:e>
                                    </m:acc>
                                  </m:e>
                                </m:d>
                              </m:e>
                            </m:d>
                          </m:num>
                          <m:den>
                            <m:r>
                              <a:rPr lang="en-US" b="1" i="1">
                                <a:latin typeface="Cambria Math"/>
                                <a:ea typeface="Cambria Math"/>
                              </a:rPr>
                              <m:t>𝒏</m:t>
                            </m:r>
                          </m:den>
                        </m:f>
                      </m:e>
                    </m:rad>
                    <m:r>
                      <a:rPr lang="en-US" b="1" i="0" smtClean="0">
                        <a:latin typeface="Cambria Math" panose="02040503050406030204" pitchFamily="18" charset="0"/>
                        <a:ea typeface="Cambria Math"/>
                      </a:rPr>
                      <m:t>, </m:t>
                    </m:r>
                    <m:acc>
                      <m:accPr>
                        <m:chr m:val="̂"/>
                        <m:ctrlPr>
                          <a:rPr lang="en-US" b="1" i="1">
                            <a:latin typeface="Cambria Math" panose="02040503050406030204" pitchFamily="18" charset="0"/>
                          </a:rPr>
                        </m:ctrlPr>
                      </m:accPr>
                      <m:e>
                        <m:r>
                          <a:rPr lang="en-US" b="1" i="1">
                            <a:latin typeface="Cambria Math"/>
                          </a:rPr>
                          <m:t>𝒑</m:t>
                        </m:r>
                      </m:e>
                    </m:acc>
                    <m:r>
                      <a:rPr lang="en-US" b="1"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𝒛</m:t>
                        </m:r>
                      </m:e>
                      <m:sub>
                        <m:r>
                          <a:rPr lang="en-US" b="1" i="1">
                            <a:latin typeface="Cambria Math" panose="02040503050406030204" pitchFamily="18" charset="0"/>
                            <a:ea typeface="Cambria Math"/>
                          </a:rPr>
                          <m:t>𝟏</m:t>
                        </m:r>
                        <m:r>
                          <a:rPr lang="en-US" b="1" i="1">
                            <a:latin typeface="Cambria Math" panose="02040503050406030204" pitchFamily="18" charset="0"/>
                            <a:ea typeface="Cambria Math"/>
                          </a:rPr>
                          <m:t>−</m:t>
                        </m:r>
                        <m:f>
                          <m:fPr>
                            <m:ctrlPr>
                              <a:rPr lang="en-US" b="1" i="1">
                                <a:latin typeface="Cambria Math" panose="02040503050406030204" pitchFamily="18" charset="0"/>
                                <a:ea typeface="Cambria Math"/>
                              </a:rPr>
                            </m:ctrlPr>
                          </m:fPr>
                          <m:num>
                            <m:r>
                              <a:rPr lang="en-US" b="1" i="1">
                                <a:latin typeface="Cambria Math"/>
                                <a:ea typeface="Cambria Math"/>
                              </a:rPr>
                              <m:t>𝜶</m:t>
                            </m:r>
                          </m:num>
                          <m:den>
                            <m:r>
                              <a:rPr lang="en-US" b="1" i="1">
                                <a:latin typeface="Cambria Math"/>
                                <a:ea typeface="Cambria Math"/>
                              </a:rPr>
                              <m:t>𝟐</m:t>
                            </m:r>
                          </m:den>
                        </m:f>
                      </m:sub>
                    </m:sSub>
                    <m:r>
                      <a:rPr lang="en-US" b="1" i="1">
                        <a:latin typeface="Cambria Math" panose="02040503050406030204" pitchFamily="18" charset="0"/>
                        <a:ea typeface="Cambria Math"/>
                      </a:rPr>
                      <m:t>∗</m:t>
                    </m:r>
                    <m:rad>
                      <m:radPr>
                        <m:degHide m:val="on"/>
                        <m:ctrlPr>
                          <a:rPr lang="en-US" b="1" i="1">
                            <a:latin typeface="Cambria Math" panose="02040503050406030204" pitchFamily="18" charset="0"/>
                            <a:ea typeface="Cambria Math"/>
                          </a:rPr>
                        </m:ctrlPr>
                      </m:radPr>
                      <m:deg/>
                      <m:e>
                        <m:f>
                          <m:fPr>
                            <m:ctrlPr>
                              <a:rPr lang="en-US" b="1" i="1">
                                <a:latin typeface="Cambria Math" panose="02040503050406030204" pitchFamily="18" charset="0"/>
                                <a:ea typeface="Cambria Math"/>
                              </a:rPr>
                            </m:ctrlPr>
                          </m:fPr>
                          <m:num>
                            <m:d>
                              <m:dPr>
                                <m:ctrlPr>
                                  <a:rPr lang="en-US" b="1" i="1">
                                    <a:latin typeface="Cambria Math" panose="02040503050406030204" pitchFamily="18" charset="0"/>
                                    <a:ea typeface="Cambria Math"/>
                                  </a:rPr>
                                </m:ctrlPr>
                              </m:dPr>
                              <m:e>
                                <m:acc>
                                  <m:accPr>
                                    <m:chr m:val="̂"/>
                                    <m:ctrlPr>
                                      <a:rPr lang="en-US" b="1" i="1">
                                        <a:latin typeface="Cambria Math" panose="02040503050406030204" pitchFamily="18" charset="0"/>
                                      </a:rPr>
                                    </m:ctrlPr>
                                  </m:accPr>
                                  <m:e>
                                    <m:r>
                                      <a:rPr lang="en-US" b="1" i="1">
                                        <a:latin typeface="Cambria Math"/>
                                      </a:rPr>
                                      <m:t>𝒑</m:t>
                                    </m:r>
                                  </m:e>
                                </m:acc>
                                <m:d>
                                  <m:dPr>
                                    <m:ctrlPr>
                                      <a:rPr lang="en-US" b="1" i="1">
                                        <a:latin typeface="Cambria Math" panose="02040503050406030204" pitchFamily="18" charset="0"/>
                                        <a:ea typeface="Cambria Math"/>
                                      </a:rPr>
                                    </m:ctrlPr>
                                  </m:dPr>
                                  <m:e>
                                    <m:r>
                                      <a:rPr lang="en-US" b="1" i="1">
                                        <a:latin typeface="Cambria Math"/>
                                        <a:ea typeface="Cambria Math"/>
                                      </a:rPr>
                                      <m:t>𝟏</m:t>
                                    </m:r>
                                    <m:r>
                                      <a:rPr lang="en-US" b="1" i="1">
                                        <a:latin typeface="Cambria Math"/>
                                        <a:ea typeface="Cambria Math"/>
                                      </a:rPr>
                                      <m:t>−</m:t>
                                    </m:r>
                                    <m:acc>
                                      <m:accPr>
                                        <m:chr m:val="̂"/>
                                        <m:ctrlPr>
                                          <a:rPr lang="en-US" b="1" i="1">
                                            <a:latin typeface="Cambria Math" panose="02040503050406030204" pitchFamily="18" charset="0"/>
                                          </a:rPr>
                                        </m:ctrlPr>
                                      </m:accPr>
                                      <m:e>
                                        <m:r>
                                          <a:rPr lang="en-US" b="1" i="1">
                                            <a:latin typeface="Cambria Math"/>
                                          </a:rPr>
                                          <m:t>𝒑</m:t>
                                        </m:r>
                                      </m:e>
                                    </m:acc>
                                  </m:e>
                                </m:d>
                              </m:e>
                            </m:d>
                          </m:num>
                          <m:den>
                            <m:r>
                              <a:rPr lang="en-US" b="1" i="1">
                                <a:latin typeface="Cambria Math"/>
                                <a:ea typeface="Cambria Math"/>
                              </a:rPr>
                              <m:t>𝒏</m:t>
                            </m:r>
                          </m:den>
                        </m:f>
                      </m:e>
                    </m:rad>
                  </m:oMath>
                </a14:m>
                <a:r>
                  <a:rPr lang="en-US" b="1" dirty="0">
                    <a:ea typeface="Cambria Math"/>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 t="-963"/>
                </a:stretch>
              </a:blipFill>
            </p:spPr>
            <p:txBody>
              <a:bodyPr/>
              <a:lstStyle/>
              <a:p>
                <a:r>
                  <a:rPr lang="en-US">
                    <a:noFill/>
                  </a:rPr>
                  <a:t> </a:t>
                </a:r>
              </a:p>
            </p:txBody>
          </p:sp>
        </mc:Fallback>
      </mc:AlternateContent>
    </p:spTree>
    <p:extLst>
      <p:ext uri="{BB962C8B-B14F-4D97-AF65-F5344CB8AC3E}">
        <p14:creationId xmlns:p14="http://schemas.microsoft.com/office/powerpoint/2010/main" val="2862784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55576" y="116632"/>
                <a:ext cx="8388424" cy="1142384"/>
              </a:xfrm>
            </p:spPr>
            <p:txBody>
              <a:bodyPr>
                <a:normAutofit fontScale="90000"/>
              </a:bodyPr>
              <a:lstStyle/>
              <a:p>
                <a:r>
                  <a:rPr lang="en-US" dirty="0"/>
                  <a:t>(1-</a:t>
                </a:r>
                <a14:m>
                  <m:oMath xmlns:m="http://schemas.openxmlformats.org/officeDocument/2006/math">
                    <m:r>
                      <a:rPr lang="en-US" i="1">
                        <a:latin typeface="Cambria Math"/>
                        <a:ea typeface="Cambria Math"/>
                      </a:rPr>
                      <m:t>𝜶</m:t>
                    </m:r>
                  </m:oMath>
                </a14:m>
                <a:r>
                  <a:rPr lang="en-US" dirty="0"/>
                  <a:t>) Confidence Intervals for proportions: Step Three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55576" y="116632"/>
                <a:ext cx="8388424" cy="1142384"/>
              </a:xfrm>
              <a:blipFill rotWithShape="0">
                <a:blip r:embed="rId2"/>
                <a:stretch>
                  <a:fillRect l="-2253" t="-10106" r="-1817" b="-2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512" y="1600200"/>
                <a:ext cx="8856984" cy="5069160"/>
              </a:xfrm>
            </p:spPr>
            <p:txBody>
              <a:bodyPr>
                <a:normAutofit/>
              </a:bodyPr>
              <a:lstStyle/>
              <a:p>
                <a:r>
                  <a:rPr lang="en-US" b="1" u="sng" dirty="0"/>
                  <a:t>Interpretation:</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𝒑</m:t>
                          </m:r>
                        </m:e>
                      </m:acc>
                      <m:r>
                        <a:rPr lang="en-US" b="1" i="1" smtClean="0">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𝒛</m:t>
                          </m:r>
                        </m:e>
                        <m:sub>
                          <m:r>
                            <a:rPr lang="en-US" b="1" i="1" smtClean="0">
                              <a:latin typeface="Cambria Math" panose="02040503050406030204" pitchFamily="18" charset="0"/>
                              <a:ea typeface="Cambria Math"/>
                            </a:rPr>
                            <m:t>𝟏</m:t>
                          </m:r>
                          <m:r>
                            <a:rPr lang="en-US" b="1" i="1" smtClean="0">
                              <a:latin typeface="Cambria Math" panose="02040503050406030204" pitchFamily="18" charset="0"/>
                              <a:ea typeface="Cambria Math"/>
                            </a:rPr>
                            <m:t>−</m:t>
                          </m:r>
                          <m:f>
                            <m:fPr>
                              <m:ctrlPr>
                                <a:rPr lang="en-US" b="1" i="1">
                                  <a:latin typeface="Cambria Math" panose="02040503050406030204" pitchFamily="18" charset="0"/>
                                  <a:ea typeface="Cambria Math"/>
                                </a:rPr>
                              </m:ctrlPr>
                            </m:fPr>
                            <m:num>
                              <m:r>
                                <a:rPr lang="en-US" b="1" i="1">
                                  <a:latin typeface="Cambria Math"/>
                                  <a:ea typeface="Cambria Math"/>
                                </a:rPr>
                                <m:t>𝜶</m:t>
                              </m:r>
                            </m:num>
                            <m:den>
                              <m:r>
                                <a:rPr lang="en-US" b="1" i="1">
                                  <a:latin typeface="Cambria Math"/>
                                  <a:ea typeface="Cambria Math"/>
                                </a:rPr>
                                <m:t>𝟐</m:t>
                              </m:r>
                            </m:den>
                          </m:f>
                        </m:sub>
                      </m:sSub>
                      <m:rad>
                        <m:radPr>
                          <m:degHide m:val="on"/>
                          <m:ctrlPr>
                            <a:rPr lang="en-US" b="1" i="1">
                              <a:latin typeface="Cambria Math" panose="02040503050406030204" pitchFamily="18" charset="0"/>
                              <a:ea typeface="Cambria Math"/>
                            </a:rPr>
                          </m:ctrlPr>
                        </m:radPr>
                        <m:deg/>
                        <m:e>
                          <m:f>
                            <m:fPr>
                              <m:ctrlPr>
                                <a:rPr lang="en-US" b="1" i="1">
                                  <a:latin typeface="Cambria Math" panose="02040503050406030204" pitchFamily="18" charset="0"/>
                                  <a:ea typeface="Cambria Math"/>
                                </a:rPr>
                              </m:ctrlPr>
                            </m:fPr>
                            <m:num>
                              <m:d>
                                <m:dPr>
                                  <m:ctrlPr>
                                    <a:rPr lang="en-US" b="1" i="1">
                                      <a:latin typeface="Cambria Math" panose="02040503050406030204" pitchFamily="18" charset="0"/>
                                      <a:ea typeface="Cambria Math"/>
                                    </a:rPr>
                                  </m:ctrlPr>
                                </m:dPr>
                                <m:e>
                                  <m:acc>
                                    <m:accPr>
                                      <m:chr m:val="̂"/>
                                      <m:ctrlPr>
                                        <a:rPr lang="en-US" b="1" i="1">
                                          <a:latin typeface="Cambria Math" panose="02040503050406030204" pitchFamily="18" charset="0"/>
                                        </a:rPr>
                                      </m:ctrlPr>
                                    </m:accPr>
                                    <m:e>
                                      <m:r>
                                        <a:rPr lang="en-US" b="1" i="1">
                                          <a:latin typeface="Cambria Math"/>
                                        </a:rPr>
                                        <m:t>𝒑</m:t>
                                      </m:r>
                                    </m:e>
                                  </m:acc>
                                  <m:d>
                                    <m:dPr>
                                      <m:ctrlPr>
                                        <a:rPr lang="en-US" b="1" i="1">
                                          <a:latin typeface="Cambria Math" panose="02040503050406030204" pitchFamily="18" charset="0"/>
                                          <a:ea typeface="Cambria Math"/>
                                        </a:rPr>
                                      </m:ctrlPr>
                                    </m:dPr>
                                    <m:e>
                                      <m:r>
                                        <a:rPr lang="en-US" b="1" i="1">
                                          <a:latin typeface="Cambria Math"/>
                                          <a:ea typeface="Cambria Math"/>
                                        </a:rPr>
                                        <m:t>𝟏</m:t>
                                      </m:r>
                                      <m:r>
                                        <a:rPr lang="en-US" b="1" i="1">
                                          <a:latin typeface="Cambria Math"/>
                                          <a:ea typeface="Cambria Math"/>
                                        </a:rPr>
                                        <m:t>−</m:t>
                                      </m:r>
                                      <m:acc>
                                        <m:accPr>
                                          <m:chr m:val="̂"/>
                                          <m:ctrlPr>
                                            <a:rPr lang="en-US" b="1" i="1">
                                              <a:latin typeface="Cambria Math" panose="02040503050406030204" pitchFamily="18" charset="0"/>
                                            </a:rPr>
                                          </m:ctrlPr>
                                        </m:accPr>
                                        <m:e>
                                          <m:r>
                                            <a:rPr lang="en-US" b="1" i="1">
                                              <a:latin typeface="Cambria Math"/>
                                            </a:rPr>
                                            <m:t>𝒑</m:t>
                                          </m:r>
                                        </m:e>
                                      </m:acc>
                                    </m:e>
                                  </m:d>
                                </m:e>
                              </m:d>
                            </m:num>
                            <m:den>
                              <m:r>
                                <a:rPr lang="en-US" b="1" i="1">
                                  <a:latin typeface="Cambria Math"/>
                                  <a:ea typeface="Cambria Math"/>
                                </a:rPr>
                                <m:t>𝒏</m:t>
                              </m:r>
                            </m:den>
                          </m:f>
                        </m:e>
                      </m:rad>
                    </m:oMath>
                  </m:oMathPara>
                </a14:m>
                <a:endParaRPr lang="en-US" b="1" dirty="0"/>
              </a:p>
              <a:p>
                <a:pPr marL="0" indent="0" latinLnBrk="0">
                  <a:buNone/>
                </a:pPr>
                <a:endParaRPr lang="en-US" b="1" dirty="0"/>
              </a:p>
              <a:p>
                <a:pPr marL="0" indent="0" latinLnBrk="0">
                  <a:buNone/>
                </a:pPr>
                <a:r>
                  <a:rPr lang="en-US" b="1" dirty="0"/>
                  <a:t>“We are </a:t>
                </a:r>
                <a:r>
                  <a:rPr lang="en-US" b="1" u="sng" dirty="0"/>
                  <a:t>100*(1-</a:t>
                </a:r>
                <a14:m>
                  <m:oMath xmlns:m="http://schemas.openxmlformats.org/officeDocument/2006/math">
                    <m:r>
                      <a:rPr lang="en-US" i="1" u="sng">
                        <a:latin typeface="Cambria Math"/>
                        <a:ea typeface="Cambria Math"/>
                      </a:rPr>
                      <m:t>𝜶</m:t>
                    </m:r>
                  </m:oMath>
                </a14:m>
                <a:r>
                  <a:rPr lang="en-US" b="1" u="sng" dirty="0"/>
                  <a:t>)% </a:t>
                </a:r>
                <a:r>
                  <a:rPr lang="en-US" b="1" dirty="0"/>
                  <a:t>confident that the true population proportion, </a:t>
                </a:r>
                <a14:m>
                  <m:oMath xmlns:m="http://schemas.openxmlformats.org/officeDocument/2006/math">
                    <m:r>
                      <a:rPr lang="en-US" b="1" i="1" smtClean="0">
                        <a:latin typeface="Cambria Math" panose="02040503050406030204" pitchFamily="18" charset="0"/>
                        <a:ea typeface="Cambria Math"/>
                      </a:rPr>
                      <m:t>𝒑</m:t>
                    </m:r>
                  </m:oMath>
                </a14:m>
                <a:r>
                  <a:rPr lang="en-US" b="1" dirty="0"/>
                  <a:t>, is between the </a:t>
                </a:r>
                <a:r>
                  <a:rPr lang="en-US" b="1" u="sng" dirty="0"/>
                  <a:t>lower bound</a:t>
                </a:r>
                <a:r>
                  <a:rPr lang="en-US" b="1" dirty="0"/>
                  <a:t> and </a:t>
                </a:r>
                <a:r>
                  <a:rPr lang="en-US" b="1" u="sng" dirty="0"/>
                  <a:t>upper bound</a:t>
                </a:r>
                <a:r>
                  <a:rPr lang="en-US" b="1" dirty="0"/>
                  <a:t>.”</a:t>
                </a:r>
              </a:p>
              <a:p>
                <a:pPr marL="0" indent="0" latinLnBrk="0">
                  <a:buNone/>
                </a:pPr>
                <a:endParaRPr lang="en-US" b="1" dirty="0">
                  <a:ea typeface="Cambria Math"/>
                </a:endParaRPr>
              </a:p>
              <a:p>
                <a:pPr marL="0" indent="0" latinLnBrk="0">
                  <a:buNone/>
                </a:pPr>
                <a:r>
                  <a:rPr lang="en-US" b="1" dirty="0"/>
                  <a:t>“We have </a:t>
                </a:r>
                <a:r>
                  <a:rPr lang="en-US" b="1" u="sng" dirty="0"/>
                  <a:t>100*(1-</a:t>
                </a:r>
                <a14:m>
                  <m:oMath xmlns:m="http://schemas.openxmlformats.org/officeDocument/2006/math">
                    <m:r>
                      <a:rPr lang="en-US" i="1" u="sng">
                        <a:latin typeface="Cambria Math"/>
                        <a:ea typeface="Cambria Math"/>
                      </a:rPr>
                      <m:t>𝜶</m:t>
                    </m:r>
                  </m:oMath>
                </a14:m>
                <a:r>
                  <a:rPr lang="en-US" b="1" u="sng" dirty="0"/>
                  <a:t>)% </a:t>
                </a:r>
                <a:r>
                  <a:rPr lang="en-US" b="1" dirty="0"/>
                  <a:t>confidence that the true population proportion, </a:t>
                </a:r>
                <a14:m>
                  <m:oMath xmlns:m="http://schemas.openxmlformats.org/officeDocument/2006/math">
                    <m:r>
                      <a:rPr lang="en-US" b="1" i="1">
                        <a:latin typeface="Cambria Math" panose="02040503050406030204" pitchFamily="18" charset="0"/>
                        <a:ea typeface="Cambria Math"/>
                      </a:rPr>
                      <m:t>𝒑</m:t>
                    </m:r>
                  </m:oMath>
                </a14:m>
                <a:r>
                  <a:rPr lang="en-US" b="1" dirty="0"/>
                  <a:t>, falls into the interval, (</a:t>
                </a:r>
                <a:r>
                  <a:rPr lang="en-US" b="1" u="sng" dirty="0"/>
                  <a:t>lower bound,</a:t>
                </a:r>
                <a:r>
                  <a:rPr lang="en-US" b="1" dirty="0"/>
                  <a:t> </a:t>
                </a:r>
                <a:r>
                  <a:rPr lang="en-US" b="1" u="sng" dirty="0"/>
                  <a:t>upper bound)</a:t>
                </a:r>
                <a:r>
                  <a:rPr lang="en-US" b="1" dirty="0"/>
                  <a:t>.”</a:t>
                </a:r>
                <a:endParaRPr lang="en-US" b="1" dirty="0">
                  <a:ea typeface="Cambria Math"/>
                </a:endParaRPr>
              </a:p>
              <a:p>
                <a:pPr marL="0" indent="0">
                  <a:buNone/>
                </a:pPr>
                <a:endParaRPr lang="en-US" b="1" dirty="0">
                  <a:ea typeface="Cambria Math"/>
                </a:endParaRPr>
              </a:p>
              <a:p>
                <a:pPr marL="0" indent="0" algn="ctr">
                  <a:buNone/>
                </a:pPr>
                <a:endParaRPr lang="en-US" b="0" dirty="0">
                  <a:ea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512" y="1600200"/>
                <a:ext cx="8856984" cy="5069160"/>
              </a:xfrm>
              <a:blipFill rotWithShape="0">
                <a:blip r:embed="rId3"/>
                <a:stretch>
                  <a:fillRect l="-1032" t="-963" r="-69"/>
                </a:stretch>
              </a:blipFill>
            </p:spPr>
            <p:txBody>
              <a:bodyPr/>
              <a:lstStyle/>
              <a:p>
                <a:r>
                  <a:rPr lang="en-US">
                    <a:noFill/>
                  </a:rPr>
                  <a:t> </a:t>
                </a:r>
              </a:p>
            </p:txBody>
          </p:sp>
        </mc:Fallback>
      </mc:AlternateContent>
    </p:spTree>
    <p:extLst>
      <p:ext uri="{BB962C8B-B14F-4D97-AF65-F5344CB8AC3E}">
        <p14:creationId xmlns:p14="http://schemas.microsoft.com/office/powerpoint/2010/main" val="564225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US" dirty="0"/>
          </a:p>
        </p:txBody>
      </p:sp>
      <p:sp>
        <p:nvSpPr>
          <p:cNvPr id="3" name="Content Placeholder 2"/>
          <p:cNvSpPr>
            <a:spLocks noGrp="1"/>
          </p:cNvSpPr>
          <p:nvPr>
            <p:ph idx="1"/>
          </p:nvPr>
        </p:nvSpPr>
        <p:spPr/>
        <p:txBody>
          <a:bodyPr>
            <a:normAutofit/>
          </a:bodyPr>
          <a:lstStyle/>
          <a:p>
            <a:pPr latinLnBrk="0"/>
            <a:r>
              <a:rPr lang="en-US" b="1" dirty="0"/>
              <a:t>We are interested in the population </a:t>
            </a:r>
            <a:r>
              <a:rPr lang="en-US" b="1" dirty="0" smtClean="0"/>
              <a:t>proportion of home team’s win in MLB</a:t>
            </a:r>
            <a:endParaRPr lang="en-US" dirty="0" smtClean="0"/>
          </a:p>
          <a:p>
            <a:pPr latinLnBrk="0"/>
            <a:r>
              <a:rPr lang="en-US" dirty="0" smtClean="0"/>
              <a:t>A </a:t>
            </a:r>
            <a:r>
              <a:rPr lang="en-US" dirty="0"/>
              <a:t>random sample of MLB home games showed that the home teams </a:t>
            </a:r>
            <a:r>
              <a:rPr lang="en-US" b="1" dirty="0"/>
              <a:t>won </a:t>
            </a:r>
            <a:r>
              <a:rPr lang="en-US" b="1" dirty="0" smtClean="0"/>
              <a:t>167 </a:t>
            </a:r>
            <a:r>
              <a:rPr lang="en-US" b="1" dirty="0"/>
              <a:t>of </a:t>
            </a:r>
            <a:r>
              <a:rPr lang="en-US" b="1" dirty="0" smtClean="0"/>
              <a:t>304 games</a:t>
            </a:r>
          </a:p>
          <a:p>
            <a:pPr latinLnBrk="0"/>
            <a:r>
              <a:rPr lang="en-US" b="1" dirty="0" smtClean="0"/>
              <a:t>Find </a:t>
            </a:r>
            <a:r>
              <a:rPr lang="en-US" b="1" dirty="0"/>
              <a:t>the 95% confidence interval for the population proportion</a:t>
            </a:r>
          </a:p>
          <a:p>
            <a:pPr latinLnBrk="0"/>
            <a:r>
              <a:rPr lang="en-US" dirty="0"/>
              <a:t>Do you think there is a home field advantage?</a:t>
            </a:r>
          </a:p>
          <a:p>
            <a:pPr latinLnBrk="0"/>
            <a:endParaRPr lang="en-US" b="1" dirty="0"/>
          </a:p>
        </p:txBody>
      </p:sp>
    </p:spTree>
    <p:extLst>
      <p:ext uri="{BB962C8B-B14F-4D97-AF65-F5344CB8AC3E}">
        <p14:creationId xmlns:p14="http://schemas.microsoft.com/office/powerpoint/2010/main" val="1726914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496944" cy="1142384"/>
          </a:xfrm>
        </p:spPr>
        <p:txBody>
          <a:bodyPr>
            <a:normAutofit fontScale="90000"/>
          </a:bodyPr>
          <a:lstStyle/>
          <a:p>
            <a:r>
              <a:rPr lang="en-US" dirty="0"/>
              <a:t>Factors affect Width of Confidence Interval:</a:t>
            </a:r>
            <a:br>
              <a:rPr lang="en-US" dirty="0"/>
            </a:br>
            <a:r>
              <a:rPr lang="en-US" dirty="0"/>
              <a:t>Confidence Level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𝑧</m:t>
                        </m:r>
                      </m:e>
                      <m:sub>
                        <m:r>
                          <a:rPr lang="en-US" b="0" i="1" smtClean="0">
                            <a:latin typeface="Cambria Math" panose="02040503050406030204" pitchFamily="18" charset="0"/>
                            <a:ea typeface="Cambria Math"/>
                          </a:rPr>
                          <m:t>1−</m:t>
                        </m:r>
                        <m:r>
                          <a:rPr lang="en-US" i="1">
                            <a:latin typeface="Cambria Math"/>
                            <a:ea typeface="Cambria Math"/>
                          </a:rPr>
                          <m:t>𝛼</m:t>
                        </m:r>
                        <m:r>
                          <a:rPr lang="en-US" i="1">
                            <a:latin typeface="Cambria Math" panose="02040503050406030204" pitchFamily="18" charset="0"/>
                            <a:ea typeface="Cambria Math"/>
                          </a:rPr>
                          <m:t>/2</m:t>
                        </m:r>
                      </m:sub>
                    </m:sSub>
                    <m:r>
                      <a:rPr lang="en-US" b="0" i="1" smtClean="0">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r>
                  <a:rPr lang="en-US" dirty="0"/>
                  <a:t> is our </a:t>
                </a:r>
                <a:r>
                  <a:rPr lang="en-US" b="1" dirty="0"/>
                  <a:t>margin of error</a:t>
                </a:r>
              </a:p>
              <a:p>
                <a:pPr lvl="1" latinLnBrk="0"/>
                <a:r>
                  <a:rPr lang="en-US" b="1" dirty="0"/>
                  <a:t>As the confidence level decreases</a:t>
                </a:r>
                <a:r>
                  <a:rPr lang="en-US" dirty="0"/>
                  <a:t>, z decreases causing the margin of error to decrease, causing the width of the confidence interval to narrow</a:t>
                </a:r>
              </a:p>
              <a:p>
                <a:pPr lvl="1" latinLnBrk="0"/>
                <a:r>
                  <a:rPr lang="en-US" b="1" dirty="0"/>
                  <a:t>As the confidence level increases</a:t>
                </a:r>
                <a:r>
                  <a:rPr lang="en-US" dirty="0"/>
                  <a:t>, z increases causing the margin of error to increase, causing the width of the confidence interval to grow wider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r="-11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74580" y="4581128"/>
                <a:ext cx="6120680" cy="119160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b="1" i="1">
                          <a:latin typeface="Cambria Math"/>
                        </a:rPr>
                        <m:t>𝒑𝒐𝒊𝒏𝒕</m:t>
                      </m:r>
                      <m:r>
                        <a:rPr lang="en-US" b="1" i="1">
                          <a:latin typeface="Cambria Math"/>
                        </a:rPr>
                        <m:t> </m:t>
                      </m:r>
                      <m:r>
                        <a:rPr lang="en-US" b="1" i="1">
                          <a:latin typeface="Cambria Math"/>
                        </a:rPr>
                        <m:t>𝒆𝒔𝒕𝒊𝒎𝒂𝒕𝒆</m:t>
                      </m:r>
                      <m:r>
                        <a:rPr lang="en-US" b="1" i="1">
                          <a:latin typeface="Cambria Math"/>
                        </a:rPr>
                        <m:t>±</m:t>
                      </m:r>
                      <m:r>
                        <a:rPr lang="en-US" b="1" i="1" smtClean="0">
                          <a:solidFill>
                            <a:srgbClr val="FF0000"/>
                          </a:solidFill>
                          <a:latin typeface="Cambria Math"/>
                        </a:rPr>
                        <m:t>𝒎𝒂𝒓𝒈𝒊𝒏</m:t>
                      </m:r>
                      <m:r>
                        <a:rPr lang="en-US" b="1" i="1" smtClean="0">
                          <a:solidFill>
                            <a:srgbClr val="FF0000"/>
                          </a:solidFill>
                          <a:latin typeface="Cambria Math"/>
                        </a:rPr>
                        <m:t> </m:t>
                      </m:r>
                      <m:r>
                        <a:rPr lang="en-US" b="1" i="1" smtClean="0">
                          <a:solidFill>
                            <a:srgbClr val="FF0000"/>
                          </a:solidFill>
                          <a:latin typeface="Cambria Math"/>
                        </a:rPr>
                        <m:t>𝒐𝒇</m:t>
                      </m:r>
                      <m:r>
                        <a:rPr lang="en-US" b="1" i="1" smtClean="0">
                          <a:solidFill>
                            <a:srgbClr val="FF0000"/>
                          </a:solidFill>
                          <a:latin typeface="Cambria Math"/>
                        </a:rPr>
                        <m:t> </m:t>
                      </m:r>
                      <m:r>
                        <a:rPr lang="en-US" b="1" i="1" smtClean="0">
                          <a:solidFill>
                            <a:srgbClr val="FF0000"/>
                          </a:solidFill>
                          <a:latin typeface="Cambria Math"/>
                        </a:rPr>
                        <m:t>𝒆𝒓𝒓𝒐𝒓</m:t>
                      </m:r>
                    </m:oMath>
                  </m:oMathPara>
                </a14:m>
                <a:endParaRPr lang="en-US" b="1" dirty="0">
                  <a:solidFill>
                    <a:srgbClr val="FF0000"/>
                  </a:solidFill>
                </a:endParaRPr>
              </a:p>
              <a:p>
                <a:pPr lvl="1"/>
                <a:endParaRPr lang="en-US" b="1" dirty="0"/>
              </a:p>
              <a:p>
                <a:pPr lvl="1"/>
                <a14:m>
                  <m:oMathPara xmlns:m="http://schemas.openxmlformats.org/officeDocument/2006/math">
                    <m:oMathParaPr>
                      <m:jc m:val="centerGroup"/>
                    </m:oMathParaPr>
                    <m:oMath xmlns:m="http://schemas.openxmlformats.org/officeDocument/2006/math">
                      <m:r>
                        <a:rPr lang="en-US" b="1" i="1">
                          <a:latin typeface="Cambria Math"/>
                        </a:rPr>
                        <m:t>=</m:t>
                      </m:r>
                      <m:r>
                        <a:rPr lang="en-US" b="1" i="1" smtClean="0">
                          <a:solidFill>
                            <a:schemeClr val="tx1"/>
                          </a:solidFill>
                          <a:latin typeface="Cambria Math"/>
                        </a:rPr>
                        <m:t>𝒑𝒐𝒊𝒏𝒕</m:t>
                      </m:r>
                      <m:r>
                        <a:rPr lang="en-US" b="1" i="1" smtClean="0">
                          <a:solidFill>
                            <a:schemeClr val="tx1"/>
                          </a:solidFill>
                          <a:latin typeface="Cambria Math"/>
                        </a:rPr>
                        <m:t> </m:t>
                      </m:r>
                      <m:r>
                        <a:rPr lang="en-US" b="1" i="1" smtClean="0">
                          <a:solidFill>
                            <a:schemeClr val="tx1"/>
                          </a:solidFill>
                          <a:latin typeface="Cambria Math"/>
                        </a:rPr>
                        <m:t>𝒆𝒔𝒕𝒊𝒎𝒂𝒕𝒆</m:t>
                      </m:r>
                      <m:r>
                        <a:rPr lang="en-US" b="1" i="1" smtClean="0">
                          <a:solidFill>
                            <a:schemeClr val="tx1"/>
                          </a:solidFill>
                          <a:latin typeface="Cambria Math"/>
                        </a:rPr>
                        <m:t>±</m:t>
                      </m:r>
                      <m:d>
                        <m:dPr>
                          <m:ctrlPr>
                            <a:rPr lang="en-US" b="1" i="1" smtClean="0">
                              <a:solidFill>
                                <a:srgbClr val="FF0000"/>
                              </a:solidFill>
                              <a:latin typeface="Cambria Math" panose="02040503050406030204" pitchFamily="18" charset="0"/>
                            </a:rPr>
                          </m:ctrlPr>
                        </m:dPr>
                        <m:e>
                          <m:m>
                            <m:mPr>
                              <m:mcs>
                                <m:mc>
                                  <m:mcPr>
                                    <m:count m:val="1"/>
                                    <m:mcJc m:val="center"/>
                                  </m:mcPr>
                                </m:mc>
                              </m:mcs>
                              <m:ctrlPr>
                                <a:rPr lang="en-US" b="1" i="1">
                                  <a:solidFill>
                                    <a:srgbClr val="FF0000"/>
                                  </a:solidFill>
                                  <a:latin typeface="Cambria Math" panose="02040503050406030204" pitchFamily="18" charset="0"/>
                                </a:rPr>
                              </m:ctrlPr>
                            </m:mPr>
                            <m:mr>
                              <m:e>
                                <m:r>
                                  <m:rPr>
                                    <m:brk m:alnAt="7"/>
                                  </m:rPr>
                                  <a:rPr lang="en-US" b="1" i="1">
                                    <a:solidFill>
                                      <a:srgbClr val="FF0000"/>
                                    </a:solidFill>
                                    <a:latin typeface="Cambria Math"/>
                                  </a:rPr>
                                  <m:t>𝒄</m:t>
                                </m:r>
                                <m:r>
                                  <a:rPr lang="en-US" b="1" i="1">
                                    <a:solidFill>
                                      <a:srgbClr val="FF0000"/>
                                    </a:solidFill>
                                    <a:latin typeface="Cambria Math"/>
                                  </a:rPr>
                                  <m:t>𝒐𝒏𝒇𝒊𝒅𝒆𝒏𝒄𝒆</m:t>
                                </m:r>
                              </m:e>
                            </m:mr>
                            <m:mr>
                              <m:e>
                                <m:r>
                                  <a:rPr lang="en-US" b="1" i="1">
                                    <a:solidFill>
                                      <a:srgbClr val="FF0000"/>
                                    </a:solidFill>
                                    <a:latin typeface="Cambria Math"/>
                                  </a:rPr>
                                  <m:t>𝒄𝒐𝒆𝒇𝒇𝒊𝒄𝒊𝒆𝒏𝒕</m:t>
                                </m:r>
                              </m:e>
                            </m:mr>
                          </m:m>
                        </m:e>
                      </m:d>
                      <m:r>
                        <a:rPr lang="en-US" b="1" i="1" smtClean="0">
                          <a:solidFill>
                            <a:schemeClr val="tx1"/>
                          </a:solidFill>
                          <a:latin typeface="Cambria Math"/>
                        </a:rPr>
                        <m:t>∗</m:t>
                      </m:r>
                      <m:d>
                        <m:dPr>
                          <m:ctrlPr>
                            <a:rPr lang="en-US" b="1" i="1">
                              <a:solidFill>
                                <a:schemeClr val="tx1"/>
                              </a:solidFill>
                              <a:latin typeface="Cambria Math" panose="02040503050406030204" pitchFamily="18" charset="0"/>
                            </a:rPr>
                          </m:ctrlPr>
                        </m:dPr>
                        <m:e>
                          <m:acc>
                            <m:accPr>
                              <m:chr m:val="̂"/>
                              <m:ctrlPr>
                                <a:rPr lang="en-US" b="1" i="1">
                                  <a:solidFill>
                                    <a:schemeClr val="tx1"/>
                                  </a:solidFill>
                                  <a:latin typeface="Cambria Math" panose="02040503050406030204" pitchFamily="18" charset="0"/>
                                </a:rPr>
                              </m:ctrlPr>
                            </m:accPr>
                            <m:e>
                              <m:m>
                                <m:mPr>
                                  <m:mcs>
                                    <m:mc>
                                      <m:mcPr>
                                        <m:count m:val="1"/>
                                        <m:mcJc m:val="center"/>
                                      </m:mcPr>
                                    </m:mc>
                                  </m:mcs>
                                  <m:ctrlPr>
                                    <a:rPr lang="en-US" b="1" i="1">
                                      <a:solidFill>
                                        <a:schemeClr val="tx1"/>
                                      </a:solidFill>
                                      <a:latin typeface="Cambria Math" panose="02040503050406030204" pitchFamily="18" charset="0"/>
                                    </a:rPr>
                                  </m:ctrlPr>
                                </m:mPr>
                                <m:mr>
                                  <m:e>
                                    <m:r>
                                      <m:rPr>
                                        <m:brk m:alnAt="7"/>
                                      </m:rPr>
                                      <a:rPr lang="en-US" b="1" i="1">
                                        <a:solidFill>
                                          <a:schemeClr val="tx1"/>
                                        </a:solidFill>
                                        <a:latin typeface="Cambria Math"/>
                                      </a:rPr>
                                      <m:t>𝑺</m:t>
                                    </m:r>
                                    <m:r>
                                      <a:rPr lang="en-US" b="1" i="1">
                                        <a:solidFill>
                                          <a:schemeClr val="tx1"/>
                                        </a:solidFill>
                                        <a:latin typeface="Cambria Math"/>
                                      </a:rPr>
                                      <m:t>𝒕𝒂𝒏𝒅𝒂𝒓𝒅</m:t>
                                    </m:r>
                                    <m:r>
                                      <a:rPr lang="en-US" b="1" i="1">
                                        <a:solidFill>
                                          <a:schemeClr val="tx1"/>
                                        </a:solidFill>
                                        <a:latin typeface="Cambria Math"/>
                                      </a:rPr>
                                      <m:t> </m:t>
                                    </m:r>
                                  </m:e>
                                </m:mr>
                                <m:mr>
                                  <m:e>
                                    <m:r>
                                      <a:rPr lang="en-US" b="1" i="1">
                                        <a:solidFill>
                                          <a:schemeClr val="tx1"/>
                                        </a:solidFill>
                                        <a:latin typeface="Cambria Math"/>
                                      </a:rPr>
                                      <m:t>𝑬𝒓𝒓𝒐𝒓</m:t>
                                    </m:r>
                                  </m:e>
                                </m:mr>
                              </m:m>
                            </m:e>
                          </m:acc>
                        </m:e>
                      </m:d>
                    </m:oMath>
                  </m:oMathPara>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674580" y="4581128"/>
                <a:ext cx="6120680" cy="119160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8937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8460432" cy="1142384"/>
          </a:xfrm>
        </p:spPr>
        <p:txBody>
          <a:bodyPr>
            <a:normAutofit fontScale="90000"/>
          </a:bodyPr>
          <a:lstStyle/>
          <a:p>
            <a:r>
              <a:rPr lang="en-US" dirty="0"/>
              <a:t>Factors affect Width of Confidence Interval: Sample Size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atinLnBrk="0"/>
                <a14:m>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𝑧</m:t>
                        </m:r>
                      </m:e>
                      <m:sub>
                        <m:r>
                          <a:rPr lang="en-US" b="0" i="1" smtClean="0">
                            <a:latin typeface="Cambria Math" panose="02040503050406030204" pitchFamily="18" charset="0"/>
                            <a:ea typeface="Cambria Math"/>
                          </a:rPr>
                          <m:t>1−</m:t>
                        </m:r>
                        <m:r>
                          <a:rPr lang="en-US" i="1">
                            <a:latin typeface="Cambria Math"/>
                            <a:ea typeface="Cambria Math"/>
                          </a:rPr>
                          <m:t>𝛼</m:t>
                        </m:r>
                        <m:r>
                          <a:rPr lang="en-US" i="1">
                            <a:latin typeface="Cambria Math" panose="02040503050406030204" pitchFamily="18" charset="0"/>
                            <a:ea typeface="Cambria Math"/>
                          </a:rPr>
                          <m:t>/2</m:t>
                        </m:r>
                      </m:sub>
                    </m:sSub>
                    <m:r>
                      <a:rPr lang="en-US" b="0" i="1" smtClean="0">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a14:m>
                <a:r>
                  <a:rPr lang="en-US" dirty="0"/>
                  <a:t> is our </a:t>
                </a:r>
                <a:r>
                  <a:rPr lang="en-US" b="1" dirty="0"/>
                  <a:t>margin of error</a:t>
                </a:r>
              </a:p>
              <a:p>
                <a:pPr lvl="1" latinLnBrk="0"/>
                <a:r>
                  <a:rPr lang="en-US" b="1" dirty="0"/>
                  <a:t>As n increases</a:t>
                </a:r>
                <a:r>
                  <a:rPr lang="en-US" dirty="0"/>
                  <a:t>, the margin of error decreases causing the width of the confidence interval to narrow</a:t>
                </a:r>
              </a:p>
              <a:p>
                <a:pPr lvl="1" latinLnBrk="0"/>
                <a:r>
                  <a:rPr lang="en-US" b="1" dirty="0"/>
                  <a:t>As n decreases</a:t>
                </a:r>
                <a:r>
                  <a:rPr lang="en-US" dirty="0"/>
                  <a:t>, the margin of error increases causing the width of the confidence interval to grow wider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74580" y="4581128"/>
                <a:ext cx="6120680" cy="119160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b="1" i="1">
                          <a:latin typeface="Cambria Math"/>
                        </a:rPr>
                        <m:t>𝒑𝒐𝒊𝒏𝒕</m:t>
                      </m:r>
                      <m:r>
                        <a:rPr lang="en-US" b="1" i="1">
                          <a:latin typeface="Cambria Math"/>
                        </a:rPr>
                        <m:t> </m:t>
                      </m:r>
                      <m:r>
                        <a:rPr lang="en-US" b="1" i="1">
                          <a:latin typeface="Cambria Math"/>
                        </a:rPr>
                        <m:t>𝒆𝒔𝒕𝒊𝒎𝒂𝒕𝒆</m:t>
                      </m:r>
                      <m:r>
                        <a:rPr lang="en-US" b="1" i="1">
                          <a:latin typeface="Cambria Math"/>
                        </a:rPr>
                        <m:t>±</m:t>
                      </m:r>
                      <m:r>
                        <a:rPr lang="en-US" b="1" i="1" smtClean="0">
                          <a:solidFill>
                            <a:srgbClr val="FF0000"/>
                          </a:solidFill>
                          <a:latin typeface="Cambria Math"/>
                        </a:rPr>
                        <m:t>𝒎𝒂𝒓𝒈𝒊𝒏</m:t>
                      </m:r>
                      <m:r>
                        <a:rPr lang="en-US" b="1" i="1" smtClean="0">
                          <a:solidFill>
                            <a:srgbClr val="FF0000"/>
                          </a:solidFill>
                          <a:latin typeface="Cambria Math"/>
                        </a:rPr>
                        <m:t> </m:t>
                      </m:r>
                      <m:r>
                        <a:rPr lang="en-US" b="1" i="1" smtClean="0">
                          <a:solidFill>
                            <a:srgbClr val="FF0000"/>
                          </a:solidFill>
                          <a:latin typeface="Cambria Math"/>
                        </a:rPr>
                        <m:t>𝒐𝒇</m:t>
                      </m:r>
                      <m:r>
                        <a:rPr lang="en-US" b="1" i="1" smtClean="0">
                          <a:solidFill>
                            <a:srgbClr val="FF0000"/>
                          </a:solidFill>
                          <a:latin typeface="Cambria Math"/>
                        </a:rPr>
                        <m:t> </m:t>
                      </m:r>
                      <m:r>
                        <a:rPr lang="en-US" b="1" i="1" smtClean="0">
                          <a:solidFill>
                            <a:srgbClr val="FF0000"/>
                          </a:solidFill>
                          <a:latin typeface="Cambria Math"/>
                        </a:rPr>
                        <m:t>𝒆𝒓𝒓𝒐𝒓</m:t>
                      </m:r>
                    </m:oMath>
                  </m:oMathPara>
                </a14:m>
                <a:endParaRPr lang="en-US" b="1" dirty="0">
                  <a:solidFill>
                    <a:srgbClr val="FF0000"/>
                  </a:solidFill>
                </a:endParaRPr>
              </a:p>
              <a:p>
                <a:pPr lvl="1"/>
                <a:endParaRPr lang="en-US" b="1" dirty="0"/>
              </a:p>
              <a:p>
                <a:pPr lvl="1"/>
                <a14:m>
                  <m:oMathPara xmlns:m="http://schemas.openxmlformats.org/officeDocument/2006/math">
                    <m:oMathParaPr>
                      <m:jc m:val="centerGroup"/>
                    </m:oMathParaPr>
                    <m:oMath xmlns:m="http://schemas.openxmlformats.org/officeDocument/2006/math">
                      <m:r>
                        <a:rPr lang="en-US" b="1" i="1">
                          <a:latin typeface="Cambria Math"/>
                        </a:rPr>
                        <m:t>=</m:t>
                      </m:r>
                      <m:r>
                        <a:rPr lang="en-US" b="1" i="1" smtClean="0">
                          <a:solidFill>
                            <a:schemeClr val="tx1"/>
                          </a:solidFill>
                          <a:latin typeface="Cambria Math"/>
                        </a:rPr>
                        <m:t>𝒑𝒐𝒊𝒏𝒕</m:t>
                      </m:r>
                      <m:r>
                        <a:rPr lang="en-US" b="1" i="1" smtClean="0">
                          <a:solidFill>
                            <a:schemeClr val="tx1"/>
                          </a:solidFill>
                          <a:latin typeface="Cambria Math"/>
                        </a:rPr>
                        <m:t> </m:t>
                      </m:r>
                      <m:r>
                        <a:rPr lang="en-US" b="1" i="1" smtClean="0">
                          <a:solidFill>
                            <a:schemeClr val="tx1"/>
                          </a:solidFill>
                          <a:latin typeface="Cambria Math"/>
                        </a:rPr>
                        <m:t>𝒆𝒔𝒕𝒊𝒎𝒂𝒕𝒆</m:t>
                      </m:r>
                      <m:r>
                        <a:rPr lang="en-US" b="1" i="1" smtClean="0">
                          <a:solidFill>
                            <a:schemeClr val="tx1"/>
                          </a:solidFill>
                          <a:latin typeface="Cambria Math"/>
                        </a:rPr>
                        <m:t>±</m:t>
                      </m:r>
                      <m:d>
                        <m:dPr>
                          <m:ctrlPr>
                            <a:rPr lang="en-US" b="1" i="1" smtClean="0">
                              <a:solidFill>
                                <a:schemeClr val="tx1"/>
                              </a:solidFill>
                              <a:latin typeface="Cambria Math" panose="02040503050406030204" pitchFamily="18" charset="0"/>
                            </a:rPr>
                          </m:ctrlPr>
                        </m:dPr>
                        <m:e>
                          <m:m>
                            <m:mPr>
                              <m:mcs>
                                <m:mc>
                                  <m:mcPr>
                                    <m:count m:val="1"/>
                                    <m:mcJc m:val="center"/>
                                  </m:mcPr>
                                </m:mc>
                              </m:mcs>
                              <m:ctrlPr>
                                <a:rPr lang="en-US" b="1" i="1">
                                  <a:solidFill>
                                    <a:schemeClr val="tx1"/>
                                  </a:solidFill>
                                  <a:latin typeface="Cambria Math" panose="02040503050406030204" pitchFamily="18" charset="0"/>
                                </a:rPr>
                              </m:ctrlPr>
                            </m:mPr>
                            <m:mr>
                              <m:e>
                                <m:r>
                                  <m:rPr>
                                    <m:brk m:alnAt="7"/>
                                  </m:rPr>
                                  <a:rPr lang="en-US" b="1" i="1">
                                    <a:solidFill>
                                      <a:schemeClr val="tx1"/>
                                    </a:solidFill>
                                    <a:latin typeface="Cambria Math"/>
                                  </a:rPr>
                                  <m:t>𝒄</m:t>
                                </m:r>
                                <m:r>
                                  <a:rPr lang="en-US" b="1" i="1">
                                    <a:solidFill>
                                      <a:schemeClr val="tx1"/>
                                    </a:solidFill>
                                    <a:latin typeface="Cambria Math"/>
                                  </a:rPr>
                                  <m:t>𝒐𝒏𝒇𝒊𝒅𝒆𝒏𝒄𝒆</m:t>
                                </m:r>
                              </m:e>
                            </m:mr>
                            <m:mr>
                              <m:e>
                                <m:r>
                                  <a:rPr lang="en-US" b="1" i="1">
                                    <a:solidFill>
                                      <a:schemeClr val="tx1"/>
                                    </a:solidFill>
                                    <a:latin typeface="Cambria Math"/>
                                  </a:rPr>
                                  <m:t>𝒄𝒐𝒆𝒇𝒇𝒊𝒄𝒊𝒆𝒏𝒕</m:t>
                                </m:r>
                              </m:e>
                            </m:mr>
                          </m:m>
                        </m:e>
                      </m:d>
                      <m:r>
                        <a:rPr lang="en-US" b="1" i="1" smtClean="0">
                          <a:solidFill>
                            <a:schemeClr val="tx1"/>
                          </a:solidFill>
                          <a:latin typeface="Cambria Math"/>
                        </a:rPr>
                        <m:t>∗</m:t>
                      </m:r>
                      <m:d>
                        <m:dPr>
                          <m:ctrlPr>
                            <a:rPr lang="en-US" b="1" i="1">
                              <a:solidFill>
                                <a:srgbClr val="FF0000"/>
                              </a:solidFill>
                              <a:latin typeface="Cambria Math" panose="02040503050406030204" pitchFamily="18" charset="0"/>
                            </a:rPr>
                          </m:ctrlPr>
                        </m:dPr>
                        <m:e>
                          <m:acc>
                            <m:accPr>
                              <m:chr m:val="̂"/>
                              <m:ctrlPr>
                                <a:rPr lang="en-US" b="1" i="1">
                                  <a:solidFill>
                                    <a:srgbClr val="FF0000"/>
                                  </a:solidFill>
                                  <a:latin typeface="Cambria Math" panose="02040503050406030204" pitchFamily="18" charset="0"/>
                                </a:rPr>
                              </m:ctrlPr>
                            </m:accPr>
                            <m:e>
                              <m:m>
                                <m:mPr>
                                  <m:mcs>
                                    <m:mc>
                                      <m:mcPr>
                                        <m:count m:val="1"/>
                                        <m:mcJc m:val="center"/>
                                      </m:mcPr>
                                    </m:mc>
                                  </m:mcs>
                                  <m:ctrlPr>
                                    <a:rPr lang="en-US" b="1" i="1">
                                      <a:solidFill>
                                        <a:srgbClr val="FF0000"/>
                                      </a:solidFill>
                                      <a:latin typeface="Cambria Math" panose="02040503050406030204" pitchFamily="18" charset="0"/>
                                    </a:rPr>
                                  </m:ctrlPr>
                                </m:mPr>
                                <m:mr>
                                  <m:e>
                                    <m:r>
                                      <m:rPr>
                                        <m:brk m:alnAt="7"/>
                                      </m:rPr>
                                      <a:rPr lang="en-US" b="1" i="1">
                                        <a:solidFill>
                                          <a:srgbClr val="FF0000"/>
                                        </a:solidFill>
                                        <a:latin typeface="Cambria Math"/>
                                      </a:rPr>
                                      <m:t>𝑺</m:t>
                                    </m:r>
                                    <m:r>
                                      <a:rPr lang="en-US" b="1" i="1">
                                        <a:solidFill>
                                          <a:srgbClr val="FF0000"/>
                                        </a:solidFill>
                                        <a:latin typeface="Cambria Math"/>
                                      </a:rPr>
                                      <m:t>𝒕𝒂𝒏𝒅𝒂𝒓𝒅</m:t>
                                    </m:r>
                                    <m:r>
                                      <a:rPr lang="en-US" b="1" i="1">
                                        <a:solidFill>
                                          <a:srgbClr val="FF0000"/>
                                        </a:solidFill>
                                        <a:latin typeface="Cambria Math"/>
                                      </a:rPr>
                                      <m:t> </m:t>
                                    </m:r>
                                  </m:e>
                                </m:mr>
                                <m:mr>
                                  <m:e>
                                    <m:r>
                                      <a:rPr lang="en-US" b="1" i="1">
                                        <a:solidFill>
                                          <a:srgbClr val="FF0000"/>
                                        </a:solidFill>
                                        <a:latin typeface="Cambria Math"/>
                                      </a:rPr>
                                      <m:t>𝑬𝒓𝒓𝒐𝒓</m:t>
                                    </m:r>
                                  </m:e>
                                </m:mr>
                              </m:m>
                            </m:e>
                          </m:acc>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74580" y="4581128"/>
                <a:ext cx="6120680" cy="119160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6193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 of Hypothesis Testing</a:t>
            </a:r>
          </a:p>
        </p:txBody>
      </p:sp>
      <p:sp>
        <p:nvSpPr>
          <p:cNvPr id="3" name="Content Placeholder 2"/>
          <p:cNvSpPr>
            <a:spLocks noGrp="1"/>
          </p:cNvSpPr>
          <p:nvPr>
            <p:ph idx="1"/>
          </p:nvPr>
        </p:nvSpPr>
        <p:spPr/>
        <p:txBody>
          <a:bodyPr>
            <a:normAutofit/>
          </a:bodyPr>
          <a:lstStyle/>
          <a:p>
            <a:pPr latinLnBrk="0"/>
            <a:endParaRPr lang="en-US" altLang="ko-KR" dirty="0">
              <a:ea typeface="굴림" charset="-127"/>
            </a:endParaRPr>
          </a:p>
          <a:p>
            <a:pPr latinLnBrk="0"/>
            <a:r>
              <a:rPr lang="en-US" altLang="ko-KR" dirty="0">
                <a:ea typeface="굴림" charset="-127"/>
              </a:rPr>
              <a:t>A </a:t>
            </a:r>
            <a:r>
              <a:rPr lang="en-US" altLang="ko-KR" b="1" dirty="0">
                <a:ea typeface="굴림" charset="-127"/>
              </a:rPr>
              <a:t>Hypothesis</a:t>
            </a:r>
            <a:r>
              <a:rPr lang="en-US" altLang="ko-KR" dirty="0">
                <a:ea typeface="굴림" charset="-127"/>
              </a:rPr>
              <a:t> is a statement about a </a:t>
            </a:r>
            <a:r>
              <a:rPr lang="en-US" altLang="ko-KR" dirty="0">
                <a:solidFill>
                  <a:srgbClr val="FF0000"/>
                </a:solidFill>
                <a:ea typeface="굴림" charset="-127"/>
              </a:rPr>
              <a:t>population</a:t>
            </a:r>
            <a:r>
              <a:rPr lang="en-US" altLang="ko-KR" dirty="0">
                <a:ea typeface="굴림" charset="-127"/>
              </a:rPr>
              <a:t>, usually of the form that a certain parameter takes a particular numerical value or falls in a certain range of values</a:t>
            </a:r>
          </a:p>
          <a:p>
            <a:pPr latinLnBrk="0"/>
            <a:r>
              <a:rPr lang="en-US" altLang="ko-KR" dirty="0">
                <a:ea typeface="굴림" charset="-127"/>
              </a:rPr>
              <a:t>The main goal in many research studies is to check whether the data support certain hypothesis</a:t>
            </a:r>
          </a:p>
          <a:p>
            <a:pPr latinLnBrk="0"/>
            <a:endParaRPr lang="en-US" b="1" dirty="0"/>
          </a:p>
        </p:txBody>
      </p:sp>
    </p:spTree>
    <p:extLst>
      <p:ext uri="{BB962C8B-B14F-4D97-AF65-F5344CB8AC3E}">
        <p14:creationId xmlns:p14="http://schemas.microsoft.com/office/powerpoint/2010/main" val="1345364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 of Hypothesis Testing</a:t>
            </a:r>
          </a:p>
        </p:txBody>
      </p:sp>
      <p:sp>
        <p:nvSpPr>
          <p:cNvPr id="3" name="Content Placeholder 2"/>
          <p:cNvSpPr>
            <a:spLocks noGrp="1"/>
          </p:cNvSpPr>
          <p:nvPr>
            <p:ph idx="1"/>
          </p:nvPr>
        </p:nvSpPr>
        <p:spPr/>
        <p:txBody>
          <a:bodyPr>
            <a:normAutofit/>
          </a:bodyPr>
          <a:lstStyle/>
          <a:p>
            <a:pPr latinLnBrk="0"/>
            <a:r>
              <a:rPr lang="en-US" dirty="0"/>
              <a:t>The </a:t>
            </a:r>
            <a:r>
              <a:rPr lang="en-US" b="1" dirty="0"/>
              <a:t>null hypothesis</a:t>
            </a:r>
            <a:r>
              <a:rPr lang="en-US" dirty="0"/>
              <a:t> (H</a:t>
            </a:r>
            <a:r>
              <a:rPr lang="en-US" baseline="-25000" dirty="0"/>
              <a:t>0</a:t>
            </a:r>
            <a:r>
              <a:rPr lang="en-US" dirty="0"/>
              <a:t>) is the hypothesis we conclude to be true unless we have data that is sufficient to suggest otherwise – think “innocent until proven guilty”</a:t>
            </a:r>
          </a:p>
          <a:p>
            <a:pPr latinLnBrk="0"/>
            <a:r>
              <a:rPr lang="en-US" dirty="0"/>
              <a:t>The </a:t>
            </a:r>
            <a:r>
              <a:rPr lang="en-US" b="1" dirty="0"/>
              <a:t>alternative hypothesis</a:t>
            </a:r>
            <a:r>
              <a:rPr lang="en-US" dirty="0"/>
              <a:t> (H</a:t>
            </a:r>
            <a:r>
              <a:rPr lang="en-US" baseline="-25000" dirty="0"/>
              <a:t>a</a:t>
            </a:r>
            <a:r>
              <a:rPr lang="en-US" dirty="0"/>
              <a:t> or H</a:t>
            </a:r>
            <a:r>
              <a:rPr lang="en-US" baseline="-25000" dirty="0"/>
              <a:t>1</a:t>
            </a:r>
            <a:r>
              <a:rPr lang="en-US" dirty="0"/>
              <a:t>) is the hypothesis that we conclude to be true if we have data that is sufficient to suggest the null hypothesis is not true</a:t>
            </a:r>
          </a:p>
          <a:p>
            <a:pPr latinLnBrk="0"/>
            <a:r>
              <a:rPr lang="en-US" b="1" dirty="0"/>
              <a:t>Hypothesis testing</a:t>
            </a:r>
            <a:r>
              <a:rPr lang="en-US" dirty="0"/>
              <a:t> is a procedure based on evidence found in a</a:t>
            </a:r>
            <a:r>
              <a:rPr lang="en-US" b="1" dirty="0"/>
              <a:t> sample </a:t>
            </a:r>
            <a:r>
              <a:rPr lang="en-US" dirty="0"/>
              <a:t>to test hypothesis – to see if we have enough </a:t>
            </a:r>
            <a:r>
              <a:rPr lang="en-US" b="1" dirty="0"/>
              <a:t>evidence</a:t>
            </a:r>
            <a:r>
              <a:rPr lang="en-US" dirty="0"/>
              <a:t> to suggest the </a:t>
            </a:r>
            <a:r>
              <a:rPr lang="en-US" b="1" dirty="0"/>
              <a:t>alternative</a:t>
            </a:r>
            <a:r>
              <a:rPr lang="en-US" dirty="0"/>
              <a:t> hypothesis</a:t>
            </a:r>
          </a:p>
          <a:p>
            <a:pPr latinLnBrk="0"/>
            <a:endParaRPr lang="en-US" dirty="0"/>
          </a:p>
        </p:txBody>
      </p:sp>
    </p:spTree>
    <p:extLst>
      <p:ext uri="{BB962C8B-B14F-4D97-AF65-F5344CB8AC3E}">
        <p14:creationId xmlns:p14="http://schemas.microsoft.com/office/powerpoint/2010/main" val="4058904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 of Null and Alternative Hypotheses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00808"/>
                <a:ext cx="8229600" cy="5157192"/>
              </a:xfrm>
            </p:spPr>
            <p:txBody>
              <a:bodyPr>
                <a:normAutofit/>
              </a:bodyPr>
              <a:lstStyle/>
              <a:p>
                <a:pPr marL="514350" indent="-514350">
                  <a:buFont typeface="+mj-lt"/>
                  <a:buAutoNum type="arabicPeriod"/>
                </a:pPr>
                <a:r>
                  <a:rPr lang="en-US" i="1" dirty="0">
                    <a:latin typeface="Cambria Math"/>
                  </a:rPr>
                  <a:t>Right-tailed test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𝑝𝑎𝑟𝑎𝑚𝑒𝑡𝑒𝑟</m:t>
                    </m:r>
                    <m:r>
                      <a:rPr lang="en-US" i="1">
                        <a:latin typeface="Cambria Math"/>
                      </a:rPr>
                      <m:t>≤</m:t>
                    </m:r>
                    <m:r>
                      <a:rPr lang="en-US" i="1">
                        <a:latin typeface="Cambria Math"/>
                      </a:rPr>
                      <m:t>𝑠𝑜𝑚𝑒</m:t>
                    </m:r>
                    <m:r>
                      <a:rPr lang="en-US" i="1">
                        <a:latin typeface="Cambria Math"/>
                      </a:rPr>
                      <m:t> </m:t>
                    </m:r>
                    <m:r>
                      <a:rPr lang="en-US" i="1">
                        <a:latin typeface="Cambria Math"/>
                      </a:rPr>
                      <m:t>𝑣𝑎𝑙𝑢𝑒</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1</m:t>
                        </m:r>
                      </m:sub>
                    </m:sSub>
                    <m:r>
                      <a:rPr lang="en-US" i="1">
                        <a:latin typeface="Cambria Math"/>
                      </a:rPr>
                      <m:t>:</m:t>
                    </m:r>
                    <m:r>
                      <a:rPr lang="en-US" i="1">
                        <a:latin typeface="Cambria Math"/>
                      </a:rPr>
                      <m:t>𝑝𝑎𝑟𝑎𝑚𝑒𝑡𝑒𝑟</m:t>
                    </m:r>
                    <m:r>
                      <a:rPr lang="en-US" i="1">
                        <a:latin typeface="Cambria Math"/>
                      </a:rPr>
                      <m:t>&gt;</m:t>
                    </m:r>
                    <m:r>
                      <a:rPr lang="en-US" i="1">
                        <a:latin typeface="Cambria Math"/>
                      </a:rPr>
                      <m:t>𝑠𝑜𝑚𝑒</m:t>
                    </m:r>
                    <m:r>
                      <a:rPr lang="en-US" i="1">
                        <a:latin typeface="Cambria Math"/>
                      </a:rPr>
                      <m:t> </m:t>
                    </m:r>
                    <m:r>
                      <a:rPr lang="en-US" i="1">
                        <a:latin typeface="Cambria Math"/>
                      </a:rPr>
                      <m:t>𝑣𝑎𝑙𝑢𝑒</m:t>
                    </m:r>
                  </m:oMath>
                </a14:m>
                <a:endParaRPr lang="en-US" dirty="0"/>
              </a:p>
              <a:p>
                <a:pPr marL="514350" indent="-514350">
                  <a:buFont typeface="+mj-lt"/>
                  <a:buAutoNum type="arabicPeriod"/>
                </a:pPr>
                <a:r>
                  <a:rPr lang="en-US" i="1" dirty="0">
                    <a:latin typeface="Cambria Math"/>
                  </a:rPr>
                  <a:t>Left-tailed test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𝑝𝑎𝑟𝑎𝑚𝑒𝑡𝑒𝑟</m:t>
                    </m:r>
                    <m:r>
                      <a:rPr lang="en-US" b="0" i="1" smtClean="0">
                        <a:latin typeface="Cambria Math"/>
                      </a:rPr>
                      <m:t>≥</m:t>
                    </m:r>
                    <m:r>
                      <a:rPr lang="en-US" i="1">
                        <a:latin typeface="Cambria Math"/>
                      </a:rPr>
                      <m:t>𝑠𝑜𝑚𝑒</m:t>
                    </m:r>
                    <m:r>
                      <a:rPr lang="en-US" i="1">
                        <a:latin typeface="Cambria Math"/>
                      </a:rPr>
                      <m:t> </m:t>
                    </m:r>
                    <m:r>
                      <a:rPr lang="en-US" i="1">
                        <a:latin typeface="Cambria Math"/>
                      </a:rPr>
                      <m:t>𝑣𝑎𝑙𝑢𝑒</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1</m:t>
                        </m:r>
                      </m:sub>
                    </m:sSub>
                    <m:r>
                      <a:rPr lang="en-US" i="1">
                        <a:latin typeface="Cambria Math"/>
                      </a:rPr>
                      <m:t>:</m:t>
                    </m:r>
                    <m:r>
                      <a:rPr lang="en-US" i="1">
                        <a:latin typeface="Cambria Math"/>
                      </a:rPr>
                      <m:t>𝑝𝑎𝑟𝑎𝑚𝑒𝑡𝑒𝑟</m:t>
                    </m:r>
                    <m:r>
                      <a:rPr lang="en-US" b="0" i="1" smtClean="0">
                        <a:latin typeface="Cambria Math"/>
                      </a:rPr>
                      <m:t>&lt;</m:t>
                    </m:r>
                    <m:r>
                      <a:rPr lang="en-US" i="1">
                        <a:latin typeface="Cambria Math"/>
                      </a:rPr>
                      <m:t>𝑠𝑜𝑚𝑒</m:t>
                    </m:r>
                    <m:r>
                      <a:rPr lang="en-US" i="1">
                        <a:latin typeface="Cambria Math"/>
                      </a:rPr>
                      <m:t> </m:t>
                    </m:r>
                    <m:r>
                      <a:rPr lang="en-US" i="1">
                        <a:latin typeface="Cambria Math"/>
                      </a:rPr>
                      <m:t>𝑣𝑎𝑙𝑢𝑒</m:t>
                    </m:r>
                  </m:oMath>
                </a14:m>
                <a:endParaRPr lang="en-US" dirty="0"/>
              </a:p>
              <a:p>
                <a:pPr marL="514350" indent="-514350">
                  <a:buFont typeface="+mj-lt"/>
                  <a:buAutoNum type="arabicPeriod"/>
                </a:pPr>
                <a:r>
                  <a:rPr lang="en-US" i="1" dirty="0">
                    <a:latin typeface="Cambria Math"/>
                  </a:rPr>
                  <a:t>Two-tailed test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𝑝𝑎𝑟𝑎𝑚𝑒𝑡𝑒𝑟</m:t>
                    </m:r>
                    <m:r>
                      <a:rPr lang="en-US" i="1">
                        <a:latin typeface="Cambria Math"/>
                      </a:rPr>
                      <m:t>=</m:t>
                    </m:r>
                    <m:r>
                      <a:rPr lang="en-US" i="1">
                        <a:latin typeface="Cambria Math"/>
                      </a:rPr>
                      <m:t>𝑠𝑜𝑚𝑒</m:t>
                    </m:r>
                    <m:r>
                      <a:rPr lang="en-US" i="1">
                        <a:latin typeface="Cambria Math"/>
                      </a:rPr>
                      <m:t> </m:t>
                    </m:r>
                    <m:r>
                      <a:rPr lang="en-US" i="1">
                        <a:latin typeface="Cambria Math"/>
                      </a:rPr>
                      <m:t>𝑣𝑎𝑙𝑢𝑒</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1</m:t>
                        </m:r>
                      </m:sub>
                    </m:sSub>
                    <m:r>
                      <a:rPr lang="en-US" i="1">
                        <a:latin typeface="Cambria Math"/>
                      </a:rPr>
                      <m:t>:</m:t>
                    </m:r>
                    <m:r>
                      <a:rPr lang="en-US" i="1">
                        <a:latin typeface="Cambria Math"/>
                      </a:rPr>
                      <m:t>𝑝𝑎𝑟𝑎𝑚𝑒𝑡𝑒𝑟</m:t>
                    </m:r>
                    <m:r>
                      <a:rPr lang="en-US" i="1">
                        <a:latin typeface="Cambria Math"/>
                        <a:ea typeface="Cambria Math"/>
                      </a:rPr>
                      <m:t>≠</m:t>
                    </m:r>
                    <m:r>
                      <a:rPr lang="en-US" i="1">
                        <a:latin typeface="Cambria Math"/>
                      </a:rPr>
                      <m:t>𝑠𝑜𝑚𝑒</m:t>
                    </m:r>
                    <m:r>
                      <a:rPr lang="en-US" i="1">
                        <a:latin typeface="Cambria Math"/>
                      </a:rPr>
                      <m:t> </m:t>
                    </m:r>
                    <m:r>
                      <a:rPr lang="en-US" i="1">
                        <a:latin typeface="Cambria Math"/>
                      </a:rPr>
                      <m:t>𝑣𝑎𝑙𝑢𝑒</m:t>
                    </m:r>
                  </m:oMath>
                </a14:m>
                <a:endParaRPr lang="en-US" dirty="0"/>
              </a:p>
              <a:p>
                <a:endParaRPr lang="en-US" dirty="0"/>
              </a:p>
              <a:p>
                <a:pPr marL="342900" lvl="1" indent="-342900">
                  <a:buFont typeface="Arial" panose="020B0604020202020204" pitchFamily="34" charset="0"/>
                  <a:buChar char="•"/>
                </a:pPr>
                <a:r>
                  <a:rPr lang="en-US" dirty="0"/>
                  <a:t>**Our book always has the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𝑝𝑎𝑟𝑎𝑚𝑒𝑡𝑒𝑟</m:t>
                    </m:r>
                    <m:r>
                      <a:rPr lang="en-US" i="1">
                        <a:latin typeface="Cambria Math"/>
                      </a:rPr>
                      <m:t>=</m:t>
                    </m:r>
                    <m:r>
                      <a:rPr lang="en-US" i="1">
                        <a:latin typeface="Cambria Math"/>
                      </a:rPr>
                      <m:t>𝑠𝑜𝑚𝑒</m:t>
                    </m:r>
                    <m:r>
                      <a:rPr lang="en-US" i="1">
                        <a:latin typeface="Cambria Math"/>
                      </a:rPr>
                      <m:t> </m:t>
                    </m:r>
                    <m:r>
                      <a:rPr lang="en-US" i="1">
                        <a:latin typeface="Cambria Math"/>
                      </a:rPr>
                      <m:t>𝑣𝑎𝑙𝑢𝑒</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00808"/>
                <a:ext cx="8229600" cy="5157192"/>
              </a:xfrm>
              <a:blipFill>
                <a:blip r:embed="rId2"/>
                <a:stretch>
                  <a:fillRect l="-222" t="-946"/>
                </a:stretch>
              </a:blipFill>
            </p:spPr>
            <p:txBody>
              <a:bodyPr/>
              <a:lstStyle/>
              <a:p>
                <a:r>
                  <a:rPr lang="en-US">
                    <a:noFill/>
                  </a:rPr>
                  <a:t> </a:t>
                </a:r>
              </a:p>
            </p:txBody>
          </p:sp>
        </mc:Fallback>
      </mc:AlternateContent>
    </p:spTree>
    <p:extLst>
      <p:ext uri="{BB962C8B-B14F-4D97-AF65-F5344CB8AC3E}">
        <p14:creationId xmlns:p14="http://schemas.microsoft.com/office/powerpoint/2010/main" val="4082694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굴림" charset="-127"/>
              </a:rPr>
              <a:t>Test Statistic</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
              </p:nvPr>
            </p:nvSpPr>
            <p:spPr/>
            <p:txBody>
              <a:bodyPr/>
              <a:lstStyle/>
              <a:p>
                <a:r>
                  <a:rPr lang="en-US" altLang="ko-KR" dirty="0">
                    <a:ea typeface="굴림" charset="-127"/>
                  </a:rPr>
                  <a:t>A </a:t>
                </a:r>
                <a:r>
                  <a:rPr lang="en-US" altLang="ko-KR" i="1" dirty="0">
                    <a:solidFill>
                      <a:schemeClr val="tx2"/>
                    </a:solidFill>
                    <a:ea typeface="굴림" charset="-127"/>
                  </a:rPr>
                  <a:t>test statistic</a:t>
                </a:r>
                <a:r>
                  <a:rPr lang="en-US" altLang="ko-KR" dirty="0">
                    <a:ea typeface="굴림" charset="-127"/>
                  </a:rPr>
                  <a:t> describes how far the point estimate falls from the parameter value given in the null hypothesis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𝑧</m:t>
                          </m:r>
                        </m:e>
                        <m:sup>
                          <m:r>
                            <a:rPr lang="en-US" i="1">
                              <a:latin typeface="Cambria Math"/>
                            </a:rPr>
                            <m:t>∗</m:t>
                          </m:r>
                        </m:sup>
                      </m:sSup>
                      <m:r>
                        <a:rPr lang="en-US" i="1">
                          <a:latin typeface="Cambria Math"/>
                        </a:rPr>
                        <m:t>=</m:t>
                      </m:r>
                      <m:f>
                        <m:fPr>
                          <m:ctrlPr>
                            <a:rPr lang="en-US" i="1">
                              <a:latin typeface="Cambria Math" panose="02040503050406030204" pitchFamily="18" charset="0"/>
                            </a:rPr>
                          </m:ctrlPr>
                        </m:fPr>
                        <m:num>
                          <m:r>
                            <a:rPr lang="en-US" i="1">
                              <a:latin typeface="Cambria Math"/>
                            </a:rPr>
                            <m:t>(</m:t>
                          </m:r>
                          <m:acc>
                            <m:accPr>
                              <m:chr m:val="̂"/>
                              <m:ctrlPr>
                                <a:rPr lang="en-US" i="1">
                                  <a:latin typeface="Cambria Math" panose="02040503050406030204" pitchFamily="18" charset="0"/>
                                </a:rPr>
                              </m:ctrlPr>
                            </m:accPr>
                            <m:e>
                              <m:r>
                                <a:rPr lang="en-US" i="1">
                                  <a:latin typeface="Cambria Math"/>
                                </a:rPr>
                                <m:t>𝑝</m:t>
                              </m:r>
                            </m:e>
                          </m:acc>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r>
                            <a:rPr lang="en-US" i="1">
                              <a:latin typeface="Cambria Math"/>
                            </a:rPr>
                            <m:t>)</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d>
                                    <m:dPr>
                                      <m:ctrlPr>
                                        <a:rPr lang="en-US" i="1">
                                          <a:latin typeface="Cambria Math" panose="02040503050406030204" pitchFamily="18" charset="0"/>
                                        </a:rPr>
                                      </m:ctrlPr>
                                    </m:dPr>
                                    <m:e>
                                      <m:r>
                                        <a:rPr lang="en-US" i="1">
                                          <a:latin typeface="Cambria Math"/>
                                        </a:rPr>
                                        <m:t>1−</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e>
                                  </m:d>
                                </m:num>
                                <m:den>
                                  <m:r>
                                    <a:rPr lang="en-US" i="1">
                                      <a:latin typeface="Cambria Math"/>
                                    </a:rPr>
                                    <m:t>𝑛</m:t>
                                  </m:r>
                                </m:den>
                              </m:f>
                            </m:e>
                          </m:rad>
                        </m:den>
                      </m:f>
                    </m:oMath>
                  </m:oMathPara>
                </a14:m>
                <a:endParaRPr lang="en-US" altLang="ko-KR" dirty="0">
                  <a:ea typeface="굴림" charset="-127"/>
                </a:endParaRPr>
              </a:p>
              <a:p>
                <a:pPr>
                  <a:lnSpc>
                    <a:spcPct val="90000"/>
                  </a:lnSpc>
                </a:pPr>
                <a:r>
                  <a:rPr lang="en-US" altLang="ko-KR" dirty="0">
                    <a:ea typeface="굴림" charset="-127"/>
                  </a:rPr>
                  <a:t>If the test statistic falls far from the value suggested by the null hypothesis in the direction specified by the alternative hypothesis, it is good evidence against the null hypothesis and in favor of the alternative hypothesis</a:t>
                </a:r>
              </a:p>
              <a:p>
                <a:pPr>
                  <a:lnSpc>
                    <a:spcPct val="90000"/>
                  </a:lnSpc>
                </a:pPr>
                <a:r>
                  <a:rPr lang="en-US" altLang="ko-KR" dirty="0">
                    <a:ea typeface="굴림" charset="-127"/>
                  </a:rPr>
                  <a:t>We use the test statistic to compose the evidence against the null hypothesis by giving a probability , the p-value</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sz="quarter" idx="1"/>
              </p:nvPr>
            </p:nvSpPr>
            <p:spPr>
              <a:blipFill>
                <a:blip r:embed="rId2"/>
                <a:stretch>
                  <a:fillRect l="-148" t="-963" r="-1996"/>
                </a:stretch>
              </a:blipFill>
            </p:spPr>
            <p:txBody>
              <a:bodyPr/>
              <a:lstStyle/>
              <a:p>
                <a:r>
                  <a:rPr 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Telling Which Parameter We’re After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3052936"/>
              </a:xfrm>
            </p:spPr>
            <p:txBody>
              <a:bodyPr>
                <a:normAutofit/>
              </a:bodyPr>
              <a:lstStyle/>
              <a:p>
                <a:pPr latinLnBrk="0"/>
                <a:r>
                  <a:rPr lang="en-US" dirty="0"/>
                  <a:t>As statisticians, </a:t>
                </a:r>
                <a:r>
                  <a:rPr lang="en-US" dirty="0" smtClean="0"/>
                  <a:t>data scientists</a:t>
                </a:r>
                <a:r>
                  <a:rPr lang="en-US" dirty="0"/>
                  <a:t>, </a:t>
                </a:r>
                <a:r>
                  <a:rPr lang="en-US" dirty="0" smtClean="0"/>
                  <a:t>or students in STAT 201, it’s </a:t>
                </a:r>
                <a:r>
                  <a:rPr lang="en-US" dirty="0"/>
                  <a:t>our </a:t>
                </a:r>
                <a:r>
                  <a:rPr lang="en-US" dirty="0" smtClean="0"/>
                  <a:t>task </a:t>
                </a:r>
                <a:r>
                  <a:rPr lang="en-US" dirty="0"/>
                  <a:t>to hear a problem and decide what we’re after</a:t>
                </a:r>
              </a:p>
              <a:p>
                <a:pPr lvl="1" latinLnBrk="0"/>
                <a:r>
                  <a:rPr lang="en-US" dirty="0"/>
                  <a:t>We call the unknown parameter of interest the </a:t>
                </a:r>
                <a:r>
                  <a:rPr lang="en-US" b="1" dirty="0"/>
                  <a:t>target parameter</a:t>
                </a:r>
                <a:r>
                  <a:rPr lang="en-US" dirty="0"/>
                  <a:t> </a:t>
                </a:r>
              </a:p>
              <a:p>
                <a:pPr lvl="1" latinLnBrk="0"/>
                <a:r>
                  <a:rPr lang="en-US" dirty="0"/>
                  <a:t>We use our </a:t>
                </a:r>
                <a:r>
                  <a:rPr lang="en-US" b="1" dirty="0"/>
                  <a:t>sample statistics,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𝒙</m:t>
                        </m:r>
                      </m:e>
                    </m:acc>
                  </m:oMath>
                </a14:m>
                <a:r>
                  <a:rPr lang="en-US" b="1" dirty="0"/>
                  <a:t> or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𝒑</m:t>
                        </m:r>
                      </m:e>
                    </m:acc>
                    <m:r>
                      <a:rPr lang="en-US" b="1" dirty="0">
                        <a:latin typeface="Cambria Math"/>
                      </a:rPr>
                      <m:t> </m:t>
                    </m:r>
                  </m:oMath>
                </a14:m>
                <a:r>
                  <a:rPr lang="en-US" dirty="0"/>
                  <a:t>to make </a:t>
                </a:r>
                <a:r>
                  <a:rPr lang="en-US" b="1" dirty="0"/>
                  <a:t>inference</a:t>
                </a:r>
                <a:r>
                  <a:rPr lang="en-US" dirty="0"/>
                  <a:t> on the </a:t>
                </a:r>
                <a:r>
                  <a:rPr lang="en-US" b="1" dirty="0"/>
                  <a:t>target parameter, </a:t>
                </a:r>
                <a14:m>
                  <m:oMath xmlns:m="http://schemas.openxmlformats.org/officeDocument/2006/math">
                    <m:r>
                      <a:rPr lang="en-US" b="1" i="1">
                        <a:latin typeface="Cambria Math"/>
                        <a:ea typeface="Cambria Math"/>
                      </a:rPr>
                      <m:t>𝝁</m:t>
                    </m:r>
                    <m:r>
                      <a:rPr lang="en-US" b="1">
                        <a:latin typeface="Cambria Math"/>
                        <a:ea typeface="Cambria Math"/>
                      </a:rPr>
                      <m:t> </m:t>
                    </m:r>
                    <m:r>
                      <a:rPr lang="en-US" b="1">
                        <a:latin typeface="Cambria Math"/>
                        <a:ea typeface="Cambria Math"/>
                      </a:rPr>
                      <m:t>𝐨𝐫</m:t>
                    </m:r>
                    <m:r>
                      <a:rPr lang="en-US" b="1">
                        <a:latin typeface="Cambria Math"/>
                        <a:ea typeface="Cambria Math"/>
                      </a:rPr>
                      <m:t> </m:t>
                    </m:r>
                    <m:r>
                      <a:rPr lang="en-US" b="1" i="1">
                        <a:latin typeface="Cambria Math" panose="02040503050406030204" pitchFamily="18" charset="0"/>
                        <a:ea typeface="Cambria Math"/>
                      </a:rPr>
                      <m:t>𝒑</m:t>
                    </m:r>
                    <m:r>
                      <a:rPr lang="en-US" b="1" i="1">
                        <a:latin typeface="Cambria Math"/>
                        <a:ea typeface="Cambria Math"/>
                      </a:rPr>
                      <m:t> </m:t>
                    </m:r>
                  </m:oMath>
                </a14:m>
                <a:endParaRPr lang="en-US" b="1" dirty="0"/>
              </a:p>
              <a:p>
                <a:pPr lvl="1" latinLnBrk="0"/>
                <a:r>
                  <a:rPr lang="en-US" dirty="0" smtClean="0"/>
                  <a:t>We call those sample statistics as </a:t>
                </a:r>
                <a:r>
                  <a:rPr lang="en-US" b="1" dirty="0" smtClean="0"/>
                  <a:t>point estimators </a:t>
                </a:r>
                <a:r>
                  <a:rPr lang="en-US" dirty="0" smtClean="0"/>
                  <a:t>of our target parameters</a:t>
                </a:r>
                <a:endParaRPr lang="en-US" dirty="0"/>
              </a:p>
              <a:p>
                <a:pPr lvl="1" latinLnBrk="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3052936"/>
              </a:xfrm>
              <a:blipFill rotWithShape="0">
                <a:blip r:embed="rId2"/>
                <a:stretch>
                  <a:fillRect l="-140" t="-1600" r="-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541353200"/>
                  </p:ext>
                </p:extLst>
              </p:nvPr>
            </p:nvGraphicFramePr>
            <p:xfrm>
              <a:off x="208628" y="4653136"/>
              <a:ext cx="8726743" cy="1883599"/>
            </p:xfrm>
            <a:graphic>
              <a:graphicData uri="http://schemas.openxmlformats.org/drawingml/2006/table">
                <a:tbl>
                  <a:tblPr firstRow="1" bandRow="1">
                    <a:tableStyleId>{5C22544A-7EE6-4342-B048-85BDC9FD1C3A}</a:tableStyleId>
                  </a:tblPr>
                  <a:tblGrid>
                    <a:gridCol w="1295635">
                      <a:extLst>
                        <a:ext uri="{9D8B030D-6E8A-4147-A177-3AD203B41FA5}">
                          <a16:colId xmlns="" xmlns:a16="http://schemas.microsoft.com/office/drawing/2014/main" val="20000"/>
                        </a:ext>
                      </a:extLst>
                    </a:gridCol>
                    <a:gridCol w="2477036">
                      <a:extLst>
                        <a:ext uri="{9D8B030D-6E8A-4147-A177-3AD203B41FA5}">
                          <a16:colId xmlns="" xmlns:a16="http://schemas.microsoft.com/office/drawing/2014/main" val="20001"/>
                        </a:ext>
                      </a:extLst>
                    </a:gridCol>
                    <a:gridCol w="2477036">
                      <a:extLst>
                        <a:ext uri="{9D8B030D-6E8A-4147-A177-3AD203B41FA5}">
                          <a16:colId xmlns="" xmlns:a16="http://schemas.microsoft.com/office/drawing/2014/main" val="20002"/>
                        </a:ext>
                      </a:extLst>
                    </a:gridCol>
                    <a:gridCol w="2477036">
                      <a:extLst>
                        <a:ext uri="{9D8B030D-6E8A-4147-A177-3AD203B41FA5}">
                          <a16:colId xmlns="" xmlns:a16="http://schemas.microsoft.com/office/drawing/2014/main" val="20003"/>
                        </a:ext>
                      </a:extLst>
                    </a:gridCol>
                  </a:tblGrid>
                  <a:tr h="603439">
                    <a:tc>
                      <a:txBody>
                        <a:bodyPr/>
                        <a:lstStyle/>
                        <a:p>
                          <a:r>
                            <a:rPr lang="en-US" dirty="0" smtClean="0"/>
                            <a:t>Target</a:t>
                          </a:r>
                          <a:r>
                            <a:rPr lang="en-US" baseline="0" dirty="0" smtClean="0"/>
                            <a:t>       </a:t>
                          </a:r>
                          <a:r>
                            <a:rPr lang="en-US" dirty="0" smtClean="0"/>
                            <a:t>Parameter</a:t>
                          </a:r>
                          <a:endParaRPr lang="en-US" dirty="0"/>
                        </a:p>
                      </a:txBody>
                      <a:tcPr/>
                    </a:tc>
                    <a:tc>
                      <a:txBody>
                        <a:bodyPr/>
                        <a:lstStyle/>
                        <a:p>
                          <a:r>
                            <a:rPr lang="en-US" dirty="0">
                              <a:solidFill>
                                <a:schemeClr val="tx1"/>
                              </a:solidFill>
                            </a:rPr>
                            <a:t>“Point Estimator”</a:t>
                          </a:r>
                        </a:p>
                      </a:txBody>
                      <a:tcPr/>
                    </a:tc>
                    <a:tc>
                      <a:txBody>
                        <a:bodyPr/>
                        <a:lstStyle/>
                        <a:p>
                          <a:r>
                            <a:rPr lang="en-US" dirty="0"/>
                            <a:t>Key</a:t>
                          </a:r>
                          <a:r>
                            <a:rPr lang="en-US" baseline="0" dirty="0"/>
                            <a:t> Phrase</a:t>
                          </a:r>
                          <a:endParaRPr lang="en-US" dirty="0"/>
                        </a:p>
                      </a:txBody>
                      <a:tcPr/>
                    </a:tc>
                    <a:tc>
                      <a:txBody>
                        <a:bodyPr/>
                        <a:lstStyle/>
                        <a:p>
                          <a:r>
                            <a:rPr lang="en-US" dirty="0"/>
                            <a:t>Type of Data</a:t>
                          </a:r>
                        </a:p>
                      </a:txBody>
                      <a:tcPr/>
                    </a:tc>
                    <a:extLst>
                      <a:ext uri="{0D108BD9-81ED-4DB2-BD59-A6C34878D82A}">
                        <a16:rowId xmlns="" xmlns:a16="http://schemas.microsoft.com/office/drawing/2014/main" val="10000"/>
                      </a:ext>
                    </a:extLst>
                  </a:tr>
                  <a:tr h="603439">
                    <a:tc>
                      <a:txBody>
                        <a:bodyPr/>
                        <a:lstStyle/>
                        <a:p>
                          <a:pPr/>
                          <a14:m>
                            <m:oMathPara xmlns:m="http://schemas.openxmlformats.org/officeDocument/2006/math">
                              <m:oMathParaPr>
                                <m:jc m:val="centerGroup"/>
                              </m:oMathParaPr>
                              <m:oMath xmlns:m="http://schemas.openxmlformats.org/officeDocument/2006/math">
                                <m:r>
                                  <a:rPr lang="en-US" sz="3200" i="1" smtClean="0">
                                    <a:latin typeface="Cambria Math"/>
                                    <a:ea typeface="Cambria Math"/>
                                  </a:rPr>
                                  <m:t>𝜇</m:t>
                                </m:r>
                              </m:oMath>
                            </m:oMathPara>
                          </a14:m>
                          <a:endParaRPr lang="en-US" sz="32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a:rPr>
                                      <m:t>𝑥</m:t>
                                    </m:r>
                                  </m:e>
                                </m:acc>
                              </m:oMath>
                            </m:oMathPara>
                          </a14:m>
                          <a:endParaRPr lang="en-US" sz="3200" dirty="0"/>
                        </a:p>
                      </a:txBody>
                      <a:tcPr/>
                    </a:tc>
                    <a:tc>
                      <a:txBody>
                        <a:bodyPr/>
                        <a:lstStyle/>
                        <a:p>
                          <a:r>
                            <a:rPr lang="en-US" dirty="0"/>
                            <a:t>Mean, Average</a:t>
                          </a:r>
                        </a:p>
                      </a:txBody>
                      <a:tcPr/>
                    </a:tc>
                    <a:tc>
                      <a:txBody>
                        <a:bodyPr/>
                        <a:lstStyle/>
                        <a:p>
                          <a:r>
                            <a:rPr lang="en-US" dirty="0"/>
                            <a:t>Quantitative</a:t>
                          </a:r>
                        </a:p>
                      </a:txBody>
                      <a:tcPr/>
                    </a:tc>
                    <a:extLst>
                      <a:ext uri="{0D108BD9-81ED-4DB2-BD59-A6C34878D82A}">
                        <a16:rowId xmlns="" xmlns:a16="http://schemas.microsoft.com/office/drawing/2014/main" val="10001"/>
                      </a:ext>
                    </a:extLst>
                  </a:tr>
                  <a:tr h="603439">
                    <a:tc>
                      <a:txBody>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a:rPr>
                                      <m:t>𝑝</m:t>
                                    </m:r>
                                  </m:e>
                                </m:acc>
                              </m:oMath>
                            </m:oMathPara>
                          </a14:m>
                          <a:endParaRPr lang="en-US" sz="3200" dirty="0"/>
                        </a:p>
                      </a:txBody>
                      <a:tcPr/>
                    </a:tc>
                    <a:tc>
                      <a:txBody>
                        <a:bodyPr/>
                        <a:lstStyle/>
                        <a:p>
                          <a:pPr latinLnBrk="0"/>
                          <a:r>
                            <a:rPr lang="en-US" dirty="0"/>
                            <a:t>Proportion,</a:t>
                          </a:r>
                          <a:r>
                            <a:rPr lang="en-US" baseline="0" dirty="0"/>
                            <a:t> percentage, fraction, rate</a:t>
                          </a:r>
                          <a:endParaRPr lang="en-US" dirty="0"/>
                        </a:p>
                      </a:txBody>
                      <a:tcPr/>
                    </a:tc>
                    <a:tc>
                      <a:txBody>
                        <a:bodyPr/>
                        <a:lstStyle/>
                        <a:p>
                          <a:r>
                            <a:rPr lang="en-US" dirty="0"/>
                            <a:t>Categorical</a:t>
                          </a:r>
                        </a:p>
                      </a:txBody>
                      <a:tcPr/>
                    </a:tc>
                    <a:extLst>
                      <a:ext uri="{0D108BD9-81ED-4DB2-BD59-A6C34878D82A}">
                        <a16:rowId xmlns=""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541353200"/>
                  </p:ext>
                </p:extLst>
              </p:nvPr>
            </p:nvGraphicFramePr>
            <p:xfrm>
              <a:off x="208628" y="4653136"/>
              <a:ext cx="8726743" cy="1883599"/>
            </p:xfrm>
            <a:graphic>
              <a:graphicData uri="http://schemas.openxmlformats.org/drawingml/2006/table">
                <a:tbl>
                  <a:tblPr firstRow="1" bandRow="1">
                    <a:tableStyleId>{5C22544A-7EE6-4342-B048-85BDC9FD1C3A}</a:tableStyleId>
                  </a:tblPr>
                  <a:tblGrid>
                    <a:gridCol w="1295635">
                      <a:extLst>
                        <a:ext uri="{9D8B030D-6E8A-4147-A177-3AD203B41FA5}">
                          <a16:colId xmlns:a16="http://schemas.microsoft.com/office/drawing/2014/main" xmlns:a14="http://schemas.microsoft.com/office/drawing/2010/main" xmlns="" val="20000"/>
                        </a:ext>
                      </a:extLst>
                    </a:gridCol>
                    <a:gridCol w="2477036">
                      <a:extLst>
                        <a:ext uri="{9D8B030D-6E8A-4147-A177-3AD203B41FA5}">
                          <a16:colId xmlns:a16="http://schemas.microsoft.com/office/drawing/2014/main" xmlns:a14="http://schemas.microsoft.com/office/drawing/2010/main" xmlns="" val="20001"/>
                        </a:ext>
                      </a:extLst>
                    </a:gridCol>
                    <a:gridCol w="2477036">
                      <a:extLst>
                        <a:ext uri="{9D8B030D-6E8A-4147-A177-3AD203B41FA5}">
                          <a16:colId xmlns:a16="http://schemas.microsoft.com/office/drawing/2014/main" xmlns:a14="http://schemas.microsoft.com/office/drawing/2010/main" xmlns="" val="20002"/>
                        </a:ext>
                      </a:extLst>
                    </a:gridCol>
                    <a:gridCol w="2477036">
                      <a:extLst>
                        <a:ext uri="{9D8B030D-6E8A-4147-A177-3AD203B41FA5}">
                          <a16:colId xmlns:a16="http://schemas.microsoft.com/office/drawing/2014/main" xmlns:a14="http://schemas.microsoft.com/office/drawing/2010/main" xmlns="" val="20003"/>
                        </a:ext>
                      </a:extLst>
                    </a:gridCol>
                  </a:tblGrid>
                  <a:tr h="640080">
                    <a:tc>
                      <a:txBody>
                        <a:bodyPr/>
                        <a:lstStyle/>
                        <a:p>
                          <a:r>
                            <a:rPr lang="en-US" dirty="0" smtClean="0"/>
                            <a:t>Target</a:t>
                          </a:r>
                          <a:r>
                            <a:rPr lang="en-US" baseline="0" dirty="0" smtClean="0"/>
                            <a:t>       </a:t>
                          </a:r>
                          <a:r>
                            <a:rPr lang="en-US" dirty="0" smtClean="0"/>
                            <a:t>Parameter</a:t>
                          </a:r>
                          <a:endParaRPr lang="en-US" dirty="0"/>
                        </a:p>
                      </a:txBody>
                      <a:tcPr/>
                    </a:tc>
                    <a:tc>
                      <a:txBody>
                        <a:bodyPr/>
                        <a:lstStyle/>
                        <a:p>
                          <a:r>
                            <a:rPr lang="en-US" dirty="0">
                              <a:solidFill>
                                <a:schemeClr val="tx1"/>
                              </a:solidFill>
                            </a:rPr>
                            <a:t>“Point Estimator”</a:t>
                          </a:r>
                        </a:p>
                      </a:txBody>
                      <a:tcPr/>
                    </a:tc>
                    <a:tc>
                      <a:txBody>
                        <a:bodyPr/>
                        <a:lstStyle/>
                        <a:p>
                          <a:r>
                            <a:rPr lang="en-US" dirty="0"/>
                            <a:t>Key</a:t>
                          </a:r>
                          <a:r>
                            <a:rPr lang="en-US" baseline="0" dirty="0"/>
                            <a:t> Phrase</a:t>
                          </a:r>
                          <a:endParaRPr lang="en-US" dirty="0"/>
                        </a:p>
                      </a:txBody>
                      <a:tcPr/>
                    </a:tc>
                    <a:tc>
                      <a:txBody>
                        <a:bodyPr/>
                        <a:lstStyle/>
                        <a:p>
                          <a:r>
                            <a:rPr lang="en-US" dirty="0"/>
                            <a:t>Type of Data</a:t>
                          </a:r>
                        </a:p>
                      </a:txBody>
                      <a:tcPr/>
                    </a:tc>
                    <a:extLst>
                      <a:ext uri="{0D108BD9-81ED-4DB2-BD59-A6C34878D82A}">
                        <a16:rowId xmlns:a16="http://schemas.microsoft.com/office/drawing/2014/main" xmlns:a14="http://schemas.microsoft.com/office/drawing/2010/main" xmlns="" val="10000"/>
                      </a:ext>
                    </a:extLst>
                  </a:tr>
                  <a:tr h="603439">
                    <a:tc>
                      <a:txBody>
                        <a:bodyPr/>
                        <a:lstStyle/>
                        <a:p>
                          <a:endParaRPr lang="en-US"/>
                        </a:p>
                      </a:txBody>
                      <a:tcPr>
                        <a:blipFill rotWithShape="0">
                          <a:blip r:embed="rId3"/>
                          <a:stretch>
                            <a:fillRect l="-469" t="-110000" r="-574178" b="-120000"/>
                          </a:stretch>
                        </a:blipFill>
                      </a:tcPr>
                    </a:tc>
                    <a:tc>
                      <a:txBody>
                        <a:bodyPr/>
                        <a:lstStyle/>
                        <a:p>
                          <a:endParaRPr lang="en-US"/>
                        </a:p>
                      </a:txBody>
                      <a:tcPr>
                        <a:blipFill rotWithShape="0">
                          <a:blip r:embed="rId3"/>
                          <a:stretch>
                            <a:fillRect l="-52709" t="-110000" r="-201232" b="-120000"/>
                          </a:stretch>
                        </a:blipFill>
                      </a:tcPr>
                    </a:tc>
                    <a:tc>
                      <a:txBody>
                        <a:bodyPr/>
                        <a:lstStyle/>
                        <a:p>
                          <a:r>
                            <a:rPr lang="en-US" dirty="0"/>
                            <a:t>Mean, Average</a:t>
                          </a:r>
                        </a:p>
                      </a:txBody>
                      <a:tcPr/>
                    </a:tc>
                    <a:tc>
                      <a:txBody>
                        <a:bodyPr/>
                        <a:lstStyle/>
                        <a:p>
                          <a:r>
                            <a:rPr lang="en-US" dirty="0"/>
                            <a:t>Quantitative</a:t>
                          </a:r>
                        </a:p>
                      </a:txBody>
                      <a:tcPr/>
                    </a:tc>
                    <a:extLst>
                      <a:ext uri="{0D108BD9-81ED-4DB2-BD59-A6C34878D82A}">
                        <a16:rowId xmlns:a16="http://schemas.microsoft.com/office/drawing/2014/main" xmlns:a14="http://schemas.microsoft.com/office/drawing/2010/main" xmlns="" val="10001"/>
                      </a:ext>
                    </a:extLst>
                  </a:tr>
                  <a:tr h="640080">
                    <a:tc>
                      <a:txBody>
                        <a:bodyPr/>
                        <a:lstStyle/>
                        <a:p>
                          <a:endParaRPr lang="en-US"/>
                        </a:p>
                      </a:txBody>
                      <a:tcPr>
                        <a:blipFill rotWithShape="0">
                          <a:blip r:embed="rId3"/>
                          <a:stretch>
                            <a:fillRect l="-469" t="-200000" r="-574178" b="-14286"/>
                          </a:stretch>
                        </a:blipFill>
                      </a:tcPr>
                    </a:tc>
                    <a:tc>
                      <a:txBody>
                        <a:bodyPr/>
                        <a:lstStyle/>
                        <a:p>
                          <a:endParaRPr lang="en-US"/>
                        </a:p>
                      </a:txBody>
                      <a:tcPr>
                        <a:blipFill rotWithShape="0">
                          <a:blip r:embed="rId3"/>
                          <a:stretch>
                            <a:fillRect l="-52709" t="-200000" r="-201232" b="-14286"/>
                          </a:stretch>
                        </a:blipFill>
                      </a:tcPr>
                    </a:tc>
                    <a:tc>
                      <a:txBody>
                        <a:bodyPr/>
                        <a:lstStyle/>
                        <a:p>
                          <a:pPr latinLnBrk="0"/>
                          <a:r>
                            <a:rPr lang="en-US" dirty="0"/>
                            <a:t>Proportion,</a:t>
                          </a:r>
                          <a:r>
                            <a:rPr lang="en-US" baseline="0" dirty="0"/>
                            <a:t> percentage, fraction, rate</a:t>
                          </a:r>
                          <a:endParaRPr lang="en-US" dirty="0"/>
                        </a:p>
                      </a:txBody>
                      <a:tcPr/>
                    </a:tc>
                    <a:tc>
                      <a:txBody>
                        <a:bodyPr/>
                        <a:lstStyle/>
                        <a:p>
                          <a:r>
                            <a:rPr lang="en-US" dirty="0"/>
                            <a:t>Categorical</a:t>
                          </a:r>
                        </a:p>
                      </a:txBody>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490149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P-value and Significance Level</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sz="quarter" idx="1"/>
              </p:nvPr>
            </p:nvSpPr>
            <p:spPr/>
            <p:txBody>
              <a:bodyPr/>
              <a:lstStyle/>
              <a:p>
                <a:pPr latinLnBrk="0"/>
                <a:r>
                  <a:rPr lang="en-US" altLang="ko-KR" dirty="0">
                    <a:ea typeface="굴림" charset="-127"/>
                  </a:rPr>
                  <a:t>The </a:t>
                </a:r>
                <a:r>
                  <a:rPr lang="en-US" altLang="ko-KR" b="1" dirty="0">
                    <a:ea typeface="굴림" charset="-127"/>
                  </a:rPr>
                  <a:t>P-value</a:t>
                </a:r>
                <a:r>
                  <a:rPr lang="en-US" altLang="ko-KR" dirty="0">
                    <a:ea typeface="굴림" charset="-127"/>
                  </a:rPr>
                  <a:t> is </a:t>
                </a:r>
                <a:r>
                  <a:rPr lang="en-US" altLang="ko-KR" b="1" dirty="0">
                    <a:solidFill>
                      <a:srgbClr val="FF0000"/>
                    </a:solidFill>
                    <a:ea typeface="굴림" charset="-127"/>
                  </a:rPr>
                  <a:t>the probability that the test statistic equals the observed value or a value even more extreme</a:t>
                </a:r>
              </a:p>
              <a:p>
                <a:pPr latinLnBrk="0"/>
                <a:r>
                  <a:rPr lang="en-US" altLang="ko-KR" dirty="0">
                    <a:ea typeface="굴림" charset="-127"/>
                  </a:rPr>
                  <a:t>It is calculated by presuming that </a:t>
                </a:r>
                <a:r>
                  <a:rPr lang="en-US" altLang="ko-KR" b="1" dirty="0">
                    <a:ea typeface="굴림" charset="-127"/>
                  </a:rPr>
                  <a:t>the null hypothesis </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a:rPr>
                          <m:t>H</m:t>
                        </m:r>
                      </m:e>
                      <m:sub>
                        <m:r>
                          <a:rPr lang="en-US" i="0">
                            <a:latin typeface="Cambria Math"/>
                          </a:rPr>
                          <m:t>0</m:t>
                        </m:r>
                      </m:sub>
                    </m:sSub>
                  </m:oMath>
                </a14:m>
                <a:r>
                  <a:rPr lang="en-US" altLang="ko-KR" b="1" dirty="0">
                    <a:ea typeface="굴림" charset="-127"/>
                  </a:rPr>
                  <a:t> is true</a:t>
                </a:r>
              </a:p>
              <a:p>
                <a:pPr latinLnBrk="0"/>
                <a:r>
                  <a:rPr lang="en-US" altLang="ko-KR" b="1" dirty="0">
                    <a:ea typeface="굴림" charset="-127"/>
                  </a:rPr>
                  <a:t>The smaller the </a:t>
                </a:r>
                <a:r>
                  <a:rPr lang="en-US" altLang="ko-KR" b="1" i="1" dirty="0">
                    <a:ea typeface="굴림" charset="-127"/>
                  </a:rPr>
                  <a:t>P</a:t>
                </a:r>
                <a:r>
                  <a:rPr lang="en-US" altLang="ko-KR" b="1" dirty="0">
                    <a:ea typeface="굴림" charset="-127"/>
                  </a:rPr>
                  <a:t>-value, the stronger the evidence the data provide against the null hypothesis </a:t>
                </a:r>
              </a:p>
              <a:p>
                <a:pPr latinLnBrk="0"/>
                <a:r>
                  <a:rPr lang="en-US" b="1" dirty="0"/>
                  <a:t>Significance level </a:t>
                </a:r>
                <a:r>
                  <a:rPr lang="en-US" dirty="0"/>
                  <a:t>is the risk of rejecting null hypothesis when it is in fact true.</a:t>
                </a:r>
              </a:p>
              <a:p>
                <a:pPr latinLnBrk="0"/>
                <a:r>
                  <a:rPr lang="en-US" dirty="0"/>
                  <a:t>This will be the cut off value compared to the p-value.</a:t>
                </a:r>
              </a:p>
              <a:p>
                <a:pPr latinLnBrk="0"/>
                <a:r>
                  <a:rPr lang="en-US" dirty="0"/>
                  <a:t>We conventionally used significance level is 0.01, 0.05, or 0.1.</a:t>
                </a:r>
              </a:p>
              <a:p>
                <a:pPr latinLnBrk="0"/>
                <a:r>
                  <a:rPr lang="en-US" dirty="0"/>
                  <a:t>We can think of this as 1 – confidence level.</a:t>
                </a:r>
              </a:p>
              <a:p>
                <a:pPr latinLnBrk="0"/>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sz="quarter" idx="1"/>
              </p:nvPr>
            </p:nvSpPr>
            <p:spPr>
              <a:blipFill>
                <a:blip r:embed="rId2"/>
                <a:stretch>
                  <a:fillRect l="-148" t="-963" r="-1996"/>
                </a:stretch>
              </a:blipFill>
            </p:spPr>
            <p:txBody>
              <a:bodyPr/>
              <a:lstStyle/>
              <a:p>
                <a:r>
                  <a:rPr lang="en-US">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for Proportions: </a:t>
            </a:r>
            <a:br>
              <a:rPr lang="en-US" dirty="0"/>
            </a:br>
            <a:r>
              <a:rPr lang="en-US" dirty="0"/>
              <a:t>Step 1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atinLnBrk="0"/>
                <a:r>
                  <a:rPr lang="en-US" b="1" dirty="0"/>
                  <a:t>Checking the assumptions:</a:t>
                </a:r>
              </a:p>
              <a:p>
                <a:pPr marL="971550" lvl="1" indent="-514350" latinLnBrk="0">
                  <a:buFont typeface="+mj-lt"/>
                  <a:buAutoNum type="arabicPeriod"/>
                </a:pPr>
                <a:r>
                  <a:rPr lang="en-US" dirty="0"/>
                  <a:t>The variable must be categorical</a:t>
                </a:r>
              </a:p>
              <a:p>
                <a:pPr marL="971550" lvl="1" indent="-514350" latinLnBrk="0">
                  <a:buFont typeface="+mj-lt"/>
                  <a:buAutoNum type="arabicPeriod"/>
                </a:pPr>
                <a:r>
                  <a:rPr lang="en-US" dirty="0"/>
                  <a:t>The data should be obtained using randomization</a:t>
                </a:r>
              </a:p>
              <a:p>
                <a:pPr marL="971550" lvl="1" indent="-514350" latinLnBrk="0">
                  <a:buFont typeface="+mj-lt"/>
                  <a:buAutoNum type="arabicPeriod"/>
                </a:pPr>
                <a:r>
                  <a:rPr lang="en-US" dirty="0"/>
                  <a:t>The sample size is sufficiently large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𝑜</m:t>
                        </m:r>
                      </m:sub>
                    </m:sSub>
                  </m:oMath>
                </a14:m>
                <a:r>
                  <a:rPr lang="en-US" dirty="0"/>
                  <a:t> is the testing value </a:t>
                </a:r>
              </a:p>
              <a:p>
                <a:pPr lvl="2" latinLnBrk="0"/>
                <a14:m>
                  <m:oMath xmlns:m="http://schemas.openxmlformats.org/officeDocument/2006/math">
                    <m:r>
                      <a:rPr lang="en-US" b="0" i="1" smtClean="0">
                        <a:latin typeface="Cambria Math"/>
                      </a:rPr>
                      <m:t>𝑛</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𝑜</m:t>
                        </m:r>
                      </m:sub>
                    </m:sSub>
                    <m:r>
                      <a:rPr lang="en-US" b="0" i="1" smtClean="0">
                        <a:latin typeface="Cambria Math"/>
                      </a:rPr>
                      <m:t>≥15</m:t>
                    </m:r>
                  </m:oMath>
                </a14:m>
                <a:r>
                  <a:rPr lang="en-US" b="0" dirty="0"/>
                  <a:t> and</a:t>
                </a:r>
                <a14:m>
                  <m:oMath xmlns:m="http://schemas.openxmlformats.org/officeDocument/2006/math">
                    <m:r>
                      <a:rPr lang="en-US" b="0" i="0" smtClean="0">
                        <a:latin typeface="Cambria Math" panose="02040503050406030204" pitchFamily="18" charset="0"/>
                      </a:rPr>
                      <m:t> </m:t>
                    </m:r>
                    <m:r>
                      <a:rPr lang="en-US" b="0" i="1" smtClean="0">
                        <a:latin typeface="Cambria Math"/>
                      </a:rPr>
                      <m:t>𝑛</m:t>
                    </m:r>
                    <m:d>
                      <m:dPr>
                        <m:ctrlPr>
                          <a:rPr lang="en-US" b="0" i="1" smtClean="0">
                            <a:latin typeface="Cambria Math" panose="02040503050406030204" pitchFamily="18" charset="0"/>
                          </a:rPr>
                        </m:ctrlPr>
                      </m:dPr>
                      <m:e>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𝑜</m:t>
                            </m:r>
                          </m:sub>
                        </m:sSub>
                      </m:e>
                    </m:d>
                    <m:r>
                      <a:rPr lang="en-US" b="0" i="1" smtClean="0">
                        <a:latin typeface="Cambria Math"/>
                      </a:rPr>
                      <m:t>≥15</m:t>
                    </m:r>
                  </m:oMath>
                </a14:m>
                <a:endParaRPr lang="en-US" b="0" dirty="0"/>
              </a:p>
              <a:p>
                <a:pPr marL="0" indent="0" latinLnBrk="0">
                  <a:buNone/>
                </a:pP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963"/>
                </a:stretch>
              </a:blipFill>
            </p:spPr>
            <p:txBody>
              <a:bodyPr/>
              <a:lstStyle/>
              <a:p>
                <a:r>
                  <a:rPr lang="en-US">
                    <a:noFill/>
                  </a:rPr>
                  <a:t> </a:t>
                </a:r>
              </a:p>
            </p:txBody>
          </p:sp>
        </mc:Fallback>
      </mc:AlternateContent>
    </p:spTree>
    <p:extLst>
      <p:ext uri="{BB962C8B-B14F-4D97-AF65-F5344CB8AC3E}">
        <p14:creationId xmlns:p14="http://schemas.microsoft.com/office/powerpoint/2010/main" val="2859331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for Proportions: </a:t>
            </a:r>
            <a:br>
              <a:rPr lang="en-US" dirty="0"/>
            </a:br>
            <a:r>
              <a:rPr lang="en-US" dirty="0"/>
              <a:t>Step 2 (Hypotheses)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atinLnBrk="0"/>
                <a:r>
                  <a:rPr lang="en-US" dirty="0"/>
                  <a:t>State Hypotheses to some value we’re interested in,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oMath>
                </a14:m>
                <a:r>
                  <a:rPr lang="en-US" dirty="0"/>
                  <a:t>:        it’s usually easier to start with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𝑎</m:t>
                        </m:r>
                      </m:sub>
                    </m:sSub>
                  </m:oMath>
                </a14:m>
                <a:endParaRPr lang="en-US" dirty="0"/>
              </a:p>
              <a:p>
                <a:pPr marL="914400" lvl="2" indent="0" latinLnBrk="0">
                  <a:buNone/>
                </a:pP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07894177"/>
                  </p:ext>
                </p:extLst>
              </p:nvPr>
            </p:nvGraphicFramePr>
            <p:xfrm>
              <a:off x="179509" y="2492896"/>
              <a:ext cx="8784978" cy="4026448"/>
            </p:xfrm>
            <a:graphic>
              <a:graphicData uri="http://schemas.openxmlformats.org/drawingml/2006/table">
                <a:tbl>
                  <a:tblPr firstRow="1" firstCol="1" bandRow="1">
                    <a:tableStyleId>{D7AC3CCA-C797-4891-BE02-D94E43425B78}</a:tableStyleId>
                  </a:tblPr>
                  <a:tblGrid>
                    <a:gridCol w="4392489">
                      <a:extLst>
                        <a:ext uri="{9D8B030D-6E8A-4147-A177-3AD203B41FA5}">
                          <a16:colId xmlns="" xmlns:a16="http://schemas.microsoft.com/office/drawing/2014/main" val="3297314225"/>
                        </a:ext>
                      </a:extLst>
                    </a:gridCol>
                    <a:gridCol w="4392489">
                      <a:extLst>
                        <a:ext uri="{9D8B030D-6E8A-4147-A177-3AD203B41FA5}">
                          <a16:colId xmlns="" xmlns:a16="http://schemas.microsoft.com/office/drawing/2014/main" val="1330061866"/>
                        </a:ext>
                      </a:extLst>
                    </a:gridCol>
                  </a:tblGrid>
                  <a:tr h="1152128">
                    <a:tc>
                      <a:txBody>
                        <a:bodyPr/>
                        <a:lstStyle/>
                        <a:p>
                          <a:pPr marL="0" marR="0">
                            <a:lnSpc>
                              <a:spcPct val="107000"/>
                            </a:lnSpc>
                            <a:spcBef>
                              <a:spcPts val="0"/>
                            </a:spcBef>
                            <a:spcAft>
                              <a:spcPts val="800"/>
                            </a:spcAft>
                          </a:pPr>
                          <a:r>
                            <a:rPr lang="en-US" sz="2000" dirty="0">
                              <a:effectLst/>
                            </a:rPr>
                            <a:t>Alternative hypothesis: </a:t>
                          </a:r>
                        </a:p>
                        <a:p>
                          <a:pPr marL="0" marR="0">
                            <a:lnSpc>
                              <a:spcPct val="107000"/>
                            </a:lnSpc>
                            <a:spcBef>
                              <a:spcPts val="0"/>
                            </a:spcBef>
                            <a:spcAft>
                              <a:spcPts val="800"/>
                            </a:spcAft>
                          </a:pPr>
                          <a:r>
                            <a:rPr lang="en-US" sz="2000" dirty="0">
                              <a:effectLst/>
                            </a:rPr>
                            <a:t>What we’re interested in</a:t>
                          </a:r>
                        </a:p>
                        <a:p>
                          <a:pPr marL="0" marR="0">
                            <a:lnSpc>
                              <a:spcPct val="107000"/>
                            </a:lnSpc>
                            <a:spcBef>
                              <a:spcPts val="0"/>
                            </a:spcBef>
                            <a:spcAft>
                              <a:spcPts val="0"/>
                            </a:spcAft>
                          </a:pPr>
                          <a:r>
                            <a:rPr lang="en-US" sz="2000" u="none" strike="noStrike" dirty="0">
                              <a:effectLst/>
                            </a:rPr>
                            <a:t> </a:t>
                          </a:r>
                          <a:endParaRPr lang="en-US" sz="2000" dirty="0">
                            <a:effectLst/>
                            <a:latin typeface="Calibri" panose="020F0502020204030204" pitchFamily="34" charset="0"/>
                            <a:ea typeface="MS Mincho"/>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effectLst/>
                            </a:rPr>
                            <a:t>Null hypothesis: </a:t>
                          </a:r>
                        </a:p>
                        <a:p>
                          <a:pPr marL="0" marR="0">
                            <a:lnSpc>
                              <a:spcPct val="107000"/>
                            </a:lnSpc>
                            <a:spcBef>
                              <a:spcPts val="0"/>
                            </a:spcBef>
                            <a:spcAft>
                              <a:spcPts val="800"/>
                            </a:spcAft>
                          </a:pPr>
                          <a:r>
                            <a:rPr lang="en-US" sz="2000" dirty="0">
                              <a:effectLst/>
                            </a:rPr>
                            <a:t>Statement the population proportion equals some </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a14:m>
                          <a:endParaRPr lang="en-US" sz="2000" dirty="0">
                            <a:effectLst/>
                            <a:latin typeface="Calibri" panose="020F0502020204030204" pitchFamily="34" charset="0"/>
                            <a:cs typeface="Calibri" panose="020F0502020204030204" pitchFamily="34" charset="0"/>
                          </a:endParaRPr>
                        </a:p>
                      </a:txBody>
                      <a:tcPr marL="68580" marR="68580" marT="0" marB="0"/>
                    </a:tc>
                    <a:extLst>
                      <a:ext uri="{0D108BD9-81ED-4DB2-BD59-A6C34878D82A}">
                        <a16:rowId xmlns="" xmlns:a16="http://schemas.microsoft.com/office/drawing/2014/main" val="2756572411"/>
                      </a:ext>
                    </a:extLst>
                  </a:tr>
                  <a:tr h="948280">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𝒂</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&gt;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a:effectLst/>
                          </a:endParaRPr>
                        </a:p>
                        <a:p>
                          <a:pPr marL="0" marR="0" algn="ctr">
                            <a:lnSpc>
                              <a:spcPct val="107000"/>
                            </a:lnSpc>
                            <a:spcBef>
                              <a:spcPts val="0"/>
                            </a:spcBef>
                            <a:spcAft>
                              <a:spcPts val="800"/>
                            </a:spcAft>
                          </a:pPr>
                          <a:r>
                            <a:rPr lang="en-US" sz="2000">
                              <a:effectLst/>
                            </a:rPr>
                            <a:t>One-sided test (one-tailed test)</a:t>
                          </a:r>
                          <a:endParaRPr lang="en-US" sz="2000">
                            <a:effectLst/>
                            <a:latin typeface="Calibri" panose="020F0502020204030204" pitchFamily="34" charset="0"/>
                            <a:ea typeface="MS Mincho"/>
                            <a:cs typeface="Calibri" panose="020F0502020204030204" pitchFamily="34" charset="0"/>
                          </a:endParaRPr>
                        </a:p>
                      </a:txBody>
                      <a:tcPr marL="68580" marR="68580" marT="0" marB="0"/>
                    </a:tc>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𝒐</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a:effectLst/>
                          </a:endParaRPr>
                        </a:p>
                        <a:p>
                          <a:pPr marL="0" marR="0" algn="ctr">
                            <a:lnSpc>
                              <a:spcPct val="107000"/>
                            </a:lnSpc>
                            <a:spcBef>
                              <a:spcPts val="0"/>
                            </a:spcBef>
                            <a:spcAft>
                              <a:spcPts val="800"/>
                            </a:spcAft>
                          </a:pPr>
                          <a:r>
                            <a:rPr lang="en-US" sz="2000">
                              <a:effectLst/>
                            </a:rPr>
                            <a:t>One-sided test (one-tailed test)</a:t>
                          </a:r>
                          <a:endParaRPr lang="en-US" sz="2000">
                            <a:effectLst/>
                            <a:latin typeface="Calibri" panose="020F0502020204030204" pitchFamily="34" charset="0"/>
                            <a:ea typeface="MS Mincho"/>
                            <a:cs typeface="Calibri" panose="020F0502020204030204" pitchFamily="34" charset="0"/>
                          </a:endParaRPr>
                        </a:p>
                      </a:txBody>
                      <a:tcPr marL="68580" marR="68580" marT="0" marB="0"/>
                    </a:tc>
                    <a:extLst>
                      <a:ext uri="{0D108BD9-81ED-4DB2-BD59-A6C34878D82A}">
                        <a16:rowId xmlns="" xmlns:a16="http://schemas.microsoft.com/office/drawing/2014/main" val="3184734751"/>
                      </a:ext>
                    </a:extLst>
                  </a:tr>
                  <a:tr h="948280">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𝒂</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&lt;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dirty="0">
                            <a:effectLst/>
                          </a:endParaRPr>
                        </a:p>
                        <a:p>
                          <a:pPr marL="0" marR="0" algn="ctr">
                            <a:lnSpc>
                              <a:spcPct val="107000"/>
                            </a:lnSpc>
                            <a:spcBef>
                              <a:spcPts val="0"/>
                            </a:spcBef>
                            <a:spcAft>
                              <a:spcPts val="800"/>
                            </a:spcAft>
                          </a:pPr>
                          <a:r>
                            <a:rPr lang="en-US" sz="2000" dirty="0">
                              <a:effectLst/>
                            </a:rPr>
                            <a:t>One-sided test (one-tailed test)</a:t>
                          </a:r>
                          <a:endParaRPr lang="en-US" sz="2000" dirty="0">
                            <a:effectLst/>
                            <a:latin typeface="Calibri" panose="020F0502020204030204" pitchFamily="34" charset="0"/>
                            <a:ea typeface="MS Mincho"/>
                            <a:cs typeface="Calibri" panose="020F0502020204030204" pitchFamily="34" charset="0"/>
                          </a:endParaRPr>
                        </a:p>
                      </a:txBody>
                      <a:tcPr marL="68580" marR="68580" marT="0" marB="0"/>
                    </a:tc>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𝒐</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a:effectLst/>
                          </a:endParaRPr>
                        </a:p>
                        <a:p>
                          <a:pPr marL="0" marR="0" algn="ctr">
                            <a:lnSpc>
                              <a:spcPct val="107000"/>
                            </a:lnSpc>
                            <a:spcBef>
                              <a:spcPts val="0"/>
                            </a:spcBef>
                            <a:spcAft>
                              <a:spcPts val="800"/>
                            </a:spcAft>
                          </a:pPr>
                          <a:r>
                            <a:rPr lang="en-US" sz="2000">
                              <a:effectLst/>
                            </a:rPr>
                            <a:t>One-sided test (one-tailed test)</a:t>
                          </a:r>
                          <a:endParaRPr lang="en-US" sz="2000">
                            <a:effectLst/>
                            <a:latin typeface="Calibri" panose="020F0502020204030204" pitchFamily="34" charset="0"/>
                            <a:ea typeface="MS Mincho"/>
                            <a:cs typeface="Calibri" panose="020F0502020204030204" pitchFamily="34" charset="0"/>
                          </a:endParaRPr>
                        </a:p>
                      </a:txBody>
                      <a:tcPr marL="68580" marR="68580" marT="0" marB="0"/>
                    </a:tc>
                    <a:extLst>
                      <a:ext uri="{0D108BD9-81ED-4DB2-BD59-A6C34878D82A}">
                        <a16:rowId xmlns="" xmlns:a16="http://schemas.microsoft.com/office/drawing/2014/main" val="1656752506"/>
                      </a:ext>
                    </a:extLst>
                  </a:tr>
                  <a:tr h="948280">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𝒂</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a:effectLst/>
                          </a:endParaRPr>
                        </a:p>
                        <a:p>
                          <a:pPr marL="0" marR="0" algn="ctr">
                            <a:lnSpc>
                              <a:spcPct val="107000"/>
                            </a:lnSpc>
                            <a:spcBef>
                              <a:spcPts val="0"/>
                            </a:spcBef>
                            <a:spcAft>
                              <a:spcPts val="800"/>
                            </a:spcAft>
                          </a:pPr>
                          <a:r>
                            <a:rPr lang="en-US" sz="2000">
                              <a:effectLst/>
                            </a:rPr>
                            <a:t>Two-sided test (two-tailed test)</a:t>
                          </a:r>
                          <a:endParaRPr lang="en-US" sz="2000">
                            <a:effectLst/>
                            <a:latin typeface="Calibri" panose="020F0502020204030204" pitchFamily="34" charset="0"/>
                            <a:ea typeface="MS Mincho"/>
                            <a:cs typeface="Calibri" panose="020F0502020204030204" pitchFamily="34" charset="0"/>
                          </a:endParaRPr>
                        </a:p>
                      </a:txBody>
                      <a:tcPr marL="68580" marR="68580" marT="0" marB="0"/>
                    </a:tc>
                    <a:tc>
                      <a:txBody>
                        <a:bodyPr/>
                        <a:lstStyle/>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𝑯</m:t>
                                    </m:r>
                                  </m:e>
                                  <m:sub>
                                    <m:r>
                                      <a:rPr lang="en-US" sz="2000">
                                        <a:effectLst/>
                                        <a:latin typeface="Cambria Math" panose="02040503050406030204" pitchFamily="18" charset="0"/>
                                      </a:rPr>
                                      <m:t>𝒐</m:t>
                                    </m:r>
                                  </m:sub>
                                </m:sSub>
                                <m:r>
                                  <a:rPr lang="en-US" sz="2000">
                                    <a:effectLst/>
                                    <a:latin typeface="Cambria Math" panose="02040503050406030204" pitchFamily="18" charset="0"/>
                                  </a:rPr>
                                  <m:t>:</m:t>
                                </m:r>
                                <m:r>
                                  <a:rPr lang="en-US" sz="2000">
                                    <a:effectLst/>
                                    <a:latin typeface="Cambria Math" panose="02040503050406030204" pitchFamily="18" charset="0"/>
                                  </a:rPr>
                                  <m:t>𝒑</m:t>
                                </m:r>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𝒑</m:t>
                                    </m:r>
                                  </m:e>
                                  <m:sub>
                                    <m:r>
                                      <a:rPr lang="en-US" sz="2000">
                                        <a:effectLst/>
                                        <a:latin typeface="Cambria Math" panose="02040503050406030204" pitchFamily="18" charset="0"/>
                                      </a:rPr>
                                      <m:t>𝒐</m:t>
                                    </m:r>
                                  </m:sub>
                                </m:sSub>
                              </m:oMath>
                            </m:oMathPara>
                          </a14:m>
                          <a:endParaRPr lang="en-US" sz="2000" dirty="0">
                            <a:effectLst/>
                          </a:endParaRPr>
                        </a:p>
                        <a:p>
                          <a:pPr marL="0" marR="0" algn="ctr">
                            <a:lnSpc>
                              <a:spcPct val="107000"/>
                            </a:lnSpc>
                            <a:spcBef>
                              <a:spcPts val="0"/>
                            </a:spcBef>
                            <a:spcAft>
                              <a:spcPts val="800"/>
                            </a:spcAft>
                          </a:pPr>
                          <a:r>
                            <a:rPr lang="en-US" sz="2000" dirty="0">
                              <a:effectLst/>
                            </a:rPr>
                            <a:t>Two-sided test (two-tailed test)</a:t>
                          </a:r>
                          <a:endParaRPr lang="en-US" sz="2000" dirty="0">
                            <a:effectLst/>
                            <a:latin typeface="Calibri" panose="020F0502020204030204" pitchFamily="34" charset="0"/>
                            <a:ea typeface="MS Mincho"/>
                            <a:cs typeface="Calibri" panose="020F0502020204030204" pitchFamily="34" charset="0"/>
                          </a:endParaRPr>
                        </a:p>
                      </a:txBody>
                      <a:tcPr marL="68580" marR="68580" marT="0" marB="0"/>
                    </a:tc>
                    <a:extLst>
                      <a:ext uri="{0D108BD9-81ED-4DB2-BD59-A6C34878D82A}">
                        <a16:rowId xmlns="" xmlns:a16="http://schemas.microsoft.com/office/drawing/2014/main" val="392757743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07894177"/>
                  </p:ext>
                </p:extLst>
              </p:nvPr>
            </p:nvGraphicFramePr>
            <p:xfrm>
              <a:off x="179509" y="2492896"/>
              <a:ext cx="8784978" cy="4011589"/>
            </p:xfrm>
            <a:graphic>
              <a:graphicData uri="http://schemas.openxmlformats.org/drawingml/2006/table">
                <a:tbl>
                  <a:tblPr firstRow="1" firstCol="1" bandRow="1">
                    <a:tableStyleId>{D7AC3CCA-C797-4891-BE02-D94E43425B78}</a:tableStyleId>
                  </a:tblPr>
                  <a:tblGrid>
                    <a:gridCol w="4392489">
                      <a:extLst>
                        <a:ext uri="{9D8B030D-6E8A-4147-A177-3AD203B41FA5}">
                          <a16:colId xmlns:a16="http://schemas.microsoft.com/office/drawing/2014/main" val="3297314225"/>
                        </a:ext>
                      </a:extLst>
                    </a:gridCol>
                    <a:gridCol w="4392489">
                      <a:extLst>
                        <a:ext uri="{9D8B030D-6E8A-4147-A177-3AD203B41FA5}">
                          <a16:colId xmlns:a16="http://schemas.microsoft.com/office/drawing/2014/main" val="1330061866"/>
                        </a:ext>
                      </a:extLst>
                    </a:gridCol>
                  </a:tblGrid>
                  <a:tr h="1166749">
                    <a:tc>
                      <a:txBody>
                        <a:bodyPr/>
                        <a:lstStyle/>
                        <a:p>
                          <a:pPr marL="0" marR="0">
                            <a:lnSpc>
                              <a:spcPct val="107000"/>
                            </a:lnSpc>
                            <a:spcBef>
                              <a:spcPts val="0"/>
                            </a:spcBef>
                            <a:spcAft>
                              <a:spcPts val="800"/>
                            </a:spcAft>
                          </a:pPr>
                          <a:r>
                            <a:rPr lang="en-US" sz="2000" dirty="0">
                              <a:effectLst/>
                            </a:rPr>
                            <a:t>Alternative hypothesis: </a:t>
                          </a:r>
                        </a:p>
                        <a:p>
                          <a:pPr marL="0" marR="0">
                            <a:lnSpc>
                              <a:spcPct val="107000"/>
                            </a:lnSpc>
                            <a:spcBef>
                              <a:spcPts val="0"/>
                            </a:spcBef>
                            <a:spcAft>
                              <a:spcPts val="800"/>
                            </a:spcAft>
                          </a:pPr>
                          <a:r>
                            <a:rPr lang="en-US" sz="2000" dirty="0">
                              <a:effectLst/>
                            </a:rPr>
                            <a:t>What we’re interested in</a:t>
                          </a:r>
                        </a:p>
                        <a:p>
                          <a:pPr marL="0" marR="0">
                            <a:lnSpc>
                              <a:spcPct val="107000"/>
                            </a:lnSpc>
                            <a:spcBef>
                              <a:spcPts val="0"/>
                            </a:spcBef>
                            <a:spcAft>
                              <a:spcPts val="0"/>
                            </a:spcAft>
                          </a:pPr>
                          <a:r>
                            <a:rPr lang="en-US" sz="2000" u="none" strike="noStrike" dirty="0">
                              <a:effectLst/>
                            </a:rPr>
                            <a:t> </a:t>
                          </a:r>
                          <a:endParaRPr lang="en-US" sz="2000" dirty="0">
                            <a:effectLst/>
                            <a:latin typeface="Calibri" panose="020F0502020204030204" pitchFamily="34" charset="0"/>
                            <a:ea typeface="MS Mincho"/>
                            <a:cs typeface="Calibri" panose="020F0502020204030204" pitchFamily="34" charset="0"/>
                          </a:endParaRPr>
                        </a:p>
                      </a:txBody>
                      <a:tcPr marL="68580" marR="68580" marT="0" marB="0"/>
                    </a:tc>
                    <a:tc>
                      <a:txBody>
                        <a:bodyPr/>
                        <a:lstStyle/>
                        <a:p>
                          <a:endParaRPr lang="en-US"/>
                        </a:p>
                      </a:txBody>
                      <a:tcPr marL="68580" marR="68580" marT="0" marB="0">
                        <a:blipFill>
                          <a:blip r:embed="rId3"/>
                          <a:stretch>
                            <a:fillRect l="-100139" t="-5729" r="-277" b="-244792"/>
                          </a:stretch>
                        </a:blipFill>
                      </a:tcPr>
                    </a:tc>
                    <a:extLst>
                      <a:ext uri="{0D108BD9-81ED-4DB2-BD59-A6C34878D82A}">
                        <a16:rowId xmlns:a16="http://schemas.microsoft.com/office/drawing/2014/main" val="2756572411"/>
                      </a:ext>
                    </a:extLst>
                  </a:tr>
                  <a:tr h="948280">
                    <a:tc>
                      <a:txBody>
                        <a:bodyPr/>
                        <a:lstStyle/>
                        <a:p>
                          <a:endParaRPr lang="en-US"/>
                        </a:p>
                      </a:txBody>
                      <a:tcPr marL="68580" marR="68580" marT="0" marB="0">
                        <a:blipFill>
                          <a:blip r:embed="rId3"/>
                          <a:stretch>
                            <a:fillRect l="-139" t="-130128" r="-100277" b="-201282"/>
                          </a:stretch>
                        </a:blipFill>
                      </a:tcPr>
                    </a:tc>
                    <a:tc>
                      <a:txBody>
                        <a:bodyPr/>
                        <a:lstStyle/>
                        <a:p>
                          <a:endParaRPr lang="en-US"/>
                        </a:p>
                      </a:txBody>
                      <a:tcPr marL="68580" marR="68580" marT="0" marB="0">
                        <a:blipFill>
                          <a:blip r:embed="rId3"/>
                          <a:stretch>
                            <a:fillRect l="-100139" t="-130128" r="-277" b="-201282"/>
                          </a:stretch>
                        </a:blipFill>
                      </a:tcPr>
                    </a:tc>
                    <a:extLst>
                      <a:ext uri="{0D108BD9-81ED-4DB2-BD59-A6C34878D82A}">
                        <a16:rowId xmlns:a16="http://schemas.microsoft.com/office/drawing/2014/main" val="3184734751"/>
                      </a:ext>
                    </a:extLst>
                  </a:tr>
                  <a:tr h="948280">
                    <a:tc>
                      <a:txBody>
                        <a:bodyPr/>
                        <a:lstStyle/>
                        <a:p>
                          <a:endParaRPr lang="en-US"/>
                        </a:p>
                      </a:txBody>
                      <a:tcPr marL="68580" marR="68580" marT="0" marB="0">
                        <a:blipFill>
                          <a:blip r:embed="rId3"/>
                          <a:stretch>
                            <a:fillRect l="-139" t="-230128" r="-100277" b="-101282"/>
                          </a:stretch>
                        </a:blipFill>
                      </a:tcPr>
                    </a:tc>
                    <a:tc>
                      <a:txBody>
                        <a:bodyPr/>
                        <a:lstStyle/>
                        <a:p>
                          <a:endParaRPr lang="en-US"/>
                        </a:p>
                      </a:txBody>
                      <a:tcPr marL="68580" marR="68580" marT="0" marB="0">
                        <a:blipFill>
                          <a:blip r:embed="rId3"/>
                          <a:stretch>
                            <a:fillRect l="-100139" t="-230128" r="-277" b="-101282"/>
                          </a:stretch>
                        </a:blipFill>
                      </a:tcPr>
                    </a:tc>
                    <a:extLst>
                      <a:ext uri="{0D108BD9-81ED-4DB2-BD59-A6C34878D82A}">
                        <a16:rowId xmlns:a16="http://schemas.microsoft.com/office/drawing/2014/main" val="1656752506"/>
                      </a:ext>
                    </a:extLst>
                  </a:tr>
                  <a:tr h="948280">
                    <a:tc>
                      <a:txBody>
                        <a:bodyPr/>
                        <a:lstStyle/>
                        <a:p>
                          <a:endParaRPr lang="en-US"/>
                        </a:p>
                      </a:txBody>
                      <a:tcPr marL="68580" marR="68580" marT="0" marB="0">
                        <a:blipFill>
                          <a:blip r:embed="rId3"/>
                          <a:stretch>
                            <a:fillRect l="-139" t="-330128" r="-100277" b="-1282"/>
                          </a:stretch>
                        </a:blipFill>
                      </a:tcPr>
                    </a:tc>
                    <a:tc>
                      <a:txBody>
                        <a:bodyPr/>
                        <a:lstStyle/>
                        <a:p>
                          <a:endParaRPr lang="en-US"/>
                        </a:p>
                      </a:txBody>
                      <a:tcPr marL="68580" marR="68580" marT="0" marB="0">
                        <a:blipFill>
                          <a:blip r:embed="rId3"/>
                          <a:stretch>
                            <a:fillRect l="-100139" t="-330128" r="-277" b="-1282"/>
                          </a:stretch>
                        </a:blipFill>
                      </a:tcPr>
                    </a:tc>
                    <a:extLst>
                      <a:ext uri="{0D108BD9-81ED-4DB2-BD59-A6C34878D82A}">
                        <a16:rowId xmlns:a16="http://schemas.microsoft.com/office/drawing/2014/main" val="3927577434"/>
                      </a:ext>
                    </a:extLst>
                  </a:tr>
                </a:tbl>
              </a:graphicData>
            </a:graphic>
          </p:graphicFrame>
        </mc:Fallback>
      </mc:AlternateContent>
    </p:spTree>
    <p:extLst>
      <p:ext uri="{BB962C8B-B14F-4D97-AF65-F5344CB8AC3E}">
        <p14:creationId xmlns:p14="http://schemas.microsoft.com/office/powerpoint/2010/main" val="607465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for Proportions: </a:t>
            </a:r>
            <a:br>
              <a:rPr lang="en-US" dirty="0"/>
            </a:br>
            <a:r>
              <a:rPr lang="en-US" dirty="0"/>
              <a:t>Step 3 (Test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29200"/>
              </a:xfrm>
            </p:spPr>
            <p:txBody>
              <a:bodyPr>
                <a:normAutofit/>
              </a:bodyPr>
              <a:lstStyle/>
              <a:p>
                <a:pPr latinLnBrk="0"/>
                <a:r>
                  <a:rPr lang="en-US" b="1" dirty="0"/>
                  <a:t>Calculate Test Statistic, z*</a:t>
                </a:r>
              </a:p>
              <a:p>
                <a:pPr lvl="1" latinLnBrk="0"/>
                <a:r>
                  <a:rPr lang="en-US" dirty="0"/>
                  <a:t>The test statistic measures how different the sample proportion we have is from the null hypothesis</a:t>
                </a:r>
              </a:p>
              <a:p>
                <a:pPr lvl="1" latinLnBrk="0"/>
                <a:r>
                  <a:rPr lang="en-US" dirty="0"/>
                  <a:t>We calculate the z-score by assuming that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oMath>
                </a14:m>
                <a:r>
                  <a:rPr lang="en-US" dirty="0"/>
                  <a:t> is the population proportion (we use </a:t>
                </a:r>
                <a14:m>
                  <m:oMath xmlns:m="http://schemas.openxmlformats.org/officeDocument/2006/math">
                    <m:r>
                      <m:rPr>
                        <m:sty m:val="p"/>
                      </m:rPr>
                      <a:rPr lang="en-US" b="0" i="0" smtClean="0">
                        <a:latin typeface="Cambria Math" panose="02040503050406030204" pitchFamily="18" charset="0"/>
                        <a:ea typeface="Cambria Math"/>
                      </a:rPr>
                      <m:t>p</m:t>
                    </m:r>
                    <m:r>
                      <a:rPr lang="en-US">
                        <a:latin typeface="Cambria Math"/>
                        <a:ea typeface="Cambria Math"/>
                      </a:rPr>
                      <m:t>=</m:t>
                    </m:r>
                    <m:sSub>
                      <m:sSubPr>
                        <m:ctrlPr>
                          <a:rPr lang="en-US" i="1">
                            <a:latin typeface="Cambria Math" panose="02040503050406030204" pitchFamily="18" charset="0"/>
                            <a:ea typeface="Cambria Math"/>
                          </a:rPr>
                        </m:ctrlPr>
                      </m:sSubPr>
                      <m:e>
                        <m:r>
                          <m:rPr>
                            <m:sty m:val="p"/>
                          </m:rPr>
                          <a:rPr lang="en-US">
                            <a:latin typeface="Cambria Math"/>
                            <a:ea typeface="Cambria Math"/>
                          </a:rPr>
                          <m:t>p</m:t>
                        </m:r>
                      </m:e>
                      <m:sub>
                        <m:r>
                          <a:rPr lang="en-US">
                            <a:latin typeface="Cambria Math"/>
                            <a:ea typeface="Cambria Math"/>
                          </a:rPr>
                          <m:t>0</m:t>
                        </m:r>
                      </m:sub>
                    </m:sSub>
                  </m:oMath>
                </a14:m>
                <a:r>
                  <a:rPr lang="en-US" dirty="0"/>
                  <a:t>)</a:t>
                </a:r>
              </a:p>
              <a:p>
                <a:pPr marL="457200" lvl="1" indent="0" latinLnBrk="0">
                  <a:buNone/>
                </a:pPr>
                <a:endParaRPr lang="en-US" dirty="0"/>
              </a:p>
              <a:p>
                <a:pPr marL="457200" lvl="1" indent="0" latinLnBrk="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𝑧</m:t>
                          </m:r>
                        </m:e>
                        <m:sup>
                          <m:r>
                            <a:rPr lang="en-US" b="0" i="1" smtClean="0">
                              <a:latin typeface="Cambria Math"/>
                            </a:rPr>
                            <m:t>∗</m:t>
                          </m:r>
                        </m:sup>
                      </m:s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𝑝</m:t>
                              </m:r>
                            </m:e>
                          </m:acc>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r>
                            <a:rPr lang="en-US" i="1">
                              <a:latin typeface="Cambria Math"/>
                            </a:rPr>
                            <m:t>)</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d>
                                    <m:dPr>
                                      <m:ctrlPr>
                                        <a:rPr lang="en-US" i="1">
                                          <a:latin typeface="Cambria Math" panose="02040503050406030204" pitchFamily="18" charset="0"/>
                                        </a:rPr>
                                      </m:ctrlPr>
                                    </m:dPr>
                                    <m:e>
                                      <m:r>
                                        <a:rPr lang="en-US" i="1">
                                          <a:latin typeface="Cambria Math"/>
                                        </a:rPr>
                                        <m:t>1−</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e>
                                  </m:d>
                                </m:num>
                                <m:den>
                                  <m:r>
                                    <a:rPr lang="en-US" i="1">
                                      <a:latin typeface="Cambria Math"/>
                                    </a:rPr>
                                    <m:t>𝑛</m:t>
                                  </m:r>
                                </m:den>
                              </m:f>
                            </m:e>
                          </m:rad>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0">
                <a:blip r:embed="rId2"/>
                <a:stretch>
                  <a:fillRect l="-148" t="-970"/>
                </a:stretch>
              </a:blipFill>
            </p:spPr>
            <p:txBody>
              <a:bodyPr/>
              <a:lstStyle/>
              <a:p>
                <a:r>
                  <a:rPr lang="en-US">
                    <a:noFill/>
                  </a:rPr>
                  <a:t> </a:t>
                </a:r>
              </a:p>
            </p:txBody>
          </p:sp>
        </mc:Fallback>
      </mc:AlternateContent>
    </p:spTree>
    <p:extLst>
      <p:ext uri="{BB962C8B-B14F-4D97-AF65-F5344CB8AC3E}">
        <p14:creationId xmlns:p14="http://schemas.microsoft.com/office/powerpoint/2010/main" val="1479607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for Proportions: </a:t>
            </a:r>
            <a:br>
              <a:rPr lang="en-US" dirty="0"/>
            </a:br>
            <a:r>
              <a:rPr lang="en-US" dirty="0"/>
              <a:t>Step 4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Determine the p-value</a:t>
                </a:r>
              </a:p>
              <a:p>
                <a:pPr lvl="1"/>
                <a:r>
                  <a:rPr lang="en-US" dirty="0"/>
                  <a:t>The p-value describes how unusual the sample data would be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𝑜</m:t>
                        </m:r>
                      </m:sub>
                    </m:sSub>
                  </m:oMath>
                </a14:m>
                <a:r>
                  <a:rPr lang="en-US" dirty="0"/>
                  <a:t> were true, which is what we’re assuming (</a:t>
                </a:r>
                <a14:m>
                  <m:oMath xmlns:m="http://schemas.openxmlformats.org/officeDocument/2006/math">
                    <m:r>
                      <m:rPr>
                        <m:sty m:val="p"/>
                      </m:rPr>
                      <a:rPr lang="en-US" b="0" i="0" smtClean="0">
                        <a:latin typeface="Cambria Math" panose="02040503050406030204" pitchFamily="18" charset="0"/>
                        <a:ea typeface="Cambria Math"/>
                      </a:rPr>
                      <m:t>p</m:t>
                    </m:r>
                    <m:r>
                      <a:rPr lang="en-US">
                        <a:latin typeface="Cambria Math"/>
                        <a:ea typeface="Cambria Math"/>
                      </a:rPr>
                      <m:t>=</m:t>
                    </m:r>
                    <m:sSub>
                      <m:sSubPr>
                        <m:ctrlPr>
                          <a:rPr lang="en-US" i="1">
                            <a:latin typeface="Cambria Math" panose="02040503050406030204" pitchFamily="18" charset="0"/>
                            <a:ea typeface="Cambria Math"/>
                          </a:rPr>
                        </m:ctrlPr>
                      </m:sSubPr>
                      <m:e>
                        <m:r>
                          <m:rPr>
                            <m:sty m:val="p"/>
                          </m:rPr>
                          <a:rPr lang="en-US">
                            <a:latin typeface="Cambria Math"/>
                            <a:ea typeface="Cambria Math"/>
                          </a:rPr>
                          <m:t>p</m:t>
                        </m:r>
                      </m:e>
                      <m:sub>
                        <m:r>
                          <a:rPr lang="en-US">
                            <a:latin typeface="Cambria Math"/>
                            <a:ea typeface="Cambria Math"/>
                          </a:rPr>
                          <m:t>0</m:t>
                        </m:r>
                      </m:sub>
                    </m:sSub>
                  </m:oMath>
                </a14:m>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z* is the test statistic from step 3</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 t="-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1526539"/>
                  </p:ext>
                </p:extLst>
              </p:nvPr>
            </p:nvGraphicFramePr>
            <p:xfrm>
              <a:off x="124047" y="2885100"/>
              <a:ext cx="8839200" cy="2499360"/>
            </p:xfrm>
            <a:graphic>
              <a:graphicData uri="http://schemas.openxmlformats.org/drawingml/2006/table">
                <a:tbl>
                  <a:tblPr firstRow="1" bandRow="1">
                    <a:tableStyleId>{5C22544A-7EE6-4342-B048-85BDC9FD1C3A}</a:tableStyleId>
                  </a:tblPr>
                  <a:tblGrid>
                    <a:gridCol w="2946400">
                      <a:extLst>
                        <a:ext uri="{9D8B030D-6E8A-4147-A177-3AD203B41FA5}">
                          <a16:colId xmlns="" xmlns:a16="http://schemas.microsoft.com/office/drawing/2014/main" val="20000"/>
                        </a:ext>
                      </a:extLst>
                    </a:gridCol>
                    <a:gridCol w="2946400">
                      <a:extLst>
                        <a:ext uri="{9D8B030D-6E8A-4147-A177-3AD203B41FA5}">
                          <a16:colId xmlns="" xmlns:a16="http://schemas.microsoft.com/office/drawing/2014/main" val="20001"/>
                        </a:ext>
                      </a:extLst>
                    </a:gridCol>
                    <a:gridCol w="2946400">
                      <a:extLst>
                        <a:ext uri="{9D8B030D-6E8A-4147-A177-3AD203B41FA5}">
                          <a16:colId xmlns="" xmlns:a16="http://schemas.microsoft.com/office/drawing/2014/main" val="20002"/>
                        </a:ext>
                      </a:extLst>
                    </a:gridCol>
                  </a:tblGrid>
                  <a:tr h="370840">
                    <a:tc>
                      <a:txBody>
                        <a:bodyPr/>
                        <a:lstStyle/>
                        <a:p>
                          <a:pPr algn="ctr"/>
                          <a:r>
                            <a:rPr lang="en-US" sz="2800" b="0" dirty="0">
                              <a:latin typeface="Calibri" panose="020F0502020204030204" pitchFamily="34" charset="0"/>
                              <a:cs typeface="Calibri" panose="020F0502020204030204" pitchFamily="34" charset="0"/>
                            </a:rPr>
                            <a:t>Alternative </a:t>
                          </a:r>
                        </a:p>
                        <a:p>
                          <a:pPr algn="ctr"/>
                          <a:r>
                            <a:rPr lang="en-US" sz="2800" b="0" dirty="0">
                              <a:latin typeface="Calibri" panose="020F0502020204030204" pitchFamily="34" charset="0"/>
                              <a:cs typeface="Calibri" panose="020F0502020204030204" pitchFamily="34" charset="0"/>
                            </a:rPr>
                            <a:t>Hypothesis</a:t>
                          </a:r>
                        </a:p>
                      </a:txBody>
                      <a:tcPr/>
                    </a:tc>
                    <a:tc>
                      <a:txBody>
                        <a:bodyPr/>
                        <a:lstStyle/>
                        <a:p>
                          <a:pPr algn="ctr"/>
                          <a:r>
                            <a:rPr lang="en-US" sz="2800" b="0" dirty="0">
                              <a:latin typeface="Calibri" panose="020F0502020204030204" pitchFamily="34" charset="0"/>
                              <a:cs typeface="Calibri" panose="020F0502020204030204" pitchFamily="34" charset="0"/>
                            </a:rPr>
                            <a:t>Probability</a:t>
                          </a:r>
                        </a:p>
                      </a:txBody>
                      <a:tcPr/>
                    </a:tc>
                    <a:tc>
                      <a:txBody>
                        <a:bodyPr/>
                        <a:lstStyle/>
                        <a:p>
                          <a:pPr algn="ctr"/>
                          <a:r>
                            <a:rPr lang="en-US" sz="2800" b="0" dirty="0">
                              <a:latin typeface="Calibri" panose="020F0502020204030204" pitchFamily="34" charset="0"/>
                              <a:cs typeface="Calibri" panose="020F0502020204030204" pitchFamily="34" charset="0"/>
                            </a:rPr>
                            <a:t>Formula</a:t>
                          </a:r>
                          <a:r>
                            <a:rPr lang="en-US" sz="2800" b="0" baseline="0" dirty="0">
                              <a:latin typeface="Calibri" panose="020F0502020204030204" pitchFamily="34" charset="0"/>
                              <a:cs typeface="Calibri" panose="020F0502020204030204" pitchFamily="34" charset="0"/>
                            </a:rPr>
                            <a:t> for </a:t>
                          </a:r>
                        </a:p>
                        <a:p>
                          <a:pPr algn="ctr"/>
                          <a:r>
                            <a:rPr lang="en-US" sz="2800" b="0" baseline="0" dirty="0">
                              <a:latin typeface="Calibri" panose="020F0502020204030204" pitchFamily="34" charset="0"/>
                              <a:cs typeface="Calibri" panose="020F0502020204030204" pitchFamily="34" charset="0"/>
                            </a:rPr>
                            <a:t>the </a:t>
                          </a:r>
                          <a:r>
                            <a:rPr lang="en-US" sz="2800" b="0" dirty="0">
                              <a:latin typeface="Calibri" panose="020F0502020204030204" pitchFamily="34" charset="0"/>
                              <a:cs typeface="Calibri" panose="020F0502020204030204" pitchFamily="34" charset="0"/>
                            </a:rPr>
                            <a:t>P-value</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𝑎</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a:ea typeface="Cambria Math" panose="02040503050406030204" pitchFamily="18" charset="0"/>
                                  </a:rPr>
                                  <m:t>&gt;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𝑜</m:t>
                                    </m:r>
                                  </m:sub>
                                </m:sSub>
                              </m:oMath>
                            </m:oMathPara>
                          </a14:m>
                          <a:endParaRPr lang="en-US" sz="2800" b="0" baseline="-25000" dirty="0">
                            <a:latin typeface="Calibri" panose="020F0502020204030204" pitchFamily="34" charset="0"/>
                            <a:ea typeface="Cambria Math" panose="02040503050406030204" pitchFamily="18" charset="0"/>
                            <a:cs typeface="Calibri" panose="020F0502020204030204" pitchFamily="34" charset="0"/>
                          </a:endParaRPr>
                        </a:p>
                      </a:txBody>
                      <a:tcPr/>
                    </a:tc>
                    <a:tc>
                      <a:txBody>
                        <a:bodyPr/>
                        <a:lstStyle/>
                        <a:p>
                          <a:pPr algn="ctr"/>
                          <a:r>
                            <a:rPr lang="en-US" sz="2800" b="0" dirty="0">
                              <a:latin typeface="Calibri" panose="020F0502020204030204" pitchFamily="34" charset="0"/>
                              <a:cs typeface="Calibri" panose="020F0502020204030204" pitchFamily="34" charset="0"/>
                            </a:rPr>
                            <a:t>Right</a:t>
                          </a:r>
                          <a:r>
                            <a:rPr lang="en-US" sz="2800" b="0" baseline="0" dirty="0">
                              <a:latin typeface="Calibri" panose="020F0502020204030204" pitchFamily="34" charset="0"/>
                              <a:cs typeface="Calibri" panose="020F0502020204030204" pitchFamily="34" charset="0"/>
                            </a:rPr>
                            <a:t> tail</a:t>
                          </a:r>
                          <a:endParaRPr lang="en-US" sz="2800" b="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latin typeface="Calibri" panose="020F0502020204030204" pitchFamily="34" charset="0"/>
                              <a:cs typeface="Calibri" panose="020F0502020204030204" pitchFamily="34" charset="0"/>
                            </a:rPr>
                            <a:t>P(Z&gt;z*)=1-P(Z&lt;z*)</a:t>
                          </a:r>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𝑎</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&lt;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𝑜</m:t>
                                    </m:r>
                                  </m:sub>
                                </m:sSub>
                              </m:oMath>
                            </m:oMathPara>
                          </a14:m>
                          <a:endParaRPr lang="en-US" sz="2800" b="0" dirty="0">
                            <a:latin typeface="Calibri" panose="020F0502020204030204" pitchFamily="34" charset="0"/>
                            <a:ea typeface="Cambria Math" panose="02040503050406030204" pitchFamily="18" charset="0"/>
                            <a:cs typeface="Calibri" panose="020F0502020204030204" pitchFamily="34" charset="0"/>
                          </a:endParaRPr>
                        </a:p>
                      </a:txBody>
                      <a:tcPr/>
                    </a:tc>
                    <a:tc>
                      <a:txBody>
                        <a:bodyPr/>
                        <a:lstStyle/>
                        <a:p>
                          <a:pPr algn="ctr"/>
                          <a:r>
                            <a:rPr lang="en-US" sz="2800" b="0" dirty="0">
                              <a:latin typeface="Calibri" panose="020F0502020204030204" pitchFamily="34" charset="0"/>
                              <a:cs typeface="Calibri" panose="020F0502020204030204" pitchFamily="34" charset="0"/>
                            </a:rPr>
                            <a:t>Left tail</a:t>
                          </a:r>
                        </a:p>
                      </a:txBody>
                      <a:tcPr/>
                    </a:tc>
                    <a:tc>
                      <a:txBody>
                        <a:bodyPr/>
                        <a:lstStyle/>
                        <a:p>
                          <a:pPr algn="ctr"/>
                          <a:r>
                            <a:rPr lang="en-US" sz="2800" b="0" dirty="0">
                              <a:latin typeface="Calibri" panose="020F0502020204030204" pitchFamily="34" charset="0"/>
                              <a:cs typeface="Calibri" panose="020F0502020204030204" pitchFamily="34" charset="0"/>
                            </a:rPr>
                            <a:t>P(Z&lt;z*)</a:t>
                          </a:r>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𝑎</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𝑜</m:t>
                                    </m:r>
                                  </m:sub>
                                </m:sSub>
                              </m:oMath>
                            </m:oMathPara>
                          </a14:m>
                          <a:endParaRPr lang="en-US" sz="2800" b="0" dirty="0">
                            <a:latin typeface="Calibri" panose="020F0502020204030204" pitchFamily="34" charset="0"/>
                            <a:ea typeface="Cambria Math" panose="02040503050406030204" pitchFamily="18" charset="0"/>
                            <a:cs typeface="Calibri" panose="020F0502020204030204" pitchFamily="34" charset="0"/>
                          </a:endParaRPr>
                        </a:p>
                      </a:txBody>
                      <a:tcPr/>
                    </a:tc>
                    <a:tc>
                      <a:txBody>
                        <a:bodyPr/>
                        <a:lstStyle/>
                        <a:p>
                          <a:pPr algn="ctr"/>
                          <a:r>
                            <a:rPr lang="en-US" sz="2800" b="0" dirty="0">
                              <a:latin typeface="Calibri" panose="020F0502020204030204" pitchFamily="34" charset="0"/>
                              <a:cs typeface="Calibri" panose="020F0502020204030204" pitchFamily="34" charset="0"/>
                            </a:rPr>
                            <a:t>Two-tail</a:t>
                          </a:r>
                        </a:p>
                      </a:txBody>
                      <a:tcPr/>
                    </a:tc>
                    <a:tc>
                      <a:txBody>
                        <a:bodyPr/>
                        <a:lstStyle/>
                        <a:p>
                          <a:pPr algn="ctr"/>
                          <a:r>
                            <a:rPr lang="en-US" sz="2800" b="0" dirty="0">
                              <a:latin typeface="Calibri" panose="020F0502020204030204" pitchFamily="34" charset="0"/>
                              <a:cs typeface="Calibri" panose="020F0502020204030204" pitchFamily="34" charset="0"/>
                            </a:rPr>
                            <a:t>2*P(Z&lt;-|z*|)</a:t>
                          </a:r>
                        </a:p>
                      </a:txBody>
                      <a:tcPr/>
                    </a:tc>
                    <a:extLst>
                      <a:ext uri="{0D108BD9-81ED-4DB2-BD59-A6C34878D82A}">
                        <a16:rowId xmlns=""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1526539"/>
                  </p:ext>
                </p:extLst>
              </p:nvPr>
            </p:nvGraphicFramePr>
            <p:xfrm>
              <a:off x="124047" y="2885100"/>
              <a:ext cx="8839200" cy="249936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944880">
                    <a:tc>
                      <a:txBody>
                        <a:bodyPr/>
                        <a:lstStyle/>
                        <a:p>
                          <a:pPr algn="ctr"/>
                          <a:r>
                            <a:rPr lang="en-US" sz="2800" b="0" dirty="0">
                              <a:latin typeface="Calibri" panose="020F0502020204030204" pitchFamily="34" charset="0"/>
                              <a:cs typeface="Calibri" panose="020F0502020204030204" pitchFamily="34" charset="0"/>
                            </a:rPr>
                            <a:t>Alternative </a:t>
                          </a:r>
                        </a:p>
                        <a:p>
                          <a:pPr algn="ctr"/>
                          <a:r>
                            <a:rPr lang="en-US" sz="2800" b="0" dirty="0">
                              <a:latin typeface="Calibri" panose="020F0502020204030204" pitchFamily="34" charset="0"/>
                              <a:cs typeface="Calibri" panose="020F0502020204030204" pitchFamily="34" charset="0"/>
                            </a:rPr>
                            <a:t>Hypothesis</a:t>
                          </a:r>
                        </a:p>
                      </a:txBody>
                      <a:tcPr/>
                    </a:tc>
                    <a:tc>
                      <a:txBody>
                        <a:bodyPr/>
                        <a:lstStyle/>
                        <a:p>
                          <a:pPr algn="ctr"/>
                          <a:r>
                            <a:rPr lang="en-US" sz="2800" b="0" dirty="0">
                              <a:latin typeface="Calibri" panose="020F0502020204030204" pitchFamily="34" charset="0"/>
                              <a:cs typeface="Calibri" panose="020F0502020204030204" pitchFamily="34" charset="0"/>
                            </a:rPr>
                            <a:t>Probability</a:t>
                          </a:r>
                        </a:p>
                      </a:txBody>
                      <a:tcPr/>
                    </a:tc>
                    <a:tc>
                      <a:txBody>
                        <a:bodyPr/>
                        <a:lstStyle/>
                        <a:p>
                          <a:pPr algn="ctr"/>
                          <a:r>
                            <a:rPr lang="en-US" sz="2800" b="0" dirty="0">
                              <a:latin typeface="Calibri" panose="020F0502020204030204" pitchFamily="34" charset="0"/>
                              <a:cs typeface="Calibri" panose="020F0502020204030204" pitchFamily="34" charset="0"/>
                            </a:rPr>
                            <a:t>Formula</a:t>
                          </a:r>
                          <a:r>
                            <a:rPr lang="en-US" sz="2800" b="0" baseline="0" dirty="0">
                              <a:latin typeface="Calibri" panose="020F0502020204030204" pitchFamily="34" charset="0"/>
                              <a:cs typeface="Calibri" panose="020F0502020204030204" pitchFamily="34" charset="0"/>
                            </a:rPr>
                            <a:t> for </a:t>
                          </a:r>
                        </a:p>
                        <a:p>
                          <a:pPr algn="ctr"/>
                          <a:r>
                            <a:rPr lang="en-US" sz="2800" b="0" baseline="0" dirty="0">
                              <a:latin typeface="Calibri" panose="020F0502020204030204" pitchFamily="34" charset="0"/>
                              <a:cs typeface="Calibri" panose="020F0502020204030204" pitchFamily="34" charset="0"/>
                            </a:rPr>
                            <a:t>the </a:t>
                          </a:r>
                          <a:r>
                            <a:rPr lang="en-US" sz="2800" b="0" dirty="0">
                              <a:latin typeface="Calibri" panose="020F0502020204030204" pitchFamily="34" charset="0"/>
                              <a:cs typeface="Calibri" panose="020F0502020204030204" pitchFamily="34" charset="0"/>
                            </a:rPr>
                            <a:t>P-value</a:t>
                          </a:r>
                        </a:p>
                      </a:txBody>
                      <a:tcPr/>
                    </a:tc>
                    <a:extLst>
                      <a:ext uri="{0D108BD9-81ED-4DB2-BD59-A6C34878D82A}">
                        <a16:rowId xmlns:a16="http://schemas.microsoft.com/office/drawing/2014/main" val="10000"/>
                      </a:ext>
                    </a:extLst>
                  </a:tr>
                  <a:tr h="518160">
                    <a:tc>
                      <a:txBody>
                        <a:bodyPr/>
                        <a:lstStyle/>
                        <a:p>
                          <a:endParaRPr lang="en-US"/>
                        </a:p>
                      </a:txBody>
                      <a:tcPr>
                        <a:blipFill>
                          <a:blip r:embed="rId3"/>
                          <a:stretch>
                            <a:fillRect l="-207" t="-190698" r="-200620" b="-230233"/>
                          </a:stretch>
                        </a:blipFill>
                      </a:tcPr>
                    </a:tc>
                    <a:tc>
                      <a:txBody>
                        <a:bodyPr/>
                        <a:lstStyle/>
                        <a:p>
                          <a:pPr algn="ctr"/>
                          <a:r>
                            <a:rPr lang="en-US" sz="2800" b="0" dirty="0">
                              <a:latin typeface="Calibri" panose="020F0502020204030204" pitchFamily="34" charset="0"/>
                              <a:cs typeface="Calibri" panose="020F0502020204030204" pitchFamily="34" charset="0"/>
                            </a:rPr>
                            <a:t>Right</a:t>
                          </a:r>
                          <a:r>
                            <a:rPr lang="en-US" sz="2800" b="0" baseline="0" dirty="0">
                              <a:latin typeface="Calibri" panose="020F0502020204030204" pitchFamily="34" charset="0"/>
                              <a:cs typeface="Calibri" panose="020F0502020204030204" pitchFamily="34" charset="0"/>
                            </a:rPr>
                            <a:t> tail</a:t>
                          </a:r>
                          <a:endParaRPr lang="en-US" sz="2800" b="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latin typeface="Calibri" panose="020F0502020204030204" pitchFamily="34" charset="0"/>
                              <a:cs typeface="Calibri" panose="020F0502020204030204" pitchFamily="34" charset="0"/>
                            </a:rPr>
                            <a:t>P(Z&gt;z*)=1-P(Z&lt;z*)</a:t>
                          </a:r>
                        </a:p>
                      </a:txBody>
                      <a:tcPr/>
                    </a:tc>
                    <a:extLst>
                      <a:ext uri="{0D108BD9-81ED-4DB2-BD59-A6C34878D82A}">
                        <a16:rowId xmlns:a16="http://schemas.microsoft.com/office/drawing/2014/main" val="10001"/>
                      </a:ext>
                    </a:extLst>
                  </a:tr>
                  <a:tr h="518160">
                    <a:tc>
                      <a:txBody>
                        <a:bodyPr/>
                        <a:lstStyle/>
                        <a:p>
                          <a:endParaRPr lang="en-US"/>
                        </a:p>
                      </a:txBody>
                      <a:tcPr>
                        <a:blipFill>
                          <a:blip r:embed="rId3"/>
                          <a:stretch>
                            <a:fillRect l="-207" t="-294118" r="-200620" b="-132941"/>
                          </a:stretch>
                        </a:blipFill>
                      </a:tcPr>
                    </a:tc>
                    <a:tc>
                      <a:txBody>
                        <a:bodyPr/>
                        <a:lstStyle/>
                        <a:p>
                          <a:pPr algn="ctr"/>
                          <a:r>
                            <a:rPr lang="en-US" sz="2800" b="0" dirty="0">
                              <a:latin typeface="Calibri" panose="020F0502020204030204" pitchFamily="34" charset="0"/>
                              <a:cs typeface="Calibri" panose="020F0502020204030204" pitchFamily="34" charset="0"/>
                            </a:rPr>
                            <a:t>Left tail</a:t>
                          </a:r>
                        </a:p>
                      </a:txBody>
                      <a:tcPr/>
                    </a:tc>
                    <a:tc>
                      <a:txBody>
                        <a:bodyPr/>
                        <a:lstStyle/>
                        <a:p>
                          <a:pPr algn="ctr"/>
                          <a:r>
                            <a:rPr lang="en-US" sz="2800" b="0" dirty="0">
                              <a:latin typeface="Calibri" panose="020F0502020204030204" pitchFamily="34" charset="0"/>
                              <a:cs typeface="Calibri" panose="020F0502020204030204" pitchFamily="34" charset="0"/>
                            </a:rPr>
                            <a:t>P(Z&lt;z*)</a:t>
                          </a:r>
                        </a:p>
                      </a:txBody>
                      <a:tcPr/>
                    </a:tc>
                    <a:extLst>
                      <a:ext uri="{0D108BD9-81ED-4DB2-BD59-A6C34878D82A}">
                        <a16:rowId xmlns:a16="http://schemas.microsoft.com/office/drawing/2014/main" val="10002"/>
                      </a:ext>
                    </a:extLst>
                  </a:tr>
                  <a:tr h="518160">
                    <a:tc>
                      <a:txBody>
                        <a:bodyPr/>
                        <a:lstStyle/>
                        <a:p>
                          <a:endParaRPr lang="en-US"/>
                        </a:p>
                      </a:txBody>
                      <a:tcPr>
                        <a:blipFill>
                          <a:blip r:embed="rId3"/>
                          <a:stretch>
                            <a:fillRect l="-207" t="-394118" r="-200620" b="-32941"/>
                          </a:stretch>
                        </a:blipFill>
                      </a:tcPr>
                    </a:tc>
                    <a:tc>
                      <a:txBody>
                        <a:bodyPr/>
                        <a:lstStyle/>
                        <a:p>
                          <a:pPr algn="ctr"/>
                          <a:r>
                            <a:rPr lang="en-US" sz="2800" b="0" dirty="0">
                              <a:latin typeface="Calibri" panose="020F0502020204030204" pitchFamily="34" charset="0"/>
                              <a:cs typeface="Calibri" panose="020F0502020204030204" pitchFamily="34" charset="0"/>
                            </a:rPr>
                            <a:t>Two-tail</a:t>
                          </a:r>
                        </a:p>
                      </a:txBody>
                      <a:tcPr/>
                    </a:tc>
                    <a:tc>
                      <a:txBody>
                        <a:bodyPr/>
                        <a:lstStyle/>
                        <a:p>
                          <a:pPr algn="ctr"/>
                          <a:r>
                            <a:rPr lang="en-US" sz="2800" b="0" dirty="0">
                              <a:latin typeface="Calibri" panose="020F0502020204030204" pitchFamily="34" charset="0"/>
                              <a:cs typeface="Calibri" panose="020F0502020204030204" pitchFamily="34" charset="0"/>
                            </a:rPr>
                            <a:t>2*P(Z&lt;-|z*|)</a:t>
                          </a:r>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607278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굴림" charset="-127"/>
              </a:rPr>
              <a:t>P-value</a:t>
            </a:r>
            <a:endParaRPr lang="ko-KR" altLang="en-US" dirty="0"/>
          </a:p>
        </p:txBody>
      </p:sp>
      <p:pic>
        <p:nvPicPr>
          <p:cNvPr id="4" name="Content Placeholder 3" descr="fig8"/>
          <p:cNvPicPr>
            <a:picLocks noGrp="1" noChangeAspect="1" noChangeArrowheads="1"/>
          </p:cNvPicPr>
          <p:nvPr>
            <p:ph sz="quarter" idx="1"/>
          </p:nvPr>
        </p:nvPicPr>
        <p:blipFill>
          <a:blip r:embed="rId2" cstate="print"/>
          <a:srcRect/>
          <a:stretch>
            <a:fillRect/>
          </a:stretch>
        </p:blipFill>
        <p:spPr bwMode="auto">
          <a:xfrm>
            <a:off x="1591318" y="1887960"/>
            <a:ext cx="6286802" cy="4493368"/>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for Proportions: </a:t>
            </a:r>
            <a:br>
              <a:rPr lang="en-US" dirty="0"/>
            </a:br>
            <a:r>
              <a:rPr lang="en-US" dirty="0"/>
              <a:t>Step 5 (Conclusion)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atinLnBrk="0"/>
                <a:r>
                  <a:rPr lang="en-US" dirty="0"/>
                  <a:t>Summarize the test by reporting and interpreting the P-value</a:t>
                </a:r>
              </a:p>
              <a:p>
                <a:pPr lvl="1" latinLnBrk="0"/>
                <a:r>
                  <a:rPr lang="en-US" dirty="0"/>
                  <a:t>Smaller p-values give stronger evidence against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𝑜</m:t>
                        </m:r>
                      </m:sub>
                    </m:sSub>
                  </m:oMath>
                </a14:m>
                <a:endParaRPr lang="en-US" b="0" dirty="0"/>
              </a:p>
              <a:p>
                <a:pPr lvl="1" latinLnBrk="0"/>
                <a14:m>
                  <m:oMath xmlns:m="http://schemas.openxmlformats.org/officeDocument/2006/math">
                    <m:r>
                      <m:rPr>
                        <m:sty m:val="p"/>
                      </m:rPr>
                      <a:rPr lang="el-GR" i="1" smtClean="0">
                        <a:latin typeface="Cambria Math"/>
                      </a:rPr>
                      <m:t>α</m:t>
                    </m:r>
                  </m:oMath>
                </a14:m>
                <a:r>
                  <a:rPr lang="en-US" b="0" dirty="0"/>
                  <a:t> is the tolerance of error, significan</a:t>
                </a:r>
                <a:r>
                  <a:rPr lang="en-US" dirty="0"/>
                  <a:t>ce level (1- confidence level) </a:t>
                </a:r>
                <a:endParaRPr lang="en-US" b="0" dirty="0"/>
              </a:p>
              <a:p>
                <a:pPr latinLnBrk="0"/>
                <a:r>
                  <a:rPr lang="en-US" dirty="0"/>
                  <a:t>If p-value</a:t>
                </a:r>
                <a14:m>
                  <m:oMath xmlns:m="http://schemas.openxmlformats.org/officeDocument/2006/math">
                    <m:r>
                      <a:rPr lang="en-US" i="1">
                        <a:latin typeface="Cambria Math"/>
                      </a:rPr>
                      <m:t>≤</m:t>
                    </m:r>
                    <m:r>
                      <m:rPr>
                        <m:sty m:val="p"/>
                      </m:rPr>
                      <a:rPr lang="el-GR" i="1">
                        <a:latin typeface="Cambria Math"/>
                      </a:rPr>
                      <m:t>α</m:t>
                    </m:r>
                    <m:r>
                      <a:rPr lang="en-US" b="0" i="1" smtClean="0">
                        <a:latin typeface="Cambria Math" panose="02040503050406030204" pitchFamily="18" charset="0"/>
                      </a:rPr>
                      <m:t>=</m:t>
                    </m:r>
                    <m:r>
                      <a:rPr lang="en-US" b="0" i="1" smtClean="0">
                        <a:latin typeface="Cambria Math" panose="02040503050406030204" pitchFamily="18" charset="0"/>
                      </a:rPr>
                      <m:t>𝑠𝑖𝑔𝑛𝑖𝑓𝑖𝑐𝑎𝑛𝑐𝑒</m:t>
                    </m:r>
                    <m:r>
                      <a:rPr lang="en-US" b="0" i="1" smtClean="0">
                        <a:latin typeface="Cambria Math" panose="02040503050406030204" pitchFamily="18" charset="0"/>
                      </a:rPr>
                      <m:t> </m:t>
                    </m:r>
                    <m:r>
                      <a:rPr lang="en-US" b="0" i="1" smtClean="0">
                        <a:latin typeface="Cambria Math" panose="02040503050406030204" pitchFamily="18" charset="0"/>
                      </a:rPr>
                      <m:t>𝑙𝑒𝑣𝑒𝑙</m:t>
                    </m:r>
                  </m:oMath>
                </a14:m>
                <a:endParaRPr lang="en-US" dirty="0"/>
              </a:p>
              <a:p>
                <a:pPr lvl="1" latinLnBrk="0"/>
                <a:r>
                  <a:rPr lang="en-US" dirty="0"/>
                  <a:t>Reject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𝑜</m:t>
                        </m:r>
                      </m:sub>
                    </m:sSub>
                  </m:oMath>
                </a14:m>
                <a:r>
                  <a:rPr lang="en-US" dirty="0"/>
                  <a:t>, under the significance level = ____, we have sufficient evidence that the alternative hypothesis might be true</a:t>
                </a:r>
              </a:p>
              <a:p>
                <a:pPr latinLnBrk="0"/>
                <a:r>
                  <a:rPr lang="en-US" dirty="0"/>
                  <a:t>If p-value</a:t>
                </a:r>
                <a14:m>
                  <m:oMath xmlns:m="http://schemas.openxmlformats.org/officeDocument/2006/math">
                    <m:r>
                      <a:rPr lang="en-US" b="0" i="1" smtClean="0">
                        <a:latin typeface="Cambria Math"/>
                      </a:rPr>
                      <m:t>&gt;</m:t>
                    </m:r>
                    <m:r>
                      <m:rPr>
                        <m:sty m:val="p"/>
                      </m:rPr>
                      <a:rPr lang="el-GR" i="1">
                        <a:latin typeface="Cambria Math"/>
                      </a:rPr>
                      <m:t>α</m:t>
                    </m:r>
                    <m:r>
                      <a:rPr lang="en-US" b="0" i="1" smtClean="0">
                        <a:latin typeface="Cambria Math" panose="02040503050406030204" pitchFamily="18" charset="0"/>
                      </a:rPr>
                      <m:t>=</m:t>
                    </m:r>
                    <m:r>
                      <a:rPr lang="en-US" b="0" i="1" smtClean="0">
                        <a:latin typeface="Cambria Math" panose="02040503050406030204" pitchFamily="18" charset="0"/>
                      </a:rPr>
                      <m:t>𝑠𝑖𝑔𝑛𝑖𝑓𝑖𝑐𝑎𝑛𝑐𝑒</m:t>
                    </m:r>
                    <m:r>
                      <a:rPr lang="en-US" b="0" i="1" smtClean="0">
                        <a:latin typeface="Cambria Math" panose="02040503050406030204" pitchFamily="18" charset="0"/>
                      </a:rPr>
                      <m:t> </m:t>
                    </m:r>
                    <m:r>
                      <a:rPr lang="en-US" b="0" i="1" smtClean="0">
                        <a:latin typeface="Cambria Math" panose="02040503050406030204" pitchFamily="18" charset="0"/>
                      </a:rPr>
                      <m:t>𝑙𝑒𝑣𝑒𝑙</m:t>
                    </m:r>
                  </m:oMath>
                </a14:m>
                <a:endParaRPr lang="en-US" dirty="0"/>
              </a:p>
              <a:p>
                <a:pPr lvl="1" latinLnBrk="0"/>
                <a:r>
                  <a:rPr lang="en-US" dirty="0"/>
                  <a:t>Fail to reject </a:t>
                </a: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i="1">
                            <a:latin typeface="Cambria Math"/>
                          </a:rPr>
                          <m:t>𝑜</m:t>
                        </m:r>
                      </m:sub>
                    </m:sSub>
                  </m:oMath>
                </a14:m>
                <a:r>
                  <a:rPr lang="en-US" dirty="0"/>
                  <a:t>, under the significance level = ____, we do not have sufficient evidence that the alternative hypothesis might be true</a:t>
                </a:r>
              </a:p>
              <a:p>
                <a:pPr lvl="2" latinLnBrk="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8" t="-963" r="-665"/>
                </a:stretch>
              </a:blipFill>
            </p:spPr>
            <p:txBody>
              <a:bodyPr/>
              <a:lstStyle/>
              <a:p>
                <a:r>
                  <a:rPr lang="en-US">
                    <a:noFill/>
                  </a:rPr>
                  <a:t> </a:t>
                </a:r>
              </a:p>
            </p:txBody>
          </p:sp>
        </mc:Fallback>
      </mc:AlternateContent>
    </p:spTree>
    <p:extLst>
      <p:ext uri="{BB962C8B-B14F-4D97-AF65-F5344CB8AC3E}">
        <p14:creationId xmlns:p14="http://schemas.microsoft.com/office/powerpoint/2010/main" val="3164483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latinLnBrk="0"/>
            <a:r>
              <a:rPr lang="en-US" dirty="0"/>
              <a:t>A random sample of MLB home games showed that the home teams won 167 of 304 games. </a:t>
            </a:r>
          </a:p>
          <a:p>
            <a:pPr latinLnBrk="0"/>
            <a:r>
              <a:rPr lang="en-US" dirty="0"/>
              <a:t>At the .05 level of significance is there evidence that there is a home field advantage?</a:t>
            </a:r>
          </a:p>
          <a:p>
            <a:pPr lvl="2" latinLnBrk="0"/>
            <a:r>
              <a:rPr lang="en-US" altLang="ko-KR" dirty="0"/>
              <a:t>Assumption</a:t>
            </a:r>
          </a:p>
          <a:p>
            <a:pPr lvl="2" latinLnBrk="0"/>
            <a:r>
              <a:rPr lang="en-US" altLang="ko-KR" dirty="0"/>
              <a:t>Hypotheses</a:t>
            </a:r>
          </a:p>
          <a:p>
            <a:pPr lvl="2" latinLnBrk="0"/>
            <a:r>
              <a:rPr lang="en-US" altLang="ko-KR" dirty="0"/>
              <a:t>Test statistics</a:t>
            </a:r>
          </a:p>
          <a:p>
            <a:pPr lvl="2" latinLnBrk="0"/>
            <a:r>
              <a:rPr lang="en-US" altLang="ko-KR" dirty="0"/>
              <a:t>P-value </a:t>
            </a:r>
          </a:p>
          <a:p>
            <a:pPr lvl="2" latinLnBrk="0"/>
            <a:r>
              <a:rPr lang="en-US" altLang="ko-KR" dirty="0"/>
              <a:t>Conclusion</a:t>
            </a:r>
          </a:p>
          <a:p>
            <a:pPr latinLnBrk="0"/>
            <a:endParaRPr lang="en-US" dirty="0"/>
          </a:p>
        </p:txBody>
      </p:sp>
    </p:spTree>
    <p:extLst>
      <p:ext uri="{BB962C8B-B14F-4D97-AF65-F5344CB8AC3E}">
        <p14:creationId xmlns:p14="http://schemas.microsoft.com/office/powerpoint/2010/main" val="6797763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Confidence Intervals</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81991515"/>
                  </p:ext>
                </p:extLst>
              </p:nvPr>
            </p:nvGraphicFramePr>
            <p:xfrm>
              <a:off x="101498" y="1628800"/>
              <a:ext cx="8941003" cy="2011680"/>
            </p:xfrm>
            <a:graphic>
              <a:graphicData uri="http://schemas.openxmlformats.org/drawingml/2006/table">
                <a:tbl>
                  <a:tblPr firstRow="1" bandRow="1">
                    <a:tableStyleId>{5C22544A-7EE6-4342-B048-85BDC9FD1C3A}</a:tableStyleId>
                  </a:tblPr>
                  <a:tblGrid>
                    <a:gridCol w="2514601">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2438400">
                      <a:extLst>
                        <a:ext uri="{9D8B030D-6E8A-4147-A177-3AD203B41FA5}">
                          <a16:colId xmlns="" xmlns:a16="http://schemas.microsoft.com/office/drawing/2014/main" val="20002"/>
                        </a:ext>
                      </a:extLst>
                    </a:gridCol>
                    <a:gridCol w="2845002">
                      <a:extLst>
                        <a:ext uri="{9D8B030D-6E8A-4147-A177-3AD203B41FA5}">
                          <a16:colId xmlns="" xmlns:a16="http://schemas.microsoft.com/office/drawing/2014/main" val="20003"/>
                        </a:ext>
                      </a:extLst>
                    </a:gridCol>
                  </a:tblGrid>
                  <a:tr h="370840">
                    <a:tc>
                      <a:txBody>
                        <a:bodyPr/>
                        <a:lstStyle/>
                        <a:p>
                          <a:r>
                            <a:rPr lang="en-US" sz="2000" dirty="0"/>
                            <a:t>Assumptions</a:t>
                          </a:r>
                        </a:p>
                      </a:txBody>
                      <a:tcPr/>
                    </a:tc>
                    <a:tc>
                      <a:txBody>
                        <a:bodyPr/>
                        <a:lstStyle/>
                        <a:p>
                          <a:r>
                            <a:rPr lang="en-US" sz="2000" dirty="0"/>
                            <a:t>Point Estimate</a:t>
                          </a:r>
                        </a:p>
                      </a:txBody>
                      <a:tcPr/>
                    </a:tc>
                    <a:tc>
                      <a:txBody>
                        <a:bodyPr/>
                        <a:lstStyle/>
                        <a:p>
                          <a:r>
                            <a:rPr lang="en-US" sz="2000" dirty="0"/>
                            <a:t>Margin of Error</a:t>
                          </a:r>
                        </a:p>
                      </a:txBody>
                      <a:tcPr/>
                    </a:tc>
                    <a:tc>
                      <a:txBody>
                        <a:bodyPr/>
                        <a:lstStyle/>
                        <a:p>
                          <a:r>
                            <a:rPr lang="en-US" sz="2000" dirty="0"/>
                            <a:t>Confidence</a:t>
                          </a:r>
                          <a:r>
                            <a:rPr lang="en-US" sz="2000" baseline="0" dirty="0"/>
                            <a:t> Interval</a:t>
                          </a:r>
                          <a:endParaRPr lang="en-US" sz="2000" dirty="0"/>
                        </a:p>
                      </a:txBody>
                      <a:tcPr/>
                    </a:tc>
                    <a:extLst>
                      <a:ext uri="{0D108BD9-81ED-4DB2-BD59-A6C34878D82A}">
                        <a16:rowId xmlns="" xmlns:a16="http://schemas.microsoft.com/office/drawing/2014/main" val="10000"/>
                      </a:ext>
                    </a:extLst>
                  </a:tr>
                  <a:tr h="370840">
                    <a:tc>
                      <a:txBody>
                        <a:bodyPr/>
                        <a:lstStyle/>
                        <a:p>
                          <a:pPr marL="342900" indent="-342900">
                            <a:buAutoNum type="arabicPeriod"/>
                          </a:pPr>
                          <a:r>
                            <a:rPr lang="en-US" sz="2000" b="0" i="1" dirty="0">
                              <a:latin typeface="Cambria Math"/>
                            </a:rPr>
                            <a:t>Categorical</a:t>
                          </a:r>
                          <a:endParaRPr lang="en-US" sz="2000" b="0" i="1" baseline="0" dirty="0">
                            <a:latin typeface="Cambria Math"/>
                          </a:endParaRPr>
                        </a:p>
                        <a:p>
                          <a:pPr marL="342900" indent="-342900">
                            <a:buAutoNum type="arabicPeriod"/>
                          </a:pPr>
                          <a:r>
                            <a:rPr lang="en-US" sz="2000" b="0" i="1" dirty="0">
                              <a:latin typeface="Cambria Math"/>
                            </a:rPr>
                            <a:t>Random Sample</a:t>
                          </a:r>
                        </a:p>
                        <a:p>
                          <a:pPr marL="342900" indent="-342900">
                            <a:buAutoNum type="arabicPeriod"/>
                          </a:pPr>
                          <a14:m>
                            <m:oMath xmlns:m="http://schemas.openxmlformats.org/officeDocument/2006/math">
                              <m:r>
                                <a:rPr lang="en-US" sz="2000" b="0" i="1" smtClean="0">
                                  <a:latin typeface="Cambria Math"/>
                                </a:rPr>
                                <m:t>𝑛</m:t>
                              </m:r>
                              <m:acc>
                                <m:accPr>
                                  <m:chr m:val="̂"/>
                                  <m:ctrlPr>
                                    <a:rPr lang="en-US" sz="2000" b="0" i="1" smtClean="0">
                                      <a:latin typeface="Cambria Math" panose="02040503050406030204" pitchFamily="18" charset="0"/>
                                    </a:rPr>
                                  </m:ctrlPr>
                                </m:accPr>
                                <m:e>
                                  <m:r>
                                    <a:rPr lang="en-US" sz="2000" b="0" i="1" smtClean="0">
                                      <a:latin typeface="Cambria Math"/>
                                    </a:rPr>
                                    <m:t>𝑝</m:t>
                                  </m:r>
                                </m:e>
                              </m:acc>
                              <m:r>
                                <a:rPr lang="en-US" sz="2000" b="0" i="1" smtClean="0">
                                  <a:latin typeface="Cambria Math"/>
                                </a:rPr>
                                <m:t>≥15</m:t>
                              </m:r>
                            </m:oMath>
                          </a14:m>
                          <a:r>
                            <a:rPr lang="en-US" sz="2000" dirty="0"/>
                            <a:t> &amp;</a:t>
                          </a:r>
                        </a:p>
                        <a:p>
                          <a:pPr algn="ctr"/>
                          <a14:m>
                            <m:oMathPara xmlns:m="http://schemas.openxmlformats.org/officeDocument/2006/math">
                              <m:oMathParaPr>
                                <m:jc m:val="centerGroup"/>
                              </m:oMathParaPr>
                              <m:oMath xmlns:m="http://schemas.openxmlformats.org/officeDocument/2006/math">
                                <m:r>
                                  <a:rPr lang="en-US" sz="2000" b="0" i="1" smtClean="0">
                                    <a:latin typeface="Cambria Math"/>
                                  </a:rPr>
                                  <m:t>𝑛</m:t>
                                </m:r>
                                <m:d>
                                  <m:dPr>
                                    <m:ctrlPr>
                                      <a:rPr lang="en-US" sz="2000" b="0" i="1" smtClean="0">
                                        <a:latin typeface="Cambria Math" panose="02040503050406030204" pitchFamily="18" charset="0"/>
                                      </a:rPr>
                                    </m:ctrlPr>
                                  </m:dPr>
                                  <m:e>
                                    <m:r>
                                      <a:rPr lang="en-US" sz="2000" b="0" i="1" smtClean="0">
                                        <a:latin typeface="Cambria Math"/>
                                      </a:rPr>
                                      <m:t>1−</m:t>
                                    </m:r>
                                    <m:acc>
                                      <m:accPr>
                                        <m:chr m:val="̂"/>
                                        <m:ctrlPr>
                                          <a:rPr lang="en-US" sz="2000" b="0" i="1" smtClean="0">
                                            <a:latin typeface="Cambria Math" panose="02040503050406030204" pitchFamily="18" charset="0"/>
                                          </a:rPr>
                                        </m:ctrlPr>
                                      </m:accPr>
                                      <m:e>
                                        <m:r>
                                          <a:rPr lang="en-US" sz="2000" b="0" i="1" smtClean="0">
                                            <a:latin typeface="Cambria Math"/>
                                          </a:rPr>
                                          <m:t>𝑝</m:t>
                                        </m:r>
                                      </m:e>
                                    </m:acc>
                                  </m:e>
                                </m:d>
                                <m:r>
                                  <a:rPr lang="en-US" sz="2000" b="0" i="1" smtClean="0">
                                    <a:latin typeface="Cambria Math"/>
                                  </a:rPr>
                                  <m:t>≥15</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a:rPr>
                                      <m:t>𝑝</m:t>
                                    </m:r>
                                  </m:e>
                                </m:acc>
                              </m:oMath>
                            </m:oMathPara>
                          </a14:m>
                          <a:endParaRPr lang="en-US" sz="3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1−</m:t>
                                    </m:r>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𝛼</m:t>
                                        </m:r>
                                      </m:num>
                                      <m:den>
                                        <m:r>
                                          <a:rPr lang="en-US" sz="2400" b="0" i="1" smtClean="0">
                                            <a:latin typeface="Cambria Math"/>
                                            <a:ea typeface="Cambria Math"/>
                                          </a:rPr>
                                          <m:t>2</m:t>
                                        </m:r>
                                      </m:den>
                                    </m:f>
                                  </m:sub>
                                </m:sSub>
                                <m:rad>
                                  <m:radPr>
                                    <m:degHide m:val="on"/>
                                    <m:ctrlPr>
                                      <a:rPr lang="en-US" sz="2400" b="0" i="1" smtClean="0">
                                        <a:latin typeface="Cambria Math" panose="02040503050406030204" pitchFamily="18" charset="0"/>
                                        <a:ea typeface="Cambria Math"/>
                                      </a:rPr>
                                    </m:ctrlPr>
                                  </m:radPr>
                                  <m:deg/>
                                  <m:e>
                                    <m:f>
                                      <m:fPr>
                                        <m:ctrlPr>
                                          <a:rPr lang="en-US" sz="2400" b="0" i="1" smtClean="0">
                                            <a:latin typeface="Cambria Math" panose="02040503050406030204" pitchFamily="18" charset="0"/>
                                            <a:ea typeface="Cambria Math"/>
                                          </a:rPr>
                                        </m:ctrlPr>
                                      </m:fPr>
                                      <m:num>
                                        <m:acc>
                                          <m:accPr>
                                            <m:chr m:val="̂"/>
                                            <m:ctrlPr>
                                              <a:rPr lang="en-US" sz="2400" b="0" i="1" smtClean="0">
                                                <a:latin typeface="Cambria Math" panose="02040503050406030204" pitchFamily="18" charset="0"/>
                                              </a:rPr>
                                            </m:ctrlPr>
                                          </m:accPr>
                                          <m:e>
                                            <m:r>
                                              <a:rPr lang="en-US" sz="2400" b="0" i="1" smtClean="0">
                                                <a:latin typeface="Cambria Math"/>
                                              </a:rPr>
                                              <m:t>𝑝</m:t>
                                            </m:r>
                                          </m:e>
                                        </m:acc>
                                        <m:d>
                                          <m:dPr>
                                            <m:ctrlPr>
                                              <a:rPr lang="en-US" sz="2400" b="0" i="1" smtClean="0">
                                                <a:latin typeface="Cambria Math" panose="02040503050406030204" pitchFamily="18" charset="0"/>
                                                <a:ea typeface="Cambria Math"/>
                                              </a:rPr>
                                            </m:ctrlPr>
                                          </m:dPr>
                                          <m:e>
                                            <m:r>
                                              <a:rPr lang="en-US" sz="2400" b="0" i="1" smtClean="0">
                                                <a:latin typeface="Cambria Math"/>
                                                <a:ea typeface="Cambria Math"/>
                                              </a:rPr>
                                              <m:t>1−</m:t>
                                            </m:r>
                                            <m:acc>
                                              <m:accPr>
                                                <m:chr m:val="̂"/>
                                                <m:ctrlPr>
                                                  <a:rPr lang="en-US" sz="2400" b="0" i="1" smtClean="0">
                                                    <a:latin typeface="Cambria Math" panose="02040503050406030204" pitchFamily="18" charset="0"/>
                                                  </a:rPr>
                                                </m:ctrlPr>
                                              </m:accPr>
                                              <m:e>
                                                <m:r>
                                                  <a:rPr lang="en-US" sz="2400" b="0" i="1" smtClean="0">
                                                    <a:latin typeface="Cambria Math"/>
                                                  </a:rPr>
                                                  <m:t>𝑝</m:t>
                                                </m:r>
                                              </m:e>
                                            </m:acc>
                                          </m:e>
                                        </m:d>
                                      </m:num>
                                      <m:den>
                                        <m:r>
                                          <a:rPr lang="en-US" sz="2400" b="0" i="1" smtClean="0">
                                            <a:latin typeface="Cambria Math"/>
                                            <a:ea typeface="Cambria Math"/>
                                          </a:rPr>
                                          <m:t>𝑛</m:t>
                                        </m:r>
                                      </m:den>
                                    </m:f>
                                  </m:e>
                                </m:rad>
                              </m:oMath>
                            </m:oMathPara>
                          </a14:m>
                          <a:endParaRPr lang="en-US" sz="2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a:rPr>
                                      <m:t>𝑝</m:t>
                                    </m:r>
                                  </m:e>
                                </m:acc>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𝑧</m:t>
                                    </m:r>
                                  </m:e>
                                  <m:sub>
                                    <m:r>
                                      <a:rPr lang="en-US" sz="2400" b="0" i="1" smtClean="0">
                                        <a:latin typeface="Cambria Math"/>
                                      </a:rPr>
                                      <m:t>1−</m:t>
                                    </m:r>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𝛼</m:t>
                                        </m:r>
                                      </m:num>
                                      <m:den>
                                        <m:r>
                                          <a:rPr lang="en-US" sz="2400" b="0" i="1" smtClean="0">
                                            <a:latin typeface="Cambria Math"/>
                                            <a:ea typeface="Cambria Math"/>
                                          </a:rPr>
                                          <m:t>2</m:t>
                                        </m:r>
                                      </m:den>
                                    </m:f>
                                  </m:sub>
                                </m:sSub>
                                <m:rad>
                                  <m:radPr>
                                    <m:degHide m:val="on"/>
                                    <m:ctrlPr>
                                      <a:rPr lang="en-US" sz="2400" b="0" i="1" smtClean="0">
                                        <a:latin typeface="Cambria Math" panose="02040503050406030204" pitchFamily="18" charset="0"/>
                                        <a:ea typeface="Cambria Math"/>
                                      </a:rPr>
                                    </m:ctrlPr>
                                  </m:radPr>
                                  <m:deg/>
                                  <m:e>
                                    <m:f>
                                      <m:fPr>
                                        <m:ctrlPr>
                                          <a:rPr lang="en-US" sz="2400" b="0" i="1" smtClean="0">
                                            <a:latin typeface="Cambria Math" panose="02040503050406030204" pitchFamily="18" charset="0"/>
                                            <a:ea typeface="Cambria Math"/>
                                          </a:rPr>
                                        </m:ctrlPr>
                                      </m:fPr>
                                      <m:num>
                                        <m:acc>
                                          <m:accPr>
                                            <m:chr m:val="̂"/>
                                            <m:ctrlPr>
                                              <a:rPr lang="en-US" sz="2400" b="0" i="1" smtClean="0">
                                                <a:latin typeface="Cambria Math" panose="02040503050406030204" pitchFamily="18" charset="0"/>
                                              </a:rPr>
                                            </m:ctrlPr>
                                          </m:accPr>
                                          <m:e>
                                            <m:r>
                                              <a:rPr lang="en-US" sz="2400" b="0" i="1" smtClean="0">
                                                <a:latin typeface="Cambria Math"/>
                                              </a:rPr>
                                              <m:t>𝑝</m:t>
                                            </m:r>
                                          </m:e>
                                        </m:acc>
                                        <m:d>
                                          <m:dPr>
                                            <m:ctrlPr>
                                              <a:rPr lang="en-US" sz="2400" b="0" i="1" smtClean="0">
                                                <a:latin typeface="Cambria Math" panose="02040503050406030204" pitchFamily="18" charset="0"/>
                                                <a:ea typeface="Cambria Math"/>
                                              </a:rPr>
                                            </m:ctrlPr>
                                          </m:dPr>
                                          <m:e>
                                            <m:r>
                                              <a:rPr lang="en-US" sz="2400" b="0" i="1" smtClean="0">
                                                <a:latin typeface="Cambria Math"/>
                                                <a:ea typeface="Cambria Math"/>
                                              </a:rPr>
                                              <m:t>1−</m:t>
                                            </m:r>
                                            <m:acc>
                                              <m:accPr>
                                                <m:chr m:val="̂"/>
                                                <m:ctrlPr>
                                                  <a:rPr lang="en-US" sz="2400" b="0" i="1" smtClean="0">
                                                    <a:latin typeface="Cambria Math" panose="02040503050406030204" pitchFamily="18" charset="0"/>
                                                  </a:rPr>
                                                </m:ctrlPr>
                                              </m:accPr>
                                              <m:e>
                                                <m:r>
                                                  <a:rPr lang="en-US" sz="2400" b="0" i="1" smtClean="0">
                                                    <a:latin typeface="Cambria Math"/>
                                                  </a:rPr>
                                                  <m:t>𝑝</m:t>
                                                </m:r>
                                              </m:e>
                                            </m:acc>
                                          </m:e>
                                        </m:d>
                                      </m:num>
                                      <m:den>
                                        <m:r>
                                          <a:rPr lang="en-US" sz="2400" b="0" i="1" smtClean="0">
                                            <a:latin typeface="Cambria Math"/>
                                            <a:ea typeface="Cambria Math"/>
                                          </a:rPr>
                                          <m:t>𝑛</m:t>
                                        </m:r>
                                      </m:den>
                                    </m:f>
                                  </m:e>
                                </m:rad>
                              </m:oMath>
                            </m:oMathPara>
                          </a14:m>
                          <a:endParaRPr lang="en-US" sz="2400" dirty="0"/>
                        </a:p>
                      </a:txBody>
                      <a:tcPr/>
                    </a:tc>
                    <a:extLst>
                      <a:ext uri="{0D108BD9-81ED-4DB2-BD59-A6C34878D82A}">
                        <a16:rowId xmlns="" xmlns:a16="http://schemas.microsoft.com/office/drawing/2014/main" val="10001"/>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81991515"/>
                  </p:ext>
                </p:extLst>
              </p:nvPr>
            </p:nvGraphicFramePr>
            <p:xfrm>
              <a:off x="101498" y="1628800"/>
              <a:ext cx="8941003" cy="2011680"/>
            </p:xfrm>
            <a:graphic>
              <a:graphicData uri="http://schemas.openxmlformats.org/drawingml/2006/table">
                <a:tbl>
                  <a:tblPr firstRow="1" bandRow="1">
                    <a:tableStyleId>{5C22544A-7EE6-4342-B048-85BDC9FD1C3A}</a:tableStyleId>
                  </a:tblPr>
                  <a:tblGrid>
                    <a:gridCol w="2514601"/>
                    <a:gridCol w="1143000"/>
                    <a:gridCol w="2438400"/>
                    <a:gridCol w="2845002"/>
                  </a:tblGrid>
                  <a:tr h="701040">
                    <a:tc>
                      <a:txBody>
                        <a:bodyPr/>
                        <a:lstStyle/>
                        <a:p>
                          <a:r>
                            <a:rPr lang="en-US" sz="2000" dirty="0" smtClean="0"/>
                            <a:t>Assumptions</a:t>
                          </a:r>
                          <a:endParaRPr lang="en-US" sz="2000" dirty="0"/>
                        </a:p>
                      </a:txBody>
                      <a:tcPr/>
                    </a:tc>
                    <a:tc>
                      <a:txBody>
                        <a:bodyPr/>
                        <a:lstStyle/>
                        <a:p>
                          <a:r>
                            <a:rPr lang="en-US" sz="2000" dirty="0" smtClean="0"/>
                            <a:t>Point Estimate</a:t>
                          </a:r>
                          <a:endParaRPr lang="en-US" sz="2000" dirty="0"/>
                        </a:p>
                      </a:txBody>
                      <a:tcPr/>
                    </a:tc>
                    <a:tc>
                      <a:txBody>
                        <a:bodyPr/>
                        <a:lstStyle/>
                        <a:p>
                          <a:r>
                            <a:rPr lang="en-US" sz="2000" dirty="0" smtClean="0"/>
                            <a:t>Margin of Error</a:t>
                          </a:r>
                          <a:endParaRPr lang="en-US" sz="2000" dirty="0"/>
                        </a:p>
                      </a:txBody>
                      <a:tcPr/>
                    </a:tc>
                    <a:tc>
                      <a:txBody>
                        <a:bodyPr/>
                        <a:lstStyle/>
                        <a:p>
                          <a:r>
                            <a:rPr lang="en-US" sz="2000" dirty="0" smtClean="0"/>
                            <a:t>Confidence</a:t>
                          </a:r>
                          <a:r>
                            <a:rPr lang="en-US" sz="2000" baseline="0" dirty="0" smtClean="0"/>
                            <a:t> Interval</a:t>
                          </a:r>
                          <a:endParaRPr lang="en-US" sz="2000" dirty="0"/>
                        </a:p>
                      </a:txBody>
                      <a:tcPr/>
                    </a:tc>
                  </a:tr>
                  <a:tr h="1310640">
                    <a:tc>
                      <a:txBody>
                        <a:bodyPr/>
                        <a:lstStyle/>
                        <a:p>
                          <a:endParaRPr lang="en-US"/>
                        </a:p>
                      </a:txBody>
                      <a:tcPr>
                        <a:blipFill rotWithShape="0">
                          <a:blip r:embed="rId3"/>
                          <a:stretch>
                            <a:fillRect l="-242" t="-55556" r="-256416" b="-2315"/>
                          </a:stretch>
                        </a:blipFill>
                      </a:tcPr>
                    </a:tc>
                    <a:tc>
                      <a:txBody>
                        <a:bodyPr/>
                        <a:lstStyle/>
                        <a:p>
                          <a:endParaRPr lang="en-US"/>
                        </a:p>
                      </a:txBody>
                      <a:tcPr>
                        <a:blipFill rotWithShape="0">
                          <a:blip r:embed="rId3"/>
                          <a:stretch>
                            <a:fillRect l="-220213" t="-55556" r="-463298" b="-2315"/>
                          </a:stretch>
                        </a:blipFill>
                      </a:tcPr>
                    </a:tc>
                    <a:tc>
                      <a:txBody>
                        <a:bodyPr/>
                        <a:lstStyle/>
                        <a:p>
                          <a:endParaRPr lang="en-US"/>
                        </a:p>
                      </a:txBody>
                      <a:tcPr>
                        <a:blipFill rotWithShape="0">
                          <a:blip r:embed="rId3"/>
                          <a:stretch>
                            <a:fillRect l="-150500" t="-55556" r="-117750" b="-2315"/>
                          </a:stretch>
                        </a:blipFill>
                      </a:tcPr>
                    </a:tc>
                    <a:tc>
                      <a:txBody>
                        <a:bodyPr/>
                        <a:lstStyle/>
                        <a:p>
                          <a:endParaRPr lang="en-US"/>
                        </a:p>
                      </a:txBody>
                      <a:tcPr>
                        <a:blipFill rotWithShape="0">
                          <a:blip r:embed="rId3"/>
                          <a:stretch>
                            <a:fillRect l="-214561" t="-55556" r="-857" b="-23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457200" y="44958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ym typeface="Wingdings" panose="05000000000000000000" pitchFamily="2" charset="2"/>
                  </a:rPr>
                  <a:t>We are (1-</a:t>
                </a:r>
                <a14:m>
                  <m:oMath xmlns:m="http://schemas.openxmlformats.org/officeDocument/2006/math">
                    <m:r>
                      <a:rPr lang="en-US" i="1">
                        <a:latin typeface="Cambria Math"/>
                        <a:ea typeface="Cambria Math"/>
                      </a:rPr>
                      <m:t>𝛼</m:t>
                    </m:r>
                  </m:oMath>
                </a14:m>
                <a:r>
                  <a:rPr lang="en-US" dirty="0">
                    <a:sym typeface="Wingdings" panose="05000000000000000000" pitchFamily="2" charset="2"/>
                  </a:rPr>
                  <a:t>)% confident that the true population proportion lays on the confidence interval</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7200" y="4495800"/>
                <a:ext cx="8229600" cy="2209800"/>
              </a:xfrm>
              <a:prstGeom prst="rect">
                <a:avLst/>
              </a:prstGeom>
              <a:blipFill rotWithShape="0">
                <a:blip r:embed="rId4"/>
                <a:stretch>
                  <a:fillRect l="-1704" t="-3315"/>
                </a:stretch>
              </a:blipFill>
            </p:spPr>
            <p:txBody>
              <a:bodyPr/>
              <a:lstStyle/>
              <a:p>
                <a:r>
                  <a:rPr lang="en-US">
                    <a:noFill/>
                  </a:rPr>
                  <a:t> </a:t>
                </a:r>
              </a:p>
            </p:txBody>
          </p:sp>
        </mc:Fallback>
      </mc:AlternateContent>
    </p:spTree>
    <p:extLst>
      <p:ext uri="{BB962C8B-B14F-4D97-AF65-F5344CB8AC3E}">
        <p14:creationId xmlns:p14="http://schemas.microsoft.com/office/powerpoint/2010/main" val="34800152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Testing</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32663863"/>
                  </p:ext>
                </p:extLst>
              </p:nvPr>
            </p:nvGraphicFramePr>
            <p:xfrm>
              <a:off x="1662900" y="1628800"/>
              <a:ext cx="6432072" cy="4917567"/>
            </p:xfrm>
            <a:graphic>
              <a:graphicData uri="http://schemas.openxmlformats.org/drawingml/2006/table">
                <a:tbl>
                  <a:tblPr bandRow="1">
                    <a:tableStyleId>{5C22544A-7EE6-4342-B048-85BDC9FD1C3A}</a:tableStyleId>
                  </a:tblPr>
                  <a:tblGrid>
                    <a:gridCol w="1352169">
                      <a:extLst>
                        <a:ext uri="{9D8B030D-6E8A-4147-A177-3AD203B41FA5}">
                          <a16:colId xmlns="" xmlns:a16="http://schemas.microsoft.com/office/drawing/2014/main" val="20000"/>
                        </a:ext>
                      </a:extLst>
                    </a:gridCol>
                    <a:gridCol w="5079903">
                      <a:extLst>
                        <a:ext uri="{9D8B030D-6E8A-4147-A177-3AD203B41FA5}">
                          <a16:colId xmlns="" xmlns:a16="http://schemas.microsoft.com/office/drawing/2014/main" val="20001"/>
                        </a:ext>
                      </a:extLst>
                    </a:gridCol>
                  </a:tblGrid>
                  <a:tr h="924560">
                    <a:tc>
                      <a:txBody>
                        <a:bodyPr/>
                        <a:lstStyle/>
                        <a:p>
                          <a:r>
                            <a:rPr lang="en-US" dirty="0"/>
                            <a:t>Step One: </a:t>
                          </a:r>
                        </a:p>
                      </a:txBody>
                      <a:tcPr/>
                    </a:tc>
                    <a:tc>
                      <a:txBody>
                        <a:bodyPr/>
                        <a:lstStyle/>
                        <a:p>
                          <a:pPr marL="342900" lvl="0" indent="-342900">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m:t>
                              </m:r>
                              <m:r>
                                <a:rPr lang="en-US" i="1">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oMath>
                          </a14:m>
                          <a:r>
                            <a:rPr lang="en-US" dirty="0"/>
                            <a:t> &amp;</a:t>
                          </a: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endParaRPr lang="en-US" dirty="0"/>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oMath>
                          </a14:m>
                          <a:r>
                            <a:rPr lang="en-US" dirty="0"/>
                            <a:t> &amp;</a:t>
                          </a: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b="0" i="1" smtClean="0">
                                  <a:latin typeface="Cambria Math"/>
                                </a:rPr>
                                <m:t>&lt;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endParaRPr lang="en-US" dirty="0"/>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r>
                                <a:rPr lang="en-US" i="1">
                                  <a:latin typeface="Cambria Math"/>
                                </a:rPr>
                                <m:t>𝑝</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𝑝</m:t>
                                  </m:r>
                                </m:e>
                                <m:sub>
                                  <m:r>
                                    <a:rPr lang="en-US" b="0" i="1" smtClean="0">
                                      <a:latin typeface="Cambria Math"/>
                                    </a:rPr>
                                    <m:t>0</m:t>
                                  </m:r>
                                </m:sub>
                              </m:sSub>
                            </m:oMath>
                          </a14:m>
                          <a:r>
                            <a:rPr lang="en-US" dirty="0"/>
                            <a:t> &amp;</a:t>
                          </a: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b="0" i="1" smtClean="0">
                                  <a:latin typeface="Cambria Math"/>
                                </a:rPr>
                                <m:t>&gt;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endParaRPr lang="en-US" dirty="0"/>
                        </a:p>
                      </a:txBody>
                      <a:tcPr/>
                    </a:tc>
                    <a:extLst>
                      <a:ext uri="{0D108BD9-81ED-4DB2-BD59-A6C34878D82A}">
                        <a16:rowId xmlns="" xmlns:a16="http://schemas.microsoft.com/office/drawing/2014/main" val="10000"/>
                      </a:ext>
                    </a:extLst>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Two:</a:t>
                          </a:r>
                        </a:p>
                      </a:txBody>
                      <a:tcPr/>
                    </a:tc>
                    <a:tc>
                      <a:txBody>
                        <a:bodyPr/>
                        <a:lstStyle/>
                        <a:p>
                          <a:pPr marL="342900" indent="-342900">
                            <a:buFont typeface="+mj-lt"/>
                            <a:buAutoNum type="arabicPeriod"/>
                          </a:pPr>
                          <a:r>
                            <a:rPr lang="en-US" dirty="0"/>
                            <a:t>Categorical</a:t>
                          </a:r>
                        </a:p>
                        <a:p>
                          <a:pPr marL="342900" indent="-342900">
                            <a:buFont typeface="+mj-lt"/>
                            <a:buAutoNum type="arabicPeriod"/>
                          </a:pPr>
                          <a:r>
                            <a:rPr lang="en-US" dirty="0"/>
                            <a:t>Random Sample</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a:t>
                          </a:r>
                          <a14:m>
                            <m:oMath xmlns:m="http://schemas.openxmlformats.org/officeDocument/2006/math">
                              <m:r>
                                <m:rPr>
                                  <m:sty m:val="p"/>
                                </m:rPr>
                                <a:rPr lang="en-US" b="0" i="0" smtClean="0">
                                  <a:latin typeface="Cambria Math"/>
                                </a:rPr>
                                <m:t>n</m:t>
                              </m:r>
                              <m:sSub>
                                <m:sSubPr>
                                  <m:ctrlPr>
                                    <a:rPr lang="en-US" i="1" smtClean="0">
                                      <a:latin typeface="Cambria Math" panose="02040503050406030204" pitchFamily="18" charset="0"/>
                                    </a:rPr>
                                  </m:ctrlPr>
                                </m:sSubPr>
                                <m:e>
                                  <m:r>
                                    <a:rPr lang="en-US" i="1">
                                      <a:latin typeface="Cambria Math"/>
                                    </a:rPr>
                                    <m:t>𝑝</m:t>
                                  </m:r>
                                </m:e>
                                <m:sub>
                                  <m:r>
                                    <a:rPr lang="en-US" i="1">
                                      <a:latin typeface="Cambria Math"/>
                                    </a:rPr>
                                    <m:t>𝑜</m:t>
                                  </m:r>
                                </m:sub>
                              </m:sSub>
                              <m:r>
                                <a:rPr lang="en-US" b="0" i="1" smtClean="0">
                                  <a:latin typeface="Cambria Math"/>
                                </a:rPr>
                                <m:t>≥15</m:t>
                              </m:r>
                            </m:oMath>
                          </a14:m>
                          <a:r>
                            <a:rPr lang="en-US" dirty="0"/>
                            <a:t> &amp;  </a:t>
                          </a:r>
                          <a14:m>
                            <m:oMath xmlns:m="http://schemas.openxmlformats.org/officeDocument/2006/math">
                              <m:r>
                                <m:rPr>
                                  <m:sty m:val="p"/>
                                </m:rPr>
                                <a:rPr lang="en-US" b="0" i="0" smtClean="0">
                                  <a:latin typeface="Cambria Math"/>
                                </a:rPr>
                                <m:t>n</m:t>
                              </m:r>
                              <m:r>
                                <a:rPr lang="en-US" b="0" i="0" smtClean="0">
                                  <a:latin typeface="Cambria Math"/>
                                </a:rPr>
                                <m:t>(</m:t>
                              </m:r>
                              <m:r>
                                <a:rPr lang="en-US" b="0" i="1" smtClean="0">
                                  <a:latin typeface="Cambria Math"/>
                                </a:rPr>
                                <m:t>1−</m:t>
                              </m:r>
                              <m:sSub>
                                <m:sSubPr>
                                  <m:ctrlPr>
                                    <a:rPr lang="en-US" i="1" smtClean="0">
                                      <a:latin typeface="Cambria Math" panose="02040503050406030204" pitchFamily="18" charset="0"/>
                                    </a:rPr>
                                  </m:ctrlPr>
                                </m:sSubPr>
                                <m:e>
                                  <m:r>
                                    <a:rPr lang="en-US" i="1">
                                      <a:latin typeface="Cambria Math"/>
                                    </a:rPr>
                                    <m:t>𝑝</m:t>
                                  </m:r>
                                </m:e>
                                <m:sub>
                                  <m:r>
                                    <a:rPr lang="en-US" i="1">
                                      <a:latin typeface="Cambria Math"/>
                                    </a:rPr>
                                    <m:t>𝑜</m:t>
                                  </m:r>
                                </m:sub>
                              </m:sSub>
                              <m:r>
                                <a:rPr lang="en-US" b="0" i="1" smtClean="0">
                                  <a:latin typeface="Cambria Math"/>
                                </a:rPr>
                                <m:t>)≥15</m:t>
                              </m:r>
                            </m:oMath>
                          </a14:m>
                          <a:endParaRPr lang="en-US" dirty="0"/>
                        </a:p>
                      </a:txBody>
                      <a:tcPr/>
                    </a:tc>
                    <a:extLst>
                      <a:ext uri="{0D108BD9-81ED-4DB2-BD59-A6C34878D82A}">
                        <a16:rowId xmlns="" xmlns:a16="http://schemas.microsoft.com/office/drawing/2014/main" val="10001"/>
                      </a:ext>
                    </a:extLst>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Three: </a:t>
                          </a:r>
                        </a:p>
                      </a:txBody>
                      <a:tcPr/>
                    </a:tc>
                    <a:tc>
                      <a:txBody>
                        <a:bodyPr/>
                        <a:lstStyle/>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a:rPr>
                                      <m:t>𝑧</m:t>
                                    </m:r>
                                  </m:e>
                                  <m:sup>
                                    <m:r>
                                      <a:rPr lang="en-US" b="0" i="1" smtClean="0">
                                        <a:latin typeface="Cambria Math"/>
                                      </a:rPr>
                                      <m:t>∗</m:t>
                                    </m:r>
                                  </m:sup>
                                </m:sSup>
                                <m:r>
                                  <a:rPr lang="en-US" i="1">
                                    <a:latin typeface="Cambria Math"/>
                                  </a:rPr>
                                  <m:t>=</m:t>
                                </m:r>
                                <m:f>
                                  <m:fPr>
                                    <m:ctrlPr>
                                      <a:rPr lang="en-US" i="1">
                                        <a:latin typeface="Cambria Math" panose="02040503050406030204" pitchFamily="18" charset="0"/>
                                      </a:rPr>
                                    </m:ctrlPr>
                                  </m:fPr>
                                  <m:num>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𝑝</m:t>
                                        </m:r>
                                      </m:e>
                                    </m:acc>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r>
                                      <a:rPr lang="en-US" i="1">
                                        <a:latin typeface="Cambria Math"/>
                                      </a:rPr>
                                      <m:t>)</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d>
                                              <m:dPr>
                                                <m:ctrlPr>
                                                  <a:rPr lang="en-US" i="1">
                                                    <a:latin typeface="Cambria Math" panose="02040503050406030204" pitchFamily="18" charset="0"/>
                                                  </a:rPr>
                                                </m:ctrlPr>
                                              </m:dPr>
                                              <m:e>
                                                <m:r>
                                                  <a:rPr lang="en-US" i="1">
                                                    <a:latin typeface="Cambria Math"/>
                                                  </a:rPr>
                                                  <m:t>1−</m:t>
                                                </m:r>
                                                <m:sSub>
                                                  <m:sSubPr>
                                                    <m:ctrlPr>
                                                      <a:rPr lang="en-US" i="1">
                                                        <a:latin typeface="Cambria Math" panose="02040503050406030204" pitchFamily="18" charset="0"/>
                                                      </a:rPr>
                                                    </m:ctrlPr>
                                                  </m:sSubPr>
                                                  <m:e>
                                                    <m:r>
                                                      <a:rPr lang="en-US" i="1">
                                                        <a:latin typeface="Cambria Math"/>
                                                      </a:rPr>
                                                      <m:t>𝑝</m:t>
                                                    </m:r>
                                                  </m:e>
                                                  <m:sub>
                                                    <m:r>
                                                      <a:rPr lang="en-US" i="1">
                                                        <a:latin typeface="Cambria Math"/>
                                                      </a:rPr>
                                                      <m:t>𝑜</m:t>
                                                    </m:r>
                                                  </m:sub>
                                                </m:sSub>
                                              </m:e>
                                            </m:d>
                                          </m:num>
                                          <m:den>
                                            <m:r>
                                              <a:rPr lang="en-US" i="1">
                                                <a:latin typeface="Cambria Math"/>
                                              </a:rPr>
                                              <m:t>𝑛</m:t>
                                            </m:r>
                                          </m:den>
                                        </m:f>
                                      </m:e>
                                    </m:rad>
                                  </m:den>
                                </m:f>
                              </m:oMath>
                            </m:oMathPara>
                          </a14:m>
                          <a:endParaRPr lang="en-US" dirty="0"/>
                        </a:p>
                      </a:txBody>
                      <a:tcPr/>
                    </a:tc>
                    <a:extLst>
                      <a:ext uri="{0D108BD9-81ED-4DB2-BD59-A6C34878D82A}">
                        <a16:rowId xmlns="" xmlns:a16="http://schemas.microsoft.com/office/drawing/2014/main" val="10002"/>
                      </a:ext>
                    </a:extLst>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Four:</a:t>
                          </a:r>
                        </a:p>
                      </a:txBody>
                      <a:tcPr/>
                    </a:tc>
                    <a:tc>
                      <a:txBody>
                        <a:bodyPr/>
                        <a:lstStyle/>
                        <a:p>
                          <a:pPr marL="0" lvl="0" indent="0" algn="l">
                            <a:buFont typeface="+mj-lt"/>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i="1" smtClean="0">
                                  <a:latin typeface="Cambria Math"/>
                                  <a:ea typeface="Cambria Math"/>
                                </a:rPr>
                                <m: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r>
                            <a:rPr lang="en-US" dirty="0">
                              <a:sym typeface="Wingdings" panose="05000000000000000000" pitchFamily="2" charset="2"/>
                            </a:rPr>
                            <a:t> p-value = 2*P(Z&lt;-|z*|)</a:t>
                          </a:r>
                          <a:endParaRPr lang="en-US" dirty="0"/>
                        </a:p>
                        <a:p>
                          <a:pPr marL="0" marR="0" lvl="1" indent="0" algn="l" defTabSz="914400" rtl="0" eaLnBrk="1" fontAlgn="auto" latinLnBrk="0" hangingPunct="1">
                            <a:lnSpc>
                              <a:spcPct val="100000"/>
                            </a:lnSpc>
                            <a:spcBef>
                              <a:spcPts val="0"/>
                            </a:spcBef>
                            <a:spcAft>
                              <a:spcPts val="0"/>
                            </a:spcAft>
                            <a:buClrTx/>
                            <a:buSzTx/>
                            <a:buFont typeface="+mj-lt"/>
                            <a:buNone/>
                            <a:tabLst/>
                            <a:defRPr/>
                          </a:pPr>
                          <a14:m>
                            <m:oMath xmlns:m="http://schemas.openxmlformats.org/officeDocument/2006/math">
                              <m:sSub>
                                <m:sSubPr>
                                  <m:ctrlPr>
                                    <a:rPr lang="en-US" i="1">
                                      <a:latin typeface="Cambria Math" panose="02040503050406030204" pitchFamily="18" charset="0"/>
                                    </a:rPr>
                                  </m:ctrlPr>
                                </m:sSubPr>
                                <m:e>
                                  <m:r>
                                    <a:rPr lang="en-US" i="1">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b="0" i="1" smtClean="0">
                                  <a:latin typeface="Cambria Math"/>
                                </a:rPr>
                                <m:t>&lt;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r>
                            <a:rPr lang="en-US" dirty="0">
                              <a:sym typeface="Wingdings" panose="05000000000000000000" pitchFamily="2" charset="2"/>
                            </a:rPr>
                            <a:t> p-value = P(Z&lt;z*)</a:t>
                          </a:r>
                          <a:endParaRPr lang="en-US" dirty="0"/>
                        </a:p>
                        <a:p>
                          <a:pPr marL="0" marR="0" lvl="1" indent="0" algn="l" defTabSz="914400" rtl="0" eaLnBrk="1" fontAlgn="auto" latinLnBrk="0" hangingPunct="1">
                            <a:lnSpc>
                              <a:spcPct val="100000"/>
                            </a:lnSpc>
                            <a:spcBef>
                              <a:spcPts val="0"/>
                            </a:spcBef>
                            <a:spcAft>
                              <a:spcPts val="0"/>
                            </a:spcAft>
                            <a:buClrTx/>
                            <a:buSzTx/>
                            <a:buFont typeface="+mj-lt"/>
                            <a:buNone/>
                            <a:tabLst/>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𝑎</m:t>
                                  </m:r>
                                </m:sub>
                              </m:sSub>
                              <m:r>
                                <a:rPr lang="en-US" i="1">
                                  <a:latin typeface="Cambria Math"/>
                                </a:rPr>
                                <m:t>:</m:t>
                              </m:r>
                              <m:r>
                                <a:rPr lang="en-US" i="1">
                                  <a:latin typeface="Cambria Math"/>
                                </a:rPr>
                                <m:t>𝑝</m:t>
                              </m:r>
                              <m:r>
                                <a:rPr lang="en-US" b="0" i="1" smtClean="0">
                                  <a:latin typeface="Cambria Math"/>
                                </a:rPr>
                                <m:t>&gt;</m:t>
                              </m:r>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p</m:t>
                                  </m:r>
                                </m:e>
                                <m:sub>
                                  <m:r>
                                    <a:rPr lang="en-US" b="0" i="0" smtClean="0">
                                      <a:latin typeface="Cambria Math"/>
                                      <a:ea typeface="Cambria Math"/>
                                    </a:rPr>
                                    <m:t>0</m:t>
                                  </m:r>
                                </m:sub>
                              </m:sSub>
                            </m:oMath>
                          </a14:m>
                          <a:r>
                            <a:rPr lang="en-US" dirty="0">
                              <a:sym typeface="Wingdings" panose="05000000000000000000" pitchFamily="2" charset="2"/>
                            </a:rPr>
                            <a:t> p-value = P(Z&gt;z*) = 1-P(Z&lt;z*)</a:t>
                          </a:r>
                          <a:endParaRPr lang="en-US" dirty="0"/>
                        </a:p>
                      </a:txBody>
                      <a:tcPr/>
                    </a:tc>
                    <a:extLst>
                      <a:ext uri="{0D108BD9-81ED-4DB2-BD59-A6C34878D82A}">
                        <a16:rowId xmlns="" xmlns:a16="http://schemas.microsoft.com/office/drawing/2014/main" val="10003"/>
                      </a:ext>
                    </a:extLst>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Five: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If p-value</a:t>
                          </a:r>
                          <a14:m>
                            <m:oMath xmlns:m="http://schemas.openxmlformats.org/officeDocument/2006/math">
                              <m:r>
                                <a:rPr lang="en-US" i="1">
                                  <a:latin typeface="Cambria Math"/>
                                </a:rPr>
                                <m:t>≤</m:t>
                              </m:r>
                              <m:d>
                                <m:dPr>
                                  <m:ctrlPr>
                                    <a:rPr lang="en-US" i="1">
                                      <a:latin typeface="Cambria Math" panose="02040503050406030204" pitchFamily="18" charset="0"/>
                                    </a:rPr>
                                  </m:ctrlPr>
                                </m:dPr>
                                <m:e>
                                  <m:r>
                                    <a:rPr lang="en-US" i="1">
                                      <a:latin typeface="Cambria Math"/>
                                    </a:rPr>
                                    <m:t>1−</m:t>
                                  </m:r>
                                  <m:r>
                                    <a:rPr lang="en-US" i="1">
                                      <a:latin typeface="Cambria Math"/>
                                    </a:rPr>
                                    <m:t>𝑐𝑜𝑛𝑓𝑖𝑑𝑒𝑛𝑒</m:t>
                                  </m:r>
                                </m:e>
                              </m:d>
                              <m:r>
                                <a:rPr lang="en-US" i="1">
                                  <a:latin typeface="Cambria Math"/>
                                </a:rPr>
                                <m:t>=</m:t>
                              </m:r>
                              <m:r>
                                <m:rPr>
                                  <m:sty m:val="p"/>
                                </m:rPr>
                                <a:rPr lang="el-GR" i="1">
                                  <a:latin typeface="Cambria Math"/>
                                </a:rPr>
                                <m:t>α</m:t>
                              </m:r>
                            </m:oMath>
                          </a14:m>
                          <a:r>
                            <a:rPr lang="en-US" dirty="0"/>
                            <a:t> </a:t>
                          </a:r>
                          <a:br>
                            <a:rPr lang="en-US" dirty="0"/>
                          </a:br>
                          <a:r>
                            <a:rPr lang="en-US" dirty="0"/>
                            <a:t>              </a:t>
                          </a:r>
                          <a:r>
                            <a:rPr lang="en-US" dirty="0">
                              <a:sym typeface="Wingdings" panose="05000000000000000000" pitchFamily="2" charset="2"/>
                            </a:rPr>
                            <a:t> Reject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b="0" i="1" smtClean="0">
                                      <a:latin typeface="Cambria Math"/>
                                    </a:rPr>
                                    <m:t>0</m:t>
                                  </m:r>
                                </m:sub>
                              </m:sSub>
                            </m:oMath>
                          </a14:m>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p-value</a:t>
                          </a:r>
                          <a14:m>
                            <m:oMath xmlns:m="http://schemas.openxmlformats.org/officeDocument/2006/math">
                              <m:r>
                                <a:rPr lang="en-US" i="1">
                                  <a:latin typeface="Cambria Math"/>
                                </a:rPr>
                                <m:t>&gt;</m:t>
                              </m:r>
                              <m:d>
                                <m:dPr>
                                  <m:ctrlPr>
                                    <a:rPr lang="en-US" i="1">
                                      <a:latin typeface="Cambria Math" panose="02040503050406030204" pitchFamily="18" charset="0"/>
                                    </a:rPr>
                                  </m:ctrlPr>
                                </m:dPr>
                                <m:e>
                                  <m:r>
                                    <a:rPr lang="en-US" i="1">
                                      <a:latin typeface="Cambria Math"/>
                                    </a:rPr>
                                    <m:t>1−</m:t>
                                  </m:r>
                                  <m:r>
                                    <a:rPr lang="en-US" i="1">
                                      <a:latin typeface="Cambria Math"/>
                                    </a:rPr>
                                    <m:t>𝑐𝑜𝑛𝑓𝑖𝑑𝑒𝑛𝑐𝑒</m:t>
                                  </m:r>
                                </m:e>
                              </m:d>
                              <m:r>
                                <a:rPr lang="en-US" i="1">
                                  <a:latin typeface="Cambria Math"/>
                                </a:rPr>
                                <m:t>=</m:t>
                              </m:r>
                              <m:r>
                                <m:rPr>
                                  <m:sty m:val="p"/>
                                </m:rPr>
                                <a:rPr lang="el-GR" i="1">
                                  <a:latin typeface="Cambria Math"/>
                                </a:rPr>
                                <m:t>α</m:t>
                              </m:r>
                            </m:oMath>
                          </a14:m>
                          <a:endParaRPr lang="en-US" dirty="0"/>
                        </a:p>
                        <a:p>
                          <a:r>
                            <a:rPr lang="en-US" dirty="0"/>
                            <a:t>              </a:t>
                          </a:r>
                          <a:r>
                            <a:rPr lang="en-US" dirty="0">
                              <a:sym typeface="Wingdings" panose="05000000000000000000" pitchFamily="2" charset="2"/>
                            </a:rPr>
                            <a:t> Fail to Reject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𝐻</m:t>
                                  </m:r>
                                </m:e>
                                <m:sub>
                                  <m:r>
                                    <a:rPr lang="en-US" b="0" i="1" smtClean="0">
                                      <a:latin typeface="Cambria Math"/>
                                    </a:rPr>
                                    <m:t>0</m:t>
                                  </m:r>
                                </m:sub>
                              </m:sSub>
                            </m:oMath>
                          </a14:m>
                          <a:endParaRPr lang="en-US" dirty="0"/>
                        </a:p>
                      </a:txBody>
                      <a:tcPr/>
                    </a:tc>
                    <a:extLst>
                      <a:ext uri="{0D108BD9-81ED-4DB2-BD59-A6C34878D82A}">
                        <a16:rowId xmlns="" xmlns:a16="http://schemas.microsoft.com/office/drawing/2014/main"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32663863"/>
                  </p:ext>
                </p:extLst>
              </p:nvPr>
            </p:nvGraphicFramePr>
            <p:xfrm>
              <a:off x="1662900" y="1628800"/>
              <a:ext cx="6432072" cy="4917567"/>
            </p:xfrm>
            <a:graphic>
              <a:graphicData uri="http://schemas.openxmlformats.org/drawingml/2006/table">
                <a:tbl>
                  <a:tblPr bandRow="1">
                    <a:tableStyleId>{5C22544A-7EE6-4342-B048-85BDC9FD1C3A}</a:tableStyleId>
                  </a:tblPr>
                  <a:tblGrid>
                    <a:gridCol w="1352169"/>
                    <a:gridCol w="5079903"/>
                  </a:tblGrid>
                  <a:tr h="924560">
                    <a:tc>
                      <a:txBody>
                        <a:bodyPr/>
                        <a:lstStyle/>
                        <a:p>
                          <a:r>
                            <a:rPr lang="en-US" dirty="0" smtClean="0"/>
                            <a:t>Step One: </a:t>
                          </a:r>
                          <a:endParaRPr lang="en-US" dirty="0"/>
                        </a:p>
                      </a:txBody>
                      <a:tcPr/>
                    </a:tc>
                    <a:tc>
                      <a:txBody>
                        <a:bodyPr/>
                        <a:lstStyle/>
                        <a:p>
                          <a:endParaRPr lang="en-US"/>
                        </a:p>
                      </a:txBody>
                      <a:tcPr>
                        <a:blipFill rotWithShape="0">
                          <a:blip r:embed="rId3"/>
                          <a:stretch>
                            <a:fillRect l="-26739" t="-3289" r="-240" b="-442105"/>
                          </a:stretch>
                        </a:blipFill>
                      </a:tcPr>
                    </a:tc>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 Two:</a:t>
                          </a:r>
                        </a:p>
                      </a:txBody>
                      <a:tcPr/>
                    </a:tc>
                    <a:tc>
                      <a:txBody>
                        <a:bodyPr/>
                        <a:lstStyle/>
                        <a:p>
                          <a:endParaRPr lang="en-US"/>
                        </a:p>
                      </a:txBody>
                      <a:tcPr>
                        <a:blipFill rotWithShape="0">
                          <a:blip r:embed="rId3"/>
                          <a:stretch>
                            <a:fillRect l="-26739" t="-103974" r="-240" b="-345033"/>
                          </a:stretch>
                        </a:blipFill>
                      </a:tcPr>
                    </a:tc>
                  </a:tr>
                  <a:tr h="955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 Three: </a:t>
                          </a:r>
                        </a:p>
                      </a:txBody>
                      <a:tcPr/>
                    </a:tc>
                    <a:tc>
                      <a:txBody>
                        <a:bodyPr/>
                        <a:lstStyle/>
                        <a:p>
                          <a:endParaRPr lang="en-US"/>
                        </a:p>
                      </a:txBody>
                      <a:tcPr>
                        <a:blipFill rotWithShape="0">
                          <a:blip r:embed="rId3"/>
                          <a:stretch>
                            <a:fillRect l="-26739" t="-196178" r="-240" b="-231847"/>
                          </a:stretch>
                        </a:blipFill>
                      </a:tcPr>
                    </a:tc>
                  </a:tr>
                  <a:tr h="924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 Four:</a:t>
                          </a:r>
                        </a:p>
                      </a:txBody>
                      <a:tcPr/>
                    </a:tc>
                    <a:tc>
                      <a:txBody>
                        <a:bodyPr/>
                        <a:lstStyle/>
                        <a:p>
                          <a:endParaRPr lang="en-US"/>
                        </a:p>
                      </a:txBody>
                      <a:tcPr>
                        <a:blipFill rotWithShape="0">
                          <a:blip r:embed="rId3"/>
                          <a:stretch>
                            <a:fillRect l="-26739" t="-305921" r="-240" b="-139474"/>
                          </a:stretch>
                        </a:blipFill>
                      </a:tcPr>
                    </a:tc>
                  </a:tr>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 Five: </a:t>
                          </a:r>
                        </a:p>
                      </a:txBody>
                      <a:tcPr/>
                    </a:tc>
                    <a:tc>
                      <a:txBody>
                        <a:bodyPr/>
                        <a:lstStyle/>
                        <a:p>
                          <a:endParaRPr lang="en-US"/>
                        </a:p>
                      </a:txBody>
                      <a:tcPr>
                        <a:blipFill rotWithShape="0">
                          <a:blip r:embed="rId3"/>
                          <a:stretch>
                            <a:fillRect l="-26739" t="-316410" r="-240" b="-8718"/>
                          </a:stretch>
                        </a:blipFill>
                      </a:tcPr>
                    </a:tc>
                  </a:tr>
                </a:tbl>
              </a:graphicData>
            </a:graphic>
          </p:graphicFrame>
        </mc:Fallback>
      </mc:AlternateContent>
    </p:spTree>
    <p:extLst>
      <p:ext uri="{BB962C8B-B14F-4D97-AF65-F5344CB8AC3E}">
        <p14:creationId xmlns:p14="http://schemas.microsoft.com/office/powerpoint/2010/main" val="22229995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289" y="2451538"/>
            <a:ext cx="3636822" cy="3568262"/>
          </a:xfrm>
          <a:prstGeom prst="rect">
            <a:avLst/>
          </a:prstGeom>
        </p:spPr>
      </p:pic>
      <p:pic>
        <p:nvPicPr>
          <p:cNvPr id="13" name="Content Placeholder 12"/>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19154" y="2451538"/>
            <a:ext cx="3636822" cy="3568262"/>
          </a:xfrm>
        </p:spPr>
      </p:pic>
      <p:sp>
        <p:nvSpPr>
          <p:cNvPr id="2" name="Title 1"/>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Point Estimation vs. Interval Estimation</a:t>
            </a:r>
          </a:p>
        </p:txBody>
      </p:sp>
      <p:sp>
        <p:nvSpPr>
          <p:cNvPr id="5" name="Text Placeholder 4"/>
          <p:cNvSpPr>
            <a:spLocks noGrp="1"/>
          </p:cNvSpPr>
          <p:nvPr>
            <p:ph type="body" sz="quarter" idx="1"/>
          </p:nvPr>
        </p:nvSpPr>
        <p:spPr/>
        <p:txBody>
          <a:bodyPr/>
          <a:lstStyle/>
          <a:p>
            <a:r>
              <a:rPr lang="en-US" dirty="0">
                <a:latin typeface="Calibri" panose="020F0502020204030204" pitchFamily="34" charset="0"/>
                <a:cs typeface="Calibri" panose="020F0502020204030204" pitchFamily="34" charset="0"/>
              </a:rPr>
              <a:t>Point Estimation</a:t>
            </a:r>
          </a:p>
        </p:txBody>
      </p:sp>
      <p:sp>
        <p:nvSpPr>
          <p:cNvPr id="6" name="Text Placeholder 5"/>
          <p:cNvSpPr>
            <a:spLocks noGrp="1"/>
          </p:cNvSpPr>
          <p:nvPr>
            <p:ph type="body" sz="quarter" idx="3"/>
          </p:nvPr>
        </p:nvSpPr>
        <p:spPr/>
        <p:txBody>
          <a:bodyPr/>
          <a:lstStyle/>
          <a:p>
            <a:r>
              <a:rPr lang="en-US" dirty="0">
                <a:latin typeface="Calibri" panose="020F0502020204030204" pitchFamily="34" charset="0"/>
                <a:cs typeface="Calibri" panose="020F0502020204030204" pitchFamily="34" charset="0"/>
              </a:rPr>
              <a:t>Interval Estimation</a:t>
            </a:r>
          </a:p>
        </p:txBody>
      </p:sp>
      <p:sp>
        <p:nvSpPr>
          <p:cNvPr id="7" name="Oval 6"/>
          <p:cNvSpPr/>
          <p:nvPr/>
        </p:nvSpPr>
        <p:spPr>
          <a:xfrm>
            <a:off x="2144938" y="4047155"/>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Oval 8"/>
          <p:cNvSpPr/>
          <p:nvPr/>
        </p:nvSpPr>
        <p:spPr>
          <a:xfrm>
            <a:off x="2336312"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Oval 9"/>
          <p:cNvSpPr/>
          <p:nvPr/>
        </p:nvSpPr>
        <p:spPr>
          <a:xfrm>
            <a:off x="2790237" y="366192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Oval 10"/>
          <p:cNvSpPr/>
          <p:nvPr/>
        </p:nvSpPr>
        <p:spPr>
          <a:xfrm>
            <a:off x="2552700" y="397752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ysClr val="windowText" lastClr="000000"/>
              </a:solidFill>
            </a:endParaRPr>
          </a:p>
        </p:txBody>
      </p:sp>
      <p:sp>
        <p:nvSpPr>
          <p:cNvPr id="14" name="Oval 13"/>
          <p:cNvSpPr/>
          <p:nvPr/>
        </p:nvSpPr>
        <p:spPr>
          <a:xfrm>
            <a:off x="6300192" y="3501008"/>
            <a:ext cx="576064" cy="584076"/>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Oval 15"/>
          <p:cNvSpPr/>
          <p:nvPr/>
        </p:nvSpPr>
        <p:spPr>
          <a:xfrm>
            <a:off x="6876256" y="4005064"/>
            <a:ext cx="444624" cy="417778"/>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Oval 16"/>
          <p:cNvSpPr/>
          <p:nvPr/>
        </p:nvSpPr>
        <p:spPr>
          <a:xfrm>
            <a:off x="6143600" y="3861048"/>
            <a:ext cx="732656" cy="788082"/>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sp>
        <p:nvSpPr>
          <p:cNvPr id="19" name="Oval 18"/>
          <p:cNvSpPr/>
          <p:nvPr/>
        </p:nvSpPr>
        <p:spPr>
          <a:xfrm>
            <a:off x="2877594" y="418196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Oval 19"/>
          <p:cNvSpPr/>
          <p:nvPr/>
        </p:nvSpPr>
        <p:spPr>
          <a:xfrm>
            <a:off x="2465557" y="435757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Oval 20"/>
          <p:cNvSpPr/>
          <p:nvPr/>
        </p:nvSpPr>
        <p:spPr>
          <a:xfrm>
            <a:off x="6514416" y="3597892"/>
            <a:ext cx="767676" cy="824950"/>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Oval 21"/>
          <p:cNvSpPr/>
          <p:nvPr/>
        </p:nvSpPr>
        <p:spPr>
          <a:xfrm>
            <a:off x="6389727" y="4085084"/>
            <a:ext cx="718037" cy="776941"/>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TextBox 22"/>
          <p:cNvSpPr txBox="1"/>
          <p:nvPr/>
        </p:nvSpPr>
        <p:spPr>
          <a:xfrm>
            <a:off x="3707904" y="2564904"/>
            <a:ext cx="2012627"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Target Parameter</a:t>
            </a:r>
          </a:p>
        </p:txBody>
      </p:sp>
      <p:cxnSp>
        <p:nvCxnSpPr>
          <p:cNvPr id="25" name="Straight Arrow Connector 24"/>
          <p:cNvCxnSpPr/>
          <p:nvPr/>
        </p:nvCxnSpPr>
        <p:spPr>
          <a:xfrm flipH="1">
            <a:off x="2552700" y="2873430"/>
            <a:ext cx="1362327" cy="1340523"/>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305815" y="2876743"/>
            <a:ext cx="1426425" cy="133721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564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ppt_x"/>
                                          </p:val>
                                        </p:tav>
                                        <p:tav tm="100000">
                                          <p:val>
                                            <p:strVal val="#ppt_x"/>
                                          </p:val>
                                        </p:tav>
                                      </p:tavLst>
                                    </p:anim>
                                    <p:anim calcmode="lin" valueType="num">
                                      <p:cBhvr additive="base">
                                        <p:cTn id="75"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ppt_x"/>
                                          </p:val>
                                        </p:tav>
                                        <p:tav tm="100000">
                                          <p:val>
                                            <p:strVal val="#ppt_x"/>
                                          </p:val>
                                        </p:tav>
                                      </p:tavLst>
                                    </p:anim>
                                    <p:anim calcmode="lin" valueType="num">
                                      <p:cBhvr additive="base">
                                        <p:cTn id="8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1"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fill="hold"/>
                                        <p:tgtEl>
                                          <p:spTgt spid="22"/>
                                        </p:tgtEl>
                                        <p:attrNameLst>
                                          <p:attrName>ppt_x</p:attrName>
                                        </p:attrNameLst>
                                      </p:cBhvr>
                                      <p:tavLst>
                                        <p:tav tm="0">
                                          <p:val>
                                            <p:strVal val="#ppt_x"/>
                                          </p:val>
                                        </p:tav>
                                        <p:tav tm="100000">
                                          <p:val>
                                            <p:strVal val="#ppt_x"/>
                                          </p:val>
                                        </p:tav>
                                      </p:tavLst>
                                    </p:anim>
                                    <p:anim calcmode="lin" valueType="num">
                                      <p:cBhvr additive="base">
                                        <p:cTn id="87"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4" grpId="0" animBg="1"/>
      <p:bldP spid="16" grpId="0" animBg="1"/>
      <p:bldP spid="17" grpId="0" animBg="1"/>
      <p:bldP spid="19" grpId="0" animBg="1"/>
      <p:bldP spid="20" grpId="0" animBg="1"/>
      <p:bldP spid="21" grpId="0" animBg="1"/>
      <p:bldP spid="2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00808"/>
                <a:ext cx="9144000" cy="5029200"/>
              </a:xfrm>
            </p:spPr>
            <p:txBody>
              <a:bodyPr>
                <a:normAutofit fontScale="92500"/>
              </a:bodyPr>
              <a:lstStyle/>
              <a:p>
                <a:pPr latinLnBrk="0"/>
                <a:r>
                  <a:rPr lang="en-US" dirty="0" smtClean="0"/>
                  <a:t>We will consider an interval estimator which </a:t>
                </a:r>
                <a:r>
                  <a:rPr lang="en-US" dirty="0"/>
                  <a:t>we call a confidence interval:</a:t>
                </a:r>
                <a:endParaRPr lang="en-US" b="1" dirty="0"/>
              </a:p>
              <a:p>
                <a:pPr marL="457200" lvl="1" indent="0" latinLnBrk="0">
                  <a:buNone/>
                </a:pPr>
                <a:endParaRPr lang="en-US" b="1" i="1" dirty="0">
                  <a:latin typeface="Cambria Math"/>
                </a:endParaRPr>
              </a:p>
              <a:p>
                <a:pPr marL="457200" lvl="1" indent="0" latinLnBrk="0">
                  <a:buNone/>
                </a:pPr>
                <a14:m>
                  <m:oMathPara xmlns:m="http://schemas.openxmlformats.org/officeDocument/2006/math">
                    <m:oMathParaPr>
                      <m:jc m:val="centerGroup"/>
                    </m:oMathParaPr>
                    <m:oMath xmlns:m="http://schemas.openxmlformats.org/officeDocument/2006/math">
                      <m:r>
                        <a:rPr lang="en-US" sz="3200" b="1" i="1">
                          <a:latin typeface="Cambria Math"/>
                        </a:rPr>
                        <m:t>𝒑𝒐𝒊𝒏𝒕</m:t>
                      </m:r>
                      <m:r>
                        <a:rPr lang="en-US" sz="3200" b="1" i="1">
                          <a:latin typeface="Cambria Math"/>
                        </a:rPr>
                        <m:t> </m:t>
                      </m:r>
                      <m:r>
                        <a:rPr lang="en-US" sz="3200" b="1" i="1">
                          <a:latin typeface="Cambria Math"/>
                        </a:rPr>
                        <m:t>𝒆𝒔𝒕𝒊𝒎𝒂𝒕𝒐𝒓</m:t>
                      </m:r>
                      <m:r>
                        <a:rPr lang="en-US" sz="3200" b="1" i="1">
                          <a:latin typeface="Cambria Math"/>
                        </a:rPr>
                        <m:t>±</m:t>
                      </m:r>
                      <m:r>
                        <a:rPr lang="en-US" sz="3200" b="1" i="1">
                          <a:latin typeface="Cambria Math"/>
                        </a:rPr>
                        <m:t>𝒎𝒂𝒓𝒈𝒊𝒏</m:t>
                      </m:r>
                      <m:r>
                        <a:rPr lang="en-US" sz="3200" b="1" i="1">
                          <a:latin typeface="Cambria Math"/>
                        </a:rPr>
                        <m:t> </m:t>
                      </m:r>
                      <m:r>
                        <a:rPr lang="en-US" sz="3200" b="1" i="1">
                          <a:latin typeface="Cambria Math"/>
                        </a:rPr>
                        <m:t>𝒐𝒇</m:t>
                      </m:r>
                      <m:r>
                        <a:rPr lang="en-US" sz="3200" b="1" i="1">
                          <a:latin typeface="Cambria Math"/>
                        </a:rPr>
                        <m:t> </m:t>
                      </m:r>
                      <m:r>
                        <a:rPr lang="en-US" sz="3200" b="1" i="1">
                          <a:latin typeface="Cambria Math"/>
                        </a:rPr>
                        <m:t>𝒆𝒓𝒓𝒐𝒓</m:t>
                      </m:r>
                    </m:oMath>
                  </m:oMathPara>
                </a14:m>
                <a:endParaRPr lang="en-US" sz="3200" b="1" dirty="0" smtClean="0"/>
              </a:p>
              <a:p>
                <a:pPr marL="457200" lvl="1" indent="0" latinLnBrk="0">
                  <a:buNone/>
                </a:pPr>
                <a:r>
                  <a:rPr lang="en-US" sz="3200" b="1" i="1" dirty="0" smtClean="0">
                    <a:latin typeface="Cambria" panose="02040503050406030204" pitchFamily="18" charset="0"/>
                  </a:rPr>
                  <a:t>  = (point estimator – margin or error,</a:t>
                </a:r>
              </a:p>
              <a:p>
                <a:pPr marL="457200" lvl="1" indent="0" latinLnBrk="0">
                  <a:buNone/>
                </a:pPr>
                <a:r>
                  <a:rPr lang="en-US" sz="3200" b="1" i="1" dirty="0">
                    <a:latin typeface="Cambria" panose="02040503050406030204" pitchFamily="18" charset="0"/>
                  </a:rPr>
                  <a:t> </a:t>
                </a:r>
                <a:r>
                  <a:rPr lang="en-US" sz="3200" b="1" i="1" dirty="0" smtClean="0">
                    <a:latin typeface="Cambria" panose="02040503050406030204" pitchFamily="18" charset="0"/>
                  </a:rPr>
                  <a:t>                            point estimator + margin or error)</a:t>
                </a:r>
                <a:endParaRPr lang="en-US" sz="3200" b="1" i="1" dirty="0">
                  <a:latin typeface="Cambria" panose="02040503050406030204" pitchFamily="18" charset="0"/>
                </a:endParaRPr>
              </a:p>
              <a:p>
                <a:pPr marL="457200" lvl="1" indent="0" latinLnBrk="0">
                  <a:buNone/>
                </a:pPr>
                <a:endParaRPr lang="en-US" b="1" dirty="0"/>
              </a:p>
              <a:p>
                <a:pPr marL="480060" indent="-342900" latinLnBrk="0"/>
                <a:r>
                  <a:rPr lang="en-US" dirty="0"/>
                  <a:t>By using confidence </a:t>
                </a:r>
                <a:r>
                  <a:rPr lang="en-US" dirty="0" smtClean="0"/>
                  <a:t>intervals, </a:t>
                </a:r>
                <a:r>
                  <a:rPr lang="en-US" dirty="0"/>
                  <a:t>we can use probabilistic statement about the containment of the target parameter on our interval </a:t>
                </a:r>
                <a:r>
                  <a:rPr lang="en-US" dirty="0" smtClean="0"/>
                  <a:t>estimation</a:t>
                </a:r>
              </a:p>
              <a:p>
                <a:pPr marL="480060" indent="-342900" latinLnBrk="0"/>
                <a:r>
                  <a:rPr lang="en-US" dirty="0" smtClean="0"/>
                  <a:t>The sampling distribution with C.L.T. takes critical role when we are constructing our confidence intervals</a:t>
                </a:r>
                <a:endParaRPr lang="en-US" dirty="0"/>
              </a:p>
              <a:p>
                <a:pPr marL="457200" lvl="1" indent="0" latinLnBrk="0">
                  <a:buNone/>
                </a:pPr>
                <a:endParaRPr lang="en-US" b="1" dirty="0"/>
              </a:p>
              <a:p>
                <a:pPr marL="457200" lvl="1" indent="0" latinLnBrk="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00808"/>
                <a:ext cx="9144000" cy="5029200"/>
              </a:xfrm>
              <a:blipFill rotWithShape="0">
                <a:blip r:embed="rId2"/>
                <a:stretch>
                  <a:fillRect l="-67" t="-848" r="-133"/>
                </a:stretch>
              </a:blipFill>
            </p:spPr>
            <p:txBody>
              <a:bodyPr/>
              <a:lstStyle/>
              <a:p>
                <a:r>
                  <a:rPr lang="en-US">
                    <a:noFill/>
                  </a:rPr>
                  <a:t> </a:t>
                </a:r>
              </a:p>
            </p:txBody>
          </p:sp>
        </mc:Fallback>
      </mc:AlternateContent>
    </p:spTree>
    <p:extLst>
      <p:ext uri="{BB962C8B-B14F-4D97-AF65-F5344CB8AC3E}">
        <p14:creationId xmlns:p14="http://schemas.microsoft.com/office/powerpoint/2010/main" val="2717771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8316416" cy="1142384"/>
          </a:xfrm>
        </p:spPr>
        <p:txBody>
          <a:bodyPr>
            <a:normAutofit fontScale="90000"/>
          </a:bodyPr>
          <a:lstStyle/>
          <a:p>
            <a:r>
              <a:rPr lang="en-US" dirty="0"/>
              <a:t>Vocabulary of Confidence Interval:</a:t>
            </a:r>
            <a:br>
              <a:rPr lang="en-US" dirty="0"/>
            </a:br>
            <a:r>
              <a:rPr lang="en-US" dirty="0"/>
              <a:t>Confidence Level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600200"/>
                <a:ext cx="8246720" cy="5257800"/>
              </a:xfrm>
            </p:spPr>
            <p:txBody>
              <a:bodyPr>
                <a:normAutofit lnSpcReduction="10000"/>
              </a:bodyPr>
              <a:lstStyle/>
              <a:p>
                <a:pPr latinLnBrk="0"/>
                <a:r>
                  <a:rPr lang="en-US" dirty="0"/>
                  <a:t>Setting and Idea</a:t>
                </a:r>
              </a:p>
              <a:p>
                <a:pPr lvl="1" latinLnBrk="0"/>
                <a:r>
                  <a:rPr lang="en-US" dirty="0"/>
                  <a:t>The target parameter, </a:t>
                </a:r>
                <a:r>
                  <a:rPr lang="en-US" b="1" dirty="0"/>
                  <a:t>population proportion, p, </a:t>
                </a:r>
                <a:r>
                  <a:rPr lang="en-US" dirty="0"/>
                  <a:t>is unknown</a:t>
                </a:r>
              </a:p>
              <a:p>
                <a:pPr lvl="1" latinLnBrk="0"/>
                <a:r>
                  <a:rPr lang="en-US" dirty="0"/>
                  <a:t>We use our </a:t>
                </a:r>
                <a:r>
                  <a:rPr lang="en-US" b="1" dirty="0"/>
                  <a:t>sample proportions,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𝒑</m:t>
                        </m:r>
                      </m:e>
                    </m:acc>
                  </m:oMath>
                </a14:m>
                <a:r>
                  <a:rPr lang="en-US" b="1" dirty="0"/>
                  <a:t>,</a:t>
                </a:r>
                <a:r>
                  <a:rPr lang="en-US" dirty="0"/>
                  <a:t> to </a:t>
                </a:r>
                <a:r>
                  <a:rPr lang="en-US" dirty="0" smtClean="0"/>
                  <a:t>make an </a:t>
                </a:r>
                <a:r>
                  <a:rPr lang="en-US" b="1" dirty="0"/>
                  <a:t>inference</a:t>
                </a:r>
                <a:r>
                  <a:rPr lang="en-US" dirty="0"/>
                  <a:t> on the </a:t>
                </a:r>
                <a:r>
                  <a:rPr lang="en-US" b="1" dirty="0"/>
                  <a:t>population parameter, p, </a:t>
                </a:r>
                <a:r>
                  <a:rPr lang="en-US" dirty="0"/>
                  <a:t>with a </a:t>
                </a:r>
                <a:r>
                  <a:rPr lang="en-US" b="1" dirty="0"/>
                  <a:t>margin of error</a:t>
                </a:r>
              </a:p>
              <a:p>
                <a:pPr marL="0" indent="0" algn="ctr" latinLnBrk="0">
                  <a:buNone/>
                </a:pPr>
                <a:r>
                  <a:rPr lang="en-US" sz="3000" b="1" dirty="0"/>
                  <a:t>(1-</a:t>
                </a:r>
                <a14:m>
                  <m:oMath xmlns:m="http://schemas.openxmlformats.org/officeDocument/2006/math">
                    <m:r>
                      <a:rPr lang="en-US" sz="3000" b="1" i="1">
                        <a:latin typeface="Cambria Math"/>
                        <a:ea typeface="Cambria Math"/>
                      </a:rPr>
                      <m:t>𝜶</m:t>
                    </m:r>
                  </m:oMath>
                </a14:m>
                <a:r>
                  <a:rPr lang="en-US" sz="3000" b="1" dirty="0"/>
                  <a:t>) Confidence Intervals for proportions</a:t>
                </a:r>
              </a:p>
              <a:p>
                <a:pPr marL="457200" lvl="1" indent="0" latinLnBrk="0">
                  <a:buNone/>
                </a:pPr>
                <a:r>
                  <a:rPr lang="en-US" sz="3200" b="1" dirty="0"/>
                  <a:t>= </a:t>
                </a:r>
                <a14:m>
                  <m:oMath xmlns:m="http://schemas.openxmlformats.org/officeDocument/2006/math">
                    <m:r>
                      <a:rPr lang="en-US" sz="3200" b="1" i="1">
                        <a:latin typeface="Cambria Math"/>
                      </a:rPr>
                      <m:t>𝒑𝒐𝒊𝒏𝒕</m:t>
                    </m:r>
                    <m:r>
                      <a:rPr lang="en-US" sz="3200" b="1" i="1">
                        <a:latin typeface="Cambria Math"/>
                      </a:rPr>
                      <m:t> </m:t>
                    </m:r>
                    <m:r>
                      <a:rPr lang="en-US" sz="3200" b="1" i="1">
                        <a:latin typeface="Cambria Math"/>
                      </a:rPr>
                      <m:t>𝒆𝒔𝒕𝒊𝒎𝒂𝒕𝒐𝒓</m:t>
                    </m:r>
                    <m:r>
                      <a:rPr lang="en-US" sz="3200" b="1" i="1">
                        <a:latin typeface="Cambria Math"/>
                      </a:rPr>
                      <m:t>±</m:t>
                    </m:r>
                    <m:r>
                      <a:rPr lang="en-US" sz="3200" b="1" i="1">
                        <a:latin typeface="Cambria Math"/>
                      </a:rPr>
                      <m:t>𝒎𝒂𝒓𝒈𝒊𝒏</m:t>
                    </m:r>
                    <m:r>
                      <a:rPr lang="en-US" sz="3200" b="1" i="1">
                        <a:latin typeface="Cambria Math"/>
                      </a:rPr>
                      <m:t> </m:t>
                    </m:r>
                    <m:r>
                      <a:rPr lang="en-US" sz="3200" b="1" i="1">
                        <a:latin typeface="Cambria Math"/>
                      </a:rPr>
                      <m:t>𝒐𝒇</m:t>
                    </m:r>
                    <m:r>
                      <a:rPr lang="en-US" sz="3200" b="1" i="1">
                        <a:latin typeface="Cambria Math"/>
                      </a:rPr>
                      <m:t> </m:t>
                    </m:r>
                    <m:r>
                      <a:rPr lang="en-US" sz="3200" b="1" i="1">
                        <a:latin typeface="Cambria Math"/>
                      </a:rPr>
                      <m:t>𝒆𝒓𝒓𝒐𝒓</m:t>
                    </m:r>
                  </m:oMath>
                </a14:m>
                <a:endParaRPr lang="en-US" sz="3200" b="1" dirty="0"/>
              </a:p>
              <a:p>
                <a:pPr latinLnBrk="0"/>
                <a:r>
                  <a:rPr lang="en-US" b="1" dirty="0"/>
                  <a:t>(1-</a:t>
                </a:r>
                <a14:m>
                  <m:oMath xmlns:m="http://schemas.openxmlformats.org/officeDocument/2006/math">
                    <m:r>
                      <a:rPr lang="en-US" b="1" i="1">
                        <a:latin typeface="Cambria Math"/>
                        <a:ea typeface="Cambria Math"/>
                      </a:rPr>
                      <m:t>𝜶</m:t>
                    </m:r>
                  </m:oMath>
                </a14:m>
                <a:r>
                  <a:rPr lang="en-US" b="1" dirty="0"/>
                  <a:t>) </a:t>
                </a:r>
                <a:r>
                  <a:rPr lang="en-US" dirty="0"/>
                  <a:t>is our </a:t>
                </a:r>
                <a:r>
                  <a:rPr lang="en-US" b="1" dirty="0"/>
                  <a:t>confidence level: </a:t>
                </a:r>
                <a:r>
                  <a:rPr lang="en-US" dirty="0"/>
                  <a:t>This is </a:t>
                </a:r>
                <a:r>
                  <a:rPr lang="en-US" b="1" dirty="0"/>
                  <a:t>the amount of belief </a:t>
                </a:r>
                <a:r>
                  <a:rPr lang="en-US" dirty="0"/>
                  <a:t>we would like to put on our interval estimation </a:t>
                </a:r>
              </a:p>
              <a:p>
                <a:pPr lvl="1" latinLnBrk="0"/>
                <a:r>
                  <a:rPr lang="en-US" dirty="0"/>
                  <a:t>Conventionally, we use 0.9=90%, 0.95=95% or 0.99=99%</a:t>
                </a:r>
              </a:p>
              <a:p>
                <a:pPr lvl="2" latinLnBrk="0"/>
                <a:r>
                  <a:rPr lang="en-US" dirty="0"/>
                  <a:t>When </a:t>
                </a:r>
                <a14:m>
                  <m:oMath xmlns:m="http://schemas.openxmlformats.org/officeDocument/2006/math">
                    <m:r>
                      <a:rPr lang="en-US" b="1" i="1">
                        <a:latin typeface="Cambria Math"/>
                        <a:ea typeface="Cambria Math"/>
                      </a:rPr>
                      <m:t>𝜶</m:t>
                    </m:r>
                  </m:oMath>
                </a14:m>
                <a:r>
                  <a:rPr lang="en-US" dirty="0"/>
                  <a:t>=0.1, we will have a 90% confidence interval</a:t>
                </a:r>
              </a:p>
              <a:p>
                <a:pPr lvl="2" latinLnBrk="0"/>
                <a:r>
                  <a:rPr lang="en-US" dirty="0"/>
                  <a:t>When </a:t>
                </a:r>
                <a14:m>
                  <m:oMath xmlns:m="http://schemas.openxmlformats.org/officeDocument/2006/math">
                    <m:r>
                      <a:rPr lang="en-US" b="1" i="1">
                        <a:latin typeface="Cambria Math"/>
                        <a:ea typeface="Cambria Math"/>
                      </a:rPr>
                      <m:t>𝜶</m:t>
                    </m:r>
                  </m:oMath>
                </a14:m>
                <a:r>
                  <a:rPr lang="en-US" dirty="0"/>
                  <a:t>=0.05, we will have a 95% confidence interval </a:t>
                </a:r>
              </a:p>
              <a:p>
                <a:pPr lvl="2" latinLnBrk="0"/>
                <a:r>
                  <a:rPr lang="en-US" dirty="0"/>
                  <a:t>When </a:t>
                </a:r>
                <a14:m>
                  <m:oMath xmlns:m="http://schemas.openxmlformats.org/officeDocument/2006/math">
                    <m:r>
                      <a:rPr lang="en-US" b="1" i="1">
                        <a:latin typeface="Cambria Math"/>
                        <a:ea typeface="Cambria Math"/>
                      </a:rPr>
                      <m:t>𝜶</m:t>
                    </m:r>
                  </m:oMath>
                </a14:m>
                <a:r>
                  <a:rPr lang="en-US" dirty="0"/>
                  <a:t>=0.01, we will have a 99% confidence interval</a:t>
                </a:r>
              </a:p>
              <a:p>
                <a:pPr lvl="1" latinLnBrk="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600200"/>
                <a:ext cx="8246720" cy="5257800"/>
              </a:xfrm>
              <a:blipFill rotWithShape="0">
                <a:blip r:embed="rId2"/>
                <a:stretch>
                  <a:fillRect l="-148" t="-1624"/>
                </a:stretch>
              </a:blipFill>
            </p:spPr>
            <p:txBody>
              <a:bodyPr/>
              <a:lstStyle/>
              <a:p>
                <a:r>
                  <a:rPr lang="en-US">
                    <a:noFill/>
                  </a:rPr>
                  <a:t> </a:t>
                </a:r>
              </a:p>
            </p:txBody>
          </p:sp>
        </mc:Fallback>
      </mc:AlternateContent>
      <p:cxnSp>
        <p:nvCxnSpPr>
          <p:cNvPr id="5" name="Connector: Curved 4"/>
          <p:cNvCxnSpPr/>
          <p:nvPr/>
        </p:nvCxnSpPr>
        <p:spPr>
          <a:xfrm rot="5400000">
            <a:off x="3635896" y="3140968"/>
            <a:ext cx="1080120" cy="21602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p:cNvCxnSpPr/>
          <p:nvPr/>
        </p:nvCxnSpPr>
        <p:spPr>
          <a:xfrm rot="16200000" flipH="1">
            <a:off x="5220072" y="3284984"/>
            <a:ext cx="792088" cy="21602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407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Vocabulary of Confidence Interval: </a:t>
            </a:r>
            <a:br>
              <a:rPr lang="en-US" dirty="0"/>
            </a:br>
            <a:r>
              <a:rPr lang="en-US" dirty="0"/>
              <a:t>Margin of Error</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latinLnBrk="0"/>
                <a:r>
                  <a:rPr lang="en-US" dirty="0"/>
                  <a:t>Setting and Idea</a:t>
                </a:r>
              </a:p>
              <a:p>
                <a:pPr lvl="1" latinLnBrk="0"/>
                <a:r>
                  <a:rPr lang="en-US" dirty="0"/>
                  <a:t>The target parameter, </a:t>
                </a:r>
                <a:r>
                  <a:rPr lang="en-US" b="1" dirty="0"/>
                  <a:t>population proportion, p, </a:t>
                </a:r>
                <a:r>
                  <a:rPr lang="en-US" dirty="0"/>
                  <a:t>is unknown</a:t>
                </a:r>
              </a:p>
              <a:p>
                <a:pPr lvl="1" latinLnBrk="0"/>
                <a:r>
                  <a:rPr lang="en-US" dirty="0"/>
                  <a:t>We use our </a:t>
                </a:r>
                <a:r>
                  <a:rPr lang="en-US" b="1" dirty="0"/>
                  <a:t>sample proportions,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𝒑</m:t>
                        </m:r>
                      </m:e>
                    </m:acc>
                  </m:oMath>
                </a14:m>
                <a:r>
                  <a:rPr lang="en-US" b="1" dirty="0"/>
                  <a:t>,</a:t>
                </a:r>
                <a:r>
                  <a:rPr lang="en-US" dirty="0"/>
                  <a:t> to make </a:t>
                </a:r>
                <a:r>
                  <a:rPr lang="en-US" b="1" dirty="0"/>
                  <a:t>inference</a:t>
                </a:r>
                <a:r>
                  <a:rPr lang="en-US" dirty="0"/>
                  <a:t> on the </a:t>
                </a:r>
                <a:r>
                  <a:rPr lang="en-US" b="1" dirty="0"/>
                  <a:t>population parameter, p, </a:t>
                </a:r>
                <a:r>
                  <a:rPr lang="en-US" dirty="0"/>
                  <a:t>with a </a:t>
                </a:r>
                <a:r>
                  <a:rPr lang="en-US" b="1" dirty="0"/>
                  <a:t>margin of error</a:t>
                </a:r>
                <a:endParaRPr lang="en-US" b="1" i="1" dirty="0">
                  <a:latin typeface="Cambria Math"/>
                </a:endParaRPr>
              </a:p>
              <a:p>
                <a:pPr latinLnBrk="0"/>
                <a14:m>
                  <m:oMath xmlns:m="http://schemas.openxmlformats.org/officeDocument/2006/math">
                    <m:r>
                      <a:rPr lang="en-US" b="1" i="1" smtClean="0">
                        <a:latin typeface="Cambria Math"/>
                      </a:rPr>
                      <m:t>𝒎𝒂𝒓𝒈𝒊𝒏</m:t>
                    </m:r>
                    <m:r>
                      <a:rPr lang="en-US" b="1" i="1" smtClean="0">
                        <a:latin typeface="Cambria Math"/>
                      </a:rPr>
                      <m:t> </m:t>
                    </m:r>
                    <m:r>
                      <a:rPr lang="en-US" b="1" i="1" smtClean="0">
                        <a:latin typeface="Cambria Math"/>
                      </a:rPr>
                      <m:t>𝒐𝒇</m:t>
                    </m:r>
                    <m:r>
                      <a:rPr lang="en-US" b="1" i="1" smtClean="0">
                        <a:latin typeface="Cambria Math"/>
                      </a:rPr>
                      <m:t> </m:t>
                    </m:r>
                    <m:r>
                      <a:rPr lang="en-US" b="1" i="1" smtClean="0">
                        <a:latin typeface="Cambria Math"/>
                      </a:rPr>
                      <m:t>𝒆𝒓𝒓𝒐𝒓</m:t>
                    </m:r>
                    <m:r>
                      <a:rPr lang="en-US" b="1" i="1" smtClean="0">
                        <a:latin typeface="Cambria Math"/>
                      </a:rPr>
                      <m:t>=</m:t>
                    </m:r>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smtClean="0">
                                  <a:latin typeface="Cambria Math" panose="02040503050406030204" pitchFamily="18" charset="0"/>
                                </a:rPr>
                                <m:t>𝑪</m:t>
                              </m:r>
                              <m:r>
                                <a:rPr lang="en-US" b="1" i="1">
                                  <a:latin typeface="Cambria Math"/>
                                </a:rPr>
                                <m:t>𝒐𝒏𝒇𝒊𝒅𝒆𝒏𝒄𝒆</m:t>
                              </m:r>
                            </m:e>
                          </m:mr>
                          <m:mr>
                            <m:e>
                              <m:r>
                                <a:rPr lang="en-US" b="1" i="1" smtClean="0">
                                  <a:latin typeface="Cambria Math" panose="02040503050406030204" pitchFamily="18" charset="0"/>
                                </a:rPr>
                                <m:t>𝑪</m:t>
                              </m:r>
                              <m:r>
                                <a:rPr lang="en-US" b="1" i="1">
                                  <a:latin typeface="Cambria Math"/>
                                </a:rPr>
                                <m:t>𝒐𝒆𝒇𝒇𝒊𝒄𝒊𝒆𝒏𝒕</m:t>
                              </m:r>
                            </m:e>
                          </m:mr>
                        </m:m>
                      </m:e>
                    </m:d>
                    <m:r>
                      <a:rPr lang="en-US" b="1" i="1">
                        <a:latin typeface="Cambria Math"/>
                      </a:rPr>
                      <m:t>∗</m:t>
                    </m:r>
                    <m:d>
                      <m:dPr>
                        <m:ctrlPr>
                          <a:rPr lang="en-US" b="1" i="1">
                            <a:latin typeface="Cambria Math" panose="02040503050406030204" pitchFamily="18" charset="0"/>
                          </a:rPr>
                        </m:ctrlPr>
                      </m:dPr>
                      <m:e>
                        <m:acc>
                          <m:accPr>
                            <m:chr m:val="̂"/>
                            <m:ctrlPr>
                              <a:rPr lang="en-US" b="1" i="1">
                                <a:latin typeface="Cambria Math" panose="02040503050406030204" pitchFamily="18" charset="0"/>
                              </a:rPr>
                            </m:ctrlPr>
                          </m:accPr>
                          <m:e>
                            <m:m>
                              <m:mPr>
                                <m:mcs>
                                  <m:mc>
                                    <m:mcPr>
                                      <m:count m:val="1"/>
                                      <m:mcJc m:val="center"/>
                                    </m:mcPr>
                                  </m:mc>
                                </m:mcs>
                                <m:ctrlPr>
                                  <a:rPr lang="en-US" b="1" i="1">
                                    <a:latin typeface="Cambria Math" panose="02040503050406030204" pitchFamily="18" charset="0"/>
                                  </a:rPr>
                                </m:ctrlPr>
                              </m:mPr>
                              <m:mr>
                                <m:e>
                                  <m:r>
                                    <m:rPr>
                                      <m:brk m:alnAt="7"/>
                                    </m:rPr>
                                    <a:rPr lang="en-US" b="1" i="1">
                                      <a:latin typeface="Cambria Math"/>
                                    </a:rPr>
                                    <m:t>𝑺</m:t>
                                  </m:r>
                                  <m:r>
                                    <a:rPr lang="en-US" b="1" i="1">
                                      <a:latin typeface="Cambria Math"/>
                                    </a:rPr>
                                    <m:t>𝒕𝒂𝒏𝒅𝒂𝒓𝒅</m:t>
                                  </m:r>
                                  <m:r>
                                    <a:rPr lang="en-US" b="1" i="1">
                                      <a:latin typeface="Cambria Math"/>
                                    </a:rPr>
                                    <m:t> </m:t>
                                  </m:r>
                                </m:e>
                              </m:mr>
                              <m:mr>
                                <m:e>
                                  <m:r>
                                    <a:rPr lang="en-US" b="1" i="1">
                                      <a:latin typeface="Cambria Math"/>
                                    </a:rPr>
                                    <m:t>𝑬𝒓𝒓𝒐𝒓</m:t>
                                  </m:r>
                                </m:e>
                              </m:mr>
                            </m:m>
                          </m:e>
                        </m:acc>
                      </m:e>
                    </m:d>
                  </m:oMath>
                </a14:m>
                <a:endParaRPr lang="en-US" dirty="0"/>
              </a:p>
              <a:p>
                <a:pPr lvl="1" latinLnBrk="0"/>
                <a:r>
                  <a:rPr lang="en-US" dirty="0">
                    <a:ea typeface="Cambria Math"/>
                  </a:rPr>
                  <a:t>Confidence coefficient reflects the effect of our confidence level on our interval estimation</a:t>
                </a:r>
              </a:p>
              <a:p>
                <a:pPr lvl="1" latinLnBrk="0"/>
                <a:r>
                  <a:rPr lang="en-US" dirty="0">
                    <a:ea typeface="Cambria Math"/>
                  </a:rPr>
                  <a:t>Estimated standard error reflects the effect of the sampling distribution on our interval estimation</a:t>
                </a:r>
              </a:p>
              <a:p>
                <a:pPr lvl="2" latinLnBrk="0"/>
                <a:r>
                  <a:rPr lang="en-US" dirty="0">
                    <a:ea typeface="Cambria Math"/>
                  </a:rPr>
                  <a:t>We use estimated version of standard error,</a:t>
                </a:r>
                <a14:m>
                  <m:oMath xmlns:m="http://schemas.openxmlformats.org/officeDocument/2006/math">
                    <m:r>
                      <a:rPr lang="en-US" b="0" i="0" smtClean="0">
                        <a:latin typeface="Cambria Math" panose="02040503050406030204" pitchFamily="18" charset="0"/>
                        <a:ea typeface="Cambria Math"/>
                      </a:rPr>
                      <m:t> </m:t>
                    </m:r>
                    <m:rad>
                      <m:radPr>
                        <m:degHide m:val="on"/>
                        <m:ctrlPr>
                          <a:rPr lang="en-US" b="1" i="1" smtClean="0">
                            <a:solidFill>
                              <a:srgbClr val="FF0000"/>
                            </a:solidFill>
                            <a:latin typeface="Cambria Math" panose="02040503050406030204" pitchFamily="18" charset="0"/>
                            <a:ea typeface="Cambria Math"/>
                          </a:rPr>
                        </m:ctrlPr>
                      </m:radPr>
                      <m:deg/>
                      <m:e>
                        <m:f>
                          <m:fPr>
                            <m:ctrlPr>
                              <a:rPr lang="en-US" b="1" i="1">
                                <a:solidFill>
                                  <a:srgbClr val="FF0000"/>
                                </a:solidFill>
                                <a:latin typeface="Cambria Math" panose="02040503050406030204" pitchFamily="18" charset="0"/>
                                <a:ea typeface="Cambria Math"/>
                              </a:rPr>
                            </m:ctrlPr>
                          </m:fPr>
                          <m:num>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𝒑</m:t>
                                </m:r>
                              </m:e>
                            </m:acc>
                            <m:d>
                              <m:dPr>
                                <m:ctrlPr>
                                  <a:rPr lang="en-US" b="1" i="1">
                                    <a:solidFill>
                                      <a:srgbClr val="FF0000"/>
                                    </a:solidFill>
                                    <a:latin typeface="Cambria Math" panose="02040503050406030204" pitchFamily="18" charset="0"/>
                                    <a:ea typeface="Cambria Math"/>
                                  </a:rPr>
                                </m:ctrlPr>
                              </m:dPr>
                              <m:e>
                                <m:r>
                                  <a:rPr lang="en-US" b="1" i="1">
                                    <a:solidFill>
                                      <a:srgbClr val="FF0000"/>
                                    </a:solidFill>
                                    <a:latin typeface="Cambria Math"/>
                                    <a:ea typeface="Cambria Math"/>
                                  </a:rPr>
                                  <m:t>𝟏</m:t>
                                </m:r>
                                <m:r>
                                  <a:rPr lang="en-US" b="1" i="1">
                                    <a:solidFill>
                                      <a:srgbClr val="FF0000"/>
                                    </a:solidFill>
                                    <a:latin typeface="Cambria Math"/>
                                    <a:ea typeface="Cambria Math"/>
                                  </a:rPr>
                                  <m:t>−</m:t>
                                </m:r>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𝒑</m:t>
                                    </m:r>
                                  </m:e>
                                </m:acc>
                              </m:e>
                            </m:d>
                          </m:num>
                          <m:den>
                            <m:r>
                              <a:rPr lang="en-US" b="1" i="1">
                                <a:solidFill>
                                  <a:srgbClr val="FF0000"/>
                                </a:solidFill>
                                <a:latin typeface="Cambria Math"/>
                                <a:ea typeface="Cambria Math"/>
                              </a:rPr>
                              <m:t>𝒏</m:t>
                            </m:r>
                          </m:den>
                        </m:f>
                      </m:e>
                    </m:rad>
                    <m:r>
                      <a:rPr lang="en-US" b="1" i="1" smtClean="0">
                        <a:latin typeface="Cambria Math" panose="02040503050406030204" pitchFamily="18" charset="0"/>
                        <a:ea typeface="Cambria Math"/>
                      </a:rPr>
                      <m:t>,</m:t>
                    </m:r>
                  </m:oMath>
                </a14:m>
                <a:r>
                  <a:rPr lang="en-US" dirty="0"/>
                  <a:t> by plugging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𝒑</m:t>
                        </m:r>
                      </m:e>
                    </m:acc>
                    <m:r>
                      <a:rPr lang="en-US" b="1" i="1">
                        <a:latin typeface="Cambria Math"/>
                      </a:rPr>
                      <m:t> </m:t>
                    </m:r>
                  </m:oMath>
                </a14:m>
                <a:r>
                  <a:rPr lang="en-US" dirty="0"/>
                  <a:t>into the because the true “p” is unobservable </a:t>
                </a:r>
                <a:endParaRPr lang="en-US" dirty="0">
                  <a:ea typeface="Cambria Math"/>
                </a:endParaRPr>
              </a:p>
              <a:p>
                <a:pPr latinLnBrk="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48" t="-963"/>
                </a:stretch>
              </a:blipFill>
            </p:spPr>
            <p:txBody>
              <a:bodyPr/>
              <a:lstStyle/>
              <a:p>
                <a:r>
                  <a:rPr lang="en-US">
                    <a:noFill/>
                  </a:rPr>
                  <a:t> </a:t>
                </a:r>
              </a:p>
            </p:txBody>
          </p:sp>
        </mc:Fallback>
      </mc:AlternateContent>
    </p:spTree>
    <p:extLst>
      <p:ext uri="{BB962C8B-B14F-4D97-AF65-F5344CB8AC3E}">
        <p14:creationId xmlns:p14="http://schemas.microsoft.com/office/powerpoint/2010/main" val="2099636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Confidence Coefficient</a:t>
            </a:r>
            <a:endParaRPr lang="ko-KR" altLang="en-US" dirty="0"/>
          </a:p>
        </p:txBody>
      </p:sp>
      <mc:AlternateContent xmlns:mc="http://schemas.openxmlformats.org/markup-compatibility/2006">
        <mc:Choice xmlns:a14="http://schemas.microsoft.com/office/drawing/2010/main" Requires="a14">
          <p:sp>
            <p:nvSpPr>
              <p:cNvPr id="3" name="내용 개체 틀 2"/>
              <p:cNvSpPr>
                <a:spLocks noGrp="1"/>
              </p:cNvSpPr>
              <p:nvPr>
                <p:ph sz="quarter"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a:rPr>
                        <m:t>𝒎𝒂𝒓𝒈𝒊𝒏</m:t>
                      </m:r>
                      <m:r>
                        <a:rPr lang="en-US" b="1" i="1">
                          <a:latin typeface="Cambria Math"/>
                        </a:rPr>
                        <m:t> </m:t>
                      </m:r>
                      <m:r>
                        <a:rPr lang="en-US" b="1" i="1">
                          <a:latin typeface="Cambria Math"/>
                        </a:rPr>
                        <m:t>𝒐𝒇</m:t>
                      </m:r>
                      <m:r>
                        <a:rPr lang="en-US" b="1" i="1">
                          <a:latin typeface="Cambria Math"/>
                        </a:rPr>
                        <m:t> </m:t>
                      </m:r>
                      <m:r>
                        <a:rPr lang="en-US" b="1" i="1">
                          <a:latin typeface="Cambria Math"/>
                        </a:rPr>
                        <m:t>𝒆𝒓𝒓𝒐𝒓</m:t>
                      </m:r>
                      <m:r>
                        <a:rPr lang="en-US" b="1" i="1">
                          <a:latin typeface="Cambria Math"/>
                        </a:rPr>
                        <m:t>=</m:t>
                      </m:r>
                      <m:d>
                        <m:dPr>
                          <m:ctrlPr>
                            <a:rPr lang="en-US" b="1" i="1" smtClean="0">
                              <a:solidFill>
                                <a:srgbClr val="FF0000"/>
                              </a:solidFill>
                              <a:latin typeface="Cambria Math" panose="02040503050406030204" pitchFamily="18" charset="0"/>
                            </a:rPr>
                          </m:ctrlPr>
                        </m:dPr>
                        <m:e>
                          <m:m>
                            <m:mPr>
                              <m:mcs>
                                <m:mc>
                                  <m:mcPr>
                                    <m:count m:val="1"/>
                                    <m:mcJc m:val="center"/>
                                  </m:mcPr>
                                </m:mc>
                              </m:mcs>
                              <m:ctrlPr>
                                <a:rPr lang="en-US" b="1" i="1">
                                  <a:solidFill>
                                    <a:srgbClr val="FF0000"/>
                                  </a:solidFill>
                                  <a:latin typeface="Cambria Math" panose="02040503050406030204" pitchFamily="18" charset="0"/>
                                </a:rPr>
                              </m:ctrlPr>
                            </m:mPr>
                            <m:mr>
                              <m:e>
                                <m:r>
                                  <m:rPr>
                                    <m:brk m:alnAt="7"/>
                                  </m:rPr>
                                  <a:rPr lang="en-US" b="1" i="1">
                                    <a:solidFill>
                                      <a:srgbClr val="FF0000"/>
                                    </a:solidFill>
                                    <a:latin typeface="Cambria Math" panose="02040503050406030204" pitchFamily="18" charset="0"/>
                                  </a:rPr>
                                  <m:t>𝑪</m:t>
                                </m:r>
                                <m:r>
                                  <a:rPr lang="en-US" b="1" i="1">
                                    <a:solidFill>
                                      <a:srgbClr val="FF0000"/>
                                    </a:solidFill>
                                    <a:latin typeface="Cambria Math"/>
                                  </a:rPr>
                                  <m:t>𝒐𝒏𝒇𝒊𝒅𝒆𝒏𝒄𝒆</m:t>
                                </m:r>
                              </m:e>
                            </m:mr>
                            <m:mr>
                              <m:e>
                                <m:r>
                                  <a:rPr lang="en-US" b="1" i="1">
                                    <a:solidFill>
                                      <a:srgbClr val="FF0000"/>
                                    </a:solidFill>
                                    <a:latin typeface="Cambria Math" panose="02040503050406030204" pitchFamily="18" charset="0"/>
                                  </a:rPr>
                                  <m:t>𝑪</m:t>
                                </m:r>
                                <m:r>
                                  <a:rPr lang="en-US" b="1" i="1">
                                    <a:solidFill>
                                      <a:srgbClr val="FF0000"/>
                                    </a:solidFill>
                                    <a:latin typeface="Cambria Math"/>
                                  </a:rPr>
                                  <m:t>𝒐𝒆𝒇𝒇𝒊𝒄𝒊𝒆𝒏𝒕</m:t>
                                </m:r>
                              </m:e>
                            </m:mr>
                          </m:m>
                        </m:e>
                      </m:d>
                      <m:r>
                        <a:rPr lang="en-US" b="1" i="1">
                          <a:latin typeface="Cambria Math"/>
                        </a:rPr>
                        <m:t>∗</m:t>
                      </m:r>
                      <m:d>
                        <m:dPr>
                          <m:ctrlPr>
                            <a:rPr lang="en-US" b="1" i="1">
                              <a:latin typeface="Cambria Math" panose="02040503050406030204" pitchFamily="18" charset="0"/>
                            </a:rPr>
                          </m:ctrlPr>
                        </m:dPr>
                        <m:e>
                          <m:acc>
                            <m:accPr>
                              <m:chr m:val="̂"/>
                              <m:ctrlPr>
                                <a:rPr lang="en-US" b="1" i="1">
                                  <a:latin typeface="Cambria Math" panose="02040503050406030204" pitchFamily="18" charset="0"/>
                                </a:rPr>
                              </m:ctrlPr>
                            </m:accPr>
                            <m:e>
                              <m:m>
                                <m:mPr>
                                  <m:mcs>
                                    <m:mc>
                                      <m:mcPr>
                                        <m:count m:val="1"/>
                                        <m:mcJc m:val="center"/>
                                      </m:mcPr>
                                    </m:mc>
                                  </m:mcs>
                                  <m:ctrlPr>
                                    <a:rPr lang="en-US" b="1" i="1">
                                      <a:latin typeface="Cambria Math" panose="02040503050406030204" pitchFamily="18" charset="0"/>
                                    </a:rPr>
                                  </m:ctrlPr>
                                </m:mPr>
                                <m:mr>
                                  <m:e>
                                    <m:r>
                                      <m:rPr>
                                        <m:brk m:alnAt="7"/>
                                      </m:rPr>
                                      <a:rPr lang="en-US" b="1" i="1">
                                        <a:latin typeface="Cambria Math"/>
                                      </a:rPr>
                                      <m:t>𝑺</m:t>
                                    </m:r>
                                    <m:r>
                                      <a:rPr lang="en-US" b="1" i="1">
                                        <a:latin typeface="Cambria Math"/>
                                      </a:rPr>
                                      <m:t>𝒕𝒂𝒏𝒅𝒂𝒓𝒅</m:t>
                                    </m:r>
                                    <m:r>
                                      <a:rPr lang="en-US" b="1" i="1">
                                        <a:latin typeface="Cambria Math"/>
                                      </a:rPr>
                                      <m:t> </m:t>
                                    </m:r>
                                  </m:e>
                                </m:mr>
                                <m:mr>
                                  <m:e>
                                    <m:r>
                                      <a:rPr lang="en-US" b="1" i="1">
                                        <a:latin typeface="Cambria Math"/>
                                      </a:rPr>
                                      <m:t>𝑬𝒓𝒓𝒐𝒓</m:t>
                                    </m:r>
                                  </m:e>
                                </m:mr>
                              </m:m>
                            </m:e>
                          </m:acc>
                        </m:e>
                      </m:d>
                    </m:oMath>
                  </m:oMathPara>
                </a14:m>
                <a:endParaRPr lang="en-US" altLang="ko-KR" dirty="0" smtClean="0"/>
              </a:p>
              <a:p>
                <a:r>
                  <a:rPr lang="en-US" altLang="ko-KR" dirty="0" smtClean="0"/>
                  <a:t>Form of a </a:t>
                </a:r>
                <a:r>
                  <a:rPr lang="en-US" altLang="ko-KR" dirty="0"/>
                  <a:t>confidence interval for a population proportion</a:t>
                </a:r>
                <a:r>
                  <a:rPr lang="en-US" altLang="ko-KR"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r>
                        <a:rPr lang="en-US" i="1">
                          <a:latin typeface="Cambria Math"/>
                        </a:rPr>
                        <m:t>±</m:t>
                      </m:r>
                      <m:sSub>
                        <m:sSubPr>
                          <m:ctrlPr>
                            <a:rPr lang="en-US" b="1" i="1" smtClean="0">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𝒛</m:t>
                          </m:r>
                        </m:e>
                        <m:sub>
                          <m:r>
                            <a:rPr lang="en-US" b="1" i="1">
                              <a:solidFill>
                                <a:srgbClr val="FF0000"/>
                              </a:solidFill>
                              <a:latin typeface="Cambria Math" panose="02040503050406030204" pitchFamily="18" charset="0"/>
                              <a:ea typeface="Cambria Math"/>
                            </a:rPr>
                            <m:t>𝟏</m:t>
                          </m:r>
                          <m:r>
                            <a:rPr lang="en-US" b="1" i="1">
                              <a:solidFill>
                                <a:srgbClr val="FF0000"/>
                              </a:solidFill>
                              <a:latin typeface="Cambria Math" panose="02040503050406030204" pitchFamily="18" charset="0"/>
                              <a:ea typeface="Cambria Math"/>
                            </a:rPr>
                            <m:t>−</m:t>
                          </m:r>
                          <m:f>
                            <m:fPr>
                              <m:ctrlPr>
                                <a:rPr lang="en-US" b="1" i="1">
                                  <a:solidFill>
                                    <a:srgbClr val="FF0000"/>
                                  </a:solidFill>
                                  <a:latin typeface="Cambria Math" panose="02040503050406030204" pitchFamily="18" charset="0"/>
                                  <a:ea typeface="Cambria Math"/>
                                </a:rPr>
                              </m:ctrlPr>
                            </m:fPr>
                            <m:num>
                              <m:r>
                                <a:rPr lang="en-US" b="1" i="1">
                                  <a:solidFill>
                                    <a:srgbClr val="FF0000"/>
                                  </a:solidFill>
                                  <a:latin typeface="Cambria Math"/>
                                  <a:ea typeface="Cambria Math"/>
                                </a:rPr>
                                <m:t>𝜶</m:t>
                              </m:r>
                            </m:num>
                            <m:den>
                              <m:r>
                                <a:rPr lang="en-US" b="1" i="1">
                                  <a:solidFill>
                                    <a:srgbClr val="FF0000"/>
                                  </a:solidFill>
                                  <a:latin typeface="Cambria Math"/>
                                  <a:ea typeface="Cambria Math"/>
                                </a:rPr>
                                <m:t>𝟐</m:t>
                              </m:r>
                            </m:den>
                          </m:f>
                        </m:sub>
                      </m:sSub>
                      <m:r>
                        <a:rPr lang="en-US" i="1">
                          <a:latin typeface="Cambria Math" panose="02040503050406030204" pitchFamily="18" charset="0"/>
                          <a:ea typeface="Cambria Math"/>
                        </a:rPr>
                        <m:t>∗</m:t>
                      </m:r>
                      <m:rad>
                        <m:radPr>
                          <m:degHide m:val="on"/>
                          <m:ctrlPr>
                            <a:rPr lang="en-US" i="1">
                              <a:latin typeface="Cambria Math" panose="02040503050406030204" pitchFamily="18" charset="0"/>
                              <a:ea typeface="Cambria Math"/>
                            </a:rPr>
                          </m:ctrlPr>
                        </m:radPr>
                        <m:deg/>
                        <m:e>
                          <m:f>
                            <m:fPr>
                              <m:ctrlPr>
                                <a:rPr lang="en-US" i="1">
                                  <a:latin typeface="Cambria Math" panose="02040503050406030204" pitchFamily="18" charset="0"/>
                                  <a:ea typeface="Cambria Math"/>
                                </a:rPr>
                              </m:ctrlPr>
                            </m:fPr>
                            <m:num>
                              <m:d>
                                <m:dPr>
                                  <m:ctrlPr>
                                    <a:rPr lang="en-US" i="1">
                                      <a:latin typeface="Cambria Math" panose="02040503050406030204" pitchFamily="18" charset="0"/>
                                      <a:ea typeface="Cambria Math"/>
                                    </a:rPr>
                                  </m:ctrlPr>
                                </m:dPr>
                                <m:e>
                                  <m:acc>
                                    <m:accPr>
                                      <m:chr m:val="̂"/>
                                      <m:ctrlPr>
                                        <a:rPr lang="en-US" i="1">
                                          <a:latin typeface="Cambria Math" panose="02040503050406030204" pitchFamily="18" charset="0"/>
                                        </a:rPr>
                                      </m:ctrlPr>
                                    </m:accPr>
                                    <m:e>
                                      <m:r>
                                        <a:rPr lang="en-US" i="1">
                                          <a:latin typeface="Cambria Math"/>
                                        </a:rPr>
                                        <m:t>𝑝</m:t>
                                      </m:r>
                                    </m:e>
                                  </m:acc>
                                  <m:d>
                                    <m:dPr>
                                      <m:ctrlPr>
                                        <a:rPr lang="en-US" i="1">
                                          <a:latin typeface="Cambria Math" panose="02040503050406030204" pitchFamily="18" charset="0"/>
                                          <a:ea typeface="Cambria Math"/>
                                        </a:rPr>
                                      </m:ctrlPr>
                                    </m:dPr>
                                    <m:e>
                                      <m:r>
                                        <a:rPr lang="en-US" i="1">
                                          <a:latin typeface="Cambria Math"/>
                                          <a:ea typeface="Cambria Math"/>
                                        </a:rPr>
                                        <m:t>1−</m:t>
                                      </m:r>
                                      <m:acc>
                                        <m:accPr>
                                          <m:chr m:val="̂"/>
                                          <m:ctrlPr>
                                            <a:rPr lang="en-US" i="1">
                                              <a:latin typeface="Cambria Math" panose="02040503050406030204" pitchFamily="18" charset="0"/>
                                            </a:rPr>
                                          </m:ctrlPr>
                                        </m:accPr>
                                        <m:e>
                                          <m:r>
                                            <a:rPr lang="en-US" i="1">
                                              <a:latin typeface="Cambria Math"/>
                                            </a:rPr>
                                            <m:t>𝑝</m:t>
                                          </m:r>
                                        </m:e>
                                      </m:acc>
                                    </m:e>
                                  </m:d>
                                </m:e>
                              </m:d>
                            </m:num>
                            <m:den>
                              <m:r>
                                <a:rPr lang="en-US" i="1">
                                  <a:latin typeface="Cambria Math"/>
                                  <a:ea typeface="Cambria Math"/>
                                </a:rPr>
                                <m:t>𝑛</m:t>
                              </m:r>
                            </m:den>
                          </m:f>
                        </m:e>
                      </m:rad>
                    </m:oMath>
                  </m:oMathPara>
                </a14:m>
                <a:endParaRPr lang="en-US" altLang="ko-KR" dirty="0"/>
              </a:p>
              <a:p>
                <a:endParaRPr lang="en-US" altLang="ko-KR" dirty="0"/>
              </a:p>
              <a:p>
                <a:endParaRPr lang="en-US" altLang="ko-KR" dirty="0"/>
              </a:p>
              <a:p>
                <a:endParaRPr lang="en-US" altLang="ko-KR" dirty="0"/>
              </a:p>
              <a:p>
                <a:endParaRPr lang="en-US" altLang="ko-KR" dirty="0"/>
              </a:p>
            </p:txBody>
          </p:sp>
        </mc:Choice>
        <mc:Fallback>
          <p:sp>
            <p:nvSpPr>
              <p:cNvPr id="3" name="내용 개체 틀 2"/>
              <p:cNvSpPr>
                <a:spLocks noGrp="1" noRot="1" noChangeAspect="1" noMove="1" noResize="1" noEditPoints="1" noAdjustHandles="1" noChangeArrowheads="1" noChangeShapeType="1" noTextEdit="1"/>
              </p:cNvSpPr>
              <p:nvPr>
                <p:ph sz="quarter" idx="1"/>
              </p:nvPr>
            </p:nvSpPr>
            <p:spPr>
              <a:blipFill rotWithShape="0">
                <a:blip r:embed="rId2"/>
                <a:stretch>
                  <a:fillRect l="-148"/>
                </a:stretch>
              </a:blipFill>
            </p:spPr>
            <p:txBody>
              <a:bodyPr/>
              <a:lstStyle/>
              <a:p>
                <a:r>
                  <a:rPr lang="en-US">
                    <a:noFill/>
                  </a:rPr>
                  <a:t> </a:t>
                </a:r>
              </a:p>
            </p:txBody>
          </p:sp>
        </mc:Fallback>
      </mc:AlternateContent>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mc:AlternateContent xmlns:mc="http://schemas.openxmlformats.org/markup-compatibility/2006">
        <mc:Choice xmlns:a14="http://schemas.microsoft.com/office/drawing/2010/main" Requires="a14">
          <p:graphicFrame>
            <p:nvGraphicFramePr>
              <p:cNvPr id="6" name="표 5"/>
              <p:cNvGraphicFramePr>
                <a:graphicFrameLocks noGrp="1"/>
              </p:cNvGraphicFramePr>
              <p:nvPr>
                <p:extLst>
                  <p:ext uri="{D42A27DB-BD31-4B8C-83A1-F6EECF244321}">
                    <p14:modId xmlns:p14="http://schemas.microsoft.com/office/powerpoint/2010/main" val="235562495"/>
                  </p:ext>
                </p:extLst>
              </p:nvPr>
            </p:nvGraphicFramePr>
            <p:xfrm>
              <a:off x="395537" y="4581128"/>
              <a:ext cx="7920879" cy="1950431"/>
            </p:xfrm>
            <a:graphic>
              <a:graphicData uri="http://schemas.openxmlformats.org/drawingml/2006/table">
                <a:tbl>
                  <a:tblPr firstRow="1" bandRow="1">
                    <a:tableStyleId>{5C22544A-7EE6-4342-B048-85BDC9FD1C3A}</a:tableStyleId>
                  </a:tblPr>
                  <a:tblGrid>
                    <a:gridCol w="2397205">
                      <a:extLst>
                        <a:ext uri="{9D8B030D-6E8A-4147-A177-3AD203B41FA5}">
                          <a16:colId xmlns="" xmlns:a16="http://schemas.microsoft.com/office/drawing/2014/main" val="20000"/>
                        </a:ext>
                      </a:extLst>
                    </a:gridCol>
                    <a:gridCol w="2397205"/>
                    <a:gridCol w="3126469">
                      <a:extLst>
                        <a:ext uri="{9D8B030D-6E8A-4147-A177-3AD203B41FA5}">
                          <a16:colId xmlns="" xmlns:a16="http://schemas.microsoft.com/office/drawing/2014/main" val="20002"/>
                        </a:ext>
                      </a:extLst>
                    </a:gridCol>
                  </a:tblGrid>
                  <a:tr h="460850">
                    <a:tc>
                      <a:txBody>
                        <a:bodyPr/>
                        <a:lstStyle/>
                        <a:p>
                          <a:pPr algn="ctr">
                            <a:spcAft>
                              <a:spcPts val="0"/>
                            </a:spcAft>
                          </a:pPr>
                          <a:r>
                            <a:rPr lang="en-US" sz="1600" kern="100" dirty="0">
                              <a:solidFill>
                                <a:srgbClr val="000000"/>
                              </a:solidFill>
                              <a:latin typeface="Calibri" panose="020F0502020204030204" pitchFamily="34" charset="0"/>
                              <a:ea typeface="맑은 고딕"/>
                              <a:cs typeface="Times New Roman"/>
                            </a:rPr>
                            <a:t>Confidence </a:t>
                          </a:r>
                          <a:r>
                            <a:rPr lang="en-US" sz="1600" kern="100" dirty="0" smtClean="0">
                              <a:solidFill>
                                <a:schemeClr val="tx1"/>
                              </a:solidFill>
                              <a:latin typeface="Calibri" panose="020F0502020204030204" pitchFamily="34" charset="0"/>
                              <a:ea typeface="맑은 고딕"/>
                              <a:cs typeface="Times New Roman"/>
                            </a:rPr>
                            <a:t>Level: </a:t>
                          </a:r>
                          <a:r>
                            <a:rPr lang="en-US" sz="1600" b="1" u="none" dirty="0">
                              <a:solidFill>
                                <a:schemeClr val="tx1"/>
                              </a:solidFill>
                              <a:latin typeface="Calibri" panose="020F0502020204030204" pitchFamily="34" charset="0"/>
                            </a:rPr>
                            <a:t>(1-</a:t>
                          </a:r>
                          <a14:m>
                            <m:oMath xmlns:m="http://schemas.openxmlformats.org/officeDocument/2006/math">
                              <m:r>
                                <a:rPr lang="en-US" sz="1600" i="1" u="none">
                                  <a:solidFill>
                                    <a:schemeClr val="tx1"/>
                                  </a:solidFill>
                                  <a:latin typeface="Cambria Math"/>
                                  <a:ea typeface="Cambria Math"/>
                                </a:rPr>
                                <m:t>𝜶</m:t>
                              </m:r>
                            </m:oMath>
                          </a14:m>
                          <a:r>
                            <a:rPr lang="en-US" sz="1600" b="1" u="none" dirty="0">
                              <a:solidFill>
                                <a:schemeClr val="tx1"/>
                              </a:solidFill>
                              <a:latin typeface="Calibri" panose="020F0502020204030204" pitchFamily="34" charset="0"/>
                            </a:rPr>
                            <a:t>)</a:t>
                          </a:r>
                          <a:endParaRPr lang="ko-KR" sz="1600" u="none" kern="100" dirty="0">
                            <a:solidFill>
                              <a:srgbClr val="000000"/>
                            </a:solidFill>
                            <a:latin typeface="Calibri" panose="020F0502020204030204" pitchFamily="34" charset="0"/>
                            <a:ea typeface="맑은 고딕"/>
                            <a:cs typeface="Times New Roman"/>
                          </a:endParaRPr>
                        </a:p>
                      </a:txBody>
                      <a:tcPr marL="68580" marR="68580" marT="0" marB="0" anchor="ctr"/>
                    </a:tc>
                    <a:tc>
                      <a:txBody>
                        <a:bodyPr/>
                        <a:lstStyle/>
                        <a:p>
                          <a:pPr algn="ctr">
                            <a:spcAft>
                              <a:spcPts val="0"/>
                            </a:spcAft>
                          </a:pPr>
                          <a:r>
                            <a:rPr lang="en-US" altLang="ko-KR" sz="1600" u="none" kern="100" dirty="0" smtClean="0">
                              <a:solidFill>
                                <a:srgbClr val="000000"/>
                              </a:solidFill>
                              <a:latin typeface="Calibri" panose="020F0502020204030204" pitchFamily="34" charset="0"/>
                              <a:ea typeface="맑은 고딕"/>
                              <a:cs typeface="Times New Roman"/>
                            </a:rPr>
                            <a:t>The left hand side probability</a:t>
                          </a:r>
                          <a:r>
                            <a:rPr lang="en-US" altLang="ko-KR" sz="1600" u="none" kern="100" dirty="0" smtClean="0">
                              <a:solidFill>
                                <a:schemeClr val="tx1"/>
                              </a:solidFill>
                              <a:latin typeface="Calibri" panose="020F0502020204030204" pitchFamily="34" charset="0"/>
                              <a:ea typeface="맑은 고딕"/>
                              <a:cs typeface="Times New Roman"/>
                            </a:rPr>
                            <a:t>:</a:t>
                          </a:r>
                          <a:r>
                            <a:rPr lang="en-US" altLang="ko-KR" sz="1600" u="none" kern="100" baseline="0" dirty="0" smtClean="0">
                              <a:solidFill>
                                <a:schemeClr val="tx1"/>
                              </a:solidFill>
                              <a:latin typeface="Calibri" panose="020F0502020204030204" pitchFamily="34" charset="0"/>
                              <a:ea typeface="맑은 고딕"/>
                              <a:cs typeface="Times New Roman"/>
                            </a:rPr>
                            <a:t> </a:t>
                          </a:r>
                          <a14:m>
                            <m:oMath xmlns:m="http://schemas.openxmlformats.org/officeDocument/2006/math">
                              <m:r>
                                <a:rPr lang="en-US" sz="1600" b="1" i="1" smtClean="0">
                                  <a:solidFill>
                                    <a:schemeClr val="tx1"/>
                                  </a:solidFill>
                                  <a:latin typeface="Cambria Math" panose="02040503050406030204" pitchFamily="18" charset="0"/>
                                  <a:ea typeface="Cambria Math"/>
                                </a:rPr>
                                <m:t>𝟏</m:t>
                              </m:r>
                              <m:r>
                                <a:rPr lang="en-US" sz="1600" b="1" i="1" smtClean="0">
                                  <a:solidFill>
                                    <a:schemeClr val="tx1"/>
                                  </a:solidFill>
                                  <a:latin typeface="Cambria Math" panose="02040503050406030204" pitchFamily="18" charset="0"/>
                                  <a:ea typeface="Cambria Math"/>
                                </a:rPr>
                                <m:t>−</m:t>
                              </m:r>
                              <m:f>
                                <m:fPr>
                                  <m:ctrlPr>
                                    <a:rPr lang="en-US" sz="1600" b="1" i="1">
                                      <a:solidFill>
                                        <a:schemeClr val="tx1"/>
                                      </a:solidFill>
                                      <a:latin typeface="Cambria Math" panose="02040503050406030204" pitchFamily="18" charset="0"/>
                                      <a:ea typeface="Cambria Math"/>
                                    </a:rPr>
                                  </m:ctrlPr>
                                </m:fPr>
                                <m:num>
                                  <m:r>
                                    <a:rPr lang="en-US" sz="1600" b="1" i="1">
                                      <a:solidFill>
                                        <a:schemeClr val="tx1"/>
                                      </a:solidFill>
                                      <a:latin typeface="Cambria Math"/>
                                      <a:ea typeface="Cambria Math"/>
                                    </a:rPr>
                                    <m:t>𝜶</m:t>
                                  </m:r>
                                </m:num>
                                <m:den>
                                  <m:r>
                                    <a:rPr lang="en-US" sz="1600" b="1" i="1">
                                      <a:solidFill>
                                        <a:schemeClr val="tx1"/>
                                      </a:solidFill>
                                      <a:latin typeface="Cambria Math"/>
                                      <a:ea typeface="Cambria Math"/>
                                    </a:rPr>
                                    <m:t>𝟐</m:t>
                                  </m:r>
                                </m:den>
                              </m:f>
                            </m:oMath>
                          </a14:m>
                          <a:endParaRPr lang="ko-KR" sz="1600" u="none" kern="100" dirty="0">
                            <a:solidFill>
                              <a:srgbClr val="000000"/>
                            </a:solidFill>
                            <a:latin typeface="Calibri" panose="020F0502020204030204" pitchFamily="34" charset="0"/>
                            <a:ea typeface="맑은 고딕"/>
                            <a:cs typeface="Times New Roman"/>
                          </a:endParaRPr>
                        </a:p>
                      </a:txBody>
                      <a:tcPr marL="68580" marR="68580" marT="0" marB="0" anchor="ctr"/>
                    </a:tc>
                    <a:tc>
                      <a:txBody>
                        <a:bodyPr/>
                        <a:lstStyle/>
                        <a:p>
                          <a:pPr algn="ctr">
                            <a:spcAft>
                              <a:spcPts val="0"/>
                            </a:spcAft>
                          </a:pPr>
                          <a:r>
                            <a:rPr lang="en-US" sz="1600" b="1" dirty="0">
                              <a:solidFill>
                                <a:schemeClr val="tx1"/>
                              </a:solidFill>
                              <a:latin typeface="Calibri" panose="020F0502020204030204" pitchFamily="34" charset="0"/>
                              <a:ea typeface="Cambria Math"/>
                            </a:rPr>
                            <a:t>Confidence </a:t>
                          </a:r>
                          <a:r>
                            <a:rPr lang="en-US" sz="1600" b="1" dirty="0" smtClean="0">
                              <a:solidFill>
                                <a:schemeClr val="tx1"/>
                              </a:solidFill>
                              <a:latin typeface="Calibri" panose="020F0502020204030204" pitchFamily="34" charset="0"/>
                              <a:ea typeface="Cambria Math"/>
                            </a:rPr>
                            <a:t>Coefficient: </a:t>
                          </a:r>
                          <a:r>
                            <a:rPr lang="en-US" sz="1600" b="1" dirty="0">
                              <a:solidFill>
                                <a:schemeClr val="tx1"/>
                              </a:solidFill>
                              <a:latin typeface="Calibri" panose="020F0502020204030204" pitchFamily="34" charset="0"/>
                              <a:ea typeface="Cambria Math"/>
                            </a:rPr>
                            <a:t>(</a:t>
                          </a:r>
                          <a14:m>
                            <m:oMath xmlns:m="http://schemas.openxmlformats.org/officeDocument/2006/math">
                              <m:sSub>
                                <m:sSubPr>
                                  <m:ctrlPr>
                                    <a:rPr lang="en-US" sz="1600" b="1" i="1" smtClean="0">
                                      <a:solidFill>
                                        <a:schemeClr val="tx1"/>
                                      </a:solidFill>
                                      <a:latin typeface="Cambria Math" panose="02040503050406030204" pitchFamily="18" charset="0"/>
                                      <a:ea typeface="Cambria Math"/>
                                    </a:rPr>
                                  </m:ctrlPr>
                                </m:sSubPr>
                                <m:e>
                                  <m:r>
                                    <a:rPr lang="en-US" sz="1600" b="1" i="0">
                                      <a:solidFill>
                                        <a:schemeClr val="tx1"/>
                                      </a:solidFill>
                                      <a:latin typeface="Cambria Math"/>
                                      <a:ea typeface="Cambria Math"/>
                                    </a:rPr>
                                    <m:t>𝐳</m:t>
                                  </m:r>
                                </m:e>
                                <m:sub>
                                  <m:r>
                                    <a:rPr lang="en-US" sz="1600" b="1" i="1" smtClean="0">
                                      <a:solidFill>
                                        <a:schemeClr val="tx1"/>
                                      </a:solidFill>
                                      <a:latin typeface="Cambria Math" panose="02040503050406030204" pitchFamily="18" charset="0"/>
                                      <a:ea typeface="Cambria Math"/>
                                    </a:rPr>
                                    <m:t>𝟏</m:t>
                                  </m:r>
                                  <m:r>
                                    <a:rPr lang="en-US" sz="1600" b="1" i="1" smtClean="0">
                                      <a:solidFill>
                                        <a:schemeClr val="tx1"/>
                                      </a:solidFill>
                                      <a:latin typeface="Cambria Math" panose="02040503050406030204" pitchFamily="18" charset="0"/>
                                      <a:ea typeface="Cambria Math"/>
                                    </a:rPr>
                                    <m:t>−</m:t>
                                  </m:r>
                                  <m:f>
                                    <m:fPr>
                                      <m:ctrlPr>
                                        <a:rPr lang="en-US" sz="1600" b="1" i="1">
                                          <a:solidFill>
                                            <a:schemeClr val="tx1"/>
                                          </a:solidFill>
                                          <a:latin typeface="Cambria Math" panose="02040503050406030204" pitchFamily="18" charset="0"/>
                                          <a:ea typeface="Cambria Math"/>
                                        </a:rPr>
                                      </m:ctrlPr>
                                    </m:fPr>
                                    <m:num>
                                      <m:r>
                                        <a:rPr lang="en-US" sz="1600" b="1" i="0">
                                          <a:solidFill>
                                            <a:schemeClr val="tx1"/>
                                          </a:solidFill>
                                          <a:latin typeface="Cambria Math"/>
                                          <a:ea typeface="Cambria Math"/>
                                        </a:rPr>
                                        <m:t>𝛂</m:t>
                                      </m:r>
                                    </m:num>
                                    <m:den>
                                      <m:r>
                                        <a:rPr lang="en-US" sz="1600" b="1" i="0">
                                          <a:solidFill>
                                            <a:schemeClr val="tx1"/>
                                          </a:solidFill>
                                          <a:latin typeface="Cambria Math"/>
                                          <a:ea typeface="Cambria Math"/>
                                        </a:rPr>
                                        <m:t>𝟐</m:t>
                                      </m:r>
                                    </m:den>
                                  </m:f>
                                </m:sub>
                              </m:sSub>
                            </m:oMath>
                          </a14:m>
                          <a:r>
                            <a:rPr lang="en-US" altLang="ko-KR" sz="1600" i="0" kern="100" dirty="0">
                              <a:solidFill>
                                <a:srgbClr val="000000"/>
                              </a:solidFill>
                              <a:latin typeface="Calibri" panose="020F0502020204030204" pitchFamily="34" charset="0"/>
                              <a:ea typeface="맑은 고딕"/>
                              <a:cs typeface="Times New Roman"/>
                            </a:rPr>
                            <a:t>)</a:t>
                          </a:r>
                          <a:endParaRPr lang="ko-KR" sz="1600" i="0" kern="100" dirty="0">
                            <a:solidFill>
                              <a:srgbClr val="000000"/>
                            </a:solidFill>
                            <a:latin typeface="Calibri" panose="020F0502020204030204" pitchFamily="34" charset="0"/>
                            <a:ea typeface="맑은 고딕"/>
                            <a:cs typeface="Times New Roman"/>
                          </a:endParaRPr>
                        </a:p>
                      </a:txBody>
                      <a:tcPr marL="68580" marR="68580" marT="0" marB="0" anchor="ctr"/>
                    </a:tc>
                    <a:extLst>
                      <a:ext uri="{0D108BD9-81ED-4DB2-BD59-A6C34878D82A}">
                        <a16:rowId xmlns="" xmlns:a16="http://schemas.microsoft.com/office/drawing/2014/main" val="10000"/>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.90</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a:solidFill>
                                <a:srgbClr val="000000"/>
                              </a:solidFill>
                              <a:latin typeface="Times New Roman"/>
                              <a:ea typeface="맑은 고딕"/>
                              <a:cs typeface="Times New Roman"/>
                            </a:rPr>
                            <a:t>1.645</a:t>
                          </a:r>
                          <a:endParaRPr lang="ko-KR" sz="1600" kern="10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val="10001"/>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.975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a:solidFill>
                                <a:srgbClr val="000000"/>
                              </a:solidFill>
                              <a:latin typeface="Times New Roman"/>
                              <a:ea typeface="맑은 고딕"/>
                              <a:cs typeface="Times New Roman"/>
                            </a:rPr>
                            <a:t>1.96</a:t>
                          </a:r>
                          <a:endParaRPr lang="ko-KR" sz="1600" kern="10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val="10002"/>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.99</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dirty="0">
                              <a:solidFill>
                                <a:srgbClr val="000000"/>
                              </a:solidFill>
                              <a:latin typeface="Times New Roman"/>
                              <a:ea typeface="맑은 고딕"/>
                              <a:cs typeface="Times New Roman"/>
                            </a:rPr>
                            <a:t>2.58</a:t>
                          </a:r>
                          <a:endParaRPr lang="ko-KR" sz="1600" kern="100" dirty="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val="10003"/>
                      </a:ext>
                    </a:extLst>
                  </a:tr>
                </a:tbl>
              </a:graphicData>
            </a:graphic>
          </p:graphicFrame>
        </mc:Choice>
        <mc:Fallback>
          <p:graphicFrame>
            <p:nvGraphicFramePr>
              <p:cNvPr id="6" name="표 5"/>
              <p:cNvGraphicFramePr>
                <a:graphicFrameLocks noGrp="1"/>
              </p:cNvGraphicFramePr>
              <p:nvPr>
                <p:extLst>
                  <p:ext uri="{D42A27DB-BD31-4B8C-83A1-F6EECF244321}">
                    <p14:modId xmlns:p14="http://schemas.microsoft.com/office/powerpoint/2010/main" val="235562495"/>
                  </p:ext>
                </p:extLst>
              </p:nvPr>
            </p:nvGraphicFramePr>
            <p:xfrm>
              <a:off x="395537" y="4581128"/>
              <a:ext cx="7920879" cy="1950431"/>
            </p:xfrm>
            <a:graphic>
              <a:graphicData uri="http://schemas.openxmlformats.org/drawingml/2006/table">
                <a:tbl>
                  <a:tblPr firstRow="1" bandRow="1">
                    <a:tableStyleId>{5C22544A-7EE6-4342-B048-85BDC9FD1C3A}</a:tableStyleId>
                  </a:tblPr>
                  <a:tblGrid>
                    <a:gridCol w="2397205">
                      <a:extLst>
                        <a:ext uri="{9D8B030D-6E8A-4147-A177-3AD203B41FA5}">
                          <a16:colId xmlns="" xmlns:a16="http://schemas.microsoft.com/office/drawing/2014/main" xmlns:a14="http://schemas.microsoft.com/office/drawing/2010/main" val="20000"/>
                        </a:ext>
                      </a:extLst>
                    </a:gridCol>
                    <a:gridCol w="2397205"/>
                    <a:gridCol w="3126469">
                      <a:extLst>
                        <a:ext uri="{9D8B030D-6E8A-4147-A177-3AD203B41FA5}">
                          <a16:colId xmlns="" xmlns:a16="http://schemas.microsoft.com/office/drawing/2014/main" xmlns:a14="http://schemas.microsoft.com/office/drawing/2010/main" val="20002"/>
                        </a:ext>
                      </a:extLst>
                    </a:gridCol>
                  </a:tblGrid>
                  <a:tr h="567881">
                    <a:tc>
                      <a:txBody>
                        <a:bodyPr/>
                        <a:lstStyle/>
                        <a:p>
                          <a:endParaRPr lang="en-US"/>
                        </a:p>
                      </a:txBody>
                      <a:tcPr marL="68580" marR="68580" marT="0" marB="0" anchor="ctr">
                        <a:blipFill rotWithShape="0">
                          <a:blip r:embed="rId3"/>
                          <a:stretch>
                            <a:fillRect l="-254" t="-10753" r="-231218" b="-247312"/>
                          </a:stretch>
                        </a:blipFill>
                      </a:tcPr>
                    </a:tc>
                    <a:tc>
                      <a:txBody>
                        <a:bodyPr/>
                        <a:lstStyle/>
                        <a:p>
                          <a:endParaRPr lang="en-US"/>
                        </a:p>
                      </a:txBody>
                      <a:tcPr marL="68580" marR="68580" marT="0" marB="0" anchor="ctr">
                        <a:blipFill rotWithShape="0">
                          <a:blip r:embed="rId3"/>
                          <a:stretch>
                            <a:fillRect l="-100509" t="-10753" r="-131807" b="-247312"/>
                          </a:stretch>
                        </a:blipFill>
                      </a:tcPr>
                    </a:tc>
                    <a:tc>
                      <a:txBody>
                        <a:bodyPr/>
                        <a:lstStyle/>
                        <a:p>
                          <a:endParaRPr lang="en-US"/>
                        </a:p>
                      </a:txBody>
                      <a:tcPr marL="68580" marR="68580" marT="0" marB="0" anchor="ctr">
                        <a:blipFill rotWithShape="0">
                          <a:blip r:embed="rId3"/>
                          <a:stretch>
                            <a:fillRect l="-153307" t="-10753" r="-778" b="-247312"/>
                          </a:stretch>
                        </a:blipFill>
                      </a:tcPr>
                    </a:tc>
                    <a:extLst>
                      <a:ext uri="{0D108BD9-81ED-4DB2-BD59-A6C34878D82A}">
                        <a16:rowId xmlns="" xmlns:a16="http://schemas.microsoft.com/office/drawing/2014/main" xmlns:a14="http://schemas.microsoft.com/office/drawing/2010/main" val="10000"/>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.90</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a:solidFill>
                                <a:srgbClr val="000000"/>
                              </a:solidFill>
                              <a:latin typeface="Times New Roman"/>
                              <a:ea typeface="맑은 고딕"/>
                              <a:cs typeface="Times New Roman"/>
                            </a:rPr>
                            <a:t>1.645</a:t>
                          </a:r>
                          <a:endParaRPr lang="ko-KR" sz="1600" kern="10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xmlns:a14="http://schemas.microsoft.com/office/drawing/2010/main" val="10001"/>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.975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a:solidFill>
                                <a:srgbClr val="000000"/>
                              </a:solidFill>
                              <a:latin typeface="Times New Roman"/>
                              <a:ea typeface="맑은 고딕"/>
                              <a:cs typeface="Times New Roman"/>
                            </a:rPr>
                            <a:t>1.96</a:t>
                          </a:r>
                          <a:endParaRPr lang="ko-KR" sz="1600" kern="10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xmlns:a14="http://schemas.microsoft.com/office/drawing/2010/main" val="10002"/>
                      </a:ext>
                    </a:extLst>
                  </a:tr>
                  <a:tr h="460850">
                    <a:tc>
                      <a:txBody>
                        <a:bodyPr/>
                        <a:lstStyle/>
                        <a:p>
                          <a:pPr algn="ctr">
                            <a:spcAft>
                              <a:spcPts val="0"/>
                            </a:spcAft>
                          </a:pPr>
                          <a:r>
                            <a:rPr lang="en-US" sz="1600" kern="100" dirty="0">
                              <a:solidFill>
                                <a:srgbClr val="000000"/>
                              </a:solidFill>
                              <a:latin typeface="Times New Roman"/>
                              <a:ea typeface="맑은 고딕"/>
                              <a:cs typeface="Times New Roman"/>
                            </a:rPr>
                            <a:t>.99</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altLang="ko-KR" sz="1600" kern="100" dirty="0" smtClean="0">
                              <a:solidFill>
                                <a:srgbClr val="000000"/>
                              </a:solidFill>
                              <a:latin typeface="Arial"/>
                              <a:ea typeface="맑은 고딕"/>
                              <a:cs typeface="Times New Roman"/>
                            </a:rPr>
                            <a:t>.995</a:t>
                          </a:r>
                          <a:endParaRPr lang="ko-KR" sz="1600" kern="100" dirty="0">
                            <a:solidFill>
                              <a:srgbClr val="000000"/>
                            </a:solidFill>
                            <a:latin typeface="Arial"/>
                            <a:ea typeface="맑은 고딕"/>
                            <a:cs typeface="Times New Roman"/>
                          </a:endParaRPr>
                        </a:p>
                      </a:txBody>
                      <a:tcPr marL="68580" marR="68580" marT="0" marB="0" anchor="ctr"/>
                    </a:tc>
                    <a:tc>
                      <a:txBody>
                        <a:bodyPr/>
                        <a:lstStyle/>
                        <a:p>
                          <a:pPr algn="ctr">
                            <a:spcAft>
                              <a:spcPts val="0"/>
                            </a:spcAft>
                          </a:pPr>
                          <a:r>
                            <a:rPr lang="en-US" sz="1600" kern="100" dirty="0">
                              <a:solidFill>
                                <a:srgbClr val="000000"/>
                              </a:solidFill>
                              <a:latin typeface="Times New Roman"/>
                              <a:ea typeface="맑은 고딕"/>
                              <a:cs typeface="Times New Roman"/>
                            </a:rPr>
                            <a:t>2.58</a:t>
                          </a:r>
                          <a:endParaRPr lang="ko-KR" sz="1600" kern="100" dirty="0">
                            <a:solidFill>
                              <a:srgbClr val="000000"/>
                            </a:solidFill>
                            <a:latin typeface="Arial"/>
                            <a:ea typeface="맑은 고딕"/>
                            <a:cs typeface="Times New Roman"/>
                          </a:endParaRPr>
                        </a:p>
                      </a:txBody>
                      <a:tcPr marL="68580" marR="68580" marT="0" marB="0" anchor="ctr"/>
                    </a:tc>
                    <a:extLst>
                      <a:ext uri="{0D108BD9-81ED-4DB2-BD59-A6C34878D82A}">
                        <a16:rowId xmlns="" xmlns:a16="http://schemas.microsoft.com/office/drawing/2014/main" xmlns:a14="http://schemas.microsoft.com/office/drawing/2010/main" val="10003"/>
                      </a:ext>
                    </a:extLst>
                  </a:tr>
                </a:tbl>
              </a:graphicData>
            </a:graphic>
          </p:graphicFrame>
        </mc:Fallback>
      </mc:AlternateContent>
      <p:sp>
        <p:nvSpPr>
          <p:cNvPr id="4" name="Rectangle 3"/>
          <p:cNvSpPr/>
          <p:nvPr/>
        </p:nvSpPr>
        <p:spPr>
          <a:xfrm>
            <a:off x="763625" y="5171045"/>
            <a:ext cx="1648135" cy="1408928"/>
          </a:xfrm>
          <a:prstGeom prst="rect">
            <a:avLst/>
          </a:prstGeom>
          <a:noFill/>
          <a:ln w="476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
        <p:nvSpPr>
          <p:cNvPr id="8" name="Rectangle 7"/>
          <p:cNvSpPr/>
          <p:nvPr/>
        </p:nvSpPr>
        <p:spPr>
          <a:xfrm>
            <a:off x="6012160" y="5191532"/>
            <a:ext cx="1531072" cy="1408928"/>
          </a:xfrm>
          <a:prstGeom prst="rect">
            <a:avLst/>
          </a:prstGeom>
          <a:noFill/>
          <a:ln w="476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3568" y="116632"/>
                <a:ext cx="8460432" cy="1142384"/>
              </a:xfrm>
            </p:spPr>
            <p:txBody>
              <a:bodyPr>
                <a:normAutofit fontScale="90000"/>
              </a:bodyPr>
              <a:lstStyle/>
              <a:p>
                <a:r>
                  <a:rPr lang="en-US" dirty="0"/>
                  <a:t>(1-</a:t>
                </a:r>
                <a14:m>
                  <m:oMath xmlns:m="http://schemas.openxmlformats.org/officeDocument/2006/math">
                    <m:r>
                      <a:rPr lang="en-US" i="1">
                        <a:latin typeface="Cambria Math"/>
                        <a:ea typeface="Cambria Math"/>
                      </a:rPr>
                      <m:t>𝜶</m:t>
                    </m:r>
                  </m:oMath>
                </a14:m>
                <a:r>
                  <a:rPr lang="en-US" dirty="0"/>
                  <a:t>) Confidence Intervals for proportions: Step One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3568" y="116632"/>
                <a:ext cx="8460432" cy="1142384"/>
              </a:xfrm>
              <a:blipFill rotWithShape="0">
                <a:blip r:embed="rId2"/>
                <a:stretch>
                  <a:fillRect l="-2161" t="-10106" r="-1009" b="-2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u="sng" dirty="0"/>
                  <a:t>Checking the assumptions:</a:t>
                </a:r>
              </a:p>
              <a:p>
                <a:pPr marL="457200" lvl="1" indent="0" latinLnBrk="0">
                  <a:buNone/>
                </a:pPr>
                <a:r>
                  <a:rPr lang="en-US" dirty="0"/>
                  <a:t>The variable must be categorical</a:t>
                </a:r>
              </a:p>
              <a:p>
                <a:pPr marL="457200" lvl="1" indent="0" latinLnBrk="0">
                  <a:buNone/>
                </a:pPr>
                <a:r>
                  <a:rPr lang="en-US" dirty="0">
                    <a:sym typeface="Wingdings" panose="05000000000000000000" pitchFamily="2" charset="2"/>
                  </a:rPr>
                  <a:t> Because we are dealing with proportions</a:t>
                </a:r>
                <a:endParaRPr lang="en-US" dirty="0"/>
              </a:p>
              <a:p>
                <a:pPr marL="457200" lvl="1" indent="0" latinLnBrk="0">
                  <a:buNone/>
                </a:pPr>
                <a:r>
                  <a:rPr lang="en-US" dirty="0"/>
                  <a:t>Data must be obtained through randomization</a:t>
                </a:r>
              </a:p>
              <a:p>
                <a:pPr marL="457200" lvl="1" indent="0" latinLnBrk="0">
                  <a:buNone/>
                </a:pPr>
                <a:r>
                  <a:rPr lang="en-US" dirty="0">
                    <a:sym typeface="Wingdings" panose="05000000000000000000" pitchFamily="2" charset="2"/>
                  </a:rPr>
                  <a:t> This </a:t>
                </a:r>
                <a:r>
                  <a:rPr lang="en-US" dirty="0" smtClean="0">
                    <a:sym typeface="Wingdings" panose="05000000000000000000" pitchFamily="2" charset="2"/>
                  </a:rPr>
                  <a:t>implies a </a:t>
                </a:r>
                <a:r>
                  <a:rPr lang="en-US" dirty="0">
                    <a:sym typeface="Wingdings" panose="05000000000000000000" pitchFamily="2" charset="2"/>
                  </a:rPr>
                  <a:t>random sampling</a:t>
                </a:r>
                <a:endParaRPr lang="en-US" dirty="0"/>
              </a:p>
              <a:p>
                <a:pPr marL="457200" lvl="1" indent="0" latinLnBrk="0">
                  <a:buNone/>
                </a:pPr>
                <a:r>
                  <a:rPr lang="en-US" dirty="0"/>
                  <a:t>We </a:t>
                </a:r>
                <a:r>
                  <a:rPr lang="en-US" b="1" dirty="0"/>
                  <a:t>MUST</a:t>
                </a:r>
                <a:r>
                  <a:rPr lang="en-US" dirty="0"/>
                  <a:t> make sure that </a:t>
                </a:r>
                <a14:m>
                  <m:oMath xmlns:m="http://schemas.openxmlformats.org/officeDocument/2006/math">
                    <m:r>
                      <a:rPr lang="en-US" b="1" i="1" smtClean="0">
                        <a:latin typeface="Cambria Math"/>
                      </a:rPr>
                      <m:t>𝒏</m:t>
                    </m:r>
                    <m:acc>
                      <m:accPr>
                        <m:chr m:val="̂"/>
                        <m:ctrlPr>
                          <a:rPr lang="en-US" b="1" i="1" smtClean="0">
                            <a:latin typeface="Cambria Math" panose="02040503050406030204" pitchFamily="18" charset="0"/>
                          </a:rPr>
                        </m:ctrlPr>
                      </m:accPr>
                      <m:e>
                        <m:r>
                          <a:rPr lang="en-US" b="1" i="1" smtClean="0">
                            <a:latin typeface="Cambria Math"/>
                          </a:rPr>
                          <m:t>𝒑</m:t>
                        </m:r>
                      </m:e>
                    </m:acc>
                    <m:r>
                      <a:rPr lang="en-US" b="1" i="1" smtClean="0">
                        <a:latin typeface="Cambria Math"/>
                      </a:rPr>
                      <m:t>≥</m:t>
                    </m:r>
                    <m:r>
                      <a:rPr lang="en-US" b="1" i="1" smtClean="0">
                        <a:latin typeface="Cambria Math"/>
                      </a:rPr>
                      <m:t>𝟏𝟓</m:t>
                    </m:r>
                  </m:oMath>
                </a14:m>
                <a:r>
                  <a:rPr lang="en-US" b="1" dirty="0"/>
                  <a:t> </a:t>
                </a:r>
                <a:r>
                  <a:rPr lang="en-US" dirty="0"/>
                  <a:t>and </a:t>
                </a:r>
                <a14:m>
                  <m:oMath xmlns:m="http://schemas.openxmlformats.org/officeDocument/2006/math">
                    <m:r>
                      <a:rPr lang="en-US" b="1" i="1" smtClean="0">
                        <a:latin typeface="Cambria Math"/>
                      </a:rPr>
                      <m:t>𝒏</m:t>
                    </m:r>
                    <m:d>
                      <m:dPr>
                        <m:ctrlPr>
                          <a:rPr lang="en-US" b="1" i="1" smtClean="0">
                            <a:latin typeface="Cambria Math" panose="02040503050406030204" pitchFamily="18" charset="0"/>
                          </a:rPr>
                        </m:ctrlPr>
                      </m:dPr>
                      <m:e>
                        <m:r>
                          <a:rPr lang="en-US" b="1" i="1" smtClean="0">
                            <a:latin typeface="Cambria Math"/>
                          </a:rPr>
                          <m:t>𝟏</m:t>
                        </m:r>
                        <m:r>
                          <a:rPr lang="en-US" b="1" i="1" smtClean="0">
                            <a:latin typeface="Cambria Math"/>
                          </a:rPr>
                          <m:t>−</m:t>
                        </m:r>
                        <m:acc>
                          <m:accPr>
                            <m:chr m:val="̂"/>
                            <m:ctrlPr>
                              <a:rPr lang="en-US" b="1" i="1">
                                <a:latin typeface="Cambria Math" panose="02040503050406030204" pitchFamily="18" charset="0"/>
                              </a:rPr>
                            </m:ctrlPr>
                          </m:accPr>
                          <m:e>
                            <m:r>
                              <a:rPr lang="en-US" b="1" i="1">
                                <a:latin typeface="Cambria Math"/>
                              </a:rPr>
                              <m:t>𝒑</m:t>
                            </m:r>
                          </m:e>
                        </m:acc>
                      </m:e>
                    </m:d>
                    <m:r>
                      <a:rPr lang="en-US" b="1" i="1" smtClean="0">
                        <a:latin typeface="Cambria Math"/>
                      </a:rPr>
                      <m:t>≥</m:t>
                    </m:r>
                    <m:r>
                      <a:rPr lang="en-US" b="1" i="1" smtClean="0">
                        <a:latin typeface="Cambria Math"/>
                      </a:rPr>
                      <m:t>𝟏𝟓</m:t>
                    </m:r>
                  </m:oMath>
                </a14:m>
                <a:r>
                  <a:rPr lang="en-US" b="1" dirty="0"/>
                  <a:t> </a:t>
                </a:r>
              </a:p>
              <a:p>
                <a:pPr marL="457200" lvl="1" indent="0" latinLnBrk="0">
                  <a:buNone/>
                </a:pPr>
                <a:r>
                  <a:rPr lang="en-US" dirty="0">
                    <a:sym typeface="Wingdings" panose="05000000000000000000" pitchFamily="2" charset="2"/>
                  </a:rPr>
                  <a:t> </a:t>
                </a:r>
                <a:r>
                  <a:rPr lang="en-US" dirty="0"/>
                  <a:t>This ensures that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oMath>
                </a14:m>
                <a:r>
                  <a:rPr lang="en-US" dirty="0"/>
                  <a:t> follows a bell shaped distribution by C.L.T.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 t="-963"/>
                </a:stretch>
              </a:blipFill>
            </p:spPr>
            <p:txBody>
              <a:bodyPr/>
              <a:lstStyle/>
              <a:p>
                <a:r>
                  <a:rPr lang="en-US">
                    <a:noFill/>
                  </a:rPr>
                  <a:t> </a:t>
                </a:r>
              </a:p>
            </p:txBody>
          </p:sp>
        </mc:Fallback>
      </mc:AlternateContent>
    </p:spTree>
    <p:extLst>
      <p:ext uri="{BB962C8B-B14F-4D97-AF65-F5344CB8AC3E}">
        <p14:creationId xmlns:p14="http://schemas.microsoft.com/office/powerpoint/2010/main" val="3217020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3568" y="116632"/>
                <a:ext cx="8460432" cy="1142384"/>
              </a:xfrm>
            </p:spPr>
            <p:txBody>
              <a:bodyPr>
                <a:normAutofit fontScale="90000"/>
              </a:bodyPr>
              <a:lstStyle/>
              <a:p>
                <a:r>
                  <a:rPr lang="en-US" dirty="0"/>
                  <a:t>(1-</a:t>
                </a:r>
                <a14:m>
                  <m:oMath xmlns:m="http://schemas.openxmlformats.org/officeDocument/2006/math">
                    <m:r>
                      <a:rPr lang="en-US" i="1">
                        <a:latin typeface="Cambria Math"/>
                        <a:ea typeface="Cambria Math"/>
                      </a:rPr>
                      <m:t>𝜶</m:t>
                    </m:r>
                  </m:oMath>
                </a14:m>
                <a:r>
                  <a:rPr lang="en-US" dirty="0"/>
                  <a:t>) Confidence Intervals for proportions: Step Two</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3568" y="116632"/>
                <a:ext cx="8460432" cy="1142384"/>
              </a:xfrm>
              <a:blipFill rotWithShape="0">
                <a:blip r:embed="rId2"/>
                <a:stretch>
                  <a:fillRect l="-2161" t="-10106" r="-1009" b="-21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962400"/>
              </a:xfrm>
            </p:spPr>
            <p:txBody>
              <a:bodyPr>
                <a:normAutofit/>
              </a:bodyPr>
              <a:lstStyle/>
              <a:p>
                <a:r>
                  <a:rPr lang="en-US" b="1" u="sng" dirty="0">
                    <a:cs typeface="Calibri" panose="020F0502020204030204" pitchFamily="34" charset="0"/>
                  </a:rPr>
                  <a:t>Calculating the three components</a:t>
                </a:r>
              </a:p>
              <a:p>
                <a:pPr lvl="1"/>
                <a14:m>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𝑝</m:t>
                        </m:r>
                      </m:e>
                    </m:acc>
                  </m:oMath>
                </a14:m>
                <a:r>
                  <a:rPr lang="en-US" dirty="0">
                    <a:cs typeface="Calibri" panose="020F0502020204030204" pitchFamily="34" charset="0"/>
                  </a:rPr>
                  <a:t> is our </a:t>
                </a:r>
                <a:r>
                  <a:rPr lang="en-US" b="1" dirty="0">
                    <a:cs typeface="Calibri" panose="020F0502020204030204" pitchFamily="34" charset="0"/>
                  </a:rPr>
                  <a:t>point-estimate</a:t>
                </a:r>
                <a:r>
                  <a:rPr lang="en-US" dirty="0">
                    <a:cs typeface="Calibri" panose="020F0502020204030204" pitchFamily="34" charset="0"/>
                  </a:rPr>
                  <a:t> for the population proportion</a:t>
                </a:r>
              </a:p>
              <a:p>
                <a:pPr lvl="2" latinLnBrk="0"/>
                <a:r>
                  <a:rPr lang="en-US" dirty="0">
                    <a:cs typeface="Calibri" panose="020F0502020204030204" pitchFamily="34" charset="0"/>
                  </a:rPr>
                  <a:t>Our ‘best’ guess for the </a:t>
                </a:r>
                <a:r>
                  <a:rPr lang="en-US" b="1" dirty="0">
                    <a:cs typeface="Calibri" panose="020F0502020204030204" pitchFamily="34" charset="0"/>
                  </a:rPr>
                  <a:t>true population proportion, </a:t>
                </a:r>
                <a14:m>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 </m:t>
                    </m:r>
                  </m:oMath>
                </a14:m>
                <a:r>
                  <a:rPr lang="en-US" b="1" dirty="0">
                    <a:cs typeface="Calibri" panose="020F0502020204030204" pitchFamily="34" charset="0"/>
                  </a:rPr>
                  <a:t>,</a:t>
                </a:r>
                <a:r>
                  <a:rPr lang="en-US" dirty="0">
                    <a:cs typeface="Calibri" panose="020F0502020204030204" pitchFamily="34" charset="0"/>
                  </a:rPr>
                  <a:t> is our </a:t>
                </a:r>
                <a:r>
                  <a:rPr lang="en-US" b="1" dirty="0">
                    <a:cs typeface="Calibri" panose="020F0502020204030204" pitchFamily="34" charset="0"/>
                  </a:rPr>
                  <a:t>sample proportion,</a:t>
                </a:r>
                <a:r>
                  <a:rPr lang="en-US" dirty="0">
                    <a:cs typeface="Calibri" panose="020F0502020204030204" pitchFamily="34"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𝑝</m:t>
                        </m:r>
                      </m:e>
                    </m:acc>
                  </m:oMath>
                </a14:m>
                <a:endParaRPr lang="en-US" b="1" dirty="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962400"/>
              </a:xfrm>
              <a:blipFill>
                <a:blip r:embed="rId3"/>
                <a:stretch>
                  <a:fillRect l="-148" t="-1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82592" y="3717032"/>
                <a:ext cx="6192688" cy="119160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𝒑𝒐𝒊𝒏𝒕</m:t>
                      </m:r>
                      <m:r>
                        <a:rPr lang="en-US" b="1" i="1" smtClean="0">
                          <a:solidFill>
                            <a:srgbClr val="FF0000"/>
                          </a:solidFill>
                          <a:latin typeface="Cambria Math"/>
                        </a:rPr>
                        <m:t> </m:t>
                      </m:r>
                      <m:r>
                        <a:rPr lang="en-US" b="1" i="1" smtClean="0">
                          <a:solidFill>
                            <a:srgbClr val="FF0000"/>
                          </a:solidFill>
                          <a:latin typeface="Cambria Math"/>
                        </a:rPr>
                        <m:t>𝒆𝒔𝒕𝒊𝒎𝒂𝒕𝒆</m:t>
                      </m:r>
                      <m:r>
                        <a:rPr lang="en-US" b="1" i="1">
                          <a:latin typeface="Cambria Math"/>
                        </a:rPr>
                        <m:t>±</m:t>
                      </m:r>
                      <m:r>
                        <a:rPr lang="en-US" b="1" i="1">
                          <a:latin typeface="Cambria Math"/>
                        </a:rPr>
                        <m:t>𝒎𝒂𝒓𝒈𝒊𝒏</m:t>
                      </m:r>
                      <m:r>
                        <a:rPr lang="en-US" b="1" i="1">
                          <a:latin typeface="Cambria Math"/>
                        </a:rPr>
                        <m:t> </m:t>
                      </m:r>
                      <m:r>
                        <a:rPr lang="en-US" b="1" i="1">
                          <a:latin typeface="Cambria Math"/>
                        </a:rPr>
                        <m:t>𝒐𝒇</m:t>
                      </m:r>
                      <m:r>
                        <a:rPr lang="en-US" b="1" i="1">
                          <a:latin typeface="Cambria Math"/>
                        </a:rPr>
                        <m:t> </m:t>
                      </m:r>
                      <m:r>
                        <a:rPr lang="en-US" b="1" i="1">
                          <a:latin typeface="Cambria Math"/>
                        </a:rPr>
                        <m:t>𝒆𝒓𝒓𝒐𝒓</m:t>
                      </m:r>
                    </m:oMath>
                  </m:oMathPara>
                </a14:m>
                <a:endParaRPr lang="en-US" b="1" dirty="0"/>
              </a:p>
              <a:p>
                <a:pPr lvl="1"/>
                <a:endParaRPr lang="en-US" b="1" dirty="0"/>
              </a:p>
              <a:p>
                <a:pPr lvl="1"/>
                <a14:m>
                  <m:oMathPara xmlns:m="http://schemas.openxmlformats.org/officeDocument/2006/math">
                    <m:oMathParaPr>
                      <m:jc m:val="centerGroup"/>
                    </m:oMathParaPr>
                    <m:oMath xmlns:m="http://schemas.openxmlformats.org/officeDocument/2006/math">
                      <m:r>
                        <a:rPr lang="en-US" b="1" i="1">
                          <a:latin typeface="Cambria Math"/>
                        </a:rPr>
                        <m:t>=</m:t>
                      </m:r>
                      <m:r>
                        <a:rPr lang="en-US" b="1" i="1" smtClean="0">
                          <a:solidFill>
                            <a:srgbClr val="FF0000"/>
                          </a:solidFill>
                          <a:latin typeface="Cambria Math"/>
                        </a:rPr>
                        <m:t>𝒑𝒐𝒊𝒏𝒕</m:t>
                      </m:r>
                      <m:r>
                        <a:rPr lang="en-US" b="1" i="1" smtClean="0">
                          <a:solidFill>
                            <a:srgbClr val="FF0000"/>
                          </a:solidFill>
                          <a:latin typeface="Cambria Math"/>
                        </a:rPr>
                        <m:t> </m:t>
                      </m:r>
                      <m:r>
                        <a:rPr lang="en-US" b="1" i="1" smtClean="0">
                          <a:solidFill>
                            <a:srgbClr val="FF0000"/>
                          </a:solidFill>
                          <a:latin typeface="Cambria Math"/>
                        </a:rPr>
                        <m:t>𝒆𝒔𝒕𝒊𝒎𝒂𝒕𝒆</m:t>
                      </m:r>
                      <m:r>
                        <a:rPr lang="en-US" b="1" i="1">
                          <a:latin typeface="Cambria Math"/>
                        </a:rPr>
                        <m:t>±</m:t>
                      </m:r>
                      <m:d>
                        <m:dPr>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m:rPr>
                                    <m:brk m:alnAt="7"/>
                                  </m:rPr>
                                  <a:rPr lang="en-US" b="1" i="1">
                                    <a:latin typeface="Cambria Math"/>
                                  </a:rPr>
                                  <m:t>𝒄</m:t>
                                </m:r>
                                <m:r>
                                  <a:rPr lang="en-US" b="1" i="1">
                                    <a:latin typeface="Cambria Math"/>
                                  </a:rPr>
                                  <m:t>𝒐𝒏𝒇𝒊𝒅𝒆𝒏𝒄𝒆</m:t>
                                </m:r>
                              </m:e>
                            </m:mr>
                            <m:mr>
                              <m:e>
                                <m:r>
                                  <a:rPr lang="en-US" b="1" i="1">
                                    <a:latin typeface="Cambria Math"/>
                                  </a:rPr>
                                  <m:t>𝒄𝒐𝒆𝒇𝒇𝒊𝒄𝒊𝒆𝒏𝒕</m:t>
                                </m:r>
                              </m:e>
                            </m:mr>
                          </m:m>
                        </m:e>
                      </m:d>
                      <m:r>
                        <a:rPr lang="en-US" b="1" i="1">
                          <a:latin typeface="Cambria Math"/>
                        </a:rPr>
                        <m:t>∗</m:t>
                      </m:r>
                      <m:d>
                        <m:dPr>
                          <m:ctrlPr>
                            <a:rPr lang="en-US" b="1" i="1">
                              <a:latin typeface="Cambria Math" panose="02040503050406030204" pitchFamily="18" charset="0"/>
                            </a:rPr>
                          </m:ctrlPr>
                        </m:dPr>
                        <m:e>
                          <m:acc>
                            <m:accPr>
                              <m:chr m:val="̂"/>
                              <m:ctrlPr>
                                <a:rPr lang="en-US" b="1" i="1">
                                  <a:latin typeface="Cambria Math" panose="02040503050406030204" pitchFamily="18" charset="0"/>
                                </a:rPr>
                              </m:ctrlPr>
                            </m:accPr>
                            <m:e>
                              <m:m>
                                <m:mPr>
                                  <m:mcs>
                                    <m:mc>
                                      <m:mcPr>
                                        <m:count m:val="1"/>
                                        <m:mcJc m:val="center"/>
                                      </m:mcPr>
                                    </m:mc>
                                  </m:mcs>
                                  <m:ctrlPr>
                                    <a:rPr lang="en-US" b="1" i="1">
                                      <a:latin typeface="Cambria Math" panose="02040503050406030204" pitchFamily="18" charset="0"/>
                                    </a:rPr>
                                  </m:ctrlPr>
                                </m:mPr>
                                <m:mr>
                                  <m:e>
                                    <m:r>
                                      <m:rPr>
                                        <m:brk m:alnAt="7"/>
                                      </m:rPr>
                                      <a:rPr lang="en-US" b="1" i="1">
                                        <a:latin typeface="Cambria Math"/>
                                      </a:rPr>
                                      <m:t>𝑺</m:t>
                                    </m:r>
                                    <m:r>
                                      <a:rPr lang="en-US" b="1" i="1">
                                        <a:latin typeface="Cambria Math"/>
                                      </a:rPr>
                                      <m:t>𝒕𝒂𝒏𝒅𝒂𝒓𝒅</m:t>
                                    </m:r>
                                    <m:r>
                                      <a:rPr lang="en-US" b="1" i="1">
                                        <a:latin typeface="Cambria Math"/>
                                      </a:rPr>
                                      <m:t> </m:t>
                                    </m:r>
                                  </m:e>
                                </m:mr>
                                <m:mr>
                                  <m:e>
                                    <m:r>
                                      <a:rPr lang="en-US" b="1" i="1">
                                        <a:latin typeface="Cambria Math"/>
                                      </a:rPr>
                                      <m:t>𝑬𝒓𝒓𝒐𝒓</m:t>
                                    </m:r>
                                  </m:e>
                                </m:mr>
                              </m:m>
                            </m:e>
                          </m:acc>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782592" y="3717032"/>
                <a:ext cx="6192688" cy="119160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3236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가을">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solidFill>
          <a:schemeClr val="accent1"/>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4115</TotalTime>
  <Words>946</Words>
  <Application>Microsoft Office PowerPoint</Application>
  <PresentationFormat>On-screen Show (4:3)</PresentationFormat>
  <Paragraphs>265</Paragraphs>
  <Slides>29</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굴림</vt:lpstr>
      <vt:lpstr>굴림체</vt:lpstr>
      <vt:lpstr>HY얕은샘물M</vt:lpstr>
      <vt:lpstr>맑은 고딕</vt:lpstr>
      <vt:lpstr>MS Mincho</vt:lpstr>
      <vt:lpstr>Arial</vt:lpstr>
      <vt:lpstr>Calibri</vt:lpstr>
      <vt:lpstr>Cambria</vt:lpstr>
      <vt:lpstr>Cambria Math</vt:lpstr>
      <vt:lpstr>Times New Roman</vt:lpstr>
      <vt:lpstr>Tw Cen MT</vt:lpstr>
      <vt:lpstr>Wingdings</vt:lpstr>
      <vt:lpstr>Wingdings 2</vt:lpstr>
      <vt:lpstr>가을</vt:lpstr>
      <vt:lpstr>Chapter 8 &amp; 9 (Part a) Statistical Inference: Confidence Interval and Hypothesis Test for Population Proportion</vt:lpstr>
      <vt:lpstr>Telling Which Parameter We’re After</vt:lpstr>
      <vt:lpstr>Point Estimation vs. Interval Estimation</vt:lpstr>
      <vt:lpstr>Interval Estimation</vt:lpstr>
      <vt:lpstr>Vocabulary of Confidence Interval: Confidence Level</vt:lpstr>
      <vt:lpstr>Vocabulary of Confidence Interval:  Margin of Error</vt:lpstr>
      <vt:lpstr>Confidence Coefficient</vt:lpstr>
      <vt:lpstr>(1-α) Confidence Intervals for proportions: Step One</vt:lpstr>
      <vt:lpstr>(1-α) Confidence Intervals for proportions: Step Two</vt:lpstr>
      <vt:lpstr>(1-α) Confidence Intervals for proportions: Step Two</vt:lpstr>
      <vt:lpstr>(1-α) Confidence Intervals for proportions: Step Three</vt:lpstr>
      <vt:lpstr>(1-α) Confidence Intervals for proportions: Step Three</vt:lpstr>
      <vt:lpstr>Example</vt:lpstr>
      <vt:lpstr>Factors affect Width of Confidence Interval: Confidence Level</vt:lpstr>
      <vt:lpstr>Factors affect Width of Confidence Interval: Sample Size</vt:lpstr>
      <vt:lpstr>Vocabulary of Hypothesis Testing</vt:lpstr>
      <vt:lpstr>Vocabulary of Hypothesis Testing</vt:lpstr>
      <vt:lpstr>Form of Null and Alternative Hypotheses</vt:lpstr>
      <vt:lpstr>Test Statistic</vt:lpstr>
      <vt:lpstr>P-value and Significance Level</vt:lpstr>
      <vt:lpstr>Hypothesis Test for Proportions:  Step 1 (Assumption)</vt:lpstr>
      <vt:lpstr>Hypothesis Test for Proportions:  Step 2 (Hypotheses)</vt:lpstr>
      <vt:lpstr>Hypothesis Test for Proportions:  Step 3 (Test Statistic)</vt:lpstr>
      <vt:lpstr>Hypothesis Test for Proportions:  Step 4 (p-value)</vt:lpstr>
      <vt:lpstr>P-value</vt:lpstr>
      <vt:lpstr>Hypothesis Test for Proportions:  Step 5 (Conclusion)</vt:lpstr>
      <vt:lpstr>Example</vt:lpstr>
      <vt:lpstr>Confidence Intervals</vt:lpstr>
      <vt:lpstr>Hypothesis Testing</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Han</dc:creator>
  <cp:lastModifiedBy>Kim Taeho</cp:lastModifiedBy>
  <cp:revision>488</cp:revision>
  <cp:lastPrinted>2016-10-24T13:48:35Z</cp:lastPrinted>
  <dcterms:created xsi:type="dcterms:W3CDTF">2009-12-05T21:33:36Z</dcterms:created>
  <dcterms:modified xsi:type="dcterms:W3CDTF">2017-03-15T17:58:29Z</dcterms:modified>
</cp:coreProperties>
</file>