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5"/>
  </p:sldMasterIdLst>
  <p:notesMasterIdLst>
    <p:notesMasterId r:id="rId20"/>
  </p:notesMasterIdLst>
  <p:handoutMasterIdLst>
    <p:handoutMasterId r:id="rId21"/>
  </p:handoutMasterIdLst>
  <p:sldIdLst>
    <p:sldId id="281" r:id="rId6"/>
    <p:sldId id="291" r:id="rId7"/>
    <p:sldId id="311" r:id="rId8"/>
    <p:sldId id="315" r:id="rId9"/>
    <p:sldId id="314" r:id="rId10"/>
    <p:sldId id="424" r:id="rId11"/>
    <p:sldId id="380" r:id="rId12"/>
    <p:sldId id="425" r:id="rId13"/>
    <p:sldId id="426" r:id="rId14"/>
    <p:sldId id="427" r:id="rId15"/>
    <p:sldId id="300" r:id="rId16"/>
    <p:sldId id="321" r:id="rId17"/>
    <p:sldId id="428" r:id="rId18"/>
    <p:sldId id="298" r:id="rId19"/>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Curzon" initials="RC" lastIdx="1" clrIdx="0">
    <p:extLst/>
  </p:cmAuthor>
  <p:cmAuthor id="2" name="Cristina Roman" initials="CR" lastIdx="1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E411B"/>
    <a:srgbClr val="DF411C"/>
    <a:srgbClr val="DC5D2A"/>
    <a:srgbClr val="7F8781"/>
    <a:srgbClr val="EEEEEE"/>
    <a:srgbClr val="DE412F"/>
    <a:srgbClr val="4A4E52"/>
    <a:srgbClr val="E3E8EB"/>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499" autoAdjust="0"/>
  </p:normalViewPr>
  <p:slideViewPr>
    <p:cSldViewPr snapToGrid="0">
      <p:cViewPr varScale="1">
        <p:scale>
          <a:sx n="58" d="100"/>
          <a:sy n="58" d="100"/>
        </p:scale>
        <p:origin x="924" y="60"/>
      </p:cViewPr>
      <p:guideLst>
        <p:guide orient="horz" pos="88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73"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F4985468-EA09-47E3-8036-5BF84197CAEF}" type="datetimeFigureOut">
              <a:rPr lang="en-GB" smtClean="0"/>
              <a:t>26/04/2018</a:t>
            </a:fld>
            <a:endParaRPr lang="en-GB" dirty="0"/>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dirty="0"/>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D7B2011F-DB26-4689-9E20-378C13B1A818}" type="slidenum">
              <a:rPr lang="en-GB" smtClean="0"/>
              <a:t>‹#›</a:t>
            </a:fld>
            <a:endParaRPr lang="en-GB" dirty="0"/>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303BD5E-F603-431C-B79D-697385AE35AF}" type="datetimeFigureOut">
              <a:rPr lang="en-GB" smtClean="0"/>
              <a:t>26/04/2018</a:t>
            </a:fld>
            <a:endParaRPr lang="en-GB" dirty="0"/>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C59FDB4-792A-4C30-B3CA-9A37EF575B96}" type="slidenum">
              <a:rPr lang="en-GB" smtClean="0"/>
              <a:t>‹#›</a:t>
            </a:fld>
            <a:endParaRPr lang="en-GB" dirty="0"/>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4</a:t>
            </a:fld>
            <a:endParaRPr lang="en-GB" dirty="0"/>
          </a:p>
        </p:txBody>
      </p:sp>
    </p:spTree>
    <p:extLst>
      <p:ext uri="{BB962C8B-B14F-4D97-AF65-F5344CB8AC3E}">
        <p14:creationId xmlns:p14="http://schemas.microsoft.com/office/powerpoint/2010/main" val="55389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346059630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320960917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20768267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1394460" y="3404110"/>
            <a:ext cx="7254240" cy="1063387"/>
          </a:xfrm>
        </p:spPr>
        <p:txBody>
          <a:bodyPr wrap="square" lIns="0" anchor="b"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dirty="0"/>
              <a:t>TITLE GOES HERE. It may stretch to two lines.</a:t>
            </a:r>
            <a:endParaRPr lang="en-GB" dirty="0"/>
          </a:p>
        </p:txBody>
      </p:sp>
      <p:sp>
        <p:nvSpPr>
          <p:cNvPr id="11" name="Content Placeholder 2"/>
          <p:cNvSpPr>
            <a:spLocks noGrp="1"/>
          </p:cNvSpPr>
          <p:nvPr>
            <p:ph idx="13" hasCustomPrompt="1"/>
          </p:nvPr>
        </p:nvSpPr>
        <p:spPr>
          <a:xfrm>
            <a:off x="1394460" y="4533900"/>
            <a:ext cx="7254240" cy="1042606"/>
          </a:xfrm>
        </p:spPr>
        <p:txBody>
          <a:bodyPr lIns="0"/>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2200" b="0" kern="1200" cap="all" baseline="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This is subtitle text it can It can also go to additional lines if necessary. If this goes to multiple lines it looks like this.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pic>
        <p:nvPicPr>
          <p:cNvPr id="12" name="endava-new-logo.png"/>
          <p:cNvPicPr>
            <a:picLocks noChangeAspect="1"/>
          </p:cNvPicPr>
          <p:nvPr userDrawn="1"/>
        </p:nvPicPr>
        <p:blipFill>
          <a:blip r:embed="rId2">
            <a:extLst/>
          </a:blip>
          <a:stretch>
            <a:fillRect/>
          </a:stretch>
        </p:blipFill>
        <p:spPr>
          <a:xfrm>
            <a:off x="785605" y="1190270"/>
            <a:ext cx="2440870" cy="806337"/>
          </a:xfrm>
          <a:prstGeom prst="rect">
            <a:avLst/>
          </a:prstGeom>
          <a:ln w="12700">
            <a:miter lim="400000"/>
          </a:ln>
        </p:spPr>
      </p:pic>
    </p:spTree>
    <p:extLst>
      <p:ext uri="{BB962C8B-B14F-4D97-AF65-F5344CB8AC3E}">
        <p14:creationId xmlns:p14="http://schemas.microsoft.com/office/powerpoint/2010/main" val="3031005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extBox 19"/>
          <p:cNvSpPr txBox="1"/>
          <p:nvPr/>
        </p:nvSpPr>
        <p:spPr>
          <a:xfrm>
            <a:off x="5337995" y="26655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806824" y="996707"/>
            <a:ext cx="4186165" cy="660738"/>
          </a:xfrm>
        </p:spPr>
        <p:txBody>
          <a:bodyPr wrap="square" lIns="0" anchor="t"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dirty="0"/>
              <a:t>AGENDA</a:t>
            </a:r>
            <a:endParaRPr lang="en-GB" dirty="0"/>
          </a:p>
        </p:txBody>
      </p:sp>
      <p:sp>
        <p:nvSpPr>
          <p:cNvPr id="28"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9"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5" name="Content Placeholder 2"/>
          <p:cNvSpPr>
            <a:spLocks noGrp="1"/>
          </p:cNvSpPr>
          <p:nvPr>
            <p:ph idx="14" hasCustomPrompt="1"/>
          </p:nvPr>
        </p:nvSpPr>
        <p:spPr>
          <a:xfrm>
            <a:off x="806824" y="2016874"/>
            <a:ext cx="9682333" cy="3934346"/>
          </a:xfrm>
        </p:spPr>
        <p:txBody>
          <a:bodyPr wrap="none" lIns="0">
            <a:noAutofit/>
          </a:bodyPr>
          <a:lstStyle>
            <a:lvl1pPr marL="457200" marR="0" indent="-457200" algn="l" defTabSz="914400" rtl="0" eaLnBrk="1" fontAlgn="auto" latinLnBrk="0" hangingPunct="1">
              <a:lnSpc>
                <a:spcPct val="90000"/>
              </a:lnSpc>
              <a:spcBef>
                <a:spcPts val="1000"/>
              </a:spcBef>
              <a:spcAft>
                <a:spcPts val="0"/>
              </a:spcAft>
              <a:buClr>
                <a:srgbClr val="DE411B"/>
              </a:buClr>
              <a:buSzTx/>
              <a:buFont typeface="Wingdings" panose="05000000000000000000" pitchFamily="2" charset="2"/>
              <a:buChar char="§"/>
              <a:tabLst/>
              <a:defRPr lang="en-US" sz="33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tabLst/>
              <a:defRPr/>
            </a:pPr>
            <a:r>
              <a:rPr lang="en-US" dirty="0"/>
              <a:t>First topics on the agenda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pic>
        <p:nvPicPr>
          <p:cNvPr id="12" name="Picture 11"/>
          <p:cNvPicPr>
            <a:picLocks noChangeAspect="1"/>
          </p:cNvPicPr>
          <p:nvPr userDrawn="1"/>
        </p:nvPicPr>
        <p:blipFill>
          <a:blip r:embed="rId2"/>
          <a:stretch>
            <a:fillRect/>
          </a:stretch>
        </p:blipFill>
        <p:spPr>
          <a:xfrm>
            <a:off x="11058524" y="6445284"/>
            <a:ext cx="812771" cy="268215"/>
          </a:xfrm>
          <a:prstGeom prst="rect">
            <a:avLst/>
          </a:prstGeom>
        </p:spPr>
      </p:pic>
      <p:sp>
        <p:nvSpPr>
          <p:cNvPr id="13" name="Text Placeholder 1"/>
          <p:cNvSpPr txBox="1">
            <a:spLocks/>
          </p:cNvSpPr>
          <p:nvPr userDrawn="1"/>
        </p:nvSpPr>
        <p:spPr>
          <a:xfrm flipH="1">
            <a:off x="806824" y="1708920"/>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Tree>
    <p:extLst>
      <p:ext uri="{BB962C8B-B14F-4D97-AF65-F5344CB8AC3E}">
        <p14:creationId xmlns:p14="http://schemas.microsoft.com/office/powerpoint/2010/main" val="3073969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SLID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6" name="Content Placeholder 2"/>
          <p:cNvSpPr>
            <a:spLocks noGrp="1"/>
          </p:cNvSpPr>
          <p:nvPr>
            <p:ph idx="22"/>
          </p:nvPr>
        </p:nvSpPr>
        <p:spPr>
          <a:xfrm>
            <a:off x="1218690" y="3360613"/>
            <a:ext cx="9831977" cy="1201232"/>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tx1"/>
                </a:solidFill>
                <a:latin typeface="+mn-lt"/>
                <a:ea typeface="Arial" charset="0"/>
                <a:cs typeface="Arial" charset="0"/>
              </a:defRPr>
            </a:lvl1pPr>
            <a:lvl2pPr marL="0" indent="0" algn="ctr">
              <a:buFontTx/>
              <a:buNone/>
              <a:defRPr sz="1600">
                <a:solidFill>
                  <a:schemeClr val="tx1"/>
                </a:solidFill>
              </a:defRPr>
            </a:lvl2pPr>
            <a:lvl3pPr marL="914400" indent="0" algn="ctr">
              <a:buClr>
                <a:srgbClr val="81ADB5"/>
              </a:buClr>
              <a:buFontTx/>
              <a:buNone/>
              <a:defRPr sz="1600">
                <a:solidFill>
                  <a:schemeClr val="tx1"/>
                </a:solidFill>
              </a:defRPr>
            </a:lvl3pPr>
            <a:lvl4pPr marL="1600200" indent="-228600" algn="ctr">
              <a:buFont typeface="Calibri" panose="020F0502020204030204" pitchFamily="34" charset="0"/>
              <a:buChar char="-"/>
              <a:defRPr sz="1400">
                <a:solidFill>
                  <a:schemeClr val="tx1"/>
                </a:solidFill>
              </a:defRPr>
            </a:lvl4pPr>
            <a:lvl5pPr algn="ct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Tree>
    <p:extLst>
      <p:ext uri="{BB962C8B-B14F-4D97-AF65-F5344CB8AC3E}">
        <p14:creationId xmlns:p14="http://schemas.microsoft.com/office/powerpoint/2010/main" val="286933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8" name="TextBox 19"/>
          <p:cNvSpPr txBox="1"/>
          <p:nvPr/>
        </p:nvSpPr>
        <p:spPr>
          <a:xfrm>
            <a:off x="4862147" y="322509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3206888" y="2379387"/>
            <a:ext cx="7421880" cy="594213"/>
          </a:xfrm>
        </p:spPr>
        <p:txBody>
          <a:bodyPr wrap="square" lIns="0" tIns="0" rIns="0" bIns="0" anchor="t" anchorCtr="0">
            <a:normAutofit/>
          </a:bodyPr>
          <a:lstStyle>
            <a:lvl1pPr marL="0" algn="r" defTabSz="914400" rtl="0" eaLnBrk="1" latinLnBrk="0" hangingPunct="1">
              <a:lnSpc>
                <a:spcPct val="70000"/>
              </a:lnSpc>
              <a:spcBef>
                <a:spcPct val="0"/>
              </a:spcBef>
              <a:buNone/>
              <a:defRPr lang="en-GB" sz="4800" b="1" kern="1200" cap="none" baseline="0" dirty="0">
                <a:solidFill>
                  <a:srgbClr val="000000"/>
                </a:solidFill>
                <a:latin typeface="Arial Narrow" charset="0"/>
                <a:ea typeface="Arial Narrow" charset="0"/>
                <a:cs typeface="Arial Narrow" charset="0"/>
              </a:defRPr>
            </a:lvl1pPr>
          </a:lstStyle>
          <a:p>
            <a:r>
              <a:rPr lang="en-US" dirty="0"/>
              <a:t>THANK YOU</a:t>
            </a:r>
            <a:endParaRPr lang="en-GB" dirty="0"/>
          </a:p>
        </p:txBody>
      </p:sp>
      <p:sp>
        <p:nvSpPr>
          <p:cNvPr id="4" name="Content Placeholder 2"/>
          <p:cNvSpPr>
            <a:spLocks noGrp="1"/>
          </p:cNvSpPr>
          <p:nvPr>
            <p:ph idx="20" hasCustomPrompt="1"/>
          </p:nvPr>
        </p:nvSpPr>
        <p:spPr>
          <a:xfrm>
            <a:off x="5590243" y="4671588"/>
            <a:ext cx="5038525" cy="216152"/>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mn-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+ 00 000 000 000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5" name="Content Placeholder 2"/>
          <p:cNvSpPr>
            <a:spLocks noGrp="1"/>
          </p:cNvSpPr>
          <p:nvPr>
            <p:ph idx="21" hasCustomPrompt="1"/>
          </p:nvPr>
        </p:nvSpPr>
        <p:spPr>
          <a:xfrm>
            <a:off x="5590244" y="3532872"/>
            <a:ext cx="5038524" cy="448637"/>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Name surname</a:t>
            </a:r>
          </a:p>
        </p:txBody>
      </p:sp>
      <p:sp>
        <p:nvSpPr>
          <p:cNvPr id="6" name="Content Placeholder 2"/>
          <p:cNvSpPr>
            <a:spLocks noGrp="1"/>
          </p:cNvSpPr>
          <p:nvPr>
            <p:ph idx="22" hasCustomPrompt="1"/>
          </p:nvPr>
        </p:nvSpPr>
        <p:spPr>
          <a:xfrm>
            <a:off x="5590244" y="4888429"/>
            <a:ext cx="5020417" cy="290153"/>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name.surname@endava.com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7" name="Content Placeholder 2"/>
          <p:cNvSpPr>
            <a:spLocks noGrp="1"/>
          </p:cNvSpPr>
          <p:nvPr>
            <p:ph idx="23" hasCustomPrompt="1"/>
          </p:nvPr>
        </p:nvSpPr>
        <p:spPr>
          <a:xfrm>
            <a:off x="5590244" y="3981510"/>
            <a:ext cx="5038524" cy="210246"/>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Job title</a:t>
            </a:r>
          </a:p>
        </p:txBody>
      </p:sp>
    </p:spTree>
    <p:extLst>
      <p:ext uri="{BB962C8B-B14F-4D97-AF65-F5344CB8AC3E}">
        <p14:creationId xmlns:p14="http://schemas.microsoft.com/office/powerpoint/2010/main" val="3999854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LIDE-RIGH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952246" y="3054273"/>
            <a:ext cx="6401554" cy="3021340"/>
          </a:xfrm>
        </p:spPr>
        <p:txBody>
          <a:bodyPr lIns="0">
            <a:spAutoFit/>
          </a:bodyPr>
          <a:lstStyle>
            <a:lvl1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r">
              <a:buFontTx/>
              <a:buNone/>
              <a:defRPr sz="1600">
                <a:solidFill>
                  <a:schemeClr val="tx1"/>
                </a:solidFill>
              </a:defRPr>
            </a:lvl2pPr>
            <a:lvl3pPr marL="914400" indent="0" algn="r">
              <a:buClr>
                <a:srgbClr val="81ADB5"/>
              </a:buClr>
              <a:buFontTx/>
              <a:buNone/>
              <a:defRPr sz="1600">
                <a:solidFill>
                  <a:schemeClr val="tx1"/>
                </a:solidFill>
              </a:defRPr>
            </a:lvl3pPr>
            <a:lvl4pPr marL="1371600" indent="0" algn="r">
              <a:buFontTx/>
              <a:buNone/>
              <a:defRPr sz="1500">
                <a:solidFill>
                  <a:schemeClr val="tx1"/>
                </a:solidFill>
              </a:defRPr>
            </a:lvl4pPr>
            <a:lvl5pPr marL="1828800" indent="0" algn="r">
              <a:buFontTx/>
              <a:buNone/>
              <a:defRPr>
                <a:solidFill>
                  <a:schemeClr val="tx1"/>
                </a:solidFill>
              </a:defRPr>
            </a:lvl5pPr>
            <a:lvl6pPr algn="r">
              <a:defRPr sz="1200"/>
            </a:lvl6pPr>
            <a:lvl8pPr algn="r">
              <a:defRPr sz="120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Content Placeholder 2"/>
          <p:cNvSpPr>
            <a:spLocks noGrp="1"/>
          </p:cNvSpPr>
          <p:nvPr>
            <p:ph idx="14"/>
          </p:nvPr>
        </p:nvSpPr>
        <p:spPr>
          <a:xfrm>
            <a:off x="806824"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Fifth level</a:t>
            </a:r>
            <a:endParaRPr lang="en-US" dirty="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4952246" y="2629541"/>
            <a:ext cx="6401554" cy="424732"/>
          </a:xfrm>
        </p:spPr>
        <p:txBody>
          <a:bodyPr lIns="0" anchor="b" anchorCtr="0">
            <a:spAutoFit/>
          </a:bodyPr>
          <a:lstStyle>
            <a:lvl1pPr marL="0" marR="0" indent="0" algn="r"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20"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1"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spTree>
    <p:extLst>
      <p:ext uri="{BB962C8B-B14F-4D97-AF65-F5344CB8AC3E}">
        <p14:creationId xmlns:p14="http://schemas.microsoft.com/office/powerpoint/2010/main" val="3015775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LIDE-LEFT">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8"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4"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SECTION TITLE</a:t>
            </a:r>
            <a:br>
              <a:rPr lang="en-US" dirty="0"/>
            </a:br>
            <a:r>
              <a:rPr lang="en-US" dirty="0"/>
              <a:t>and possibly second row</a:t>
            </a:r>
            <a:endParaRPr lang="en-GB" dirty="0"/>
          </a:p>
        </p:txBody>
      </p:sp>
      <p:sp>
        <p:nvSpPr>
          <p:cNvPr id="11" name="Content Placeholder 2"/>
          <p:cNvSpPr>
            <a:spLocks noGrp="1"/>
          </p:cNvSpPr>
          <p:nvPr>
            <p:ph idx="14"/>
          </p:nvPr>
        </p:nvSpPr>
        <p:spPr>
          <a:xfrm>
            <a:off x="7552410"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Fifth level</a:t>
            </a:r>
            <a:endParaRPr lang="en-US" dirty="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806824" y="2603655"/>
            <a:ext cx="6401554" cy="424732"/>
          </a:xfrm>
        </p:spPr>
        <p:txBody>
          <a:bodyPr lIns="0" anchor="b" anchorCtr="0">
            <a:spAutoFit/>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20" name="Content Placeholder 2"/>
          <p:cNvSpPr>
            <a:spLocks noGrp="1"/>
          </p:cNvSpPr>
          <p:nvPr>
            <p:ph idx="13" hasCustomPrompt="1"/>
          </p:nvPr>
        </p:nvSpPr>
        <p:spPr>
          <a:xfrm>
            <a:off x="806824" y="3028387"/>
            <a:ext cx="6401554" cy="1347548"/>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34559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LIDE-columns_two">
    <p:spTree>
      <p:nvGrpSpPr>
        <p:cNvPr id="1" name=""/>
        <p:cNvGrpSpPr/>
        <p:nvPr/>
      </p:nvGrpSpPr>
      <p:grpSpPr>
        <a:xfrm>
          <a:off x="0" y="0"/>
          <a:ext cx="0" cy="0"/>
          <a:chOff x="0" y="0"/>
          <a:chExt cx="0" cy="0"/>
        </a:xfrm>
      </p:grpSpPr>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sp>
        <p:nvSpPr>
          <p:cNvPr id="23" name="Content Placeholder 2"/>
          <p:cNvSpPr>
            <a:spLocks noGrp="1"/>
          </p:cNvSpPr>
          <p:nvPr>
            <p:ph idx="13" hasCustomPrompt="1"/>
          </p:nvPr>
        </p:nvSpPr>
        <p:spPr>
          <a:xfrm>
            <a:off x="806824" y="2560355"/>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Content Placeholder 2"/>
          <p:cNvSpPr>
            <a:spLocks noGrp="1"/>
          </p:cNvSpPr>
          <p:nvPr>
            <p:ph idx="19" hasCustomPrompt="1"/>
          </p:nvPr>
        </p:nvSpPr>
        <p:spPr>
          <a:xfrm>
            <a:off x="806824" y="2182749"/>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14" name="Content Placeholder 2"/>
          <p:cNvSpPr>
            <a:spLocks noGrp="1"/>
          </p:cNvSpPr>
          <p:nvPr>
            <p:ph idx="20" hasCustomPrompt="1"/>
          </p:nvPr>
        </p:nvSpPr>
        <p:spPr>
          <a:xfrm>
            <a:off x="6346564" y="2568629"/>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2"/>
          <p:cNvSpPr>
            <a:spLocks noGrp="1"/>
          </p:cNvSpPr>
          <p:nvPr>
            <p:ph idx="21" hasCustomPrompt="1"/>
          </p:nvPr>
        </p:nvSpPr>
        <p:spPr>
          <a:xfrm>
            <a:off x="6346564" y="2191023"/>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Tree>
    <p:extLst>
      <p:ext uri="{BB962C8B-B14F-4D97-AF65-F5344CB8AC3E}">
        <p14:creationId xmlns:p14="http://schemas.microsoft.com/office/powerpoint/2010/main" val="2903983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columns_thre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Page title</a:t>
            </a:r>
            <a:endParaRPr lang="en-GB" dirty="0"/>
          </a:p>
        </p:txBody>
      </p:sp>
      <p:sp>
        <p:nvSpPr>
          <p:cNvPr id="30" name="Content Placeholder 2"/>
          <p:cNvSpPr>
            <a:spLocks noGrp="1"/>
          </p:cNvSpPr>
          <p:nvPr>
            <p:ph idx="19" hasCustomPrompt="1"/>
          </p:nvPr>
        </p:nvSpPr>
        <p:spPr>
          <a:xfrm>
            <a:off x="806824" y="2103444"/>
            <a:ext cx="3267235" cy="448637"/>
          </a:xfrm>
        </p:spPr>
        <p:txBody>
          <a:bodyPr lIns="0" bIns="0" anchor="b"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16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a:t>
            </a:r>
          </a:p>
        </p:txBody>
      </p:sp>
      <p:sp>
        <p:nvSpPr>
          <p:cNvPr id="32" name="Content Placeholder 2"/>
          <p:cNvSpPr>
            <a:spLocks noGrp="1"/>
          </p:cNvSpPr>
          <p:nvPr>
            <p:ph idx="21" hasCustomPrompt="1"/>
          </p:nvPr>
        </p:nvSpPr>
        <p:spPr>
          <a:xfrm>
            <a:off x="4399541" y="2111718"/>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a:t>Insert text here</a:t>
            </a:r>
          </a:p>
        </p:txBody>
      </p:sp>
      <p:sp>
        <p:nvSpPr>
          <p:cNvPr id="34" name="Content Placeholder 2"/>
          <p:cNvSpPr>
            <a:spLocks noGrp="1"/>
          </p:cNvSpPr>
          <p:nvPr>
            <p:ph idx="23" hasCustomPrompt="1"/>
          </p:nvPr>
        </p:nvSpPr>
        <p:spPr>
          <a:xfrm>
            <a:off x="8086565" y="2119992"/>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a:t>Insert text here</a:t>
            </a:r>
          </a:p>
        </p:txBody>
      </p:sp>
      <p:sp>
        <p:nvSpPr>
          <p:cNvPr id="19" name="Content Placeholder 2"/>
          <p:cNvSpPr>
            <a:spLocks noGrp="1"/>
          </p:cNvSpPr>
          <p:nvPr>
            <p:ph idx="13" hasCustomPrompt="1"/>
          </p:nvPr>
        </p:nvSpPr>
        <p:spPr>
          <a:xfrm>
            <a:off x="806824" y="2560355"/>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24" name="Content Placeholder 2"/>
          <p:cNvSpPr>
            <a:spLocks noGrp="1"/>
          </p:cNvSpPr>
          <p:nvPr>
            <p:ph idx="24" hasCustomPrompt="1"/>
          </p:nvPr>
        </p:nvSpPr>
        <p:spPr>
          <a:xfrm>
            <a:off x="4399541" y="2575061"/>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26" name="Content Placeholder 2"/>
          <p:cNvSpPr>
            <a:spLocks noGrp="1"/>
          </p:cNvSpPr>
          <p:nvPr>
            <p:ph idx="25" hasCustomPrompt="1"/>
          </p:nvPr>
        </p:nvSpPr>
        <p:spPr>
          <a:xfrm>
            <a:off x="8093355" y="2586006"/>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endParaRPr lang="en-GB"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428711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127437354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2" name="Rectangle 1"/>
          <p:cNvSpPr/>
          <p:nvPr userDrawn="1"/>
        </p:nvSpPr>
        <p:spPr>
          <a:xfrm>
            <a:off x="880985" y="1539089"/>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0" name="Content Placeholder 2"/>
          <p:cNvSpPr>
            <a:spLocks noGrp="1"/>
          </p:cNvSpPr>
          <p:nvPr>
            <p:ph idx="15" hasCustomPrompt="1"/>
          </p:nvPr>
        </p:nvSpPr>
        <p:spPr>
          <a:xfrm>
            <a:off x="3647761" y="2337460"/>
            <a:ext cx="7982533" cy="1109009"/>
          </a:xfrm>
        </p:spPr>
        <p:txBody>
          <a:bodyPr l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copy here insert copy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12"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5" name="Picture 14"/>
          <p:cNvPicPr>
            <a:picLocks noChangeAspect="1"/>
          </p:cNvPicPr>
          <p:nvPr userDrawn="1"/>
        </p:nvPicPr>
        <p:blipFill>
          <a:blip r:embed="rId2"/>
          <a:stretch>
            <a:fillRect/>
          </a:stretch>
        </p:blipFill>
        <p:spPr>
          <a:xfrm>
            <a:off x="11058524" y="6445284"/>
            <a:ext cx="812771" cy="268215"/>
          </a:xfrm>
          <a:prstGeom prst="rect">
            <a:avLst/>
          </a:prstGeom>
        </p:spPr>
      </p:pic>
      <p:sp>
        <p:nvSpPr>
          <p:cNvPr id="13" name="Content Placeholder 2"/>
          <p:cNvSpPr>
            <a:spLocks noGrp="1"/>
          </p:cNvSpPr>
          <p:nvPr>
            <p:ph idx="14" hasCustomPrompt="1"/>
          </p:nvPr>
        </p:nvSpPr>
        <p:spPr>
          <a:xfrm>
            <a:off x="1066126" y="1647185"/>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16" name="Content Placeholder 2"/>
          <p:cNvSpPr>
            <a:spLocks noGrp="1"/>
          </p:cNvSpPr>
          <p:nvPr>
            <p:ph idx="16" hasCustomPrompt="1"/>
          </p:nvPr>
        </p:nvSpPr>
        <p:spPr>
          <a:xfrm>
            <a:off x="806824" y="2321982"/>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26"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34" name="Rectangle 33"/>
          <p:cNvSpPr/>
          <p:nvPr userDrawn="1"/>
        </p:nvSpPr>
        <p:spPr>
          <a:xfrm>
            <a:off x="854106" y="3166616"/>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Content Placeholder 2"/>
          <p:cNvSpPr>
            <a:spLocks noGrp="1"/>
          </p:cNvSpPr>
          <p:nvPr>
            <p:ph idx="25" hasCustomPrompt="1"/>
          </p:nvPr>
        </p:nvSpPr>
        <p:spPr>
          <a:xfrm>
            <a:off x="1066126" y="3274712"/>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36" name="Content Placeholder 2"/>
          <p:cNvSpPr>
            <a:spLocks noGrp="1"/>
          </p:cNvSpPr>
          <p:nvPr>
            <p:ph idx="26" hasCustomPrompt="1"/>
          </p:nvPr>
        </p:nvSpPr>
        <p:spPr>
          <a:xfrm>
            <a:off x="806824" y="3949509"/>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40" name="Rectangle 39"/>
          <p:cNvSpPr/>
          <p:nvPr userDrawn="1"/>
        </p:nvSpPr>
        <p:spPr>
          <a:xfrm>
            <a:off x="854106" y="4794143"/>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Content Placeholder 2"/>
          <p:cNvSpPr>
            <a:spLocks noGrp="1"/>
          </p:cNvSpPr>
          <p:nvPr>
            <p:ph idx="27" hasCustomPrompt="1"/>
          </p:nvPr>
        </p:nvSpPr>
        <p:spPr>
          <a:xfrm>
            <a:off x="1066126" y="4902239"/>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42" name="Content Placeholder 2"/>
          <p:cNvSpPr>
            <a:spLocks noGrp="1"/>
          </p:cNvSpPr>
          <p:nvPr>
            <p:ph idx="28" hasCustomPrompt="1"/>
          </p:nvPr>
        </p:nvSpPr>
        <p:spPr>
          <a:xfrm>
            <a:off x="806824" y="5577036"/>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
        <p:nvSpPr>
          <p:cNvPr id="43" name="Content Placeholder 2"/>
          <p:cNvSpPr>
            <a:spLocks noGrp="1"/>
          </p:cNvSpPr>
          <p:nvPr>
            <p:ph idx="29" hasCustomPrompt="1"/>
          </p:nvPr>
        </p:nvSpPr>
        <p:spPr>
          <a:xfrm>
            <a:off x="3647761" y="1539089"/>
            <a:ext cx="7982533" cy="742791"/>
          </a:xfrm>
        </p:spPr>
        <p:txBody>
          <a:bodyPr lIns="0"/>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2000" b="1" kern="1200" cap="all" baseline="0" dirty="0" smtClean="0">
                <a:solidFill>
                  <a:srgbClr val="DE411B"/>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copy here insert copy here</a:t>
            </a:r>
          </a:p>
        </p:txBody>
      </p:sp>
      <p:sp>
        <p:nvSpPr>
          <p:cNvPr id="44" name="Title 1"/>
          <p:cNvSpPr>
            <a:spLocks noGrp="1"/>
          </p:cNvSpPr>
          <p:nvPr>
            <p:ph type="title" hasCustomPrompt="1"/>
          </p:nvPr>
        </p:nvSpPr>
        <p:spPr>
          <a:xfrm>
            <a:off x="3647761" y="159908"/>
            <a:ext cx="7395049" cy="1025980"/>
          </a:xfrm>
        </p:spPr>
        <p:txBody>
          <a:bodyPr lIns="0" anchor="b" anchorCtr="1">
            <a:normAutofit/>
          </a:bodyPr>
          <a:lstStyle>
            <a:lvl1pPr marL="0" algn="l"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a:t>TITLE</a:t>
            </a:r>
            <a:endParaRPr lang="en-GB" dirty="0"/>
          </a:p>
        </p:txBody>
      </p:sp>
      <p:sp>
        <p:nvSpPr>
          <p:cNvPr id="19" name="Content Placeholder 2"/>
          <p:cNvSpPr>
            <a:spLocks noGrp="1"/>
          </p:cNvSpPr>
          <p:nvPr>
            <p:ph idx="30" hasCustomPrompt="1"/>
          </p:nvPr>
        </p:nvSpPr>
        <p:spPr>
          <a:xfrm>
            <a:off x="880985" y="648708"/>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tx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logo or icons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lvl="0"/>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8305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104735029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31800123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a:t>
            </a:r>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39628228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a:t>
            </a:r>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348205336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a:t>
            </a:r>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371703537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39796558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6454078-FBCE-4758-9F4C-1C7F78520755}" type="slidenum">
              <a:rPr lang="en-GB" smtClean="0"/>
              <a:t>‹#›</a:t>
            </a:fld>
            <a:endParaRPr lang="en-GB" dirty="0"/>
          </a:p>
        </p:txBody>
      </p:sp>
    </p:spTree>
    <p:extLst>
      <p:ext uri="{BB962C8B-B14F-4D97-AF65-F5344CB8AC3E}">
        <p14:creationId xmlns:p14="http://schemas.microsoft.com/office/powerpoint/2010/main" val="18935151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t>
            </a:r>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dirty="0"/>
          </a:p>
        </p:txBody>
      </p:sp>
    </p:spTree>
    <p:extLst>
      <p:ext uri="{BB962C8B-B14F-4D97-AF65-F5344CB8AC3E}">
        <p14:creationId xmlns:p14="http://schemas.microsoft.com/office/powerpoint/2010/main" val="65637655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715" r:id="rId16"/>
    <p:sldLayoutId id="2147483716" r:id="rId17"/>
    <p:sldLayoutId id="2147483717" r:id="rId18"/>
    <p:sldLayoutId id="2147483683" r:id="rId19"/>
    <p:sldLayoutId id="2147483714"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docker.com/get-started/" TargetMode="External"/><Relationship Id="rId2" Type="http://schemas.openxmlformats.org/officeDocument/2006/relationships/hyperlink" Target="https://www.digitalocean.com/community/tutorials/docker-explained-using-dockerfiles-to-automate-building-of-images"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mailto:bogdan.fusa@endava.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a:t>
            </a:r>
            <a:endParaRPr lang="en-GB" dirty="0">
              <a:solidFill>
                <a:srgbClr val="DE411B"/>
              </a:solidFill>
            </a:endParaRPr>
          </a:p>
        </p:txBody>
      </p:sp>
    </p:spTree>
    <p:extLst>
      <p:ext uri="{BB962C8B-B14F-4D97-AF65-F5344CB8AC3E}">
        <p14:creationId xmlns:p14="http://schemas.microsoft.com/office/powerpoint/2010/main" val="1415921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
            </a:r>
            <a:r>
              <a:rPr lang="en-US" cap="none" dirty="0" smtClean="0"/>
              <a:t>ockerfile</a:t>
            </a:r>
            <a:endParaRPr lang="en-US" cap="none" dirty="0"/>
          </a:p>
        </p:txBody>
      </p:sp>
      <p:sp>
        <p:nvSpPr>
          <p:cNvPr id="3" name="Rectangle 1"/>
          <p:cNvSpPr>
            <a:spLocks noGrp="1" noChangeArrowheads="1"/>
          </p:cNvSpPr>
          <p:nvPr>
            <p:ph idx="22"/>
          </p:nvPr>
        </p:nvSpPr>
        <p:spPr bwMode="auto">
          <a:xfrm>
            <a:off x="819151" y="1498229"/>
            <a:ext cx="5098121" cy="3616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FROM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94A58"/>
                </a:solidFill>
                <a:effectLst/>
                <a:latin typeface="Roboto"/>
              </a:rPr>
              <a:t>This command will specify the base image for the</a:t>
            </a:r>
            <a:r>
              <a:rPr kumimoji="0" lang="en-US" altLang="en-US" sz="1000" b="0" i="0" u="none" strike="noStrike" cap="none" normalizeH="0" dirty="0" smtClean="0">
                <a:ln>
                  <a:noFill/>
                </a:ln>
                <a:solidFill>
                  <a:srgbClr val="394A58"/>
                </a:solidFill>
                <a:effectLst/>
                <a:latin typeface="Roboto"/>
              </a:rPr>
              <a:t> current Dockerfile. If you don’t want to start from a base image you must specify FROM scratch. This command must be on the first line of the </a:t>
            </a:r>
            <a:r>
              <a:rPr kumimoji="0" lang="en-US" altLang="en-US" sz="1000" b="0" i="0" u="none" strike="noStrike" cap="none" normalizeH="0" dirty="0" err="1" smtClean="0">
                <a:ln>
                  <a:noFill/>
                </a:ln>
                <a:solidFill>
                  <a:srgbClr val="394A58"/>
                </a:solidFill>
                <a:effectLst/>
                <a:latin typeface="Roboto"/>
              </a:rPr>
              <a:t>Dockerifle</a:t>
            </a:r>
            <a:r>
              <a:rPr kumimoji="0" lang="en-US" altLang="en-US" sz="1000" b="0" i="0" u="none" strike="noStrike" cap="none" normalizeH="0" dirty="0" smtClean="0">
                <a:ln>
                  <a:noFill/>
                </a:ln>
                <a:solidFill>
                  <a:srgbClr val="394A58"/>
                </a:solidFill>
                <a:effectLst/>
                <a:latin typeface="Roboto"/>
              </a:rPr>
              <a:t>.</a:t>
            </a:r>
            <a:endParaRPr kumimoji="0" lang="en-US" altLang="en-US" sz="1000" b="0" i="0" u="none" strike="noStrike" cap="none" normalizeH="0" baseline="0" dirty="0" smtClean="0">
              <a:ln>
                <a:noFill/>
              </a:ln>
              <a:solidFill>
                <a:srgbClr val="394A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ENV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94A58"/>
                </a:solidFill>
                <a:effectLst/>
                <a:latin typeface="Roboto"/>
              </a:rPr>
              <a:t>This command is used to set the environment variables (one or more). These variables consist of “key value” pairs which can</a:t>
            </a:r>
            <a:r>
              <a:rPr kumimoji="0" lang="en-US" altLang="en-US" sz="1000" b="0" i="0" u="none" strike="noStrike" cap="none" normalizeH="0" dirty="0" smtClean="0">
                <a:ln>
                  <a:noFill/>
                </a:ln>
                <a:solidFill>
                  <a:srgbClr val="394A58"/>
                </a:solidFill>
                <a:effectLst/>
                <a:latin typeface="Roboto"/>
              </a:rPr>
              <a:t> be accessed within the container by scripts and applications alike.</a:t>
            </a:r>
            <a:endParaRPr kumimoji="0" lang="en-US" altLang="en-US" sz="1000" b="0" i="0" u="none" strike="noStrike" cap="none" normalizeH="0" baseline="0" dirty="0" smtClean="0">
              <a:ln>
                <a:noFill/>
              </a:ln>
              <a:solidFill>
                <a:srgbClr val="394A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WORKDIR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94A58"/>
                </a:solidFill>
                <a:effectLst/>
                <a:latin typeface="Roboto"/>
              </a:rPr>
              <a:t>This command is used to set where the commands defined with CMD will be</a:t>
            </a:r>
            <a:r>
              <a:rPr kumimoji="0" lang="en-US" altLang="en-US" sz="1000" b="0" i="0" u="none" strike="noStrike" cap="none" normalizeH="0" dirty="0" smtClean="0">
                <a:ln>
                  <a:noFill/>
                </a:ln>
                <a:solidFill>
                  <a:srgbClr val="394A58"/>
                </a:solidFill>
                <a:effectLst/>
                <a:latin typeface="Roboto"/>
              </a:rPr>
              <a:t> executed from </a:t>
            </a:r>
            <a:r>
              <a:rPr kumimoji="0" lang="en-US" altLang="en-US" sz="1000" b="0" i="0" u="none" strike="noStrike" cap="none" normalizeH="0" baseline="0" dirty="0" smtClean="0">
                <a:ln>
                  <a:noFill/>
                </a:ln>
                <a:solidFill>
                  <a:srgbClr val="394A58"/>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RUN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94A58"/>
                </a:solidFill>
                <a:effectLst/>
                <a:latin typeface="Roboto"/>
              </a:rPr>
              <a:t>This command</a:t>
            </a:r>
            <a:r>
              <a:rPr kumimoji="0" lang="en-US" altLang="en-US" sz="1000" b="0" i="0" u="none" strike="noStrike" cap="none" normalizeH="0" dirty="0" smtClean="0">
                <a:ln>
                  <a:noFill/>
                </a:ln>
                <a:solidFill>
                  <a:srgbClr val="394A58"/>
                </a:solidFill>
                <a:effectLst/>
                <a:latin typeface="Roboto"/>
              </a:rPr>
              <a:t> is the central executing directive for Dockerfiles. It runs</a:t>
            </a:r>
            <a:r>
              <a:rPr kumimoji="0" lang="en-US" altLang="en-US" sz="1000" b="0" i="0" u="none" strike="noStrike" cap="none" normalizeH="0" baseline="0" dirty="0" smtClean="0">
                <a:ln>
                  <a:noFill/>
                </a:ln>
                <a:solidFill>
                  <a:srgbClr val="394A58"/>
                </a:solidFill>
                <a:effectLst/>
                <a:latin typeface="Roboto"/>
              </a:rPr>
              <a:t> commands</a:t>
            </a:r>
            <a:r>
              <a:rPr kumimoji="0" lang="en-US" altLang="en-US" sz="1000" b="0" i="0" u="none" strike="noStrike" cap="none" normalizeH="0" dirty="0" smtClean="0">
                <a:ln>
                  <a:noFill/>
                </a:ln>
                <a:solidFill>
                  <a:srgbClr val="394A58"/>
                </a:solidFill>
                <a:effectLst/>
                <a:latin typeface="Roboto"/>
              </a:rPr>
              <a:t> during build time (docker build) and is used to </a:t>
            </a:r>
            <a:r>
              <a:rPr kumimoji="0" lang="en-US" altLang="en-US" sz="1000" b="0" i="0" u="none" strike="noStrike" cap="none" normalizeH="0" baseline="0" dirty="0" smtClean="0">
                <a:ln>
                  <a:noFill/>
                </a:ln>
                <a:solidFill>
                  <a:srgbClr val="394A58"/>
                </a:solidFill>
                <a:effectLst/>
                <a:latin typeface="Roboto"/>
              </a:rPr>
              <a:t>.</a:t>
            </a:r>
            <a:endParaRPr lang="en-US" altLang="en-US" sz="1000" dirty="0" smtClean="0">
              <a:solidFill>
                <a:srgbClr val="394A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CMD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94A58"/>
                </a:solidFill>
                <a:effectLst/>
                <a:latin typeface="Roboto"/>
              </a:rPr>
              <a:t>This command can be used to execute a specific command.</a:t>
            </a:r>
            <a:r>
              <a:rPr kumimoji="0" lang="en-US" altLang="en-US" sz="1000" b="0" i="0" u="none" strike="noStrike" cap="none" normalizeH="0" dirty="0" smtClean="0">
                <a:ln>
                  <a:noFill/>
                </a:ln>
                <a:solidFill>
                  <a:srgbClr val="394A58"/>
                </a:solidFill>
                <a:effectLst/>
                <a:latin typeface="Roboto"/>
              </a:rPr>
              <a:t> It is not run</a:t>
            </a:r>
            <a:r>
              <a:rPr kumimoji="0" lang="en-US" altLang="en-US" sz="1000" b="0" i="0" u="none" strike="noStrike" cap="none" normalizeH="0" baseline="0" dirty="0" smtClean="0">
                <a:ln>
                  <a:noFill/>
                </a:ln>
                <a:solidFill>
                  <a:srgbClr val="394A58"/>
                </a:solidFill>
                <a:effectLst/>
                <a:latin typeface="Roboto"/>
              </a:rPr>
              <a:t> during build time, but when a container is instantiated using the image being built (docker run).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5917272" y="1357446"/>
            <a:ext cx="5369854" cy="3508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ENTRYPOINT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94A58"/>
                </a:solidFill>
                <a:effectLst/>
                <a:latin typeface="Roboto"/>
              </a:rPr>
              <a:t>This command will specify what application will start every time a container is created using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ADD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94A58"/>
                </a:solidFill>
                <a:effectLst/>
                <a:latin typeface="Roboto"/>
              </a:rPr>
              <a:t>Copies</a:t>
            </a:r>
            <a:r>
              <a:rPr kumimoji="0" lang="en-US" altLang="en-US" sz="1000" b="0" i="0" u="none" strike="noStrike" cap="none" normalizeH="0" dirty="0" smtClean="0">
                <a:ln>
                  <a:noFill/>
                </a:ln>
                <a:solidFill>
                  <a:srgbClr val="394A58"/>
                </a:solidFill>
                <a:effectLst/>
                <a:latin typeface="Roboto"/>
              </a:rPr>
              <a:t> files from &lt;src&gt; to &lt;dest&gt;. </a:t>
            </a:r>
            <a:r>
              <a:rPr kumimoji="0" lang="en-US" altLang="en-US" sz="1000" b="0" i="0" u="none" strike="noStrike" cap="none" normalizeH="0" baseline="0" dirty="0" smtClean="0">
                <a:ln>
                  <a:noFill/>
                </a:ln>
                <a:solidFill>
                  <a:srgbClr val="394A58"/>
                </a:solidFill>
                <a:effectLst/>
                <a:latin typeface="Roboto"/>
              </a:rPr>
              <a:t>ADD</a:t>
            </a:r>
            <a:r>
              <a:rPr kumimoji="0" lang="en-US" altLang="en-US" sz="1000" b="0" i="0" u="none" strike="noStrike" cap="none" normalizeH="0" dirty="0" smtClean="0">
                <a:ln>
                  <a:noFill/>
                </a:ln>
                <a:solidFill>
                  <a:srgbClr val="394A58"/>
                </a:solidFill>
                <a:effectLst/>
                <a:latin typeface="Roboto"/>
              </a:rPr>
              <a:t> allows &lt;src&gt; to be an URL. If the &lt;src&gt; is an archive it’s compression will be recognized and it will be unpacked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EXPOSE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94A58"/>
                </a:solidFill>
                <a:effectLst/>
                <a:latin typeface="Roboto"/>
              </a:rPr>
              <a:t>This command is used</a:t>
            </a:r>
            <a:r>
              <a:rPr kumimoji="0" lang="en-US" altLang="en-US" sz="1000" b="0" i="0" u="none" strike="noStrike" cap="none" normalizeH="0" dirty="0" smtClean="0">
                <a:ln>
                  <a:noFill/>
                </a:ln>
                <a:solidFill>
                  <a:srgbClr val="394A58"/>
                </a:solidFill>
                <a:effectLst/>
                <a:latin typeface="Roboto"/>
              </a:rPr>
              <a:t> to associate a specified port to enable networking between the running process inside the container and the outside world (ex. the host)</a:t>
            </a:r>
            <a:r>
              <a:rPr kumimoji="0" lang="en-US" altLang="en-US" sz="1000" b="0" i="0" u="none" strike="noStrike" cap="none" normalizeH="0" baseline="0" dirty="0" smtClean="0">
                <a:ln>
                  <a:noFill/>
                </a:ln>
                <a:solidFill>
                  <a:srgbClr val="394A58"/>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USER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94A58"/>
                </a:solidFill>
                <a:effectLst/>
                <a:latin typeface="Roboto"/>
              </a:rPr>
              <a:t>Is</a:t>
            </a:r>
            <a:r>
              <a:rPr kumimoji="0" lang="en-US" altLang="en-US" sz="1000" b="0" i="0" u="none" strike="noStrike" cap="none" normalizeH="0" dirty="0" smtClean="0">
                <a:ln>
                  <a:noFill/>
                </a:ln>
                <a:solidFill>
                  <a:srgbClr val="394A58"/>
                </a:solidFill>
                <a:effectLst/>
                <a:latin typeface="Roboto"/>
              </a:rPr>
              <a:t> used to set the UID (or username) which is to run the container based on the image being built</a:t>
            </a:r>
            <a:r>
              <a:rPr kumimoji="0" lang="en-US" altLang="en-US" sz="1000" b="0" i="0" u="none" strike="noStrike" cap="none" normalizeH="0" baseline="0" dirty="0" smtClean="0">
                <a:ln>
                  <a:noFill/>
                </a:ln>
                <a:solidFill>
                  <a:srgbClr val="394A58"/>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VOLUME</a:t>
            </a:r>
          </a:p>
          <a:p>
            <a:pPr lvl="0"/>
            <a:r>
              <a:rPr lang="en-US" altLang="en-US" sz="1000" dirty="0" smtClean="0">
                <a:solidFill>
                  <a:srgbClr val="394A58"/>
                </a:solidFill>
                <a:latin typeface="Roboto"/>
              </a:rPr>
              <a:t>I</a:t>
            </a:r>
            <a:r>
              <a:rPr kumimoji="0" lang="en-US" altLang="en-US" sz="1000" b="0" i="0" u="none" strike="noStrike" cap="none" normalizeH="0" baseline="0" dirty="0" smtClean="0">
                <a:ln>
                  <a:noFill/>
                </a:ln>
                <a:solidFill>
                  <a:srgbClr val="394A58"/>
                </a:solidFill>
                <a:effectLst/>
                <a:latin typeface="Roboto"/>
              </a:rPr>
              <a:t>s used to enable access from your container</a:t>
            </a:r>
            <a:r>
              <a:rPr kumimoji="0" lang="en-US" altLang="en-US" sz="1000" b="0" i="0" u="none" strike="noStrike" cap="none" normalizeH="0" dirty="0" smtClean="0">
                <a:ln>
                  <a:noFill/>
                </a:ln>
                <a:solidFill>
                  <a:srgbClr val="394A58"/>
                </a:solidFill>
                <a:effectLst/>
                <a:latin typeface="Roboto"/>
              </a:rPr>
              <a:t> to a directory on the host machine</a:t>
            </a:r>
            <a:r>
              <a:rPr lang="en-US" altLang="en-US" sz="1000" dirty="0" smtClean="0">
                <a:solidFill>
                  <a:srgbClr val="394A58"/>
                </a:solidFill>
                <a:latin typeface="Roboto"/>
              </a:rPr>
              <a:t>.</a:t>
            </a:r>
          </a:p>
          <a:p>
            <a:pPr lvl="0"/>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lang="en-US" altLang="en-US" sz="1100" b="1" dirty="0" smtClean="0">
                <a:solidFill>
                  <a:srgbClr val="BD240D"/>
                </a:solidFill>
                <a:latin typeface="Consolas" panose="020B0609020204030204" pitchFamily="49" charset="0"/>
              </a:rPr>
              <a:t>MANTAINER</a:t>
            </a:r>
            <a:endParaRPr lang="en-US" altLang="en-US" sz="1100" b="1" dirty="0">
              <a:solidFill>
                <a:srgbClr val="BD240D"/>
              </a:solidFill>
              <a:latin typeface="Consolas" panose="020B0609020204030204" pitchFamily="49" charset="0"/>
            </a:endParaRPr>
          </a:p>
          <a:p>
            <a:pPr lvl="0"/>
            <a:r>
              <a:rPr lang="en-US" altLang="en-US" sz="1000" dirty="0">
                <a:solidFill>
                  <a:srgbClr val="394A58"/>
                </a:solidFill>
                <a:latin typeface="Roboto"/>
              </a:rPr>
              <a:t>This command </a:t>
            </a:r>
            <a:r>
              <a:rPr lang="en-US" altLang="en-US" sz="1000" dirty="0" smtClean="0">
                <a:solidFill>
                  <a:srgbClr val="394A58"/>
                </a:solidFill>
                <a:latin typeface="Roboto"/>
              </a:rPr>
              <a:t>can be specified anywhere in the Dockerfile. It declares the author of the Dockerfile.</a:t>
            </a:r>
            <a:endParaRPr kumimoji="0" lang="en-US" altLang="en-US" sz="1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54164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02B0-D9E5-4F5D-9431-4247BE6D3E23}"/>
              </a:ext>
            </a:extLst>
          </p:cNvPr>
          <p:cNvSpPr>
            <a:spLocks noGrp="1"/>
          </p:cNvSpPr>
          <p:nvPr>
            <p:ph type="title"/>
          </p:nvPr>
        </p:nvSpPr>
        <p:spPr/>
        <p:txBody>
          <a:bodyPr/>
          <a:lstStyle/>
          <a:p>
            <a:r>
              <a:rPr lang="en-US" dirty="0"/>
              <a:t>Questions ???</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5374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4" name="Content Placeholder 3"/>
          <p:cNvSpPr>
            <a:spLocks noGrp="1"/>
          </p:cNvSpPr>
          <p:nvPr>
            <p:ph idx="22"/>
          </p:nvPr>
        </p:nvSpPr>
        <p:spPr>
          <a:xfrm>
            <a:off x="1218690" y="2083443"/>
            <a:ext cx="9831977" cy="2478402"/>
          </a:xfrm>
        </p:spPr>
        <p:txBody>
          <a:bodyPr/>
          <a:lstStyle/>
          <a:p>
            <a:pPr marL="285750" indent="-285750" algn="l">
              <a:buFont typeface="Arial" panose="020B0604020202020204" pitchFamily="34" charset="0"/>
              <a:buChar char="•"/>
            </a:pPr>
            <a:r>
              <a:rPr lang="en-US" dirty="0" smtClean="0">
                <a:hlinkClick r:id="rId2"/>
              </a:rPr>
              <a:t>https</a:t>
            </a:r>
            <a:r>
              <a:rPr lang="en-US" dirty="0">
                <a:hlinkClick r:id="rId2"/>
              </a:rPr>
              <a:t>://</a:t>
            </a:r>
            <a:r>
              <a:rPr lang="en-US" dirty="0" smtClean="0">
                <a:hlinkClick r:id="rId2"/>
              </a:rPr>
              <a:t>www.digitalocean.com/community/tutorials/docker-explained-using-dockerfiles-to-automate-building-of-images</a:t>
            </a:r>
            <a:endParaRPr lang="en-US" dirty="0" smtClean="0"/>
          </a:p>
          <a:p>
            <a:pPr marL="285750" indent="-285750" algn="l">
              <a:buFont typeface="Arial" panose="020B0604020202020204" pitchFamily="34" charset="0"/>
              <a:buChar char="•"/>
            </a:pPr>
            <a:r>
              <a:rPr lang="en-US" dirty="0" smtClean="0">
                <a:hlinkClick r:id="rId3"/>
              </a:rPr>
              <a:t>https://docs.docker.com/get-started/</a:t>
            </a:r>
            <a:endParaRPr lang="en-US" dirty="0" smtClean="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288971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9"/>
          </p:nvPr>
        </p:nvSpPr>
        <p:spPr>
          <a:xfrm>
            <a:off x="1352040" y="1465965"/>
            <a:ext cx="9831977" cy="424732"/>
          </a:xfrm>
        </p:spPr>
        <p:txBody>
          <a:bodyPr/>
          <a:lstStyle/>
          <a:p>
            <a:r>
              <a:rPr lang="en-US" dirty="0" smtClean="0"/>
              <a:t>Setup the build server and application server</a:t>
            </a:r>
            <a:endParaRPr lang="en-US" dirty="0"/>
          </a:p>
        </p:txBody>
      </p:sp>
      <p:sp>
        <p:nvSpPr>
          <p:cNvPr id="6" name="Rounded Rectangle 5"/>
          <p:cNvSpPr/>
          <p:nvPr/>
        </p:nvSpPr>
        <p:spPr>
          <a:xfrm>
            <a:off x="1218690" y="2000250"/>
            <a:ext cx="9831977" cy="807623"/>
          </a:xfrm>
          <a:prstGeom prst="round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Local Environment (OS)</a:t>
            </a:r>
            <a:endParaRPr lang="en-US" sz="3600" dirty="0"/>
          </a:p>
        </p:txBody>
      </p:sp>
      <p:sp>
        <p:nvSpPr>
          <p:cNvPr id="7" name="Rounded Rectangle 6"/>
          <p:cNvSpPr/>
          <p:nvPr/>
        </p:nvSpPr>
        <p:spPr>
          <a:xfrm>
            <a:off x="1218690" y="2917426"/>
            <a:ext cx="6267960" cy="761186"/>
          </a:xfrm>
          <a:prstGeom prst="roundRect">
            <a:avLst/>
          </a:prstGeom>
          <a:solidFill>
            <a:schemeClr val="bg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VirtualBox</a:t>
            </a:r>
            <a:r>
              <a:rPr lang="en-US" dirty="0" smtClean="0"/>
              <a:t>: 192.168.50.10:XXXX</a:t>
            </a:r>
            <a:endParaRPr lang="en-US" dirty="0"/>
          </a:p>
        </p:txBody>
      </p:sp>
      <p:sp>
        <p:nvSpPr>
          <p:cNvPr id="8" name="Rounded Rectangle 7"/>
          <p:cNvSpPr/>
          <p:nvPr/>
        </p:nvSpPr>
        <p:spPr>
          <a:xfrm>
            <a:off x="7600950" y="2917426"/>
            <a:ext cx="3449717" cy="761186"/>
          </a:xfrm>
          <a:prstGeom prst="roundRect">
            <a:avLst/>
          </a:prstGeom>
          <a:solidFill>
            <a:schemeClr val="bg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Other Virtualization App</a:t>
            </a:r>
            <a:endParaRPr lang="en-US" dirty="0"/>
          </a:p>
        </p:txBody>
      </p:sp>
      <p:sp>
        <p:nvSpPr>
          <p:cNvPr id="9" name="Rounded Rectangle 8"/>
          <p:cNvSpPr/>
          <p:nvPr/>
        </p:nvSpPr>
        <p:spPr>
          <a:xfrm>
            <a:off x="1218690" y="3788165"/>
            <a:ext cx="6267960" cy="469510"/>
          </a:xfrm>
          <a:prstGeom prst="roundRect">
            <a:avLst/>
          </a:prstGeom>
          <a:solidFill>
            <a:schemeClr val="accent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Docker Daemon</a:t>
            </a:r>
            <a:endParaRPr lang="en-US" dirty="0"/>
          </a:p>
        </p:txBody>
      </p:sp>
      <p:sp>
        <p:nvSpPr>
          <p:cNvPr id="10" name="Rounded Rectangle 9"/>
          <p:cNvSpPr/>
          <p:nvPr/>
        </p:nvSpPr>
        <p:spPr>
          <a:xfrm>
            <a:off x="1210834" y="4367227"/>
            <a:ext cx="3046841" cy="1223947"/>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CI Server</a:t>
            </a:r>
          </a:p>
          <a:p>
            <a:pPr algn="ctr"/>
            <a:r>
              <a:rPr lang="en-US" dirty="0" smtClean="0"/>
              <a:t>Jenkins:8080-&gt;8080</a:t>
            </a:r>
          </a:p>
          <a:p>
            <a:pPr algn="ctr"/>
            <a:r>
              <a:rPr lang="en-US" dirty="0" smtClean="0"/>
              <a:t>SSH:22-&gt;8022</a:t>
            </a:r>
            <a:endParaRPr lang="en-US" dirty="0"/>
          </a:p>
        </p:txBody>
      </p:sp>
      <p:sp>
        <p:nvSpPr>
          <p:cNvPr id="11" name="Rounded Rectangle 10"/>
          <p:cNvSpPr/>
          <p:nvPr/>
        </p:nvSpPr>
        <p:spPr>
          <a:xfrm>
            <a:off x="4352925" y="4373967"/>
            <a:ext cx="3133725" cy="1223947"/>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APP Server</a:t>
            </a:r>
          </a:p>
          <a:p>
            <a:pPr algn="ctr"/>
            <a:r>
              <a:rPr lang="en-US" dirty="0" smtClean="0"/>
              <a:t>Tomcat:9090-&gt;9090</a:t>
            </a:r>
          </a:p>
          <a:p>
            <a:pPr algn="ctr"/>
            <a:r>
              <a:rPr lang="en-US" dirty="0" smtClean="0"/>
              <a:t>SSH:22-&gt;8122</a:t>
            </a:r>
            <a:endParaRPr lang="en-US" dirty="0"/>
          </a:p>
        </p:txBody>
      </p:sp>
    </p:spTree>
    <p:extLst>
      <p:ext uri="{BB962C8B-B14F-4D97-AF65-F5344CB8AC3E}">
        <p14:creationId xmlns:p14="http://schemas.microsoft.com/office/powerpoint/2010/main" val="8210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THANK YOU!</a:t>
            </a:r>
          </a:p>
        </p:txBody>
      </p:sp>
      <p:sp>
        <p:nvSpPr>
          <p:cNvPr id="4" name="Content Placeholder 3"/>
          <p:cNvSpPr>
            <a:spLocks noGrp="1"/>
          </p:cNvSpPr>
          <p:nvPr>
            <p:ph idx="21"/>
          </p:nvPr>
        </p:nvSpPr>
        <p:spPr/>
        <p:txBody>
          <a:bodyPr/>
          <a:lstStyle/>
          <a:p>
            <a:r>
              <a:rPr lang="en-GB" dirty="0" smtClean="0"/>
              <a:t>Bogdan Fusa</a:t>
            </a:r>
            <a:endParaRPr lang="en-GB" dirty="0"/>
          </a:p>
        </p:txBody>
      </p:sp>
      <p:sp>
        <p:nvSpPr>
          <p:cNvPr id="5" name="Content Placeholder 4"/>
          <p:cNvSpPr>
            <a:spLocks noGrp="1"/>
          </p:cNvSpPr>
          <p:nvPr>
            <p:ph idx="22"/>
          </p:nvPr>
        </p:nvSpPr>
        <p:spPr/>
        <p:txBody>
          <a:bodyPr/>
          <a:lstStyle/>
          <a:p>
            <a:r>
              <a:rPr lang="en-GB" dirty="0" smtClean="0">
                <a:hlinkClick r:id="rId2"/>
              </a:rPr>
              <a:t>bogdan.fusa@endava.com</a:t>
            </a:r>
            <a:endParaRPr lang="en-GB" dirty="0"/>
          </a:p>
          <a:p>
            <a:endParaRPr lang="en-GB" dirty="0"/>
          </a:p>
        </p:txBody>
      </p:sp>
      <p:sp>
        <p:nvSpPr>
          <p:cNvPr id="6" name="Content Placeholder 5"/>
          <p:cNvSpPr>
            <a:spLocks noGrp="1"/>
          </p:cNvSpPr>
          <p:nvPr>
            <p:ph idx="23"/>
          </p:nvPr>
        </p:nvSpPr>
        <p:spPr/>
        <p:txBody>
          <a:bodyPr>
            <a:normAutofit lnSpcReduction="10000"/>
          </a:bodyPr>
          <a:lstStyle/>
          <a:p>
            <a:r>
              <a:rPr lang="en-GB" dirty="0" smtClean="0"/>
              <a:t>JUNIOR </a:t>
            </a:r>
            <a:r>
              <a:rPr lang="en-GB" dirty="0" err="1" smtClean="0"/>
              <a:t>Devops</a:t>
            </a:r>
            <a:r>
              <a:rPr lang="en-GB" dirty="0" smtClean="0"/>
              <a:t> engineer</a:t>
            </a:r>
            <a:endParaRPr lang="en-GB" dirty="0"/>
          </a:p>
        </p:txBody>
      </p:sp>
      <p:sp>
        <p:nvSpPr>
          <p:cNvPr id="7" name="Content Placeholder 4"/>
          <p:cNvSpPr txBox="1">
            <a:spLocks/>
          </p:cNvSpPr>
          <p:nvPr/>
        </p:nvSpPr>
        <p:spPr>
          <a:xfrm>
            <a:off x="5599296" y="5222495"/>
            <a:ext cx="5020417" cy="290153"/>
          </a:xfrm>
          <a:prstGeom prst="rect">
            <a:avLst/>
          </a:prstGeom>
        </p:spPr>
        <p:txBody>
          <a:bodyPr vert="horz" lIns="0" tIns="0" rIns="0" bIns="0" rtlCol="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defTabSz="914400" rtl="0" eaLnBrk="1" latinLnBrk="0" hangingPunct="1">
              <a:lnSpc>
                <a:spcPct val="90000"/>
              </a:lnSpc>
              <a:spcBef>
                <a:spcPts val="500"/>
              </a:spcBef>
              <a:buFont typeface="Arial" panose="020B0604020202020204" pitchFamily="34" charset="0"/>
              <a:buNone/>
              <a:defRPr sz="1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1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5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Skype: </a:t>
            </a:r>
            <a:r>
              <a:rPr lang="en-GB" dirty="0" smtClean="0"/>
              <a:t>fbm_95</a:t>
            </a:r>
            <a:endParaRPr lang="en-GB" dirty="0"/>
          </a:p>
        </p:txBody>
      </p:sp>
    </p:spTree>
    <p:extLst>
      <p:ext uri="{BB962C8B-B14F-4D97-AF65-F5344CB8AC3E}">
        <p14:creationId xmlns:p14="http://schemas.microsoft.com/office/powerpoint/2010/main" val="104897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GB" dirty="0"/>
          </a:p>
        </p:txBody>
      </p:sp>
      <p:sp>
        <p:nvSpPr>
          <p:cNvPr id="3" name="Content Placeholder 2"/>
          <p:cNvSpPr>
            <a:spLocks noGrp="1"/>
          </p:cNvSpPr>
          <p:nvPr>
            <p:ph idx="14"/>
          </p:nvPr>
        </p:nvSpPr>
        <p:spPr/>
        <p:txBody>
          <a:bodyPr/>
          <a:lstStyle/>
          <a:p>
            <a:r>
              <a:rPr lang="en-US" dirty="0" smtClean="0"/>
              <a:t>DOCKER introduction</a:t>
            </a:r>
            <a:endParaRPr lang="en-US" dirty="0"/>
          </a:p>
          <a:p>
            <a:r>
              <a:rPr lang="en-US" dirty="0" smtClean="0"/>
              <a:t>How CONTAINERS work</a:t>
            </a:r>
            <a:endParaRPr lang="en-US" dirty="0"/>
          </a:p>
          <a:p>
            <a:r>
              <a:rPr lang="en-US" dirty="0" smtClean="0"/>
              <a:t>Practice</a:t>
            </a:r>
            <a:endParaRPr lang="en-US" dirty="0" smtClean="0"/>
          </a:p>
        </p:txBody>
      </p:sp>
    </p:spTree>
    <p:extLst>
      <p:ext uri="{BB962C8B-B14F-4D97-AF65-F5344CB8AC3E}">
        <p14:creationId xmlns:p14="http://schemas.microsoft.com/office/powerpoint/2010/main" val="3334839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t>
            </a:r>
            <a:r>
              <a:rPr lang="en-US" dirty="0" smtClean="0"/>
              <a:t>DOCKER</a:t>
            </a:r>
            <a:endParaRPr lang="en-US" dirty="0"/>
          </a:p>
        </p:txBody>
      </p:sp>
      <p:sp>
        <p:nvSpPr>
          <p:cNvPr id="4" name="Content Placeholder 3"/>
          <p:cNvSpPr>
            <a:spLocks noGrp="1"/>
          </p:cNvSpPr>
          <p:nvPr>
            <p:ph idx="22"/>
          </p:nvPr>
        </p:nvSpPr>
        <p:spPr>
          <a:xfrm>
            <a:off x="820132" y="1781666"/>
            <a:ext cx="10230535" cy="2780179"/>
          </a:xfrm>
        </p:spPr>
        <p:txBody>
          <a:bodyPr/>
          <a:lstStyle/>
          <a:p>
            <a:pPr algn="just"/>
            <a:r>
              <a:rPr lang="en-US" i="1" dirty="0" smtClean="0"/>
              <a:t>	Docker is a tool that packages, provisions and runs containers independent of the OS. Container technology is available through the operating system: A container packages the application service or function with all of the libraries, configuration files, dependencies and other necessary parts to operate. Each container shares the services of one underlying operating system.</a:t>
            </a:r>
          </a:p>
          <a:p>
            <a:pPr algn="just"/>
            <a:r>
              <a:rPr lang="en-US" i="1" dirty="0" smtClean="0"/>
              <a:t>	Docker was created to work on the Linux platform, but has extended to offer greater support for non-Linux operating systems, including Microsoft Windows and Apple OS X. Versions of Docker for Amazon Web Services (AWS) and Microsoft Azure are </a:t>
            </a:r>
            <a:r>
              <a:rPr lang="en-US" i="1" dirty="0" smtClean="0"/>
              <a:t>available.</a:t>
            </a:r>
            <a:endParaRPr lang="en-US" dirty="0"/>
          </a:p>
        </p:txBody>
      </p:sp>
      <p:pic>
        <p:nvPicPr>
          <p:cNvPr id="1026" name="Picture 2" descr="Imagini pentru docker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675" y="4561845"/>
            <a:ext cx="6496050"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3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components</a:t>
            </a:r>
          </a:p>
        </p:txBody>
      </p:sp>
      <p:sp>
        <p:nvSpPr>
          <p:cNvPr id="4" name="Content Placeholder 3"/>
          <p:cNvSpPr>
            <a:spLocks noGrp="1"/>
          </p:cNvSpPr>
          <p:nvPr>
            <p:ph idx="22"/>
          </p:nvPr>
        </p:nvSpPr>
        <p:spPr>
          <a:xfrm>
            <a:off x="5619750" y="2361374"/>
            <a:ext cx="5705474" cy="3870869"/>
          </a:xfrm>
        </p:spPr>
        <p:txBody>
          <a:bodyPr/>
          <a:lstStyle/>
          <a:p>
            <a:pPr marL="285750" indent="-285750" algn="l">
              <a:buFont typeface="Arial" panose="020B0604020202020204" pitchFamily="34" charset="0"/>
              <a:buChar char="•"/>
            </a:pPr>
            <a:r>
              <a:rPr lang="en-US" dirty="0" smtClean="0"/>
              <a:t>Docker daemon</a:t>
            </a:r>
            <a:endParaRPr lang="en-US" dirty="0"/>
          </a:p>
          <a:p>
            <a:pPr marL="1200150" lvl="2" indent="-285750" algn="l">
              <a:buFont typeface="Arial" panose="020B0604020202020204" pitchFamily="34" charset="0"/>
              <a:buChar char="•"/>
            </a:pPr>
            <a:r>
              <a:rPr lang="en-US" dirty="0" smtClean="0"/>
              <a:t>Underlying client-server tool that supports container technology to handle the tasks and workflows involved in building container-based applications.</a:t>
            </a:r>
          </a:p>
          <a:p>
            <a:pPr marL="1200150" lvl="2" indent="-285750" algn="l">
              <a:buFont typeface="Arial" panose="020B0604020202020204" pitchFamily="34" charset="0"/>
              <a:buChar char="•"/>
            </a:pPr>
            <a:r>
              <a:rPr lang="en-US" dirty="0" smtClean="0"/>
              <a:t>Provides a server-side daemon to host images, containers, networks and storage volumes</a:t>
            </a:r>
            <a:endParaRPr lang="en-US" dirty="0"/>
          </a:p>
          <a:p>
            <a:pPr marL="285750" lvl="1" indent="-285750" algn="l">
              <a:buFont typeface="Arial" panose="020B0604020202020204" pitchFamily="34" charset="0"/>
              <a:buChar char="•"/>
            </a:pPr>
            <a:r>
              <a:rPr lang="en-US" sz="1800" dirty="0"/>
              <a:t>Docker </a:t>
            </a:r>
            <a:r>
              <a:rPr lang="en-US" sz="1800" dirty="0" smtClean="0"/>
              <a:t>Rest </a:t>
            </a:r>
            <a:r>
              <a:rPr lang="en-US" sz="1800" dirty="0" smtClean="0"/>
              <a:t>API</a:t>
            </a:r>
            <a:endParaRPr lang="en-US" sz="1800" dirty="0"/>
          </a:p>
          <a:p>
            <a:pPr marL="1200150" lvl="2" indent="-285750" algn="l">
              <a:buFont typeface="Arial" panose="020B0604020202020204" pitchFamily="34" charset="0"/>
              <a:buChar char="•"/>
            </a:pPr>
            <a:r>
              <a:rPr lang="en-US" dirty="0" smtClean="0"/>
              <a:t>RESTful API for interacting with the Docker daemon</a:t>
            </a:r>
          </a:p>
          <a:p>
            <a:pPr marL="1200150" lvl="2" indent="-285750" algn="l">
              <a:buFont typeface="Arial" panose="020B0604020202020204" pitchFamily="34" charset="0"/>
              <a:buChar char="•"/>
            </a:pPr>
            <a:r>
              <a:rPr lang="en-US" dirty="0" smtClean="0"/>
              <a:t>(ex. Instead of “docker </a:t>
            </a:r>
            <a:r>
              <a:rPr lang="en-US" dirty="0" err="1" smtClean="0"/>
              <a:t>ps</a:t>
            </a:r>
            <a:r>
              <a:rPr lang="en-US" dirty="0" smtClean="0"/>
              <a:t>” we can make a request </a:t>
            </a:r>
            <a:r>
              <a:rPr lang="en-US" dirty="0" smtClean="0"/>
              <a:t>like “GET </a:t>
            </a:r>
            <a:r>
              <a:rPr lang="en-US" dirty="0" smtClean="0"/>
              <a:t>/containers/</a:t>
            </a:r>
            <a:r>
              <a:rPr lang="en-US" dirty="0" err="1" smtClean="0"/>
              <a:t>json</a:t>
            </a:r>
            <a:r>
              <a:rPr lang="en-US" dirty="0" smtClean="0"/>
              <a:t>”)</a:t>
            </a:r>
            <a:endParaRPr lang="en-US" dirty="0"/>
          </a:p>
          <a:p>
            <a:pPr marL="285750" lvl="1" indent="-285750" algn="l">
              <a:buFont typeface="Arial" panose="020B0604020202020204" pitchFamily="34" charset="0"/>
              <a:buChar char="•"/>
            </a:pPr>
            <a:r>
              <a:rPr lang="en-US" sz="1800" dirty="0" smtClean="0"/>
              <a:t>Docker CLI (command-line interface)</a:t>
            </a:r>
          </a:p>
          <a:p>
            <a:pPr marL="1200150" lvl="2" indent="-285750" algn="l">
              <a:buFont typeface="Arial" panose="020B0604020202020204" pitchFamily="34" charset="0"/>
              <a:buChar char="•"/>
            </a:pPr>
            <a:r>
              <a:rPr lang="en-US" dirty="0" smtClean="0"/>
              <a:t>Client-side </a:t>
            </a:r>
            <a:r>
              <a:rPr lang="en-US" dirty="0" smtClean="0"/>
              <a:t>daemon that allows users to interact with the Docker engine</a:t>
            </a:r>
            <a:endParaRPr lang="en-US" dirty="0"/>
          </a:p>
        </p:txBody>
      </p:sp>
      <p:pic>
        <p:nvPicPr>
          <p:cNvPr id="2050" name="Picture 2" descr="Imagini pentru docker en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4" y="1954212"/>
            <a:ext cx="46863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69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container</a:t>
            </a:r>
            <a:endParaRPr lang="en-US" dirty="0"/>
          </a:p>
        </p:txBody>
      </p:sp>
      <p:sp>
        <p:nvSpPr>
          <p:cNvPr id="4" name="Content Placeholder 3"/>
          <p:cNvSpPr>
            <a:spLocks noGrp="1"/>
          </p:cNvSpPr>
          <p:nvPr>
            <p:ph idx="22"/>
          </p:nvPr>
        </p:nvSpPr>
        <p:spPr>
          <a:xfrm>
            <a:off x="1087009" y="2277261"/>
            <a:ext cx="6009116" cy="2808459"/>
          </a:xfrm>
        </p:spPr>
        <p:txBody>
          <a:bodyPr/>
          <a:lstStyle/>
          <a:p>
            <a:pPr marL="285750" indent="-285750" algn="l">
              <a:buFont typeface="Arial" panose="020B0604020202020204" pitchFamily="34" charset="0"/>
              <a:buChar char="•"/>
            </a:pPr>
            <a:r>
              <a:rPr lang="en-US" dirty="0" smtClean="0"/>
              <a:t>Standardized packaging for software and dependencies</a:t>
            </a:r>
            <a:endParaRPr lang="en-US" dirty="0"/>
          </a:p>
          <a:p>
            <a:pPr marL="285750" indent="-285750" algn="l">
              <a:buFont typeface="Arial" panose="020B0604020202020204" pitchFamily="34" charset="0"/>
              <a:buChar char="•"/>
            </a:pPr>
            <a:r>
              <a:rPr lang="en-US" dirty="0" smtClean="0"/>
              <a:t>Isolate apps from each other</a:t>
            </a:r>
            <a:endParaRPr lang="en-US" dirty="0"/>
          </a:p>
          <a:p>
            <a:pPr marL="285750" indent="-285750" algn="l">
              <a:buFont typeface="Arial" panose="020B0604020202020204" pitchFamily="34" charset="0"/>
              <a:buChar char="•"/>
            </a:pPr>
            <a:r>
              <a:rPr lang="en-US" dirty="0" smtClean="0"/>
              <a:t>Share the same OS kernel</a:t>
            </a:r>
            <a:endParaRPr lang="en-US" dirty="0"/>
          </a:p>
          <a:p>
            <a:pPr marL="285750" indent="-285750" algn="l">
              <a:buFont typeface="Arial" panose="020B0604020202020204" pitchFamily="34" charset="0"/>
              <a:buChar char="•"/>
            </a:pPr>
            <a:r>
              <a:rPr lang="en-US" dirty="0" smtClean="0"/>
              <a:t>Works with all major OS’s</a:t>
            </a:r>
          </a:p>
          <a:p>
            <a:pPr algn="l"/>
            <a:r>
              <a:rPr lang="en-US" dirty="0" smtClean="0"/>
              <a:t>Be careful: containers don’t persist data upon they’re restarts, to do this we use </a:t>
            </a:r>
            <a:r>
              <a:rPr lang="en-US" dirty="0" smtClean="0"/>
              <a:t>volumes.</a:t>
            </a:r>
            <a:endParaRPr lang="en-US" dirty="0"/>
          </a:p>
        </p:txBody>
      </p:sp>
      <p:pic>
        <p:nvPicPr>
          <p:cNvPr id="3076" name="Picture 4" descr="Imagini pentru docker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275" y="1587500"/>
            <a:ext cx="47625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85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Isn’t containerization just the “new” virtualization?</a:t>
            </a:r>
            <a:endParaRPr lang="en-US" dirty="0"/>
          </a:p>
        </p:txBody>
      </p:sp>
      <p:sp>
        <p:nvSpPr>
          <p:cNvPr id="4" name="Content Placeholder 3"/>
          <p:cNvSpPr>
            <a:spLocks noGrp="1"/>
          </p:cNvSpPr>
          <p:nvPr>
            <p:ph idx="22"/>
          </p:nvPr>
        </p:nvSpPr>
        <p:spPr>
          <a:xfrm>
            <a:off x="1296559" y="1572411"/>
            <a:ext cx="9839834" cy="2808459"/>
          </a:xfrm>
        </p:spPr>
        <p:txBody>
          <a:bodyPr/>
          <a:lstStyle/>
          <a:p>
            <a:pPr algn="l"/>
            <a:r>
              <a:rPr lang="en-US" dirty="0" smtClean="0"/>
              <a:t>	Not exactly. It does share some similarity.</a:t>
            </a:r>
            <a:r>
              <a:rPr lang="en-US" dirty="0"/>
              <a:t> The system resources of the underlying system are shared. The biggest advantage of containerization is the substantially smaller footprint means that for the same hardware, substantially more containers can be run than virtual machines.</a:t>
            </a:r>
          </a:p>
        </p:txBody>
      </p:sp>
      <p:pic>
        <p:nvPicPr>
          <p:cNvPr id="5" name="Picture 2" descr="Imagini pentru docker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49" y="2418962"/>
            <a:ext cx="6975669" cy="3923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076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creating a docker container</a:t>
            </a:r>
            <a:endParaRPr lang="en-US" dirty="0"/>
          </a:p>
        </p:txBody>
      </p:sp>
      <p:sp>
        <p:nvSpPr>
          <p:cNvPr id="3" name="Content Placeholder 2"/>
          <p:cNvSpPr>
            <a:spLocks noGrp="1"/>
          </p:cNvSpPr>
          <p:nvPr>
            <p:ph idx="19"/>
          </p:nvPr>
        </p:nvSpPr>
        <p:spPr/>
        <p:txBody>
          <a:bodyPr/>
          <a:lstStyle/>
          <a:p>
            <a:pPr algn="l"/>
            <a:r>
              <a:rPr lang="en-US" dirty="0" smtClean="0"/>
              <a:t>Three steps</a:t>
            </a:r>
            <a:endParaRPr lang="en-US" dirty="0"/>
          </a:p>
        </p:txBody>
      </p:sp>
      <p:sp>
        <p:nvSpPr>
          <p:cNvPr id="4" name="Content Placeholder 3"/>
          <p:cNvSpPr>
            <a:spLocks noGrp="1"/>
          </p:cNvSpPr>
          <p:nvPr>
            <p:ph idx="22"/>
          </p:nvPr>
        </p:nvSpPr>
        <p:spPr>
          <a:xfrm>
            <a:off x="1218690" y="2479248"/>
            <a:ext cx="9831977" cy="3331001"/>
          </a:xfrm>
        </p:spPr>
        <p:txBody>
          <a:bodyPr/>
          <a:lstStyle/>
          <a:p>
            <a:pPr marL="285750" indent="-285750" algn="l">
              <a:buFont typeface="Arial" panose="020B0604020202020204" pitchFamily="34" charset="0"/>
              <a:buChar char="•"/>
            </a:pPr>
            <a:r>
              <a:rPr lang="en-US" dirty="0" smtClean="0"/>
              <a:t>Container building</a:t>
            </a:r>
          </a:p>
          <a:p>
            <a:pPr marL="1200150" lvl="2" indent="-285750" algn="l">
              <a:buFont typeface="Arial" panose="020B0604020202020204" pitchFamily="34" charset="0"/>
              <a:buChar char="•"/>
            </a:pPr>
            <a:r>
              <a:rPr lang="en-US" dirty="0" smtClean="0"/>
              <a:t>The Dockerfile – a plain text file with no extension where you write a set of instructions that take an existing image, then apply changes and configuration to it</a:t>
            </a:r>
          </a:p>
          <a:p>
            <a:pPr marL="285750" indent="-285750" algn="l">
              <a:buFont typeface="Arial" panose="020B0604020202020204" pitchFamily="34" charset="0"/>
              <a:buChar char="•"/>
            </a:pPr>
            <a:r>
              <a:rPr lang="en-US" dirty="0" smtClean="0"/>
              <a:t>Container publishing</a:t>
            </a:r>
          </a:p>
          <a:p>
            <a:pPr marL="1200150" lvl="2" indent="-285750" algn="l">
              <a:buFont typeface="Arial" panose="020B0604020202020204" pitchFamily="34" charset="0"/>
              <a:buChar char="•"/>
            </a:pPr>
            <a:r>
              <a:rPr lang="en-US" dirty="0" smtClean="0"/>
              <a:t>To the official </a:t>
            </a:r>
            <a:r>
              <a:rPr lang="en-US" dirty="0"/>
              <a:t>DockerHub </a:t>
            </a:r>
            <a:r>
              <a:rPr lang="en-US" dirty="0" smtClean="0"/>
              <a:t>repository which </a:t>
            </a:r>
            <a:r>
              <a:rPr lang="en-US" dirty="0"/>
              <a:t>contains dozens of “official” images as well as thousands of user-defined container images</a:t>
            </a:r>
            <a:endParaRPr lang="en-US" dirty="0" smtClean="0"/>
          </a:p>
          <a:p>
            <a:pPr marL="285750" indent="-285750" algn="l">
              <a:buFont typeface="Arial" panose="020B0604020202020204" pitchFamily="34" charset="0"/>
              <a:buChar char="•"/>
            </a:pPr>
            <a:r>
              <a:rPr lang="en-US" dirty="0" smtClean="0"/>
              <a:t>Container deployment</a:t>
            </a:r>
          </a:p>
          <a:p>
            <a:pPr marL="1200150" lvl="2" indent="-285750" algn="l">
              <a:buFont typeface="Arial" panose="020B0604020202020204" pitchFamily="34" charset="0"/>
              <a:buChar char="•"/>
            </a:pPr>
            <a:r>
              <a:rPr lang="en-US" dirty="0" smtClean="0"/>
              <a:t>Running a container either from a image build with a Dockerfile or pulled from DockerHub</a:t>
            </a:r>
            <a:endParaRPr lang="en-US" dirty="0"/>
          </a:p>
        </p:txBody>
      </p:sp>
    </p:spTree>
    <p:extLst>
      <p:ext uri="{BB962C8B-B14F-4D97-AF65-F5344CB8AC3E}">
        <p14:creationId xmlns:p14="http://schemas.microsoft.com/office/powerpoint/2010/main" val="1617931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networking</a:t>
            </a:r>
            <a:endParaRPr lang="en-US" dirty="0"/>
          </a:p>
        </p:txBody>
      </p:sp>
      <p:sp>
        <p:nvSpPr>
          <p:cNvPr id="7" name="Content Placeholder 3"/>
          <p:cNvSpPr txBox="1">
            <a:spLocks/>
          </p:cNvSpPr>
          <p:nvPr/>
        </p:nvSpPr>
        <p:spPr>
          <a:xfrm>
            <a:off x="1210832" y="2088723"/>
            <a:ext cx="9831977" cy="3331001"/>
          </a:xfrm>
          <a:prstGeom prst="rect">
            <a:avLst/>
          </a:prstGeom>
        </p:spPr>
        <p:txBody>
          <a:bodyPr vert="horz" lIns="0" tIns="45720" rIns="91440" bIns="45720" rtlCol="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tx1"/>
                </a:solidFill>
                <a:latin typeface="+mn-lt"/>
                <a:ea typeface="Arial" charset="0"/>
                <a:cs typeface="Arial" charset="0"/>
              </a:defRPr>
            </a:lvl1pPr>
            <a:lvl2pPr marL="0" indent="0" algn="ctr"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81ADB5"/>
              </a:buClr>
              <a:buFontTx/>
              <a:buNone/>
              <a:defRPr sz="16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Calibri" panose="020F0502020204030204" pitchFamily="34" charset="0"/>
              <a:buChar char="-"/>
              <a:defRPr sz="14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smtClean="0"/>
              <a:t>When you start a container, it has a private network, For outside network communications, ports from the container host get forwarded to individual container instance ports</a:t>
            </a:r>
            <a:r>
              <a:rPr lang="en-US" dirty="0" smtClean="0"/>
              <a:t>.</a:t>
            </a:r>
          </a:p>
          <a:p>
            <a:pPr marL="285750" indent="-285750" algn="l">
              <a:buFont typeface="Arial" panose="020B0604020202020204" pitchFamily="34" charset="0"/>
              <a:buChar char="•"/>
            </a:pPr>
            <a:r>
              <a:rPr lang="en-US" dirty="0" smtClean="0"/>
              <a:t>These </a:t>
            </a:r>
            <a:r>
              <a:rPr lang="en-US" dirty="0" smtClean="0"/>
              <a:t>ports are mentioned in the Dockerfile or passed as parameters to the run command</a:t>
            </a:r>
          </a:p>
          <a:p>
            <a:pPr marL="1200150" lvl="2" indent="-285750" algn="l">
              <a:buFont typeface="Arial" panose="020B0604020202020204" pitchFamily="34" charset="0"/>
              <a:buChar char="•"/>
            </a:pPr>
            <a:r>
              <a:rPr lang="en-US" dirty="0"/>
              <a:t>the forwarding occurs in one of two ways: you can explicitly map ports from the host machine to the container, or if not explicitly mapped, the Docker container server maps the declared container port to an available ephemeral port (typically ranging from 32768 to 61000</a:t>
            </a:r>
            <a:r>
              <a:rPr lang="en-US" dirty="0" smtClean="0"/>
              <a:t>)</a:t>
            </a:r>
            <a:endParaRPr lang="en-US" dirty="0"/>
          </a:p>
          <a:p>
            <a:pPr marL="285750" lvl="1" indent="-285750" algn="l">
              <a:buFont typeface="Arial" panose="020B0604020202020204" pitchFamily="34" charset="0"/>
              <a:buChar char="•"/>
            </a:pPr>
            <a:r>
              <a:rPr lang="en-US" sz="1800" dirty="0">
                <a:ea typeface="Arial" charset="0"/>
                <a:cs typeface="Arial" charset="0"/>
              </a:rPr>
              <a:t>Also custom networks can be created, to dictate how containers communicate with each other.</a:t>
            </a:r>
          </a:p>
          <a:p>
            <a:pPr lvl="2" algn="l"/>
            <a:endParaRPr lang="en-US" dirty="0" smtClean="0"/>
          </a:p>
        </p:txBody>
      </p:sp>
    </p:spTree>
    <p:extLst>
      <p:ext uri="{BB962C8B-B14F-4D97-AF65-F5344CB8AC3E}">
        <p14:creationId xmlns:p14="http://schemas.microsoft.com/office/powerpoint/2010/main" val="3804057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commands</a:t>
            </a:r>
            <a:endParaRPr lang="en-US" dirty="0"/>
          </a:p>
        </p:txBody>
      </p:sp>
      <p:sp>
        <p:nvSpPr>
          <p:cNvPr id="3" name="Rectangle 1"/>
          <p:cNvSpPr>
            <a:spLocks noGrp="1" noChangeArrowheads="1"/>
          </p:cNvSpPr>
          <p:nvPr>
            <p:ph idx="22"/>
          </p:nvPr>
        </p:nvSpPr>
        <p:spPr bwMode="auto">
          <a:xfrm>
            <a:off x="819151" y="1488252"/>
            <a:ext cx="5098121"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docker </a:t>
            </a:r>
            <a:r>
              <a:rPr kumimoji="0" lang="en-US" altLang="en-US" sz="1100" b="1" i="0" u="none" strike="noStrike" cap="none" normalizeH="0" baseline="0" dirty="0" err="1" smtClean="0">
                <a:ln>
                  <a:noFill/>
                </a:ln>
                <a:solidFill>
                  <a:srgbClr val="BD240D"/>
                </a:solidFill>
                <a:effectLst/>
                <a:latin typeface="Consolas" panose="020B0609020204030204" pitchFamily="49" charset="0"/>
              </a:rPr>
              <a:t>ps</a:t>
            </a:r>
            <a:r>
              <a:rPr kumimoji="0" lang="en-US" altLang="en-US" sz="1100" b="1" i="0" u="none" strike="noStrike" cap="none" normalizeH="0" baseline="0" dirty="0" smtClean="0">
                <a:ln>
                  <a:noFill/>
                </a:ln>
                <a:solidFill>
                  <a:srgbClr val="BD240D"/>
                </a:solidFill>
                <a:effectLst/>
                <a:latin typeface="Consolas" panose="020B0609020204030204" pitchFamily="49" charset="0"/>
              </a:rPr>
              <a:t> [-a]</a:t>
            </a:r>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kumimoji="0" lang="en-US" altLang="en-US" sz="1000" b="0" i="0" u="none" strike="noStrike" cap="none" normalizeH="0" baseline="0" dirty="0" smtClean="0">
                <a:ln>
                  <a:noFill/>
                </a:ln>
                <a:solidFill>
                  <a:srgbClr val="394A58"/>
                </a:solidFill>
                <a:effectLst/>
                <a:latin typeface="Roboto"/>
              </a:rPr>
              <a:t>This command will list all running containers, showing information on them including their ID, name, base image name, and port forwarding. The -a</a:t>
            </a:r>
            <a:r>
              <a:rPr kumimoji="0" lang="en-US" altLang="en-US" sz="1000" b="0" i="0" u="none" strike="noStrike" cap="none" normalizeH="0" dirty="0" smtClean="0">
                <a:ln>
                  <a:noFill/>
                </a:ln>
                <a:solidFill>
                  <a:srgbClr val="394A58"/>
                </a:solidFill>
                <a:effectLst/>
                <a:latin typeface="Roboto"/>
              </a:rPr>
              <a:t> option is for showing all containers, even the ones that are not running.</a:t>
            </a:r>
            <a:endParaRPr kumimoji="0" lang="en-US" altLang="en-US" sz="1000" b="0" i="0" u="none" strike="noStrike" cap="none" normalizeH="0" baseline="0" dirty="0" smtClean="0">
              <a:ln>
                <a:noFill/>
              </a:ln>
              <a:solidFill>
                <a:srgbClr val="394A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docker build</a:t>
            </a:r>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kumimoji="0" lang="en-US" altLang="en-US" sz="1000" b="0" i="0" u="none" strike="noStrike" cap="none" normalizeH="0" baseline="0" dirty="0" smtClean="0">
                <a:ln>
                  <a:noFill/>
                </a:ln>
                <a:solidFill>
                  <a:srgbClr val="394A58"/>
                </a:solidFill>
                <a:effectLst/>
                <a:latin typeface="Roboto"/>
              </a:rPr>
              <a:t>This command is used to define a container — it processes the Dockerfile and creates a new container 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docker pull [image name]</a:t>
            </a:r>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kumimoji="0" lang="en-US" altLang="en-US" sz="1000" b="0" i="0" u="none" strike="noStrike" cap="none" normalizeH="0" baseline="0" dirty="0" smtClean="0">
                <a:ln>
                  <a:noFill/>
                </a:ln>
                <a:solidFill>
                  <a:srgbClr val="394A58"/>
                </a:solidFill>
                <a:effectLst/>
                <a:latin typeface="Roboto"/>
              </a:rPr>
              <a:t>This command pulls the container image from the remote repository and stores the definition locally.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docker run [–d] [--name] [-p] [-v </a:t>
            </a:r>
            <a:r>
              <a:rPr kumimoji="0" lang="en-US" altLang="en-US" sz="1100" b="1" i="0" u="none" strike="noStrike" cap="none" normalizeH="0" baseline="0" dirty="0" err="1" smtClean="0">
                <a:ln>
                  <a:noFill/>
                </a:ln>
                <a:solidFill>
                  <a:srgbClr val="BD240D"/>
                </a:solidFill>
                <a:effectLst/>
                <a:latin typeface="Consolas" panose="020B0609020204030204" pitchFamily="49" charset="0"/>
              </a:rPr>
              <a:t>host_path:container_path</a:t>
            </a:r>
            <a:r>
              <a:rPr kumimoji="0" lang="en-US" altLang="en-US" sz="1100" b="1" i="0" u="none" strike="noStrike" cap="none" normalizeH="0" baseline="0" dirty="0" smtClean="0">
                <a:ln>
                  <a:noFill/>
                </a:ln>
                <a:solidFill>
                  <a:srgbClr val="BD240D"/>
                </a:solidFill>
                <a:effectLst/>
                <a:latin typeface="Consolas" panose="020B0609020204030204" pitchFamily="49" charset="0"/>
              </a:rPr>
              <a:t>] [</a:t>
            </a:r>
            <a:r>
              <a:rPr kumimoji="0" lang="en-US" altLang="en-US" sz="1100" b="1" i="0" u="none" strike="noStrike" cap="none" normalizeH="0" baseline="0" dirty="0" err="1" smtClean="0">
                <a:ln>
                  <a:noFill/>
                </a:ln>
                <a:solidFill>
                  <a:srgbClr val="BD240D"/>
                </a:solidFill>
                <a:effectLst/>
                <a:latin typeface="Consolas" panose="020B0609020204030204" pitchFamily="49" charset="0"/>
              </a:rPr>
              <a:t>image_name</a:t>
            </a:r>
            <a:r>
              <a:rPr kumimoji="0" lang="en-US" altLang="en-US" sz="1100" b="1" i="0" u="none" strike="noStrike" cap="none" normalizeH="0" baseline="0" dirty="0" smtClean="0">
                <a:ln>
                  <a:noFill/>
                </a:ln>
                <a:solidFill>
                  <a:srgbClr val="BD240D"/>
                </a:solidFill>
                <a:effectLst/>
                <a:latin typeface="Consolas" panose="020B0609020204030204" pitchFamily="49" charset="0"/>
              </a:rPr>
              <a:t>] </a:t>
            </a:r>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kumimoji="0" lang="en-US" altLang="en-US" sz="1000" b="0" i="0" u="none" strike="noStrike" cap="none" normalizeH="0" baseline="0" dirty="0" smtClean="0">
                <a:ln>
                  <a:noFill/>
                </a:ln>
                <a:solidFill>
                  <a:srgbClr val="394A58"/>
                </a:solidFill>
                <a:effectLst/>
                <a:latin typeface="Roboto"/>
              </a:rPr>
              <a:t>This command starts a container based on a local or remote (e.g. </a:t>
            </a:r>
            <a:r>
              <a:rPr kumimoji="0" lang="en-US" altLang="en-US" sz="1000" b="0" i="0" u="none" strike="noStrike" cap="none" normalizeH="0" baseline="0" dirty="0" err="1" smtClean="0">
                <a:ln>
                  <a:noFill/>
                </a:ln>
                <a:solidFill>
                  <a:srgbClr val="394A58"/>
                </a:solidFill>
                <a:effectLst/>
                <a:latin typeface="Roboto"/>
              </a:rPr>
              <a:t>DockerHub</a:t>
            </a:r>
            <a:r>
              <a:rPr kumimoji="0" lang="en-US" altLang="en-US" sz="1000" b="0" i="0" u="none" strike="noStrike" cap="none" normalizeH="0" baseline="0" dirty="0" smtClean="0">
                <a:ln>
                  <a:noFill/>
                </a:ln>
                <a:solidFill>
                  <a:srgbClr val="394A58"/>
                </a:solidFill>
                <a:effectLst/>
                <a:latin typeface="Roboto"/>
              </a:rPr>
              <a:t>) container definition. </a:t>
            </a:r>
            <a:r>
              <a:rPr lang="en-US" altLang="en-US" sz="1000" dirty="0" smtClean="0">
                <a:solidFill>
                  <a:srgbClr val="394A58"/>
                </a:solidFill>
                <a:latin typeface="Roboto"/>
              </a:rPr>
              <a:t>The -d option is for running the container as a daemon(in background), --name is for specifying a name, -p is for port forwarding and –v is for specifying the volume.</a:t>
            </a:r>
          </a:p>
          <a:p>
            <a:pPr lvl="0" algn="l">
              <a:lnSpc>
                <a:spcPct val="100000"/>
              </a:lnSpc>
            </a:pPr>
            <a:r>
              <a:rPr lang="en-US" altLang="en-US" sz="1000" dirty="0">
                <a:solidFill>
                  <a:srgbClr val="394A58"/>
                </a:solidFill>
                <a:latin typeface="Roboto"/>
              </a:rPr>
              <a:t>ex: docker run -d --name </a:t>
            </a:r>
            <a:r>
              <a:rPr lang="en-US" altLang="en-US" sz="1000" dirty="0" err="1">
                <a:solidFill>
                  <a:srgbClr val="394A58"/>
                </a:solidFill>
                <a:latin typeface="Roboto"/>
              </a:rPr>
              <a:t>jenkins</a:t>
            </a:r>
            <a:r>
              <a:rPr lang="en-US" altLang="en-US" sz="1000" dirty="0">
                <a:solidFill>
                  <a:srgbClr val="394A58"/>
                </a:solidFill>
                <a:latin typeface="Roboto"/>
              </a:rPr>
              <a:t> -p 8080:8080 -p 50000:50000 -v /home/vagrant/</a:t>
            </a:r>
            <a:r>
              <a:rPr lang="en-US" altLang="en-US" sz="1000" dirty="0" err="1">
                <a:solidFill>
                  <a:srgbClr val="394A58"/>
                </a:solidFill>
                <a:latin typeface="Roboto"/>
              </a:rPr>
              <a:t>jenkins</a:t>
            </a:r>
            <a:r>
              <a:rPr lang="en-US" altLang="en-US" sz="1000" dirty="0">
                <a:solidFill>
                  <a:srgbClr val="394A58"/>
                </a:solidFill>
                <a:latin typeface="Roboto"/>
              </a:rPr>
              <a:t>:/</a:t>
            </a:r>
            <a:r>
              <a:rPr lang="en-US" altLang="en-US" sz="1000" dirty="0" err="1">
                <a:solidFill>
                  <a:srgbClr val="394A58"/>
                </a:solidFill>
                <a:latin typeface="Roboto"/>
              </a:rPr>
              <a:t>var</a:t>
            </a:r>
            <a:r>
              <a:rPr lang="en-US" altLang="en-US" sz="1000" dirty="0">
                <a:solidFill>
                  <a:srgbClr val="394A58"/>
                </a:solidFill>
                <a:latin typeface="Roboto"/>
              </a:rPr>
              <a:t>/</a:t>
            </a:r>
            <a:r>
              <a:rPr lang="en-US" altLang="en-US" sz="1000" dirty="0" err="1">
                <a:solidFill>
                  <a:srgbClr val="394A58"/>
                </a:solidFill>
                <a:latin typeface="Roboto"/>
              </a:rPr>
              <a:t>jenkins_home</a:t>
            </a:r>
            <a:r>
              <a:rPr lang="en-US" altLang="en-US" sz="1000" dirty="0">
                <a:solidFill>
                  <a:srgbClr val="394A58"/>
                </a:solidFill>
                <a:latin typeface="Roboto"/>
              </a:rPr>
              <a:t> </a:t>
            </a:r>
            <a:r>
              <a:rPr lang="en-US" altLang="en-US" sz="1000" dirty="0" err="1">
                <a:solidFill>
                  <a:srgbClr val="394A58"/>
                </a:solidFill>
                <a:latin typeface="Roboto"/>
              </a:rPr>
              <a:t>jenkinsdocker</a:t>
            </a:r>
            <a:endParaRPr kumimoji="0" lang="en-US" altLang="en-US" sz="1000" b="0" i="0" u="none" strike="noStrike" cap="none" normalizeH="0" baseline="0" dirty="0" smtClean="0">
              <a:ln>
                <a:noFill/>
              </a:ln>
              <a:solidFill>
                <a:srgbClr val="394A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docker push</a:t>
            </a:r>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kumimoji="0" lang="en-US" altLang="en-US" sz="1000" b="0" i="0" u="none" strike="noStrike" cap="none" normalizeH="0" baseline="0" dirty="0" smtClean="0">
                <a:ln>
                  <a:noFill/>
                </a:ln>
                <a:solidFill>
                  <a:srgbClr val="394A58"/>
                </a:solidFill>
                <a:effectLst/>
                <a:latin typeface="Roboto"/>
              </a:rPr>
              <a:t>This command publishes a built container definition to a repository, typically </a:t>
            </a:r>
            <a:r>
              <a:rPr kumimoji="0" lang="en-US" altLang="en-US" sz="1000" b="0" i="0" u="none" strike="noStrike" cap="none" normalizeH="0" baseline="0" dirty="0" err="1" smtClean="0">
                <a:ln>
                  <a:noFill/>
                </a:ln>
                <a:solidFill>
                  <a:srgbClr val="394A58"/>
                </a:solidFill>
                <a:effectLst/>
                <a:latin typeface="Roboto"/>
              </a:rPr>
              <a:t>DockerHub</a:t>
            </a:r>
            <a:r>
              <a:rPr kumimoji="0" lang="en-US" altLang="en-US" sz="1000" b="0" i="0" u="none" strike="noStrike" cap="none" normalizeH="0" baseline="0" dirty="0" smtClean="0">
                <a:ln>
                  <a:noFill/>
                </a:ln>
                <a:solidFill>
                  <a:srgbClr val="394A58"/>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5917272" y="1457474"/>
            <a:ext cx="5369854"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smtClean="0">
                <a:ln>
                  <a:noFill/>
                </a:ln>
                <a:solidFill>
                  <a:srgbClr val="BD240D"/>
                </a:solidFill>
                <a:effectLst/>
                <a:latin typeface="Consolas" panose="020B0609020204030204" pitchFamily="49" charset="0"/>
              </a:rPr>
              <a:t>docker</a:t>
            </a:r>
            <a:r>
              <a:rPr kumimoji="0" lang="en-US" altLang="en-US" sz="1100" b="1" i="0" u="none" strike="noStrike" cap="none" normalizeH="0" baseline="0" dirty="0" smtClean="0">
                <a:ln>
                  <a:noFill/>
                </a:ln>
                <a:solidFill>
                  <a:srgbClr val="BD240D"/>
                </a:solidFill>
                <a:effectLst/>
                <a:latin typeface="Consolas" panose="020B0609020204030204" pitchFamily="49" charset="0"/>
              </a:rPr>
              <a:t> </a:t>
            </a:r>
            <a:r>
              <a:rPr kumimoji="0" lang="en-US" altLang="en-US" sz="1100" b="1" i="0" u="none" strike="noStrike" cap="none" normalizeH="0" baseline="0" dirty="0" smtClean="0">
                <a:ln>
                  <a:noFill/>
                </a:ln>
                <a:solidFill>
                  <a:srgbClr val="BD240D"/>
                </a:solidFill>
                <a:effectLst/>
                <a:latin typeface="Consolas" panose="020B0609020204030204" pitchFamily="49" charset="0"/>
              </a:rPr>
              <a:t>stats </a:t>
            </a:r>
            <a:r>
              <a:rPr kumimoji="0" lang="en-US" altLang="en-US" sz="1100" b="1" i="0" u="none" strike="noStrike" cap="none" normalizeH="0" baseline="0" dirty="0" smtClean="0">
                <a:ln>
                  <a:noFill/>
                </a:ln>
                <a:solidFill>
                  <a:srgbClr val="BD240D"/>
                </a:solidFill>
                <a:effectLst/>
                <a:latin typeface="Consolas" panose="020B0609020204030204" pitchFamily="49" charset="0"/>
              </a:rPr>
              <a:t>[container name/ID] [container name/ID]</a:t>
            </a:r>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kumimoji="0" lang="en-US" altLang="en-US" sz="1000" b="0" i="0" u="none" strike="noStrike" cap="none" normalizeH="0" baseline="0" dirty="0" smtClean="0">
                <a:ln>
                  <a:noFill/>
                </a:ln>
                <a:solidFill>
                  <a:srgbClr val="394A58"/>
                </a:solidFill>
                <a:effectLst/>
                <a:latin typeface="Roboto"/>
              </a:rPr>
              <a:t>This command will show the current load on each container specified – it will show CPU%, memory usage, and network traffic.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docker logs [-f] [container name/ID]</a:t>
            </a:r>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kumimoji="0" lang="en-US" altLang="en-US" sz="1000" b="0" i="0" u="none" strike="noStrike" cap="none" normalizeH="0" baseline="0" dirty="0" smtClean="0">
                <a:ln>
                  <a:noFill/>
                </a:ln>
                <a:solidFill>
                  <a:srgbClr val="394A58"/>
                </a:solidFill>
                <a:effectLst/>
                <a:latin typeface="Roboto"/>
              </a:rPr>
              <a:t>This command shows the latest output from the container. The -f option “follows” the output, much like a console “tail-f” command would.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docker inspect [container name/ID]</a:t>
            </a:r>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kumimoji="0" lang="en-US" altLang="en-US" sz="1000" b="0" i="0" u="none" strike="noStrike" cap="none" normalizeH="0" baseline="0" dirty="0" smtClean="0">
                <a:ln>
                  <a:noFill/>
                </a:ln>
                <a:solidFill>
                  <a:srgbClr val="394A58"/>
                </a:solidFill>
                <a:effectLst/>
                <a:latin typeface="Roboto"/>
              </a:rPr>
              <a:t>This command dumps all of the configuration information on the container in JSON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docker port [container name/ID]</a:t>
            </a:r>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kumimoji="0" lang="en-US" altLang="en-US" sz="1000" b="0" i="0" u="none" strike="noStrike" cap="none" normalizeH="0" baseline="0" dirty="0" smtClean="0">
                <a:ln>
                  <a:noFill/>
                </a:ln>
                <a:solidFill>
                  <a:srgbClr val="394A58"/>
                </a:solidFill>
                <a:effectLst/>
                <a:latin typeface="Roboto"/>
              </a:rPr>
              <a:t>This command shows all of the port forwarding between the container host and the container.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BD240D"/>
                </a:solidFill>
                <a:effectLst/>
                <a:latin typeface="Consolas" panose="020B0609020204030204" pitchFamily="49" charset="0"/>
              </a:rPr>
              <a:t>docker exec [-</a:t>
            </a:r>
            <a:r>
              <a:rPr kumimoji="0" lang="en-US" altLang="en-US" sz="1100" b="1" i="0" u="none" strike="noStrike" cap="none" normalizeH="0" baseline="0" dirty="0" err="1" smtClean="0">
                <a:ln>
                  <a:noFill/>
                </a:ln>
                <a:solidFill>
                  <a:srgbClr val="BD240D"/>
                </a:solidFill>
                <a:effectLst/>
                <a:latin typeface="Consolas" panose="020B0609020204030204" pitchFamily="49" charset="0"/>
              </a:rPr>
              <a:t>i</a:t>
            </a:r>
            <a:r>
              <a:rPr kumimoji="0" lang="en-US" altLang="en-US" sz="1100" b="1" i="0" u="none" strike="noStrike" cap="none" normalizeH="0" baseline="0" dirty="0" smtClean="0">
                <a:ln>
                  <a:noFill/>
                </a:ln>
                <a:solidFill>
                  <a:srgbClr val="BD240D"/>
                </a:solidFill>
                <a:effectLst/>
                <a:latin typeface="Consolas" panose="020B0609020204030204" pitchFamily="49" charset="0"/>
              </a:rPr>
              <a:t>] [-t] [container name/ID] [</a:t>
            </a:r>
            <a:r>
              <a:rPr kumimoji="0" lang="en-US" altLang="en-US" sz="1100" b="1" i="0" u="none" strike="noStrike" cap="none" normalizeH="0" baseline="0" dirty="0" err="1" smtClean="0">
                <a:ln>
                  <a:noFill/>
                </a:ln>
                <a:solidFill>
                  <a:srgbClr val="BD240D"/>
                </a:solidFill>
                <a:effectLst/>
                <a:latin typeface="Consolas" panose="020B0609020204030204" pitchFamily="49" charset="0"/>
              </a:rPr>
              <a:t>shell_to_start</a:t>
            </a:r>
            <a:r>
              <a:rPr kumimoji="0" lang="en-US" altLang="en-US" sz="1100" b="1" i="0" u="none" strike="noStrike" cap="none" normalizeH="0" baseline="0" dirty="0" smtClean="0">
                <a:ln>
                  <a:noFill/>
                </a:ln>
                <a:solidFill>
                  <a:srgbClr val="BD240D"/>
                </a:solidFill>
                <a:effectLst/>
                <a:latin typeface="Consolas" panose="020B0609020204030204" pitchFamily="49" charset="0"/>
              </a:rPr>
              <a:t>]</a:t>
            </a:r>
            <a:r>
              <a:rPr kumimoji="0" lang="en-US" altLang="en-US" sz="1000" b="0" i="0" u="none" strike="noStrike" cap="none" normalizeH="0" baseline="0" dirty="0" smtClean="0">
                <a:ln>
                  <a:noFill/>
                </a:ln>
                <a:solidFill>
                  <a:srgbClr val="394A58"/>
                </a:solidFill>
                <a:effectLst/>
                <a:latin typeface="Roboto"/>
              </a:rPr>
              <a:t/>
            </a:r>
            <a:br>
              <a:rPr kumimoji="0" lang="en-US" altLang="en-US" sz="1000" b="0" i="0" u="none" strike="noStrike" cap="none" normalizeH="0" baseline="0" dirty="0" smtClean="0">
                <a:ln>
                  <a:noFill/>
                </a:ln>
                <a:solidFill>
                  <a:srgbClr val="394A58"/>
                </a:solidFill>
                <a:effectLst/>
                <a:latin typeface="Roboto"/>
              </a:rPr>
            </a:br>
            <a:r>
              <a:rPr kumimoji="0" lang="en-US" altLang="en-US" sz="1000" b="0" i="0" u="none" strike="noStrike" cap="none" normalizeH="0" baseline="0" dirty="0" smtClean="0">
                <a:ln>
                  <a:noFill/>
                </a:ln>
                <a:solidFill>
                  <a:srgbClr val="394A58"/>
                </a:solidFill>
                <a:effectLst/>
                <a:latin typeface="Roboto"/>
              </a:rPr>
              <a:t>This command executes a command on the target container (-</a:t>
            </a:r>
            <a:r>
              <a:rPr kumimoji="0" lang="en-US" altLang="en-US" sz="1000" b="0" i="0" u="none" strike="noStrike" cap="none" normalizeH="0" baseline="0" dirty="0" err="1" smtClean="0">
                <a:ln>
                  <a:noFill/>
                </a:ln>
                <a:solidFill>
                  <a:srgbClr val="394A58"/>
                </a:solidFill>
                <a:effectLst/>
                <a:latin typeface="Roboto"/>
              </a:rPr>
              <a:t>i</a:t>
            </a:r>
            <a:r>
              <a:rPr kumimoji="0" lang="en-US" altLang="en-US" sz="1000" b="0" i="0" u="none" strike="noStrike" cap="none" normalizeH="0" baseline="0" dirty="0" smtClean="0">
                <a:ln>
                  <a:noFill/>
                </a:ln>
                <a:solidFill>
                  <a:srgbClr val="394A58"/>
                </a:solidFill>
                <a:effectLst/>
                <a:latin typeface="Roboto"/>
              </a:rPr>
              <a:t> indicates to run interactively, -t is pseudo-</a:t>
            </a:r>
            <a:r>
              <a:rPr kumimoji="0" lang="en-US" altLang="en-US" sz="1000" b="0" i="0" u="none" strike="noStrike" cap="none" normalizeH="0" baseline="0" dirty="0" err="1" smtClean="0">
                <a:ln>
                  <a:noFill/>
                </a:ln>
                <a:solidFill>
                  <a:srgbClr val="394A58"/>
                </a:solidFill>
                <a:effectLst/>
                <a:latin typeface="Roboto"/>
              </a:rPr>
              <a:t>tty</a:t>
            </a:r>
            <a:r>
              <a:rPr kumimoji="0" lang="en-US" altLang="en-US" sz="1000" b="0" i="0" u="none" strike="noStrike" cap="none" normalizeH="0" baseline="0" dirty="0" smtClean="0">
                <a:ln>
                  <a:noFill/>
                </a:ln>
                <a:solidFill>
                  <a:srgbClr val="394A58"/>
                </a:solidFill>
                <a:effectLst/>
                <a:latin typeface="Roboto"/>
              </a:rPr>
              <a:t>). </a:t>
            </a:r>
            <a:r>
              <a:rPr lang="en-US" altLang="en-US" sz="1000" dirty="0" smtClean="0">
                <a:solidFill>
                  <a:srgbClr val="394A58"/>
                </a:solidFill>
                <a:latin typeface="Roboto"/>
              </a:rPr>
              <a:t>Usually the shell will be /bin/bash.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394A58"/>
              </a:solidFill>
              <a:effectLst/>
              <a:latin typeface="Roboto"/>
            </a:endParaRPr>
          </a:p>
          <a:p>
            <a:pPr lvl="0"/>
            <a:r>
              <a:rPr lang="en-US" altLang="en-US" sz="1100" b="1" dirty="0">
                <a:solidFill>
                  <a:srgbClr val="BD240D"/>
                </a:solidFill>
                <a:latin typeface="Consolas" panose="020B0609020204030204" pitchFamily="49" charset="0"/>
              </a:rPr>
              <a:t>docker </a:t>
            </a:r>
            <a:r>
              <a:rPr lang="en-US" altLang="en-US" sz="1100" b="1" dirty="0" smtClean="0">
                <a:solidFill>
                  <a:srgbClr val="BD240D"/>
                </a:solidFill>
                <a:latin typeface="Consolas" panose="020B0609020204030204" pitchFamily="49" charset="0"/>
              </a:rPr>
              <a:t>images </a:t>
            </a:r>
          </a:p>
          <a:p>
            <a:pPr lvl="0"/>
            <a:r>
              <a:rPr lang="en-US" altLang="en-US" sz="1000" dirty="0" smtClean="0">
                <a:solidFill>
                  <a:srgbClr val="394A58"/>
                </a:solidFill>
                <a:latin typeface="Roboto"/>
              </a:rPr>
              <a:t>This </a:t>
            </a:r>
            <a:r>
              <a:rPr lang="en-US" altLang="en-US" sz="1000" dirty="0">
                <a:solidFill>
                  <a:srgbClr val="394A58"/>
                </a:solidFill>
                <a:latin typeface="Roboto"/>
              </a:rPr>
              <a:t>command </a:t>
            </a:r>
            <a:r>
              <a:rPr lang="en-US" altLang="en-US" sz="1000" dirty="0" smtClean="0">
                <a:solidFill>
                  <a:srgbClr val="394A58"/>
                </a:solidFill>
                <a:latin typeface="Roboto"/>
              </a:rPr>
              <a:t>is used to list all docker images downloaded or created on the system.</a:t>
            </a:r>
          </a:p>
          <a:p>
            <a:pPr lvl="0"/>
            <a:endParaRPr kumimoji="0" lang="en-US" altLang="en-US" sz="1000" b="0" i="0" u="none" strike="noStrike" cap="none" normalizeH="0" baseline="0" dirty="0">
              <a:ln>
                <a:noFill/>
              </a:ln>
              <a:solidFill>
                <a:srgbClr val="394A58"/>
              </a:solidFill>
              <a:effectLst/>
              <a:latin typeface="Roboto"/>
            </a:endParaRPr>
          </a:p>
          <a:p>
            <a:pPr lvl="0"/>
            <a:r>
              <a:rPr lang="en-US" altLang="en-US" sz="1100" b="1" dirty="0">
                <a:solidFill>
                  <a:srgbClr val="BD240D"/>
                </a:solidFill>
                <a:latin typeface="Consolas" panose="020B0609020204030204" pitchFamily="49" charset="0"/>
              </a:rPr>
              <a:t>docker </a:t>
            </a:r>
            <a:r>
              <a:rPr lang="en-US" altLang="en-US" sz="1100" b="1" dirty="0" err="1" smtClean="0">
                <a:solidFill>
                  <a:srgbClr val="BD240D"/>
                </a:solidFill>
                <a:latin typeface="Consolas" panose="020B0609020204030204" pitchFamily="49" charset="0"/>
              </a:rPr>
              <a:t>rmi</a:t>
            </a:r>
            <a:r>
              <a:rPr lang="en-US" altLang="en-US" sz="1100" b="1" dirty="0" smtClean="0">
                <a:solidFill>
                  <a:srgbClr val="BD240D"/>
                </a:solidFill>
                <a:latin typeface="Consolas" panose="020B0609020204030204" pitchFamily="49" charset="0"/>
              </a:rPr>
              <a:t> </a:t>
            </a:r>
          </a:p>
          <a:p>
            <a:pPr lvl="0"/>
            <a:r>
              <a:rPr lang="en-US" altLang="en-US" sz="1000" dirty="0" smtClean="0">
                <a:solidFill>
                  <a:srgbClr val="394A58"/>
                </a:solidFill>
                <a:latin typeface="Roboto"/>
              </a:rPr>
              <a:t>This </a:t>
            </a:r>
            <a:r>
              <a:rPr lang="en-US" altLang="en-US" sz="1000" dirty="0">
                <a:solidFill>
                  <a:srgbClr val="394A58"/>
                </a:solidFill>
                <a:latin typeface="Roboto"/>
              </a:rPr>
              <a:t>command </a:t>
            </a:r>
            <a:r>
              <a:rPr lang="en-US" altLang="en-US" sz="1000" dirty="0" smtClean="0">
                <a:solidFill>
                  <a:srgbClr val="394A58"/>
                </a:solidFill>
                <a:latin typeface="Roboto"/>
              </a:rPr>
              <a:t>deletes images.</a:t>
            </a:r>
          </a:p>
          <a:p>
            <a:pPr lvl="0"/>
            <a:endParaRPr kumimoji="0" lang="en-US" altLang="en-US" sz="1000" b="0" i="0" u="none" strike="noStrike" cap="none" normalizeH="0" baseline="0" dirty="0">
              <a:ln>
                <a:noFill/>
              </a:ln>
              <a:solidFill>
                <a:srgbClr val="394A58"/>
              </a:solidFill>
              <a:effectLst/>
              <a:latin typeface="Roboto"/>
            </a:endParaRPr>
          </a:p>
          <a:p>
            <a:pPr lvl="0"/>
            <a:r>
              <a:rPr lang="en-US" altLang="en-US" sz="1100" b="1" dirty="0">
                <a:solidFill>
                  <a:srgbClr val="BD240D"/>
                </a:solidFill>
                <a:latin typeface="Consolas" panose="020B0609020204030204" pitchFamily="49" charset="0"/>
              </a:rPr>
              <a:t>docker </a:t>
            </a:r>
            <a:r>
              <a:rPr lang="en-US" altLang="en-US" sz="1100" b="1" dirty="0" err="1" smtClean="0">
                <a:solidFill>
                  <a:srgbClr val="BD240D"/>
                </a:solidFill>
                <a:latin typeface="Consolas" panose="020B0609020204030204" pitchFamily="49" charset="0"/>
              </a:rPr>
              <a:t>rm</a:t>
            </a:r>
            <a:r>
              <a:rPr lang="en-US" altLang="en-US" sz="1100" b="1" dirty="0" smtClean="0">
                <a:solidFill>
                  <a:srgbClr val="BD240D"/>
                </a:solidFill>
                <a:latin typeface="Consolas" panose="020B0609020204030204" pitchFamily="49" charset="0"/>
              </a:rPr>
              <a:t> </a:t>
            </a:r>
          </a:p>
          <a:p>
            <a:pPr lvl="0"/>
            <a:r>
              <a:rPr lang="en-US" altLang="en-US" sz="1000" dirty="0" smtClean="0">
                <a:solidFill>
                  <a:srgbClr val="394A58"/>
                </a:solidFill>
                <a:latin typeface="Roboto"/>
              </a:rPr>
              <a:t>This </a:t>
            </a:r>
            <a:r>
              <a:rPr lang="en-US" altLang="en-US" sz="1000" dirty="0">
                <a:solidFill>
                  <a:srgbClr val="394A58"/>
                </a:solidFill>
                <a:latin typeface="Roboto"/>
              </a:rPr>
              <a:t>command </a:t>
            </a:r>
            <a:r>
              <a:rPr lang="en-US" altLang="en-US" sz="1000" dirty="0" smtClean="0">
                <a:solidFill>
                  <a:srgbClr val="394A58"/>
                </a:solidFill>
                <a:latin typeface="Roboto"/>
              </a:rPr>
              <a:t>deletes containers.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5225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BAAD7C9E6E745B7FEE6CC7DC24E33" ma:contentTypeVersion="0" ma:contentTypeDescription="Create a new document." ma:contentTypeScope="" ma:versionID="bcc4530fba5faa5e1c6226d6341d4ae9">
  <xsd:schema xmlns:xsd="http://www.w3.org/2001/XMLSchema" xmlns:xs="http://www.w3.org/2001/XMLSchema" xmlns:p="http://schemas.microsoft.com/office/2006/metadata/properties" xmlns:ns2="4e7e4dd7-87a7-44ed-a117-880e36b8a711" targetNamespace="http://schemas.microsoft.com/office/2006/metadata/properties" ma:root="true" ma:fieldsID="92143b6738aaad5a27d8fc4d0e9aeb7f" ns2:_="">
    <xsd:import namespace="4e7e4dd7-87a7-44ed-a117-880e36b8a711"/>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7e4dd7-87a7-44ed-a117-880e36b8a71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4e7e4dd7-87a7-44ed-a117-880e36b8a711">WMENFUZ2NZA5-29392445-3059</_dlc_DocId>
    <_dlc_DocIdUrl xmlns="4e7e4dd7-87a7-44ed-a117-880e36b8a711">
      <Url>https://one.endava.com/Group/SalesAndMarketing/_layouts/15/DocIdRedir.aspx?ID=WMENFUZ2NZA5-29392445-3059</Url>
      <Description>WMENFUZ2NZA5-29392445-3059</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CF767B-A1F1-4B8B-B858-BC2C6E79DB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7e4dd7-87a7-44ed-a117-880e36b8a7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DAE270-7EA5-4736-995F-DCDA2B535EF8}">
  <ds:schemaRefs>
    <ds:schemaRef ds:uri="http://schemas.microsoft.com/sharepoint/events"/>
  </ds:schemaRefs>
</ds:datastoreItem>
</file>

<file path=customXml/itemProps3.xml><?xml version="1.0" encoding="utf-8"?>
<ds:datastoreItem xmlns:ds="http://schemas.openxmlformats.org/officeDocument/2006/customXml" ds:itemID="{0DE70423-9FE9-4B65-9BE2-E34FCE1BD5F6}">
  <ds:schemaRefs>
    <ds:schemaRef ds:uri="http://purl.org/dc/terms/"/>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4e7e4dd7-87a7-44ed-a117-880e36b8a711"/>
    <ds:schemaRef ds:uri="http://schemas.microsoft.com/office/2006/metadata/properties"/>
  </ds:schemaRefs>
</ds:datastoreItem>
</file>

<file path=customXml/itemProps4.xml><?xml version="1.0" encoding="utf-8"?>
<ds:datastoreItem xmlns:ds="http://schemas.openxmlformats.org/officeDocument/2006/customXml" ds:itemID="{F42C2D96-7AE6-498C-A65A-58BFE51032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13676</TotalTime>
  <Words>705</Words>
  <Application>Microsoft Office PowerPoint</Application>
  <PresentationFormat>Widescreen</PresentationFormat>
  <Paragraphs>120</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Narrow</vt:lpstr>
      <vt:lpstr>Arial Narrow Bold</vt:lpstr>
      <vt:lpstr>Calibri</vt:lpstr>
      <vt:lpstr>Calibri Light</vt:lpstr>
      <vt:lpstr>Consolas</vt:lpstr>
      <vt:lpstr>Helvetica Neue Light</vt:lpstr>
      <vt:lpstr>Roboto</vt:lpstr>
      <vt:lpstr>Wingdings</vt:lpstr>
      <vt:lpstr>Office Theme</vt:lpstr>
      <vt:lpstr>DOCKER</vt:lpstr>
      <vt:lpstr>agenda</vt:lpstr>
      <vt:lpstr>About DOCKER</vt:lpstr>
      <vt:lpstr>Main components</vt:lpstr>
      <vt:lpstr>What is a container</vt:lpstr>
      <vt:lpstr>Isn’t containerization just the “new” virtualization?</vt:lpstr>
      <vt:lpstr>Steps for creating a docker container</vt:lpstr>
      <vt:lpstr>Container networking</vt:lpstr>
      <vt:lpstr>Docker commands</vt:lpstr>
      <vt:lpstr>The dockerfile</vt:lpstr>
      <vt:lpstr>Questions ???</vt:lpstr>
      <vt:lpstr>bibliography</vt:lpstr>
      <vt:lpstr>Practice</vt:lpstr>
      <vt:lpstr>THANK YOU!</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use colour for keywords</dc:title>
  <dc:creator>Andrei Miron</dc:creator>
  <cp:lastModifiedBy>Bogdan Fusa</cp:lastModifiedBy>
  <cp:revision>582</cp:revision>
  <cp:lastPrinted>2015-07-09T12:46:33Z</cp:lastPrinted>
  <dcterms:created xsi:type="dcterms:W3CDTF">2017-07-17T10:37:52Z</dcterms:created>
  <dcterms:modified xsi:type="dcterms:W3CDTF">2018-04-26T06:30:06Z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0x01010053FBAAD7C9E6E745B7FEE6CC7DC24E33</vt:lpwstr>
  </property>
  <property fmtid="{D5CDD505-2E9C-101B-9397-08002B2CF9AE}" pid="3" name="_dlc_DocIdItemGuid">
    <vt:lpwstr>c6115f85-6132-4f6f-889d-0e8f35c631e2</vt:lpwstr>
  </property>
</Properties>
</file>