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7" r:id="rId5"/>
    <p:sldId id="278" r:id="rId6"/>
    <p:sldId id="276" r:id="rId7"/>
    <p:sldId id="260" r:id="rId8"/>
    <p:sldId id="279" r:id="rId9"/>
    <p:sldId id="262" r:id="rId10"/>
    <p:sldId id="263" r:id="rId11"/>
    <p:sldId id="275" r:id="rId12"/>
    <p:sldId id="264" r:id="rId13"/>
    <p:sldId id="265" r:id="rId14"/>
    <p:sldId id="267" r:id="rId15"/>
    <p:sldId id="268" r:id="rId16"/>
    <p:sldId id="269" r:id="rId17"/>
    <p:sldId id="271" r:id="rId18"/>
    <p:sldId id="270" r:id="rId19"/>
    <p:sldId id="273" r:id="rId20"/>
    <p:sldId id="272" r:id="rId21"/>
    <p:sldId id="280" r:id="rId22"/>
    <p:sldId id="281" r:id="rId23"/>
    <p:sldId id="274" r:id="rId24"/>
    <p:sldId id="266" r:id="rId2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0" d="100"/>
          <a:sy n="70" d="100"/>
        </p:scale>
        <p:origin x="-1302" y="-72"/>
      </p:cViewPr>
      <p:guideLst>
        <p:guide orient="horz" pos="15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060659E9-38E5-4787-B73F-200D3DE96B65}" type="datetimeFigureOut">
              <a:rPr lang="es-MX" smtClean="0"/>
              <a:t>03/08/2016</a:t>
            </a:fld>
            <a:endParaRPr lang="es-MX"/>
          </a:p>
        </p:txBody>
      </p:sp>
      <p:sp>
        <p:nvSpPr>
          <p:cNvPr id="17" name="16 Marcador de pie de página"/>
          <p:cNvSpPr>
            <a:spLocks noGrp="1"/>
          </p:cNvSpPr>
          <p:nvPr>
            <p:ph type="ftr" sz="quarter" idx="11"/>
          </p:nvPr>
        </p:nvSpPr>
        <p:spPr>
          <a:xfrm>
            <a:off x="5410200" y="4205288"/>
            <a:ext cx="1295400" cy="457200"/>
          </a:xfrm>
        </p:spPr>
        <p:txBody>
          <a:bodyPr/>
          <a:lstStyle/>
          <a:p>
            <a:endParaRPr lang="es-MX"/>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C063017-A04C-49FB-BBA8-3F9C16ACAAA1}"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659E9-38E5-4787-B73F-200D3DE96B65}" type="datetimeFigureOut">
              <a:rPr lang="es-MX" smtClean="0"/>
              <a:t>03/08/2016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C063017-A04C-49FB-BBA8-3F9C16ACAAA1}"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659E9-38E5-4787-B73F-200D3DE96B65}" type="datetimeFigureOut">
              <a:rPr lang="es-MX" smtClean="0"/>
              <a:t>03/08/2016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C063017-A04C-49FB-BBA8-3F9C16ACAAA1}"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659E9-38E5-4787-B73F-200D3DE96B65}" type="datetimeFigureOut">
              <a:rPr lang="es-MX" smtClean="0"/>
              <a:t>03/08/2016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C063017-A04C-49FB-BBA8-3F9C16ACAAA1}"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060659E9-38E5-4787-B73F-200D3DE96B65}" type="datetimeFigureOut">
              <a:rPr lang="es-MX" smtClean="0"/>
              <a:t>03/08/2016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C063017-A04C-49FB-BBA8-3F9C16ACAAA1}"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60659E9-38E5-4787-B73F-200D3DE96B65}" type="datetimeFigureOut">
              <a:rPr lang="es-MX" smtClean="0"/>
              <a:t>03/08/2016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C063017-A04C-49FB-BBA8-3F9C16ACAAA1}"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060659E9-38E5-4787-B73F-200D3DE96B65}" type="datetimeFigureOut">
              <a:rPr lang="es-MX" smtClean="0"/>
              <a:t>03/08/2016</a:t>
            </a:fld>
            <a:endParaRPr lang="es-MX"/>
          </a:p>
        </p:txBody>
      </p:sp>
      <p:sp>
        <p:nvSpPr>
          <p:cNvPr id="27" name="26 Marcador de número de diapositiva"/>
          <p:cNvSpPr>
            <a:spLocks noGrp="1"/>
          </p:cNvSpPr>
          <p:nvPr>
            <p:ph type="sldNum" sz="quarter" idx="11"/>
          </p:nvPr>
        </p:nvSpPr>
        <p:spPr/>
        <p:txBody>
          <a:bodyPr rtlCol="0"/>
          <a:lstStyle/>
          <a:p>
            <a:fld id="{DC063017-A04C-49FB-BBA8-3F9C16ACAAA1}" type="slidenum">
              <a:rPr lang="es-MX" smtClean="0"/>
              <a:t>‹Nº›</a:t>
            </a:fld>
            <a:endParaRPr lang="es-MX"/>
          </a:p>
        </p:txBody>
      </p:sp>
      <p:sp>
        <p:nvSpPr>
          <p:cNvPr id="28" name="27 Marcador de pie de página"/>
          <p:cNvSpPr>
            <a:spLocks noGrp="1"/>
          </p:cNvSpPr>
          <p:nvPr>
            <p:ph type="ftr" sz="quarter" idx="12"/>
          </p:nvPr>
        </p:nvSpPr>
        <p:spPr/>
        <p:txBody>
          <a:bodyPr rtlCol="0"/>
          <a:lstStyle/>
          <a:p>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060659E9-38E5-4787-B73F-200D3DE96B65}" type="datetimeFigureOut">
              <a:rPr lang="es-MX" smtClean="0"/>
              <a:t>03/08/2016</a:t>
            </a:fld>
            <a:endParaRPr lang="es-MX"/>
          </a:p>
        </p:txBody>
      </p:sp>
      <p:sp>
        <p:nvSpPr>
          <p:cNvPr id="4" name="3 Marcador de pie de página"/>
          <p:cNvSpPr>
            <a:spLocks noGrp="1"/>
          </p:cNvSpPr>
          <p:nvPr>
            <p:ph type="ftr" sz="quarter" idx="11"/>
          </p:nvPr>
        </p:nvSpPr>
        <p:spPr>
          <a:xfrm>
            <a:off x="5257800" y="612648"/>
            <a:ext cx="1325880" cy="457200"/>
          </a:xfrm>
        </p:spPr>
        <p:txBody>
          <a:bodyPr/>
          <a:lstStyle/>
          <a:p>
            <a:endParaRPr lang="es-MX"/>
          </a:p>
        </p:txBody>
      </p:sp>
      <p:sp>
        <p:nvSpPr>
          <p:cNvPr id="5" name="4 Marcador de número de diapositiva"/>
          <p:cNvSpPr>
            <a:spLocks noGrp="1"/>
          </p:cNvSpPr>
          <p:nvPr>
            <p:ph type="sldNum" sz="quarter" idx="12"/>
          </p:nvPr>
        </p:nvSpPr>
        <p:spPr>
          <a:xfrm>
            <a:off x="8174736" y="2272"/>
            <a:ext cx="762000" cy="365760"/>
          </a:xfrm>
        </p:spPr>
        <p:txBody>
          <a:bodyPr/>
          <a:lstStyle/>
          <a:p>
            <a:fld id="{DC063017-A04C-49FB-BBA8-3F9C16ACAAA1}"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60659E9-38E5-4787-B73F-200D3DE96B65}" type="datetimeFigureOut">
              <a:rPr lang="es-MX" smtClean="0"/>
              <a:t>03/08/2016</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DC063017-A04C-49FB-BBA8-3F9C16ACAAA1}"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60659E9-38E5-4787-B73F-200D3DE96B65}" type="datetimeFigureOut">
              <a:rPr lang="es-MX" smtClean="0"/>
              <a:t>03/08/2016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C063017-A04C-49FB-BBA8-3F9C16ACAAA1}"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060659E9-38E5-4787-B73F-200D3DE96B65}" type="datetimeFigureOut">
              <a:rPr lang="es-MX" smtClean="0"/>
              <a:t>03/08/2016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C063017-A04C-49FB-BBA8-3F9C16ACAAA1}"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60659E9-38E5-4787-B73F-200D3DE96B65}" type="datetimeFigureOut">
              <a:rPr lang="es-MX" smtClean="0"/>
              <a:t>03/08/2016</a:t>
            </a:fld>
            <a:endParaRPr lang="es-MX"/>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MX"/>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C063017-A04C-49FB-BBA8-3F9C16ACAAA1}"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11.png"/><Relationship Id="rId12" Type="http://schemas.openxmlformats.org/officeDocument/2006/relationships/image" Target="../media/image16.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3.jpeg"/><Relationship Id="rId9" Type="http://schemas.openxmlformats.org/officeDocument/2006/relationships/image" Target="../media/image13.png"/><Relationship Id="rId1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www.petri.co.il/performance-monitoring-easy-way-part-1.htm" TargetMode="External"/><Relationship Id="rId7" Type="http://schemas.openxmlformats.org/officeDocument/2006/relationships/image" Target="../media/image2.jpeg"/><Relationship Id="rId2" Type="http://schemas.openxmlformats.org/officeDocument/2006/relationships/hyperlink" Target="http://technet.microsoft.com/en-us/library/cc749249.aspx" TargetMode="External"/><Relationship Id="rId1" Type="http://schemas.openxmlformats.org/officeDocument/2006/relationships/slideLayout" Target="../slideLayouts/slideLayout2.xml"/><Relationship Id="rId6" Type="http://schemas.openxmlformats.org/officeDocument/2006/relationships/hyperlink" Target="http://sourceforge.net/projects/cpu-usage-log/" TargetMode="External"/><Relationship Id="rId5" Type="http://schemas.openxmlformats.org/officeDocument/2006/relationships/hyperlink" Target="http://www.hyperio.com/index.htm" TargetMode="External"/><Relationship Id="rId4" Type="http://schemas.openxmlformats.org/officeDocument/2006/relationships/hyperlink" Target="http://software.intel.com/en-us/articles/use-windows-performance-monitor-for-infrastructure-health/"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MX" sz="3600" dirty="0" smtClean="0"/>
              <a:t>Universidad Autónoma de </a:t>
            </a:r>
            <a:r>
              <a:rPr lang="es-MX" sz="3600" dirty="0" err="1" smtClean="0"/>
              <a:t>de</a:t>
            </a:r>
            <a:r>
              <a:rPr lang="es-MX" sz="3600" dirty="0" smtClean="0"/>
              <a:t> Nuevo León</a:t>
            </a:r>
            <a:br>
              <a:rPr lang="es-MX" sz="3600" dirty="0" smtClean="0"/>
            </a:br>
            <a:r>
              <a:rPr lang="es-MX" sz="3600" dirty="0" smtClean="0"/>
              <a:t>Facultad de Ciencias Físico Matemáticas</a:t>
            </a:r>
            <a:r>
              <a:rPr lang="es-MX" dirty="0" smtClean="0"/>
              <a:t/>
            </a:r>
            <a:br>
              <a:rPr lang="es-MX" dirty="0" smtClean="0"/>
            </a:br>
            <a:r>
              <a:rPr lang="es-MX" dirty="0"/>
              <a:t/>
            </a:r>
            <a:br>
              <a:rPr lang="es-MX" dirty="0"/>
            </a:br>
            <a:r>
              <a:rPr lang="es-MX" dirty="0" smtClean="0"/>
              <a:t>RENDIMIENTO DE SISTEMAS</a:t>
            </a:r>
            <a:endParaRPr lang="es-MX" dirty="0"/>
          </a:p>
        </p:txBody>
      </p:sp>
      <p:sp>
        <p:nvSpPr>
          <p:cNvPr id="3" name="2 Subtítulo"/>
          <p:cNvSpPr>
            <a:spLocks noGrp="1"/>
          </p:cNvSpPr>
          <p:nvPr>
            <p:ph type="subTitle" idx="1"/>
          </p:nvPr>
        </p:nvSpPr>
        <p:spPr/>
        <p:txBody>
          <a:bodyPr/>
          <a:lstStyle/>
          <a:p>
            <a:endParaRPr lang="es-MX" dirty="0" smtClean="0">
              <a:latin typeface="Calibri" pitchFamily="34" charset="0"/>
              <a:cs typeface="Calibri" pitchFamily="34" charset="0"/>
            </a:endParaRPr>
          </a:p>
          <a:p>
            <a:r>
              <a:rPr lang="es-MX" dirty="0" smtClean="0">
                <a:latin typeface="Calibri" pitchFamily="34" charset="0"/>
                <a:cs typeface="Calibri" pitchFamily="34" charset="0"/>
              </a:rPr>
              <a:t>SEMESTRE</a:t>
            </a:r>
          </a:p>
          <a:p>
            <a:r>
              <a:rPr lang="es-MX" dirty="0" smtClean="0">
                <a:latin typeface="Calibri" pitchFamily="34" charset="0"/>
                <a:cs typeface="Calibri" pitchFamily="34" charset="0"/>
              </a:rPr>
              <a:t>AGOSTO</a:t>
            </a:r>
            <a:r>
              <a:rPr lang="es-MX" dirty="0" smtClean="0">
                <a:latin typeface="Calibri" pitchFamily="34" charset="0"/>
                <a:cs typeface="Calibri" pitchFamily="34" charset="0"/>
              </a:rPr>
              <a:t> </a:t>
            </a:r>
            <a:r>
              <a:rPr lang="es-MX" dirty="0" smtClean="0">
                <a:latin typeface="Calibri" pitchFamily="34" charset="0"/>
                <a:cs typeface="Calibri" pitchFamily="34" charset="0"/>
              </a:rPr>
              <a:t>– </a:t>
            </a:r>
            <a:r>
              <a:rPr lang="es-MX" dirty="0" smtClean="0">
                <a:latin typeface="Calibri" pitchFamily="34" charset="0"/>
                <a:cs typeface="Calibri" pitchFamily="34" charset="0"/>
              </a:rPr>
              <a:t>DICIEMBRE </a:t>
            </a:r>
            <a:r>
              <a:rPr lang="es-MX" dirty="0" smtClean="0">
                <a:latin typeface="Calibri" pitchFamily="34" charset="0"/>
                <a:cs typeface="Calibri" pitchFamily="34" charset="0"/>
              </a:rPr>
              <a:t>2016</a:t>
            </a:r>
            <a:endParaRPr lang="es-MX" dirty="0">
              <a:latin typeface="Calibri" pitchFamily="34" charset="0"/>
              <a:cs typeface="Calibri" pitchFamily="34" charset="0"/>
            </a:endParaRPr>
          </a:p>
        </p:txBody>
      </p:sp>
    </p:spTree>
    <p:extLst>
      <p:ext uri="{BB962C8B-B14F-4D97-AF65-F5344CB8AC3E}">
        <p14:creationId xmlns:p14="http://schemas.microsoft.com/office/powerpoint/2010/main" val="1698130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Bibliografía</a:t>
            </a:r>
            <a:endParaRPr lang="es-MX" dirty="0"/>
          </a:p>
        </p:txBody>
      </p:sp>
      <p:sp>
        <p:nvSpPr>
          <p:cNvPr id="3" name="2 Marcador de contenido"/>
          <p:cNvSpPr>
            <a:spLocks noGrp="1"/>
          </p:cNvSpPr>
          <p:nvPr>
            <p:ph idx="1"/>
          </p:nvPr>
        </p:nvSpPr>
        <p:spPr>
          <a:xfrm>
            <a:off x="457200" y="2249424"/>
            <a:ext cx="4114800" cy="4325112"/>
          </a:xfrm>
        </p:spPr>
        <p:txBody>
          <a:bodyPr>
            <a:normAutofit fontScale="70000" lnSpcReduction="20000"/>
          </a:bodyPr>
          <a:lstStyle/>
          <a:p>
            <a:r>
              <a:rPr lang="es-MX" dirty="0" smtClean="0">
                <a:latin typeface="Calibri" pitchFamily="34" charset="0"/>
                <a:cs typeface="Calibri" pitchFamily="34" charset="0"/>
              </a:rPr>
              <a:t>Performance </a:t>
            </a:r>
            <a:r>
              <a:rPr lang="es-MX" dirty="0" err="1">
                <a:latin typeface="Calibri" pitchFamily="34" charset="0"/>
                <a:cs typeface="Calibri" pitchFamily="34" charset="0"/>
              </a:rPr>
              <a:t>by</a:t>
            </a:r>
            <a:r>
              <a:rPr lang="es-MX" dirty="0">
                <a:latin typeface="Calibri" pitchFamily="34" charset="0"/>
                <a:cs typeface="Calibri" pitchFamily="34" charset="0"/>
              </a:rPr>
              <a:t> </a:t>
            </a:r>
            <a:r>
              <a:rPr lang="es-MX" dirty="0" err="1">
                <a:latin typeface="Calibri" pitchFamily="34" charset="0"/>
                <a:cs typeface="Calibri" pitchFamily="34" charset="0"/>
              </a:rPr>
              <a:t>Design</a:t>
            </a:r>
            <a:r>
              <a:rPr lang="es-MX" dirty="0">
                <a:latin typeface="Calibri" pitchFamily="34" charset="0"/>
                <a:cs typeface="Calibri" pitchFamily="34" charset="0"/>
              </a:rPr>
              <a:t>, </a:t>
            </a:r>
            <a:r>
              <a:rPr lang="es-MX" dirty="0" err="1">
                <a:latin typeface="Calibri" pitchFamily="34" charset="0"/>
                <a:cs typeface="Calibri" pitchFamily="34" charset="0"/>
              </a:rPr>
              <a:t>Computer</a:t>
            </a:r>
            <a:r>
              <a:rPr lang="es-MX" dirty="0">
                <a:latin typeface="Calibri" pitchFamily="34" charset="0"/>
                <a:cs typeface="Calibri" pitchFamily="34" charset="0"/>
              </a:rPr>
              <a:t> </a:t>
            </a:r>
            <a:r>
              <a:rPr lang="es-MX" dirty="0" err="1">
                <a:latin typeface="Calibri" pitchFamily="34" charset="0"/>
                <a:cs typeface="Calibri" pitchFamily="34" charset="0"/>
              </a:rPr>
              <a:t>Capacity</a:t>
            </a:r>
            <a:r>
              <a:rPr lang="es-MX" dirty="0">
                <a:latin typeface="Calibri" pitchFamily="34" charset="0"/>
                <a:cs typeface="Calibri" pitchFamily="34" charset="0"/>
              </a:rPr>
              <a:t> </a:t>
            </a:r>
            <a:r>
              <a:rPr lang="es-MX" dirty="0" err="1">
                <a:latin typeface="Calibri" pitchFamily="34" charset="0"/>
                <a:cs typeface="Calibri" pitchFamily="34" charset="0"/>
              </a:rPr>
              <a:t>Planning</a:t>
            </a:r>
            <a:r>
              <a:rPr lang="es-MX" dirty="0">
                <a:latin typeface="Calibri" pitchFamily="34" charset="0"/>
                <a:cs typeface="Calibri" pitchFamily="34" charset="0"/>
              </a:rPr>
              <a:t> </a:t>
            </a:r>
            <a:r>
              <a:rPr lang="es-MX" dirty="0" err="1">
                <a:latin typeface="Calibri" pitchFamily="34" charset="0"/>
                <a:cs typeface="Calibri" pitchFamily="34" charset="0"/>
              </a:rPr>
              <a:t>by</a:t>
            </a:r>
            <a:r>
              <a:rPr lang="es-MX" dirty="0">
                <a:latin typeface="Calibri" pitchFamily="34" charset="0"/>
                <a:cs typeface="Calibri" pitchFamily="34" charset="0"/>
              </a:rPr>
              <a:t> </a:t>
            </a:r>
            <a:r>
              <a:rPr lang="es-MX" dirty="0" err="1">
                <a:latin typeface="Calibri" pitchFamily="34" charset="0"/>
                <a:cs typeface="Calibri" pitchFamily="34" charset="0"/>
              </a:rPr>
              <a:t>example</a:t>
            </a:r>
            <a:endParaRPr lang="es-MX" dirty="0">
              <a:latin typeface="Calibri" pitchFamily="34" charset="0"/>
              <a:cs typeface="Calibri" pitchFamily="34" charset="0"/>
            </a:endParaRPr>
          </a:p>
          <a:p>
            <a:pPr marL="355600" indent="-246063">
              <a:buNone/>
              <a:tabLst>
                <a:tab pos="355600" algn="l"/>
              </a:tabLst>
            </a:pPr>
            <a:r>
              <a:rPr lang="es-MX" dirty="0" smtClean="0">
                <a:latin typeface="Calibri" pitchFamily="34" charset="0"/>
                <a:cs typeface="Calibri" pitchFamily="34" charset="0"/>
              </a:rPr>
              <a:t>	Daniel </a:t>
            </a:r>
            <a:r>
              <a:rPr lang="es-MX" dirty="0">
                <a:latin typeface="Calibri" pitchFamily="34" charset="0"/>
                <a:cs typeface="Calibri" pitchFamily="34" charset="0"/>
              </a:rPr>
              <a:t>A. </a:t>
            </a:r>
            <a:r>
              <a:rPr lang="es-MX" dirty="0" err="1">
                <a:latin typeface="Calibri" pitchFamily="34" charset="0"/>
                <a:cs typeface="Calibri" pitchFamily="34" charset="0"/>
              </a:rPr>
              <a:t>Menascé</a:t>
            </a:r>
            <a:r>
              <a:rPr lang="es-MX" dirty="0">
                <a:latin typeface="Calibri" pitchFamily="34" charset="0"/>
                <a:cs typeface="Calibri" pitchFamily="34" charset="0"/>
              </a:rPr>
              <a:t>, Virgilio A.F. Almeida &amp; Lawrence W. </a:t>
            </a:r>
            <a:r>
              <a:rPr lang="es-MX" dirty="0" err="1">
                <a:latin typeface="Calibri" pitchFamily="34" charset="0"/>
                <a:cs typeface="Calibri" pitchFamily="34" charset="0"/>
              </a:rPr>
              <a:t>Dowdy</a:t>
            </a:r>
            <a:endParaRPr lang="es-MX" dirty="0">
              <a:latin typeface="Calibri" pitchFamily="34" charset="0"/>
              <a:cs typeface="Calibri" pitchFamily="34" charset="0"/>
            </a:endParaRPr>
          </a:p>
          <a:p>
            <a:pPr marL="355600" indent="-246063">
              <a:buNone/>
              <a:tabLst>
                <a:tab pos="355600" algn="l"/>
              </a:tabLst>
            </a:pPr>
            <a:r>
              <a:rPr lang="es-MX" dirty="0">
                <a:latin typeface="Calibri" pitchFamily="34" charset="0"/>
                <a:cs typeface="Calibri" pitchFamily="34" charset="0"/>
              </a:rPr>
              <a:t>	Prentice Hall, PTR </a:t>
            </a:r>
            <a:r>
              <a:rPr lang="es-MX" dirty="0" smtClean="0">
                <a:latin typeface="Calibri" pitchFamily="34" charset="0"/>
                <a:cs typeface="Calibri" pitchFamily="34" charset="0"/>
              </a:rPr>
              <a:t>2004</a:t>
            </a:r>
          </a:p>
          <a:p>
            <a:pPr marL="109728" indent="0">
              <a:buNone/>
            </a:pPr>
            <a:endParaRPr lang="es-MX" dirty="0" smtClean="0">
              <a:latin typeface="Calibri" pitchFamily="34" charset="0"/>
              <a:cs typeface="Calibri" pitchFamily="34" charset="0"/>
            </a:endParaRPr>
          </a:p>
          <a:p>
            <a:pPr marL="109728" indent="0">
              <a:buNone/>
            </a:pPr>
            <a:endParaRPr lang="es-MX" dirty="0">
              <a:latin typeface="Calibri" pitchFamily="34" charset="0"/>
              <a:cs typeface="Calibri" pitchFamily="34" charset="0"/>
            </a:endParaRPr>
          </a:p>
          <a:p>
            <a:r>
              <a:rPr lang="es-MX" dirty="0" err="1" smtClean="0">
                <a:latin typeface="Calibri" pitchFamily="34" charset="0"/>
                <a:cs typeface="Calibri" pitchFamily="34" charset="0"/>
              </a:rPr>
              <a:t>Enezis</a:t>
            </a:r>
            <a:r>
              <a:rPr lang="es-MX" dirty="0" smtClean="0">
                <a:latin typeface="Calibri" pitchFamily="34" charset="0"/>
                <a:cs typeface="Calibri" pitchFamily="34" charset="0"/>
              </a:rPr>
              <a:t> </a:t>
            </a:r>
            <a:r>
              <a:rPr lang="es-MX" dirty="0" err="1">
                <a:latin typeface="Calibri" pitchFamily="34" charset="0"/>
                <a:cs typeface="Calibri" pitchFamily="34" charset="0"/>
              </a:rPr>
              <a:t>whitpaper</a:t>
            </a:r>
            <a:r>
              <a:rPr lang="es-MX" dirty="0">
                <a:latin typeface="Calibri" pitchFamily="34" charset="0"/>
                <a:cs typeface="Calibri" pitchFamily="34" charset="0"/>
              </a:rPr>
              <a:t> </a:t>
            </a:r>
            <a:r>
              <a:rPr lang="es-MX" dirty="0" smtClean="0">
                <a:latin typeface="Calibri" pitchFamily="34" charset="0"/>
                <a:cs typeface="Calibri" pitchFamily="34" charset="0"/>
              </a:rPr>
              <a:t>2005</a:t>
            </a:r>
          </a:p>
          <a:p>
            <a:pPr marL="109728" indent="0">
              <a:buNone/>
            </a:pPr>
            <a:endParaRPr lang="es-MX" dirty="0" smtClean="0">
              <a:latin typeface="Calibri" pitchFamily="34" charset="0"/>
              <a:cs typeface="Calibri" pitchFamily="34" charset="0"/>
            </a:endParaRPr>
          </a:p>
          <a:p>
            <a:pPr marL="109728" indent="0">
              <a:buNone/>
            </a:pPr>
            <a:endParaRPr lang="es-MX" dirty="0">
              <a:latin typeface="Calibri" pitchFamily="34" charset="0"/>
              <a:cs typeface="Calibri" pitchFamily="34" charset="0"/>
            </a:endParaRPr>
          </a:p>
          <a:p>
            <a:r>
              <a:rPr lang="es-MX" dirty="0" err="1" smtClean="0">
                <a:solidFill>
                  <a:schemeClr val="tx1"/>
                </a:solidFill>
                <a:latin typeface="Calibri" pitchFamily="34" charset="0"/>
                <a:cs typeface="Calibri" pitchFamily="34" charset="0"/>
              </a:rPr>
              <a:t>Blueprints</a:t>
            </a:r>
            <a:r>
              <a:rPr lang="es-MX" dirty="0" smtClean="0">
                <a:solidFill>
                  <a:schemeClr val="tx1"/>
                </a:solidFill>
                <a:latin typeface="Calibri" pitchFamily="34" charset="0"/>
                <a:cs typeface="Calibri" pitchFamily="34" charset="0"/>
              </a:rPr>
              <a:t> </a:t>
            </a:r>
            <a:r>
              <a:rPr lang="es-MX" dirty="0" err="1">
                <a:solidFill>
                  <a:schemeClr val="tx1"/>
                </a:solidFill>
                <a:latin typeface="Calibri" pitchFamily="34" charset="0"/>
                <a:cs typeface="Calibri" pitchFamily="34" charset="0"/>
              </a:rPr>
              <a:t>for</a:t>
            </a:r>
            <a:r>
              <a:rPr lang="es-MX" dirty="0">
                <a:solidFill>
                  <a:schemeClr val="tx1"/>
                </a:solidFill>
                <a:latin typeface="Calibri" pitchFamily="34" charset="0"/>
                <a:cs typeface="Calibri" pitchFamily="34" charset="0"/>
              </a:rPr>
              <a:t> High </a:t>
            </a:r>
            <a:r>
              <a:rPr lang="es-MX" dirty="0" err="1" smtClean="0">
                <a:solidFill>
                  <a:schemeClr val="tx1"/>
                </a:solidFill>
                <a:latin typeface="Calibri" pitchFamily="34" charset="0"/>
                <a:cs typeface="Calibri" pitchFamily="34" charset="0"/>
              </a:rPr>
              <a:t>Availability</a:t>
            </a:r>
            <a:r>
              <a:rPr lang="es-MX" dirty="0" smtClean="0">
                <a:solidFill>
                  <a:schemeClr val="tx1"/>
                </a:solidFill>
                <a:latin typeface="Calibri" pitchFamily="34" charset="0"/>
                <a:cs typeface="Calibri" pitchFamily="34" charset="0"/>
              </a:rPr>
              <a:t>. </a:t>
            </a:r>
          </a:p>
          <a:p>
            <a:pPr marL="355600" indent="-246063">
              <a:buNone/>
            </a:pPr>
            <a:r>
              <a:rPr lang="es-MX" dirty="0" smtClean="0">
                <a:solidFill>
                  <a:schemeClr val="tx1"/>
                </a:solidFill>
                <a:latin typeface="Calibri" pitchFamily="34" charset="0"/>
                <a:cs typeface="Calibri" pitchFamily="34" charset="0"/>
              </a:rPr>
              <a:t>	</a:t>
            </a:r>
            <a:r>
              <a:rPr lang="es-MX" dirty="0" err="1" smtClean="0">
                <a:solidFill>
                  <a:schemeClr val="tx1"/>
                </a:solidFill>
                <a:latin typeface="Calibri" pitchFamily="34" charset="0"/>
                <a:cs typeface="Calibri" pitchFamily="34" charset="0"/>
              </a:rPr>
              <a:t>Evan</a:t>
            </a:r>
            <a:r>
              <a:rPr lang="es-MX" dirty="0" smtClean="0">
                <a:solidFill>
                  <a:schemeClr val="tx1"/>
                </a:solidFill>
                <a:latin typeface="Calibri" pitchFamily="34" charset="0"/>
                <a:cs typeface="Calibri" pitchFamily="34" charset="0"/>
              </a:rPr>
              <a:t> </a:t>
            </a:r>
            <a:r>
              <a:rPr lang="es-MX" dirty="0">
                <a:solidFill>
                  <a:schemeClr val="tx1"/>
                </a:solidFill>
                <a:latin typeface="Calibri" pitchFamily="34" charset="0"/>
                <a:cs typeface="Calibri" pitchFamily="34" charset="0"/>
              </a:rPr>
              <a:t>Marcus &amp; </a:t>
            </a:r>
            <a:r>
              <a:rPr lang="es-MX" dirty="0" err="1">
                <a:solidFill>
                  <a:schemeClr val="tx1"/>
                </a:solidFill>
                <a:latin typeface="Calibri" pitchFamily="34" charset="0"/>
                <a:cs typeface="Calibri" pitchFamily="34" charset="0"/>
              </a:rPr>
              <a:t>Hal</a:t>
            </a:r>
            <a:r>
              <a:rPr lang="es-MX" dirty="0">
                <a:solidFill>
                  <a:schemeClr val="tx1"/>
                </a:solidFill>
                <a:latin typeface="Calibri" pitchFamily="34" charset="0"/>
                <a:cs typeface="Calibri" pitchFamily="34" charset="0"/>
              </a:rPr>
              <a:t> </a:t>
            </a:r>
            <a:r>
              <a:rPr lang="es-MX" dirty="0" err="1" smtClean="0">
                <a:solidFill>
                  <a:schemeClr val="tx1"/>
                </a:solidFill>
                <a:latin typeface="Calibri" pitchFamily="34" charset="0"/>
                <a:cs typeface="Calibri" pitchFamily="34" charset="0"/>
              </a:rPr>
              <a:t>Stern</a:t>
            </a:r>
            <a:r>
              <a:rPr lang="es-MX" dirty="0" smtClean="0">
                <a:solidFill>
                  <a:schemeClr val="tx1"/>
                </a:solidFill>
                <a:latin typeface="Calibri" pitchFamily="34" charset="0"/>
                <a:cs typeface="Calibri" pitchFamily="34" charset="0"/>
              </a:rPr>
              <a:t> </a:t>
            </a:r>
          </a:p>
          <a:p>
            <a:pPr marL="355600" indent="-246063">
              <a:buNone/>
            </a:pPr>
            <a:r>
              <a:rPr lang="es-MX" dirty="0">
                <a:latin typeface="Calibri" pitchFamily="34" charset="0"/>
                <a:cs typeface="Calibri" pitchFamily="34" charset="0"/>
              </a:rPr>
              <a:t>	</a:t>
            </a:r>
            <a:r>
              <a:rPr lang="es-MX" dirty="0" err="1" smtClean="0">
                <a:solidFill>
                  <a:schemeClr val="tx1"/>
                </a:solidFill>
                <a:latin typeface="Calibri" pitchFamily="34" charset="0"/>
                <a:cs typeface="Calibri" pitchFamily="34" charset="0"/>
              </a:rPr>
              <a:t>Second</a:t>
            </a:r>
            <a:r>
              <a:rPr lang="es-MX" dirty="0" smtClean="0">
                <a:solidFill>
                  <a:schemeClr val="tx1"/>
                </a:solidFill>
                <a:latin typeface="Calibri" pitchFamily="34" charset="0"/>
                <a:cs typeface="Calibri" pitchFamily="34" charset="0"/>
              </a:rPr>
              <a:t> </a:t>
            </a:r>
            <a:r>
              <a:rPr lang="es-MX" dirty="0" err="1" smtClean="0">
                <a:solidFill>
                  <a:schemeClr val="tx1"/>
                </a:solidFill>
                <a:latin typeface="Calibri" pitchFamily="34" charset="0"/>
                <a:cs typeface="Calibri" pitchFamily="34" charset="0"/>
              </a:rPr>
              <a:t>Edition</a:t>
            </a:r>
            <a:r>
              <a:rPr lang="es-MX" dirty="0" smtClean="0">
                <a:solidFill>
                  <a:schemeClr val="tx1"/>
                </a:solidFill>
                <a:latin typeface="Calibri" pitchFamily="34" charset="0"/>
                <a:cs typeface="Calibri" pitchFamily="34" charset="0"/>
              </a:rPr>
              <a:t>. </a:t>
            </a:r>
          </a:p>
          <a:p>
            <a:pPr marL="355600" indent="-246063">
              <a:buNone/>
            </a:pPr>
            <a:r>
              <a:rPr lang="es-MX" dirty="0">
                <a:latin typeface="Calibri" pitchFamily="34" charset="0"/>
                <a:cs typeface="Calibri" pitchFamily="34" charset="0"/>
              </a:rPr>
              <a:t>	</a:t>
            </a:r>
            <a:r>
              <a:rPr lang="es-MX" dirty="0" err="1" smtClean="0">
                <a:solidFill>
                  <a:schemeClr val="tx1"/>
                </a:solidFill>
                <a:latin typeface="Calibri" pitchFamily="34" charset="0"/>
                <a:cs typeface="Calibri" pitchFamily="34" charset="0"/>
              </a:rPr>
              <a:t>Wiley</a:t>
            </a:r>
            <a:r>
              <a:rPr lang="es-MX" dirty="0" smtClean="0">
                <a:solidFill>
                  <a:schemeClr val="tx1"/>
                </a:solidFill>
                <a:latin typeface="Calibri" pitchFamily="34" charset="0"/>
                <a:cs typeface="Calibri" pitchFamily="34" charset="0"/>
              </a:rPr>
              <a:t> </a:t>
            </a:r>
            <a:r>
              <a:rPr lang="es-MX" dirty="0">
                <a:solidFill>
                  <a:schemeClr val="tx1"/>
                </a:solidFill>
                <a:latin typeface="Calibri" pitchFamily="34" charset="0"/>
                <a:cs typeface="Calibri" pitchFamily="34" charset="0"/>
              </a:rPr>
              <a:t>Publishing </a:t>
            </a:r>
            <a:r>
              <a:rPr lang="es-MX" dirty="0" err="1">
                <a:solidFill>
                  <a:schemeClr val="tx1"/>
                </a:solidFill>
                <a:latin typeface="Calibri" pitchFamily="34" charset="0"/>
                <a:cs typeface="Calibri" pitchFamily="34" charset="0"/>
              </a:rPr>
              <a:t>Inc</a:t>
            </a:r>
            <a:r>
              <a:rPr lang="es-MX" dirty="0">
                <a:solidFill>
                  <a:schemeClr val="tx1"/>
                </a:solidFill>
                <a:latin typeface="Calibri" pitchFamily="34" charset="0"/>
                <a:cs typeface="Calibri" pitchFamily="34" charset="0"/>
              </a:rPr>
              <a:t> </a:t>
            </a:r>
            <a:r>
              <a:rPr lang="es-MX" dirty="0" smtClean="0">
                <a:solidFill>
                  <a:schemeClr val="tx1"/>
                </a:solidFill>
                <a:latin typeface="Calibri" pitchFamily="34" charset="0"/>
                <a:cs typeface="Calibri" pitchFamily="34" charset="0"/>
              </a:rPr>
              <a:t>2003</a:t>
            </a:r>
          </a:p>
          <a:p>
            <a:pPr marL="355600" indent="-246063">
              <a:buNone/>
            </a:pPr>
            <a:r>
              <a:rPr lang="es-MX" dirty="0">
                <a:latin typeface="Calibri" pitchFamily="34" charset="0"/>
                <a:cs typeface="Calibri" pitchFamily="34" charset="0"/>
              </a:rPr>
              <a:t>.</a:t>
            </a:r>
            <a:endParaRPr lang="es-MX" dirty="0" smtClean="0">
              <a:latin typeface="Calibri" pitchFamily="34" charset="0"/>
              <a:cs typeface="Calibri" pitchFamily="34" charset="0"/>
            </a:endParaRPr>
          </a:p>
          <a:p>
            <a:pPr lvl="2"/>
            <a:endParaRPr lang="es-MX" dirty="0">
              <a:latin typeface="Calibri" pitchFamily="34" charset="0"/>
              <a:cs typeface="Calibri" pitchFamily="34" charset="0"/>
            </a:endParaRPr>
          </a:p>
          <a:p>
            <a:pPr marL="411480" lvl="1" indent="0">
              <a:buNone/>
            </a:pPr>
            <a:endParaRPr lang="es-MX" dirty="0" smtClean="0">
              <a:solidFill>
                <a:schemeClr val="tx1"/>
              </a:solidFill>
              <a:latin typeface="Calibri" pitchFamily="34" charset="0"/>
              <a:cs typeface="Calibri" pitchFamily="34" charset="0"/>
            </a:endParaRPr>
          </a:p>
        </p:txBody>
      </p:sp>
      <p:sp>
        <p:nvSpPr>
          <p:cNvPr id="6" name="5 CuadroTexto"/>
          <p:cNvSpPr txBox="1"/>
          <p:nvPr/>
        </p:nvSpPr>
        <p:spPr>
          <a:xfrm>
            <a:off x="8161611" y="6514329"/>
            <a:ext cx="1005403" cy="338554"/>
          </a:xfrm>
          <a:prstGeom prst="rect">
            <a:avLst/>
          </a:prstGeom>
          <a:noFill/>
        </p:spPr>
        <p:txBody>
          <a:bodyPr wrap="none" rtlCol="0">
            <a:spAutoFit/>
          </a:bodyPr>
          <a:lstStyle/>
          <a:p>
            <a:r>
              <a:rPr lang="es-MX" sz="1600" dirty="0" smtClean="0">
                <a:latin typeface="Calibri" pitchFamily="34" charset="0"/>
                <a:cs typeface="Calibri" pitchFamily="34" charset="0"/>
              </a:rPr>
              <a:t>JTAMARIZ</a:t>
            </a:r>
            <a:endParaRPr lang="es-MX" sz="1600" dirty="0">
              <a:latin typeface="Calibri" pitchFamily="34" charset="0"/>
              <a:cs typeface="Calibri" pitchFamily="34" charset="0"/>
            </a:endParaRPr>
          </a:p>
        </p:txBody>
      </p:sp>
      <p:pic>
        <p:nvPicPr>
          <p:cNvPr id="11" name="10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12" name="11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
        <p:nvSpPr>
          <p:cNvPr id="13" name="12 CuadroTexto"/>
          <p:cNvSpPr txBox="1"/>
          <p:nvPr/>
        </p:nvSpPr>
        <p:spPr>
          <a:xfrm>
            <a:off x="-18016" y="6510612"/>
            <a:ext cx="2514471" cy="338554"/>
          </a:xfrm>
          <a:prstGeom prst="rect">
            <a:avLst/>
          </a:prstGeom>
          <a:noFill/>
        </p:spPr>
        <p:txBody>
          <a:bodyPr wrap="none" rtlCol="0">
            <a:spAutoFit/>
          </a:bodyPr>
          <a:lstStyle/>
          <a:p>
            <a:r>
              <a:rPr lang="es-MX" sz="1600" dirty="0" smtClean="0">
                <a:latin typeface="Calibri" pitchFamily="34" charset="0"/>
                <a:cs typeface="Calibri" pitchFamily="34" charset="0"/>
              </a:rPr>
              <a:t>UANL / FCFM / RSIS / </a:t>
            </a:r>
            <a:r>
              <a:rPr lang="es-MX" sz="1600" dirty="0" smtClean="0">
                <a:latin typeface="Calibri" pitchFamily="34" charset="0"/>
                <a:cs typeface="Calibri" pitchFamily="34" charset="0"/>
              </a:rPr>
              <a:t>2016B</a:t>
            </a:r>
            <a:endParaRPr lang="es-MX" sz="1600" dirty="0">
              <a:latin typeface="Calibri" pitchFamily="34" charset="0"/>
              <a:cs typeface="Calibri" pitchFamily="34" charset="0"/>
            </a:endParaRPr>
          </a:p>
        </p:txBody>
      </p:sp>
      <p:pic>
        <p:nvPicPr>
          <p:cNvPr id="14" name="Picture 5" descr="http://ecx.images-amazon.com/images/I/51sj2r2LniL._SX391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5" y="3508153"/>
            <a:ext cx="2376264" cy="30171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1628799"/>
            <a:ext cx="2078131" cy="291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6867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Bibliografía</a:t>
            </a:r>
            <a:endParaRPr lang="es-MX" dirty="0"/>
          </a:p>
        </p:txBody>
      </p:sp>
      <p:sp>
        <p:nvSpPr>
          <p:cNvPr id="6" name="5 CuadroTexto"/>
          <p:cNvSpPr txBox="1"/>
          <p:nvPr/>
        </p:nvSpPr>
        <p:spPr>
          <a:xfrm>
            <a:off x="8161611" y="6514329"/>
            <a:ext cx="1005403" cy="338554"/>
          </a:xfrm>
          <a:prstGeom prst="rect">
            <a:avLst/>
          </a:prstGeom>
          <a:noFill/>
        </p:spPr>
        <p:txBody>
          <a:bodyPr wrap="none" rtlCol="0">
            <a:spAutoFit/>
          </a:bodyPr>
          <a:lstStyle/>
          <a:p>
            <a:r>
              <a:rPr lang="es-MX" sz="1600" dirty="0" smtClean="0">
                <a:latin typeface="Calibri" pitchFamily="34" charset="0"/>
                <a:cs typeface="Calibri" pitchFamily="34" charset="0"/>
              </a:rPr>
              <a:t>JTAMARIZ</a:t>
            </a:r>
            <a:endParaRPr lang="es-MX" sz="1600" dirty="0">
              <a:latin typeface="Calibri" pitchFamily="34" charset="0"/>
              <a:cs typeface="Calibri" pitchFamily="34" charset="0"/>
            </a:endParaRPr>
          </a:p>
        </p:txBody>
      </p:sp>
      <p:pic>
        <p:nvPicPr>
          <p:cNvPr id="11" name="10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12" name="11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
        <p:nvSpPr>
          <p:cNvPr id="13" name="12 CuadroTexto"/>
          <p:cNvSpPr txBox="1"/>
          <p:nvPr/>
        </p:nvSpPr>
        <p:spPr>
          <a:xfrm>
            <a:off x="-18016" y="6510612"/>
            <a:ext cx="2514471" cy="338554"/>
          </a:xfrm>
          <a:prstGeom prst="rect">
            <a:avLst/>
          </a:prstGeom>
          <a:noFill/>
        </p:spPr>
        <p:txBody>
          <a:bodyPr wrap="none" rtlCol="0">
            <a:spAutoFit/>
          </a:bodyPr>
          <a:lstStyle/>
          <a:p>
            <a:r>
              <a:rPr lang="es-MX" sz="1600" dirty="0" smtClean="0">
                <a:latin typeface="Calibri" pitchFamily="34" charset="0"/>
                <a:cs typeface="Calibri" pitchFamily="34" charset="0"/>
              </a:rPr>
              <a:t>UANL / FCFM / RSIS / </a:t>
            </a:r>
            <a:r>
              <a:rPr lang="es-MX" sz="1600" dirty="0" smtClean="0">
                <a:latin typeface="Calibri" pitchFamily="34" charset="0"/>
                <a:cs typeface="Calibri" pitchFamily="34" charset="0"/>
              </a:rPr>
              <a:t>2016B</a:t>
            </a:r>
            <a:endParaRPr lang="es-MX" sz="1600" dirty="0">
              <a:latin typeface="Calibri" pitchFamily="34" charset="0"/>
              <a:cs typeface="Calibri" pitchFamily="34" charset="0"/>
            </a:endParaRPr>
          </a:p>
        </p:txBody>
      </p:sp>
      <p:pic>
        <p:nvPicPr>
          <p:cNvPr id="1026" name="Picture 2" descr="http://ecx.images-amazon.com/images/I/51aJYnaeCxL._SX403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2115" y="3569318"/>
            <a:ext cx="2394381" cy="29560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2129" y="1844824"/>
            <a:ext cx="2406135"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2 Marcador de contenido"/>
          <p:cNvSpPr>
            <a:spLocks noGrp="1"/>
          </p:cNvSpPr>
          <p:nvPr>
            <p:ph idx="1"/>
          </p:nvPr>
        </p:nvSpPr>
        <p:spPr>
          <a:xfrm>
            <a:off x="457200" y="2249424"/>
            <a:ext cx="4114800" cy="4131904"/>
          </a:xfrm>
        </p:spPr>
        <p:txBody>
          <a:bodyPr>
            <a:normAutofit lnSpcReduction="10000"/>
          </a:bodyPr>
          <a:lstStyle/>
          <a:p>
            <a:r>
              <a:rPr lang="es-MX" sz="2400" dirty="0" err="1" smtClean="0">
                <a:solidFill>
                  <a:schemeClr val="tx1"/>
                </a:solidFill>
                <a:latin typeface="Calibri" pitchFamily="34" charset="0"/>
                <a:cs typeface="Calibri" pitchFamily="34" charset="0"/>
              </a:rPr>
              <a:t>Integrating</a:t>
            </a:r>
            <a:r>
              <a:rPr lang="es-MX" sz="2400" dirty="0" smtClean="0">
                <a:solidFill>
                  <a:schemeClr val="tx1"/>
                </a:solidFill>
                <a:latin typeface="Calibri" pitchFamily="34" charset="0"/>
                <a:cs typeface="Calibri" pitchFamily="34" charset="0"/>
              </a:rPr>
              <a:t> </a:t>
            </a:r>
            <a:r>
              <a:rPr lang="es-MX" sz="2400" dirty="0" err="1" smtClean="0">
                <a:solidFill>
                  <a:schemeClr val="tx1"/>
                </a:solidFill>
                <a:latin typeface="Calibri" pitchFamily="34" charset="0"/>
                <a:cs typeface="Calibri" pitchFamily="34" charset="0"/>
              </a:rPr>
              <a:t>Service</a:t>
            </a:r>
            <a:r>
              <a:rPr lang="es-MX" sz="2400" dirty="0" smtClean="0">
                <a:solidFill>
                  <a:schemeClr val="tx1"/>
                </a:solidFill>
                <a:latin typeface="Calibri" pitchFamily="34" charset="0"/>
                <a:cs typeface="Calibri" pitchFamily="34" charset="0"/>
              </a:rPr>
              <a:t> </a:t>
            </a:r>
            <a:r>
              <a:rPr lang="es-MX" sz="2400" dirty="0" err="1" smtClean="0">
                <a:solidFill>
                  <a:schemeClr val="tx1"/>
                </a:solidFill>
                <a:latin typeface="Calibri" pitchFamily="34" charset="0"/>
                <a:cs typeface="Calibri" pitchFamily="34" charset="0"/>
              </a:rPr>
              <a:t>Level</a:t>
            </a:r>
            <a:r>
              <a:rPr lang="es-MX" sz="2400" dirty="0" smtClean="0">
                <a:solidFill>
                  <a:schemeClr val="tx1"/>
                </a:solidFill>
                <a:latin typeface="Calibri" pitchFamily="34" charset="0"/>
                <a:cs typeface="Calibri" pitchFamily="34" charset="0"/>
              </a:rPr>
              <a:t> </a:t>
            </a:r>
            <a:r>
              <a:rPr lang="es-MX" sz="2400" dirty="0" err="1" smtClean="0">
                <a:solidFill>
                  <a:schemeClr val="tx1"/>
                </a:solidFill>
                <a:latin typeface="Calibri" pitchFamily="34" charset="0"/>
                <a:cs typeface="Calibri" pitchFamily="34" charset="0"/>
              </a:rPr>
              <a:t>Agreements</a:t>
            </a:r>
            <a:endParaRPr lang="es-MX" sz="2400" dirty="0">
              <a:solidFill>
                <a:schemeClr val="tx1"/>
              </a:solidFill>
              <a:latin typeface="Calibri" pitchFamily="34" charset="0"/>
              <a:cs typeface="Calibri" pitchFamily="34" charset="0"/>
            </a:endParaRPr>
          </a:p>
          <a:p>
            <a:pPr marL="411480" lvl="1" indent="0">
              <a:buNone/>
            </a:pPr>
            <a:r>
              <a:rPr lang="es-MX" sz="2400" dirty="0" err="1" smtClean="0">
                <a:solidFill>
                  <a:schemeClr val="tx1"/>
                </a:solidFill>
                <a:latin typeface="Calibri" pitchFamily="34" charset="0"/>
                <a:cs typeface="Calibri" pitchFamily="34" charset="0"/>
              </a:rPr>
              <a:t>Second</a:t>
            </a:r>
            <a:r>
              <a:rPr lang="es-MX" sz="2400" dirty="0" smtClean="0">
                <a:solidFill>
                  <a:schemeClr val="tx1"/>
                </a:solidFill>
                <a:latin typeface="Calibri" pitchFamily="34" charset="0"/>
                <a:cs typeface="Calibri" pitchFamily="34" charset="0"/>
              </a:rPr>
              <a:t> </a:t>
            </a:r>
            <a:r>
              <a:rPr lang="es-MX" sz="2400" dirty="0" err="1" smtClean="0">
                <a:solidFill>
                  <a:schemeClr val="tx1"/>
                </a:solidFill>
                <a:latin typeface="Calibri" pitchFamily="34" charset="0"/>
                <a:cs typeface="Calibri" pitchFamily="34" charset="0"/>
              </a:rPr>
              <a:t>Edition</a:t>
            </a:r>
            <a:r>
              <a:rPr lang="es-MX" sz="2400" dirty="0" smtClean="0">
                <a:solidFill>
                  <a:schemeClr val="tx1"/>
                </a:solidFill>
                <a:latin typeface="Calibri" pitchFamily="34" charset="0"/>
                <a:cs typeface="Calibri" pitchFamily="34" charset="0"/>
              </a:rPr>
              <a:t>. </a:t>
            </a:r>
            <a:r>
              <a:rPr lang="es-MX" sz="2400" dirty="0" err="1" smtClean="0">
                <a:solidFill>
                  <a:schemeClr val="tx1"/>
                </a:solidFill>
                <a:latin typeface="Calibri" pitchFamily="34" charset="0"/>
                <a:cs typeface="Calibri" pitchFamily="34" charset="0"/>
              </a:rPr>
              <a:t>Wiley</a:t>
            </a:r>
            <a:r>
              <a:rPr lang="es-MX" sz="2400" dirty="0" smtClean="0">
                <a:solidFill>
                  <a:schemeClr val="tx1"/>
                </a:solidFill>
                <a:latin typeface="Calibri" pitchFamily="34" charset="0"/>
                <a:cs typeface="Calibri" pitchFamily="34" charset="0"/>
              </a:rPr>
              <a:t> </a:t>
            </a:r>
            <a:r>
              <a:rPr lang="es-MX" sz="2400" dirty="0">
                <a:solidFill>
                  <a:schemeClr val="tx1"/>
                </a:solidFill>
                <a:latin typeface="Calibri" pitchFamily="34" charset="0"/>
                <a:cs typeface="Calibri" pitchFamily="34" charset="0"/>
              </a:rPr>
              <a:t>Publishing </a:t>
            </a:r>
            <a:r>
              <a:rPr lang="es-MX" sz="2400" dirty="0" err="1">
                <a:solidFill>
                  <a:schemeClr val="tx1"/>
                </a:solidFill>
                <a:latin typeface="Calibri" pitchFamily="34" charset="0"/>
                <a:cs typeface="Calibri" pitchFamily="34" charset="0"/>
              </a:rPr>
              <a:t>Inc</a:t>
            </a:r>
            <a:r>
              <a:rPr lang="es-MX" sz="2400" dirty="0">
                <a:solidFill>
                  <a:schemeClr val="tx1"/>
                </a:solidFill>
                <a:latin typeface="Calibri" pitchFamily="34" charset="0"/>
                <a:cs typeface="Calibri" pitchFamily="34" charset="0"/>
              </a:rPr>
              <a:t> </a:t>
            </a:r>
            <a:r>
              <a:rPr lang="es-MX" sz="2400" dirty="0" smtClean="0">
                <a:solidFill>
                  <a:schemeClr val="tx1"/>
                </a:solidFill>
                <a:latin typeface="Calibri" pitchFamily="34" charset="0"/>
                <a:cs typeface="Calibri" pitchFamily="34" charset="0"/>
              </a:rPr>
              <a:t>2003</a:t>
            </a:r>
          </a:p>
          <a:p>
            <a:pPr marL="411480" lvl="1" indent="0">
              <a:buNone/>
            </a:pPr>
            <a:endParaRPr lang="es-MX" sz="2400" dirty="0">
              <a:solidFill>
                <a:schemeClr val="tx1"/>
              </a:solidFill>
              <a:latin typeface="Calibri" pitchFamily="34" charset="0"/>
              <a:cs typeface="Calibri" pitchFamily="34" charset="0"/>
            </a:endParaRPr>
          </a:p>
          <a:p>
            <a:pPr marL="411480" lvl="1" indent="0">
              <a:buNone/>
            </a:pPr>
            <a:endParaRPr lang="es-MX" sz="2400" dirty="0" smtClean="0">
              <a:solidFill>
                <a:schemeClr val="tx1"/>
              </a:solidFill>
              <a:latin typeface="Calibri" pitchFamily="34" charset="0"/>
              <a:cs typeface="Calibri" pitchFamily="34" charset="0"/>
            </a:endParaRPr>
          </a:p>
          <a:p>
            <a:r>
              <a:rPr lang="es-MX" sz="2400" dirty="0" err="1" smtClean="0">
                <a:solidFill>
                  <a:schemeClr val="tx1"/>
                </a:solidFill>
                <a:latin typeface="Calibri" pitchFamily="34" charset="0"/>
                <a:cs typeface="Calibri" pitchFamily="34" charset="0"/>
              </a:rPr>
              <a:t>Principles</a:t>
            </a:r>
            <a:r>
              <a:rPr lang="es-MX" sz="2400" dirty="0" smtClean="0">
                <a:solidFill>
                  <a:schemeClr val="tx1"/>
                </a:solidFill>
                <a:latin typeface="Calibri" pitchFamily="34" charset="0"/>
                <a:cs typeface="Calibri" pitchFamily="34" charset="0"/>
              </a:rPr>
              <a:t> of </a:t>
            </a:r>
            <a:r>
              <a:rPr lang="es-MX" sz="2400" dirty="0" err="1" smtClean="0">
                <a:solidFill>
                  <a:schemeClr val="tx1"/>
                </a:solidFill>
                <a:latin typeface="Calibri" pitchFamily="34" charset="0"/>
                <a:cs typeface="Calibri" pitchFamily="34" charset="0"/>
              </a:rPr>
              <a:t>Transaction</a:t>
            </a:r>
            <a:r>
              <a:rPr lang="es-MX" sz="2400" dirty="0" smtClean="0">
                <a:solidFill>
                  <a:schemeClr val="tx1"/>
                </a:solidFill>
                <a:latin typeface="Calibri" pitchFamily="34" charset="0"/>
                <a:cs typeface="Calibri" pitchFamily="34" charset="0"/>
              </a:rPr>
              <a:t> </a:t>
            </a:r>
            <a:r>
              <a:rPr lang="es-MX" sz="2400" dirty="0" err="1" smtClean="0">
                <a:solidFill>
                  <a:schemeClr val="tx1"/>
                </a:solidFill>
                <a:latin typeface="Calibri" pitchFamily="34" charset="0"/>
                <a:cs typeface="Calibri" pitchFamily="34" charset="0"/>
              </a:rPr>
              <a:t>Processing</a:t>
            </a:r>
            <a:r>
              <a:rPr lang="es-MX" sz="2400" dirty="0" smtClean="0">
                <a:solidFill>
                  <a:schemeClr val="tx1"/>
                </a:solidFill>
                <a:latin typeface="Calibri" pitchFamily="34" charset="0"/>
                <a:cs typeface="Calibri" pitchFamily="34" charset="0"/>
              </a:rPr>
              <a:t>. Philip A. </a:t>
            </a:r>
            <a:r>
              <a:rPr lang="es-MX" sz="2400" dirty="0" err="1" smtClean="0">
                <a:solidFill>
                  <a:schemeClr val="tx1"/>
                </a:solidFill>
                <a:latin typeface="Calibri" pitchFamily="34" charset="0"/>
                <a:cs typeface="Calibri" pitchFamily="34" charset="0"/>
              </a:rPr>
              <a:t>Bernstein</a:t>
            </a:r>
            <a:r>
              <a:rPr lang="es-MX" sz="2400" dirty="0" smtClean="0">
                <a:solidFill>
                  <a:schemeClr val="tx1"/>
                </a:solidFill>
                <a:latin typeface="Calibri" pitchFamily="34" charset="0"/>
                <a:cs typeface="Calibri" pitchFamily="34" charset="0"/>
              </a:rPr>
              <a:t> &amp; Eric </a:t>
            </a:r>
            <a:r>
              <a:rPr lang="es-MX" sz="2400" dirty="0" err="1" smtClean="0">
                <a:solidFill>
                  <a:schemeClr val="tx1"/>
                </a:solidFill>
                <a:latin typeface="Calibri" pitchFamily="34" charset="0"/>
                <a:cs typeface="Calibri" pitchFamily="34" charset="0"/>
              </a:rPr>
              <a:t>Newcomer</a:t>
            </a:r>
            <a:endParaRPr lang="es-MX" sz="2400" dirty="0">
              <a:solidFill>
                <a:schemeClr val="tx1"/>
              </a:solidFill>
              <a:latin typeface="Calibri" pitchFamily="34" charset="0"/>
              <a:cs typeface="Calibri" pitchFamily="34" charset="0"/>
            </a:endParaRPr>
          </a:p>
          <a:p>
            <a:pPr marL="411480" lvl="1" indent="0">
              <a:buNone/>
            </a:pPr>
            <a:r>
              <a:rPr lang="es-MX" sz="2400" dirty="0" err="1" smtClean="0">
                <a:solidFill>
                  <a:schemeClr val="tx1"/>
                </a:solidFill>
                <a:latin typeface="Calibri" pitchFamily="34" charset="0"/>
                <a:cs typeface="Calibri" pitchFamily="34" charset="0"/>
              </a:rPr>
              <a:t>Second</a:t>
            </a:r>
            <a:r>
              <a:rPr lang="es-MX" sz="2400" dirty="0" smtClean="0">
                <a:solidFill>
                  <a:schemeClr val="tx1"/>
                </a:solidFill>
                <a:latin typeface="Calibri" pitchFamily="34" charset="0"/>
                <a:cs typeface="Calibri" pitchFamily="34" charset="0"/>
              </a:rPr>
              <a:t> </a:t>
            </a:r>
            <a:r>
              <a:rPr lang="es-MX" sz="2400" dirty="0" err="1">
                <a:solidFill>
                  <a:schemeClr val="tx1"/>
                </a:solidFill>
                <a:latin typeface="Calibri" pitchFamily="34" charset="0"/>
                <a:cs typeface="Calibri" pitchFamily="34" charset="0"/>
              </a:rPr>
              <a:t>Edition</a:t>
            </a:r>
            <a:r>
              <a:rPr lang="es-MX" sz="2400" dirty="0">
                <a:solidFill>
                  <a:schemeClr val="tx1"/>
                </a:solidFill>
                <a:latin typeface="Calibri" pitchFamily="34" charset="0"/>
                <a:cs typeface="Calibri" pitchFamily="34" charset="0"/>
              </a:rPr>
              <a:t>. </a:t>
            </a:r>
            <a:r>
              <a:rPr lang="es-MX" sz="2400" dirty="0" smtClean="0">
                <a:solidFill>
                  <a:schemeClr val="tx1"/>
                </a:solidFill>
                <a:latin typeface="Calibri" pitchFamily="34" charset="0"/>
                <a:cs typeface="Calibri" pitchFamily="34" charset="0"/>
              </a:rPr>
              <a:t>Morgan </a:t>
            </a:r>
            <a:r>
              <a:rPr lang="es-MX" sz="2400" dirty="0" err="1" smtClean="0">
                <a:solidFill>
                  <a:schemeClr val="tx1"/>
                </a:solidFill>
                <a:latin typeface="Calibri" pitchFamily="34" charset="0"/>
                <a:cs typeface="Calibri" pitchFamily="34" charset="0"/>
              </a:rPr>
              <a:t>Kaufmann</a:t>
            </a:r>
            <a:r>
              <a:rPr lang="es-MX" sz="2400" dirty="0" smtClean="0">
                <a:solidFill>
                  <a:schemeClr val="tx1"/>
                </a:solidFill>
                <a:latin typeface="Calibri" pitchFamily="34" charset="0"/>
                <a:cs typeface="Calibri" pitchFamily="34" charset="0"/>
              </a:rPr>
              <a:t> </a:t>
            </a:r>
            <a:r>
              <a:rPr lang="es-MX" sz="2400" dirty="0" err="1" smtClean="0">
                <a:solidFill>
                  <a:schemeClr val="tx1"/>
                </a:solidFill>
                <a:latin typeface="Calibri" pitchFamily="34" charset="0"/>
                <a:cs typeface="Calibri" pitchFamily="34" charset="0"/>
              </a:rPr>
              <a:t>Publishers</a:t>
            </a:r>
            <a:r>
              <a:rPr lang="es-MX" sz="2400" dirty="0" smtClean="0">
                <a:solidFill>
                  <a:schemeClr val="tx1"/>
                </a:solidFill>
                <a:latin typeface="Calibri" pitchFamily="34" charset="0"/>
                <a:cs typeface="Calibri" pitchFamily="34" charset="0"/>
              </a:rPr>
              <a:t> 2009</a:t>
            </a:r>
          </a:p>
          <a:p>
            <a:pPr marL="411480" lvl="1" indent="0">
              <a:buNone/>
            </a:pPr>
            <a:endParaRPr lang="es-MX" sz="2400" dirty="0" smtClean="0">
              <a:latin typeface="Calibri" pitchFamily="34" charset="0"/>
              <a:cs typeface="Calibri" pitchFamily="34" charset="0"/>
            </a:endParaRPr>
          </a:p>
        </p:txBody>
      </p:sp>
    </p:spTree>
    <p:extLst>
      <p:ext uri="{BB962C8B-B14F-4D97-AF65-F5344CB8AC3E}">
        <p14:creationId xmlns:p14="http://schemas.microsoft.com/office/powerpoint/2010/main" val="3770399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Evaluación</a:t>
            </a:r>
            <a:endParaRPr lang="es-MX" dirty="0"/>
          </a:p>
        </p:txBody>
      </p:sp>
      <p:sp>
        <p:nvSpPr>
          <p:cNvPr id="3" name="2 Marcador de contenido"/>
          <p:cNvSpPr>
            <a:spLocks noGrp="1"/>
          </p:cNvSpPr>
          <p:nvPr>
            <p:ph idx="1"/>
          </p:nvPr>
        </p:nvSpPr>
        <p:spPr>
          <a:xfrm>
            <a:off x="2699792" y="2249424"/>
            <a:ext cx="5987008" cy="4325112"/>
          </a:xfrm>
        </p:spPr>
        <p:txBody>
          <a:bodyPr>
            <a:normAutofit/>
          </a:bodyPr>
          <a:lstStyle/>
          <a:p>
            <a:pPr marL="109728" indent="0">
              <a:buNone/>
              <a:tabLst>
                <a:tab pos="2868613" algn="l"/>
              </a:tabLst>
            </a:pPr>
            <a:r>
              <a:rPr lang="es-MX" sz="2000" dirty="0" smtClean="0">
                <a:latin typeface="Calibri" pitchFamily="34" charset="0"/>
                <a:cs typeface="Calibri" pitchFamily="34" charset="0"/>
              </a:rPr>
              <a:t>Examen Parcial 1	20%</a:t>
            </a:r>
          </a:p>
          <a:p>
            <a:pPr marL="109728" indent="0">
              <a:buNone/>
              <a:tabLst>
                <a:tab pos="2868613" algn="l"/>
              </a:tabLst>
            </a:pPr>
            <a:endParaRPr lang="es-MX" sz="2000" dirty="0">
              <a:latin typeface="Calibri" pitchFamily="34" charset="0"/>
              <a:cs typeface="Calibri" pitchFamily="34" charset="0"/>
            </a:endParaRPr>
          </a:p>
          <a:p>
            <a:pPr marL="109728" indent="0">
              <a:buNone/>
              <a:tabLst>
                <a:tab pos="2868613" algn="l"/>
              </a:tabLst>
            </a:pPr>
            <a:r>
              <a:rPr lang="es-MX" sz="2000" dirty="0" smtClean="0">
                <a:latin typeface="Calibri" pitchFamily="34" charset="0"/>
                <a:cs typeface="Calibri" pitchFamily="34" charset="0"/>
              </a:rPr>
              <a:t>Examen Parcial 2	23%</a:t>
            </a:r>
          </a:p>
          <a:p>
            <a:pPr marL="109728" indent="0">
              <a:buNone/>
              <a:tabLst>
                <a:tab pos="2868613" algn="l"/>
              </a:tabLst>
            </a:pPr>
            <a:endParaRPr lang="es-MX" sz="2000" dirty="0" smtClean="0">
              <a:latin typeface="Calibri" pitchFamily="34" charset="0"/>
              <a:cs typeface="Calibri" pitchFamily="34" charset="0"/>
            </a:endParaRPr>
          </a:p>
          <a:p>
            <a:pPr marL="109728" indent="0">
              <a:buNone/>
              <a:tabLst>
                <a:tab pos="2868613" algn="l"/>
              </a:tabLst>
            </a:pPr>
            <a:r>
              <a:rPr lang="es-MX" sz="2000" dirty="0">
                <a:latin typeface="Calibri" pitchFamily="34" charset="0"/>
                <a:cs typeface="Calibri" pitchFamily="34" charset="0"/>
              </a:rPr>
              <a:t>Examen Parcial </a:t>
            </a:r>
            <a:r>
              <a:rPr lang="es-MX" sz="2000" dirty="0" smtClean="0">
                <a:latin typeface="Calibri" pitchFamily="34" charset="0"/>
                <a:cs typeface="Calibri" pitchFamily="34" charset="0"/>
              </a:rPr>
              <a:t>3</a:t>
            </a:r>
            <a:r>
              <a:rPr lang="es-MX" sz="2000" dirty="0">
                <a:latin typeface="Calibri" pitchFamily="34" charset="0"/>
                <a:cs typeface="Calibri" pitchFamily="34" charset="0"/>
              </a:rPr>
              <a:t>	</a:t>
            </a:r>
            <a:r>
              <a:rPr lang="es-MX" sz="2000" dirty="0" smtClean="0">
                <a:latin typeface="Calibri" pitchFamily="34" charset="0"/>
                <a:cs typeface="Calibri" pitchFamily="34" charset="0"/>
              </a:rPr>
              <a:t>27%</a:t>
            </a:r>
          </a:p>
          <a:p>
            <a:pPr marL="109728" indent="0">
              <a:buNone/>
              <a:tabLst>
                <a:tab pos="2868613" algn="l"/>
              </a:tabLst>
            </a:pPr>
            <a:endParaRPr lang="es-MX" sz="2000" dirty="0">
              <a:latin typeface="Calibri" pitchFamily="34" charset="0"/>
              <a:cs typeface="Calibri" pitchFamily="34" charset="0"/>
            </a:endParaRPr>
          </a:p>
          <a:p>
            <a:pPr marL="109728" indent="0">
              <a:buNone/>
              <a:tabLst>
                <a:tab pos="2868613" algn="l"/>
              </a:tabLst>
            </a:pPr>
            <a:r>
              <a:rPr lang="es-MX" sz="2000" dirty="0" smtClean="0">
                <a:latin typeface="Calibri" pitchFamily="34" charset="0"/>
                <a:cs typeface="Calibri" pitchFamily="34" charset="0"/>
              </a:rPr>
              <a:t>Proyecto	30%</a:t>
            </a:r>
          </a:p>
          <a:p>
            <a:pPr marL="109728" indent="0">
              <a:buNone/>
              <a:tabLst>
                <a:tab pos="2868613" algn="l"/>
              </a:tabLst>
            </a:pPr>
            <a:r>
              <a:rPr lang="es-MX" sz="2000" dirty="0" smtClean="0">
                <a:latin typeface="Calibri" pitchFamily="34" charset="0"/>
                <a:cs typeface="Calibri" pitchFamily="34" charset="0"/>
              </a:rPr>
              <a:t>	-------</a:t>
            </a:r>
          </a:p>
          <a:p>
            <a:pPr marL="109728" indent="0">
              <a:buNone/>
              <a:tabLst>
                <a:tab pos="2868613" algn="l"/>
              </a:tabLst>
            </a:pPr>
            <a:r>
              <a:rPr lang="es-MX" sz="2000" dirty="0" smtClean="0">
                <a:latin typeface="Calibri" pitchFamily="34" charset="0"/>
                <a:cs typeface="Calibri" pitchFamily="34" charset="0"/>
              </a:rPr>
              <a:t>Total	100%</a:t>
            </a:r>
            <a:endParaRPr lang="es-MX" sz="2000" dirty="0">
              <a:latin typeface="Calibri" pitchFamily="34" charset="0"/>
              <a:cs typeface="Calibri" pitchFamily="34" charset="0"/>
            </a:endParaRPr>
          </a:p>
        </p:txBody>
      </p:sp>
      <p:sp>
        <p:nvSpPr>
          <p:cNvPr id="6" name="5 CuadroTexto"/>
          <p:cNvSpPr txBox="1"/>
          <p:nvPr/>
        </p:nvSpPr>
        <p:spPr>
          <a:xfrm>
            <a:off x="8161611" y="6514329"/>
            <a:ext cx="1005403" cy="338554"/>
          </a:xfrm>
          <a:prstGeom prst="rect">
            <a:avLst/>
          </a:prstGeom>
          <a:noFill/>
        </p:spPr>
        <p:txBody>
          <a:bodyPr wrap="none" rtlCol="0">
            <a:spAutoFit/>
          </a:bodyPr>
          <a:lstStyle/>
          <a:p>
            <a:r>
              <a:rPr lang="es-MX" sz="1600" dirty="0" smtClean="0">
                <a:latin typeface="Calibri" pitchFamily="34" charset="0"/>
                <a:cs typeface="Calibri" pitchFamily="34" charset="0"/>
              </a:rPr>
              <a:t>JTAMARIZ</a:t>
            </a:r>
            <a:endParaRPr lang="es-MX" sz="1600" dirty="0">
              <a:latin typeface="Calibri" pitchFamily="34" charset="0"/>
              <a:cs typeface="Calibri" pitchFamily="34" charset="0"/>
            </a:endParaRPr>
          </a:p>
        </p:txBody>
      </p:sp>
      <p:pic>
        <p:nvPicPr>
          <p:cNvPr id="9" name="8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10" name="9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
        <p:nvSpPr>
          <p:cNvPr id="8" name="7 CuadroTexto"/>
          <p:cNvSpPr txBox="1"/>
          <p:nvPr/>
        </p:nvSpPr>
        <p:spPr>
          <a:xfrm>
            <a:off x="-18016" y="6510612"/>
            <a:ext cx="2520883" cy="338554"/>
          </a:xfrm>
          <a:prstGeom prst="rect">
            <a:avLst/>
          </a:prstGeom>
          <a:noFill/>
        </p:spPr>
        <p:txBody>
          <a:bodyPr wrap="none" rtlCol="0">
            <a:spAutoFit/>
          </a:bodyPr>
          <a:lstStyle/>
          <a:p>
            <a:r>
              <a:rPr lang="es-MX" sz="1600" dirty="0" smtClean="0">
                <a:latin typeface="Calibri" pitchFamily="34" charset="0"/>
                <a:cs typeface="Calibri" pitchFamily="34" charset="0"/>
              </a:rPr>
              <a:t>UANL / FCFM / RSIS / 2016A</a:t>
            </a:r>
            <a:endParaRPr lang="es-MX" sz="1600" dirty="0">
              <a:latin typeface="Calibri" pitchFamily="34" charset="0"/>
              <a:cs typeface="Calibri" pitchFamily="34" charset="0"/>
            </a:endParaRPr>
          </a:p>
        </p:txBody>
      </p:sp>
    </p:spTree>
    <p:extLst>
      <p:ext uri="{BB962C8B-B14F-4D97-AF65-F5344CB8AC3E}">
        <p14:creationId xmlns:p14="http://schemas.microsoft.com/office/powerpoint/2010/main" val="1337192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Proyecto Final</a:t>
            </a:r>
            <a:endParaRPr lang="es-MX" dirty="0"/>
          </a:p>
        </p:txBody>
      </p:sp>
      <p:sp>
        <p:nvSpPr>
          <p:cNvPr id="3" name="2 CuadroTexto"/>
          <p:cNvSpPr txBox="1"/>
          <p:nvPr/>
        </p:nvSpPr>
        <p:spPr>
          <a:xfrm>
            <a:off x="359532" y="2420888"/>
            <a:ext cx="8424936" cy="3416320"/>
          </a:xfrm>
          <a:prstGeom prst="rect">
            <a:avLst/>
          </a:prstGeom>
          <a:noFill/>
        </p:spPr>
        <p:txBody>
          <a:bodyPr wrap="square" rtlCol="0">
            <a:spAutoFit/>
          </a:bodyPr>
          <a:lstStyle/>
          <a:p>
            <a:r>
              <a:rPr lang="es-MX" b="1" dirty="0">
                <a:latin typeface="Calibri" pitchFamily="34" charset="0"/>
                <a:cs typeface="Calibri" pitchFamily="34" charset="0"/>
              </a:rPr>
              <a:t>Objetivo:</a:t>
            </a:r>
            <a:endParaRPr lang="es-MX" dirty="0">
              <a:latin typeface="Calibri" pitchFamily="34" charset="0"/>
              <a:cs typeface="Calibri" pitchFamily="34" charset="0"/>
            </a:endParaRPr>
          </a:p>
          <a:p>
            <a:r>
              <a:rPr lang="es-MX" dirty="0">
                <a:latin typeface="Calibri" pitchFamily="34" charset="0"/>
                <a:cs typeface="Calibri" pitchFamily="34" charset="0"/>
              </a:rPr>
              <a:t>Generar un ambiente simulado que permita el monitoreo del ambiente de TI y una aplicación transaccional que opere bajo ambiente web.</a:t>
            </a:r>
          </a:p>
          <a:p>
            <a:r>
              <a:rPr lang="es-MX" dirty="0">
                <a:latin typeface="Calibri" pitchFamily="34" charset="0"/>
                <a:cs typeface="Calibri" pitchFamily="34" charset="0"/>
              </a:rPr>
              <a:t> </a:t>
            </a:r>
          </a:p>
          <a:p>
            <a:r>
              <a:rPr lang="es-MX" b="1" dirty="0">
                <a:latin typeface="Calibri" pitchFamily="34" charset="0"/>
                <a:cs typeface="Calibri" pitchFamily="34" charset="0"/>
              </a:rPr>
              <a:t>Ambiente:</a:t>
            </a:r>
            <a:endParaRPr lang="es-MX" dirty="0">
              <a:latin typeface="Calibri" pitchFamily="34" charset="0"/>
              <a:cs typeface="Calibri" pitchFamily="34" charset="0"/>
            </a:endParaRPr>
          </a:p>
          <a:p>
            <a:pPr lvl="0"/>
            <a:r>
              <a:rPr lang="es-MX" dirty="0">
                <a:latin typeface="Calibri" pitchFamily="34" charset="0"/>
                <a:cs typeface="Calibri" pitchFamily="34" charset="0"/>
              </a:rPr>
              <a:t>Equipo de cómputo portátil o de escritorio.</a:t>
            </a:r>
          </a:p>
          <a:p>
            <a:pPr marL="285750" lvl="0" indent="-285750">
              <a:buFont typeface="Arial" pitchFamily="34" charset="0"/>
              <a:buChar char="•"/>
            </a:pPr>
            <a:r>
              <a:rPr lang="es-MX" dirty="0">
                <a:latin typeface="Calibri" pitchFamily="34" charset="0"/>
                <a:cs typeface="Calibri" pitchFamily="34" charset="0"/>
              </a:rPr>
              <a:t>Sistema Operativo Windows o Linux.</a:t>
            </a:r>
          </a:p>
          <a:p>
            <a:pPr marL="285750" lvl="0" indent="-285750">
              <a:buFont typeface="Arial" pitchFamily="34" charset="0"/>
              <a:buChar char="•"/>
            </a:pPr>
            <a:r>
              <a:rPr lang="es-MX" dirty="0">
                <a:latin typeface="Calibri" pitchFamily="34" charset="0"/>
                <a:cs typeface="Calibri" pitchFamily="34" charset="0"/>
              </a:rPr>
              <a:t>Software para administrar máquinas virtuales (Virtual Box o </a:t>
            </a:r>
            <a:r>
              <a:rPr lang="es-MX" dirty="0" err="1">
                <a:latin typeface="Calibri" pitchFamily="34" charset="0"/>
                <a:cs typeface="Calibri" pitchFamily="34" charset="0"/>
              </a:rPr>
              <a:t>VMware</a:t>
            </a:r>
            <a:r>
              <a:rPr lang="es-MX" dirty="0">
                <a:latin typeface="Calibri" pitchFamily="34" charset="0"/>
                <a:cs typeface="Calibri" pitchFamily="34" charset="0"/>
              </a:rPr>
              <a:t>).</a:t>
            </a:r>
          </a:p>
          <a:p>
            <a:pPr marL="285750" lvl="0" indent="-285750">
              <a:buFont typeface="Arial" pitchFamily="34" charset="0"/>
              <a:buChar char="•"/>
            </a:pPr>
            <a:r>
              <a:rPr lang="es-MX" dirty="0">
                <a:latin typeface="Calibri" pitchFamily="34" charset="0"/>
                <a:cs typeface="Calibri" pitchFamily="34" charset="0"/>
              </a:rPr>
              <a:t>Software para administrar el servidor Web (Apache ó IIS).</a:t>
            </a:r>
          </a:p>
          <a:p>
            <a:pPr marL="285750" lvl="0" indent="-285750">
              <a:buFont typeface="Arial" pitchFamily="34" charset="0"/>
              <a:buChar char="•"/>
            </a:pPr>
            <a:r>
              <a:rPr lang="es-MX" dirty="0">
                <a:latin typeface="Calibri" pitchFamily="34" charset="0"/>
                <a:cs typeface="Calibri" pitchFamily="34" charset="0"/>
              </a:rPr>
              <a:t>Software para administrar la base de datos (</a:t>
            </a:r>
            <a:r>
              <a:rPr lang="es-MX" dirty="0" err="1">
                <a:latin typeface="Calibri" pitchFamily="34" charset="0"/>
                <a:cs typeface="Calibri" pitchFamily="34" charset="0"/>
              </a:rPr>
              <a:t>MySQL</a:t>
            </a:r>
            <a:r>
              <a:rPr lang="es-MX" dirty="0">
                <a:latin typeface="Calibri" pitchFamily="34" charset="0"/>
                <a:cs typeface="Calibri" pitchFamily="34" charset="0"/>
              </a:rPr>
              <a:t> ó </a:t>
            </a:r>
            <a:r>
              <a:rPr lang="es-MX" dirty="0" err="1">
                <a:latin typeface="Calibri" pitchFamily="34" charset="0"/>
                <a:cs typeface="Calibri" pitchFamily="34" charset="0"/>
              </a:rPr>
              <a:t>MsSQL</a:t>
            </a:r>
            <a:r>
              <a:rPr lang="es-MX" dirty="0">
                <a:latin typeface="Calibri" pitchFamily="34" charset="0"/>
                <a:cs typeface="Calibri" pitchFamily="34" charset="0"/>
              </a:rPr>
              <a:t>).</a:t>
            </a:r>
          </a:p>
          <a:p>
            <a:pPr marL="285750" lvl="0" indent="-285750">
              <a:buFont typeface="Arial" pitchFamily="34" charset="0"/>
              <a:buChar char="•"/>
            </a:pPr>
            <a:r>
              <a:rPr lang="es-MX" dirty="0">
                <a:latin typeface="Calibri" pitchFamily="34" charset="0"/>
                <a:cs typeface="Calibri" pitchFamily="34" charset="0"/>
              </a:rPr>
              <a:t>Software para monitoreo de rendimiento (Ejemplo Monitor de rendimiento en Windows).</a:t>
            </a:r>
          </a:p>
        </p:txBody>
      </p:sp>
      <p:pic>
        <p:nvPicPr>
          <p:cNvPr id="6" name="5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7" name="6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Tree>
    <p:extLst>
      <p:ext uri="{BB962C8B-B14F-4D97-AF65-F5344CB8AC3E}">
        <p14:creationId xmlns:p14="http://schemas.microsoft.com/office/powerpoint/2010/main" val="1698866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Proyecto Final</a:t>
            </a:r>
            <a:endParaRPr lang="es-MX" dirty="0"/>
          </a:p>
        </p:txBody>
      </p:sp>
      <p:sp>
        <p:nvSpPr>
          <p:cNvPr id="3" name="2 CuadroTexto"/>
          <p:cNvSpPr txBox="1"/>
          <p:nvPr/>
        </p:nvSpPr>
        <p:spPr>
          <a:xfrm>
            <a:off x="323528" y="2420938"/>
            <a:ext cx="8496944" cy="3416320"/>
          </a:xfrm>
          <a:prstGeom prst="rect">
            <a:avLst/>
          </a:prstGeom>
          <a:noFill/>
        </p:spPr>
        <p:txBody>
          <a:bodyPr wrap="square" rtlCol="0">
            <a:spAutoFit/>
          </a:bodyPr>
          <a:lstStyle/>
          <a:p>
            <a:r>
              <a:rPr lang="es-MX" b="1" dirty="0">
                <a:latin typeface="Calibri" pitchFamily="34" charset="0"/>
                <a:cs typeface="Calibri" pitchFamily="34" charset="0"/>
              </a:rPr>
              <a:t>Desarrollo:</a:t>
            </a:r>
            <a:endParaRPr lang="es-MX" dirty="0">
              <a:latin typeface="Calibri" pitchFamily="34" charset="0"/>
              <a:cs typeface="Calibri" pitchFamily="34" charset="0"/>
            </a:endParaRPr>
          </a:p>
          <a:p>
            <a:pPr marL="342900" lvl="0" indent="-342900">
              <a:buFont typeface="+mj-lt"/>
              <a:buAutoNum type="arabicPeriod"/>
            </a:pPr>
            <a:r>
              <a:rPr lang="es-MX" dirty="0">
                <a:latin typeface="Calibri" pitchFamily="34" charset="0"/>
                <a:cs typeface="Calibri" pitchFamily="34" charset="0"/>
              </a:rPr>
              <a:t>Instalar una máquina virtual en el equipo de cómputo seleccionado.</a:t>
            </a:r>
          </a:p>
          <a:p>
            <a:pPr marL="342900" lvl="0" indent="-342900">
              <a:buFont typeface="+mj-lt"/>
              <a:buAutoNum type="arabicPeriod"/>
            </a:pPr>
            <a:r>
              <a:rPr lang="es-MX" dirty="0">
                <a:latin typeface="Calibri" pitchFamily="34" charset="0"/>
                <a:cs typeface="Calibri" pitchFamily="34" charset="0"/>
              </a:rPr>
              <a:t>Instalar el sistema operativo seleccionado.</a:t>
            </a:r>
          </a:p>
          <a:p>
            <a:pPr marL="342900" lvl="0" indent="-342900">
              <a:buFont typeface="+mj-lt"/>
              <a:buAutoNum type="arabicPeriod"/>
            </a:pPr>
            <a:r>
              <a:rPr lang="es-MX" dirty="0">
                <a:latin typeface="Calibri" pitchFamily="34" charset="0"/>
                <a:cs typeface="Calibri" pitchFamily="34" charset="0"/>
              </a:rPr>
              <a:t>Configurar los servicios de red del ambiente virtual.</a:t>
            </a:r>
          </a:p>
          <a:p>
            <a:pPr marL="342900" lvl="0" indent="-342900">
              <a:buFont typeface="+mj-lt"/>
              <a:buAutoNum type="arabicPeriod"/>
            </a:pPr>
            <a:r>
              <a:rPr lang="es-MX" dirty="0">
                <a:latin typeface="Calibri" pitchFamily="34" charset="0"/>
                <a:cs typeface="Calibri" pitchFamily="34" charset="0"/>
              </a:rPr>
              <a:t>Instalar el software que habilite el servidor y los servicios de web.</a:t>
            </a:r>
          </a:p>
          <a:p>
            <a:pPr marL="342900" lvl="0" indent="-342900">
              <a:buFont typeface="+mj-lt"/>
              <a:buAutoNum type="arabicPeriod"/>
            </a:pPr>
            <a:r>
              <a:rPr lang="es-MX" dirty="0">
                <a:latin typeface="Calibri" pitchFamily="34" charset="0"/>
                <a:cs typeface="Calibri" pitchFamily="34" charset="0"/>
              </a:rPr>
              <a:t>Configurar el servidor web para que permita operaciones bajo http y </a:t>
            </a:r>
            <a:r>
              <a:rPr lang="es-MX" dirty="0" err="1">
                <a:latin typeface="Calibri" pitchFamily="34" charset="0"/>
                <a:cs typeface="Calibri" pitchFamily="34" charset="0"/>
              </a:rPr>
              <a:t>https</a:t>
            </a:r>
            <a:r>
              <a:rPr lang="es-MX" dirty="0">
                <a:latin typeface="Calibri" pitchFamily="34" charset="0"/>
                <a:cs typeface="Calibri" pitchFamily="34" charset="0"/>
              </a:rPr>
              <a:t>.</a:t>
            </a:r>
          </a:p>
          <a:p>
            <a:pPr marL="342900" lvl="0" indent="-342900">
              <a:buFont typeface="+mj-lt"/>
              <a:buAutoNum type="arabicPeriod"/>
            </a:pPr>
            <a:r>
              <a:rPr lang="es-MX" dirty="0">
                <a:latin typeface="Calibri" pitchFamily="34" charset="0"/>
                <a:cs typeface="Calibri" pitchFamily="34" charset="0"/>
              </a:rPr>
              <a:t>Instalar el software que habilite el servidor y los servicios de base de datos.</a:t>
            </a:r>
          </a:p>
          <a:p>
            <a:pPr marL="342900" lvl="0" indent="-342900">
              <a:buFont typeface="+mj-lt"/>
              <a:buAutoNum type="arabicPeriod"/>
            </a:pPr>
            <a:r>
              <a:rPr lang="es-MX" dirty="0">
                <a:latin typeface="Calibri" pitchFamily="34" charset="0"/>
                <a:cs typeface="Calibri" pitchFamily="34" charset="0"/>
              </a:rPr>
              <a:t>Instalar el software para el desarrollo de la aplicación bajo ambiente web.</a:t>
            </a:r>
          </a:p>
          <a:p>
            <a:pPr marL="342900" lvl="0" indent="-342900">
              <a:buFont typeface="+mj-lt"/>
              <a:buAutoNum type="arabicPeriod"/>
            </a:pPr>
            <a:r>
              <a:rPr lang="es-MX" dirty="0">
                <a:latin typeface="Calibri" pitchFamily="34" charset="0"/>
                <a:cs typeface="Calibri" pitchFamily="34" charset="0"/>
              </a:rPr>
              <a:t>Desarrollar una aplicación tipo transaccional que genere tráfico hacia el servidor web y hacia el servidor de base de datos</a:t>
            </a:r>
            <a:r>
              <a:rPr lang="es-MX" dirty="0" smtClean="0">
                <a:latin typeface="Calibri" pitchFamily="34" charset="0"/>
                <a:cs typeface="Calibri" pitchFamily="34" charset="0"/>
              </a:rPr>
              <a:t>.</a:t>
            </a:r>
          </a:p>
          <a:p>
            <a:pPr marL="342900" lvl="0" indent="-342900">
              <a:buFont typeface="+mj-lt"/>
              <a:buAutoNum type="arabicPeriod"/>
            </a:pPr>
            <a:r>
              <a:rPr lang="es-MX" dirty="0" smtClean="0">
                <a:latin typeface="Calibri" pitchFamily="34" charset="0"/>
                <a:cs typeface="Calibri" pitchFamily="34" charset="0"/>
              </a:rPr>
              <a:t>Realizar las pruebas para la obtención de las métricas de la aplicación.</a:t>
            </a:r>
            <a:endParaRPr lang="es-MX" dirty="0">
              <a:latin typeface="Calibri" pitchFamily="34" charset="0"/>
              <a:cs typeface="Calibri" pitchFamily="34" charset="0"/>
            </a:endParaRPr>
          </a:p>
          <a:p>
            <a:endParaRPr lang="es-MX" dirty="0">
              <a:latin typeface="Calibri" pitchFamily="34" charset="0"/>
              <a:cs typeface="Calibri" pitchFamily="34" charset="0"/>
            </a:endParaRPr>
          </a:p>
        </p:txBody>
      </p:sp>
      <p:pic>
        <p:nvPicPr>
          <p:cNvPr id="6" name="5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7" name="6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Tree>
    <p:extLst>
      <p:ext uri="{BB962C8B-B14F-4D97-AF65-F5344CB8AC3E}">
        <p14:creationId xmlns:p14="http://schemas.microsoft.com/office/powerpoint/2010/main" val="147245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Proyecto Final</a:t>
            </a:r>
            <a:endParaRPr lang="es-MX" dirty="0"/>
          </a:p>
        </p:txBody>
      </p:sp>
      <p:sp>
        <p:nvSpPr>
          <p:cNvPr id="5" name="4 CuadroTexto"/>
          <p:cNvSpPr txBox="1"/>
          <p:nvPr/>
        </p:nvSpPr>
        <p:spPr>
          <a:xfrm>
            <a:off x="323528" y="2420938"/>
            <a:ext cx="8496944" cy="2862322"/>
          </a:xfrm>
          <a:prstGeom prst="rect">
            <a:avLst/>
          </a:prstGeom>
          <a:noFill/>
        </p:spPr>
        <p:txBody>
          <a:bodyPr wrap="square" rtlCol="0">
            <a:spAutoFit/>
          </a:bodyPr>
          <a:lstStyle/>
          <a:p>
            <a:r>
              <a:rPr lang="es-MX" b="1" dirty="0">
                <a:latin typeface="Calibri" pitchFamily="34" charset="0"/>
                <a:cs typeface="Calibri" pitchFamily="34" charset="0"/>
              </a:rPr>
              <a:t>Características de la aplicación:</a:t>
            </a:r>
            <a:endParaRPr lang="es-MX" dirty="0">
              <a:latin typeface="Calibri" pitchFamily="34" charset="0"/>
              <a:cs typeface="Calibri" pitchFamily="34" charset="0"/>
            </a:endParaRPr>
          </a:p>
          <a:p>
            <a:pPr marL="285750" lvl="0" indent="-285750">
              <a:buFont typeface="Arial" pitchFamily="34" charset="0"/>
              <a:buChar char="•"/>
            </a:pPr>
            <a:r>
              <a:rPr lang="es-MX" dirty="0">
                <a:latin typeface="Calibri" pitchFamily="34" charset="0"/>
                <a:cs typeface="Calibri" pitchFamily="34" charset="0"/>
              </a:rPr>
              <a:t>La aplicación debe de contar con una </a:t>
            </a:r>
            <a:r>
              <a:rPr lang="es-MX" dirty="0" err="1">
                <a:latin typeface="Calibri" pitchFamily="34" charset="0"/>
                <a:cs typeface="Calibri" pitchFamily="34" charset="0"/>
              </a:rPr>
              <a:t>interfase</a:t>
            </a:r>
            <a:r>
              <a:rPr lang="es-MX" dirty="0">
                <a:latin typeface="Calibri" pitchFamily="34" charset="0"/>
                <a:cs typeface="Calibri" pitchFamily="34" charset="0"/>
              </a:rPr>
              <a:t> que sea agradable al usuario que hace uso de ella.</a:t>
            </a:r>
          </a:p>
          <a:p>
            <a:pPr marL="285750" lvl="0" indent="-285750">
              <a:buFont typeface="Arial" pitchFamily="34" charset="0"/>
              <a:buChar char="•"/>
            </a:pPr>
            <a:r>
              <a:rPr lang="es-MX" dirty="0">
                <a:latin typeface="Calibri" pitchFamily="34" charset="0"/>
                <a:cs typeface="Calibri" pitchFamily="34" charset="0"/>
              </a:rPr>
              <a:t>Debe de existir un proceso de autenticación por parte del usuario que desea realizar alguna transacción en la aplicación (si este no existe, se debe de dar de alta).</a:t>
            </a:r>
          </a:p>
          <a:p>
            <a:pPr marL="285750" lvl="0" indent="-285750">
              <a:buFont typeface="Arial" pitchFamily="34" charset="0"/>
              <a:buChar char="•"/>
            </a:pPr>
            <a:r>
              <a:rPr lang="es-MX" dirty="0">
                <a:latin typeface="Calibri" pitchFamily="34" charset="0"/>
                <a:cs typeface="Calibri" pitchFamily="34" charset="0"/>
              </a:rPr>
              <a:t>Como la cantidad de transacciones que se van realizar a través de la aplicación por un usuario, no generan suficiente tráfico que impacte en los recursos, es necesario generar una opción que emule los datos que sería proporcionados por una gran cantidad de usuarios de forma simultanea y poder obtener información para realizar el análisis.</a:t>
            </a:r>
          </a:p>
        </p:txBody>
      </p:sp>
      <p:pic>
        <p:nvPicPr>
          <p:cNvPr id="6" name="5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7" name="6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Tree>
    <p:extLst>
      <p:ext uri="{BB962C8B-B14F-4D97-AF65-F5344CB8AC3E}">
        <p14:creationId xmlns:p14="http://schemas.microsoft.com/office/powerpoint/2010/main" val="147245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Proyecto Final</a:t>
            </a:r>
            <a:endParaRPr lang="es-MX" dirty="0"/>
          </a:p>
        </p:txBody>
      </p:sp>
      <p:sp>
        <p:nvSpPr>
          <p:cNvPr id="5" name="4 CuadroTexto"/>
          <p:cNvSpPr txBox="1"/>
          <p:nvPr/>
        </p:nvSpPr>
        <p:spPr>
          <a:xfrm>
            <a:off x="323528" y="2420938"/>
            <a:ext cx="8496944" cy="3970318"/>
          </a:xfrm>
          <a:prstGeom prst="rect">
            <a:avLst/>
          </a:prstGeom>
          <a:noFill/>
        </p:spPr>
        <p:txBody>
          <a:bodyPr wrap="square" rtlCol="0">
            <a:spAutoFit/>
          </a:bodyPr>
          <a:lstStyle/>
          <a:p>
            <a:r>
              <a:rPr lang="es-MX" b="1" dirty="0">
                <a:latin typeface="Calibri" pitchFamily="34" charset="0"/>
                <a:cs typeface="Calibri" pitchFamily="34" charset="0"/>
              </a:rPr>
              <a:t>Entregable:</a:t>
            </a:r>
            <a:endParaRPr lang="es-MX" dirty="0">
              <a:latin typeface="Calibri" pitchFamily="34" charset="0"/>
              <a:cs typeface="Calibri" pitchFamily="34" charset="0"/>
            </a:endParaRPr>
          </a:p>
          <a:p>
            <a:pPr marL="342900" lvl="0" indent="-342900">
              <a:buFont typeface="+mj-lt"/>
              <a:buAutoNum type="arabicPeriod"/>
            </a:pPr>
            <a:r>
              <a:rPr lang="es-MX" dirty="0">
                <a:latin typeface="Calibri" pitchFamily="34" charset="0"/>
                <a:cs typeface="Calibri" pitchFamily="34" charset="0"/>
              </a:rPr>
              <a:t>Situaciones y/o problemas que se presentan durante la instalación, implementación y obtención de resultados.</a:t>
            </a:r>
          </a:p>
          <a:p>
            <a:pPr marL="342900" lvl="0" indent="-342900">
              <a:buFont typeface="+mj-lt"/>
              <a:buAutoNum type="arabicPeriod"/>
            </a:pPr>
            <a:r>
              <a:rPr lang="es-MX" dirty="0">
                <a:latin typeface="Calibri" pitchFamily="34" charset="0"/>
                <a:cs typeface="Calibri" pitchFamily="34" charset="0"/>
              </a:rPr>
              <a:t>Reporte que muestre conclusiones y variables de rendimiento (utilización, demanda de servicio, tiempo de servicio, tiempo de espera, etc.) de cada uno de los componentes del ambiente planteado y condiciones de operación teóricas  y reales.</a:t>
            </a:r>
          </a:p>
          <a:p>
            <a:pPr marL="800100" lvl="1" indent="-342900">
              <a:buFont typeface="+mj-lt"/>
              <a:buAutoNum type="alphaLcParenR"/>
            </a:pPr>
            <a:r>
              <a:rPr lang="es-MX" dirty="0">
                <a:latin typeface="Calibri" pitchFamily="34" charset="0"/>
                <a:cs typeface="Calibri" pitchFamily="34" charset="0"/>
              </a:rPr>
              <a:t>Impacto de la máquina virtual sobre la plataforma de hardware.</a:t>
            </a:r>
          </a:p>
          <a:p>
            <a:pPr marL="800100" lvl="1" indent="-342900">
              <a:buFont typeface="+mj-lt"/>
              <a:buAutoNum type="alphaLcParenR"/>
            </a:pPr>
            <a:r>
              <a:rPr lang="es-MX" dirty="0">
                <a:latin typeface="Calibri" pitchFamily="34" charset="0"/>
                <a:cs typeface="Calibri" pitchFamily="34" charset="0"/>
              </a:rPr>
              <a:t>Impacto del servidor web y del servidor de base de datos sobre la máquina virtual.</a:t>
            </a:r>
          </a:p>
          <a:p>
            <a:pPr marL="800100" lvl="1" indent="-342900">
              <a:buFont typeface="+mj-lt"/>
              <a:buAutoNum type="alphaLcParenR"/>
            </a:pPr>
            <a:r>
              <a:rPr lang="es-MX" dirty="0">
                <a:latin typeface="Calibri" pitchFamily="34" charset="0"/>
                <a:cs typeface="Calibri" pitchFamily="34" charset="0"/>
              </a:rPr>
              <a:t>Impacto de las transacciones sobre el servidor de base de datos.</a:t>
            </a:r>
          </a:p>
          <a:p>
            <a:pPr marL="800100" lvl="1" indent="-342900">
              <a:buFont typeface="+mj-lt"/>
              <a:buAutoNum type="alphaLcParenR"/>
            </a:pPr>
            <a:r>
              <a:rPr lang="es-MX" dirty="0">
                <a:latin typeface="Calibri" pitchFamily="34" charset="0"/>
                <a:cs typeface="Calibri" pitchFamily="34" charset="0"/>
              </a:rPr>
              <a:t>Impacto en el tiempo de respuesta de la conexión bajo un ambiente alámbrico e inalámbrico.</a:t>
            </a:r>
          </a:p>
          <a:p>
            <a:pPr marL="800100" lvl="1" indent="-342900">
              <a:buFont typeface="+mj-lt"/>
              <a:buAutoNum type="alphaLcParenR"/>
            </a:pPr>
            <a:r>
              <a:rPr lang="es-MX" dirty="0">
                <a:latin typeface="Calibri" pitchFamily="34" charset="0"/>
                <a:cs typeface="Calibri" pitchFamily="34" charset="0"/>
              </a:rPr>
              <a:t>Impacto en el tiempo de respuesta de una conexión segura (</a:t>
            </a:r>
            <a:r>
              <a:rPr lang="es-MX" dirty="0" err="1">
                <a:latin typeface="Calibri" pitchFamily="34" charset="0"/>
                <a:cs typeface="Calibri" pitchFamily="34" charset="0"/>
              </a:rPr>
              <a:t>https</a:t>
            </a:r>
            <a:r>
              <a:rPr lang="es-MX" dirty="0">
                <a:latin typeface="Calibri" pitchFamily="34" charset="0"/>
                <a:cs typeface="Calibri" pitchFamily="34" charset="0"/>
              </a:rPr>
              <a:t>) y de una conexión no segura (http).</a:t>
            </a:r>
          </a:p>
        </p:txBody>
      </p:sp>
      <p:pic>
        <p:nvPicPr>
          <p:cNvPr id="6" name="5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7" name="6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Tree>
    <p:extLst>
      <p:ext uri="{BB962C8B-B14F-4D97-AF65-F5344CB8AC3E}">
        <p14:creationId xmlns:p14="http://schemas.microsoft.com/office/powerpoint/2010/main" val="147245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Proyecto Final</a:t>
            </a:r>
            <a:endParaRPr lang="es-MX" dirty="0"/>
          </a:p>
        </p:txBody>
      </p:sp>
      <p:sp>
        <p:nvSpPr>
          <p:cNvPr id="5" name="4 CuadroTexto"/>
          <p:cNvSpPr txBox="1"/>
          <p:nvPr/>
        </p:nvSpPr>
        <p:spPr>
          <a:xfrm>
            <a:off x="323528" y="2420938"/>
            <a:ext cx="8496944" cy="2862322"/>
          </a:xfrm>
          <a:prstGeom prst="rect">
            <a:avLst/>
          </a:prstGeom>
          <a:noFill/>
        </p:spPr>
        <p:txBody>
          <a:bodyPr wrap="square" rtlCol="0">
            <a:spAutoFit/>
          </a:bodyPr>
          <a:lstStyle/>
          <a:p>
            <a:r>
              <a:rPr lang="es-MX" b="1" dirty="0">
                <a:latin typeface="Calibri" pitchFamily="34" charset="0"/>
                <a:cs typeface="Calibri" pitchFamily="34" charset="0"/>
              </a:rPr>
              <a:t>Entregable</a:t>
            </a:r>
            <a:r>
              <a:rPr lang="es-MX" b="1" dirty="0" smtClean="0">
                <a:latin typeface="Calibri" pitchFamily="34" charset="0"/>
                <a:cs typeface="Calibri" pitchFamily="34" charset="0"/>
              </a:rPr>
              <a:t>:</a:t>
            </a:r>
          </a:p>
          <a:p>
            <a:r>
              <a:rPr lang="es-MX" dirty="0" smtClean="0">
                <a:latin typeface="Calibri" pitchFamily="34" charset="0"/>
                <a:cs typeface="Calibri" pitchFamily="34" charset="0"/>
              </a:rPr>
              <a:t>Actividades de :</a:t>
            </a:r>
          </a:p>
          <a:p>
            <a:pPr marL="742950" lvl="1" indent="-285750">
              <a:buFont typeface="Arial" pitchFamily="34" charset="0"/>
              <a:buChar char="•"/>
            </a:pPr>
            <a:r>
              <a:rPr lang="es-MX" dirty="0" smtClean="0">
                <a:latin typeface="Calibri" pitchFamily="34" charset="0"/>
                <a:cs typeface="Calibri" pitchFamily="34" charset="0"/>
              </a:rPr>
              <a:t>Definición de las transacciones realizadas</a:t>
            </a:r>
          </a:p>
          <a:p>
            <a:pPr marL="742950" lvl="1" indent="-285750">
              <a:buFont typeface="Arial" pitchFamily="34" charset="0"/>
              <a:buChar char="•"/>
            </a:pPr>
            <a:r>
              <a:rPr lang="es-MX" dirty="0" smtClean="0">
                <a:latin typeface="Calibri" pitchFamily="34" charset="0"/>
                <a:cs typeface="Calibri" pitchFamily="34" charset="0"/>
              </a:rPr>
              <a:t>Administración de la infraestructura </a:t>
            </a:r>
          </a:p>
          <a:p>
            <a:pPr marL="742950" lvl="1" indent="-285750">
              <a:buFont typeface="Arial" pitchFamily="34" charset="0"/>
              <a:buChar char="•"/>
            </a:pPr>
            <a:r>
              <a:rPr lang="es-MX" dirty="0" smtClean="0">
                <a:latin typeface="Calibri" pitchFamily="34" charset="0"/>
                <a:cs typeface="Calibri" pitchFamily="34" charset="0"/>
              </a:rPr>
              <a:t>Administración </a:t>
            </a:r>
            <a:r>
              <a:rPr lang="es-MX" dirty="0">
                <a:latin typeface="Calibri" pitchFamily="34" charset="0"/>
                <a:cs typeface="Calibri" pitchFamily="34" charset="0"/>
              </a:rPr>
              <a:t>del servidor </a:t>
            </a:r>
            <a:r>
              <a:rPr lang="es-MX" dirty="0" smtClean="0">
                <a:latin typeface="Calibri" pitchFamily="34" charset="0"/>
                <a:cs typeface="Calibri" pitchFamily="34" charset="0"/>
              </a:rPr>
              <a:t>web</a:t>
            </a:r>
            <a:endParaRPr lang="es-MX" dirty="0">
              <a:latin typeface="Calibri" pitchFamily="34" charset="0"/>
              <a:cs typeface="Calibri" pitchFamily="34" charset="0"/>
            </a:endParaRPr>
          </a:p>
          <a:p>
            <a:pPr marL="742950" lvl="1" indent="-285750">
              <a:buFont typeface="Arial" pitchFamily="34" charset="0"/>
              <a:buChar char="•"/>
            </a:pPr>
            <a:r>
              <a:rPr lang="es-MX" dirty="0">
                <a:latin typeface="Calibri" pitchFamily="34" charset="0"/>
                <a:cs typeface="Calibri" pitchFamily="34" charset="0"/>
              </a:rPr>
              <a:t>Administración de la base de datos </a:t>
            </a:r>
          </a:p>
          <a:p>
            <a:pPr marL="742950" lvl="1" indent="-285750">
              <a:buFont typeface="Arial" pitchFamily="34" charset="0"/>
              <a:buChar char="•"/>
            </a:pPr>
            <a:r>
              <a:rPr lang="es-MX" dirty="0">
                <a:latin typeface="Calibri" pitchFamily="34" charset="0"/>
                <a:cs typeface="Calibri" pitchFamily="34" charset="0"/>
              </a:rPr>
              <a:t>Diseño de la base de </a:t>
            </a:r>
            <a:r>
              <a:rPr lang="es-MX" dirty="0" smtClean="0">
                <a:latin typeface="Calibri" pitchFamily="34" charset="0"/>
                <a:cs typeface="Calibri" pitchFamily="34" charset="0"/>
              </a:rPr>
              <a:t>datos</a:t>
            </a:r>
            <a:endParaRPr lang="es-MX" dirty="0">
              <a:latin typeface="Calibri" pitchFamily="34" charset="0"/>
              <a:cs typeface="Calibri" pitchFamily="34" charset="0"/>
            </a:endParaRPr>
          </a:p>
          <a:p>
            <a:pPr marL="742950" lvl="1" indent="-285750">
              <a:buFont typeface="Arial" pitchFamily="34" charset="0"/>
              <a:buChar char="•"/>
            </a:pPr>
            <a:r>
              <a:rPr lang="es-MX" dirty="0" err="1">
                <a:latin typeface="Calibri" pitchFamily="34" charset="0"/>
                <a:cs typeface="Calibri" pitchFamily="34" charset="0"/>
              </a:rPr>
              <a:t>Tunning</a:t>
            </a:r>
            <a:r>
              <a:rPr lang="es-MX" dirty="0">
                <a:latin typeface="Calibri" pitchFamily="34" charset="0"/>
                <a:cs typeface="Calibri" pitchFamily="34" charset="0"/>
              </a:rPr>
              <a:t> de la base de datos</a:t>
            </a:r>
          </a:p>
          <a:p>
            <a:pPr marL="742950" lvl="1" indent="-285750">
              <a:buFont typeface="Arial" pitchFamily="34" charset="0"/>
              <a:buChar char="•"/>
            </a:pPr>
            <a:r>
              <a:rPr lang="es-MX" dirty="0">
                <a:latin typeface="Calibri" pitchFamily="34" charset="0"/>
                <a:cs typeface="Calibri" pitchFamily="34" charset="0"/>
              </a:rPr>
              <a:t>Desarrollo de la aplicación</a:t>
            </a:r>
          </a:p>
          <a:p>
            <a:pPr marL="742950" lvl="1" indent="-285750">
              <a:buFont typeface="Arial" pitchFamily="34" charset="0"/>
              <a:buChar char="•"/>
            </a:pPr>
            <a:r>
              <a:rPr lang="es-MX" dirty="0">
                <a:latin typeface="Calibri" pitchFamily="34" charset="0"/>
                <a:cs typeface="Calibri" pitchFamily="34" charset="0"/>
              </a:rPr>
              <a:t>Pruebas para la obtención de métricas</a:t>
            </a:r>
          </a:p>
        </p:txBody>
      </p:sp>
      <p:pic>
        <p:nvPicPr>
          <p:cNvPr id="6" name="5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7" name="6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Tree>
    <p:extLst>
      <p:ext uri="{BB962C8B-B14F-4D97-AF65-F5344CB8AC3E}">
        <p14:creationId xmlns:p14="http://schemas.microsoft.com/office/powerpoint/2010/main" val="2477930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Proyecto Final</a:t>
            </a:r>
            <a:endParaRPr lang="es-MX" dirty="0"/>
          </a:p>
        </p:txBody>
      </p:sp>
      <p:sp>
        <p:nvSpPr>
          <p:cNvPr id="5" name="4 CuadroTexto"/>
          <p:cNvSpPr txBox="1"/>
          <p:nvPr/>
        </p:nvSpPr>
        <p:spPr>
          <a:xfrm>
            <a:off x="323528" y="2420938"/>
            <a:ext cx="8496944" cy="4031873"/>
          </a:xfrm>
          <a:prstGeom prst="rect">
            <a:avLst/>
          </a:prstGeom>
          <a:noFill/>
        </p:spPr>
        <p:txBody>
          <a:bodyPr wrap="square" rtlCol="0">
            <a:spAutoFit/>
          </a:bodyPr>
          <a:lstStyle/>
          <a:p>
            <a:r>
              <a:rPr lang="es-MX" b="1" dirty="0" smtClean="0">
                <a:latin typeface="Calibri" pitchFamily="34" charset="0"/>
                <a:cs typeface="Calibri" pitchFamily="34" charset="0"/>
              </a:rPr>
              <a:t>Formato:</a:t>
            </a:r>
            <a:endParaRPr lang="es-MX" dirty="0">
              <a:latin typeface="Calibri" pitchFamily="34" charset="0"/>
              <a:cs typeface="Calibri" pitchFamily="34" charset="0"/>
            </a:endParaRPr>
          </a:p>
          <a:p>
            <a:pPr algn="ctr"/>
            <a:r>
              <a:rPr lang="es-MX" sz="1400" b="1" dirty="0">
                <a:latin typeface="Calibri" pitchFamily="34" charset="0"/>
                <a:cs typeface="Calibri" pitchFamily="34" charset="0"/>
              </a:rPr>
              <a:t>Universidad Autónoma de Nuevo León</a:t>
            </a:r>
            <a:endParaRPr lang="es-MX" sz="1400" dirty="0">
              <a:latin typeface="Calibri" pitchFamily="34" charset="0"/>
              <a:cs typeface="Calibri" pitchFamily="34" charset="0"/>
            </a:endParaRPr>
          </a:p>
          <a:p>
            <a:pPr algn="ctr"/>
            <a:r>
              <a:rPr lang="es-MX" sz="1400" dirty="0">
                <a:latin typeface="Calibri" pitchFamily="34" charset="0"/>
                <a:cs typeface="Calibri" pitchFamily="34" charset="0"/>
              </a:rPr>
              <a:t>Facultad de Ciencias Físico Matemáticas</a:t>
            </a:r>
          </a:p>
          <a:p>
            <a:pPr algn="ctr"/>
            <a:r>
              <a:rPr lang="es-MX" sz="1400" dirty="0">
                <a:latin typeface="Calibri" pitchFamily="34" charset="0"/>
                <a:cs typeface="Calibri" pitchFamily="34" charset="0"/>
              </a:rPr>
              <a:t>Rendimiento de Sistemas</a:t>
            </a:r>
          </a:p>
          <a:p>
            <a:r>
              <a:rPr lang="es-MX" sz="1400" dirty="0">
                <a:latin typeface="Calibri" pitchFamily="34" charset="0"/>
                <a:cs typeface="Calibri" pitchFamily="34" charset="0"/>
              </a:rPr>
              <a:t> </a:t>
            </a:r>
          </a:p>
          <a:p>
            <a:pPr algn="ctr"/>
            <a:r>
              <a:rPr lang="es-MX" sz="1400" u="sng" dirty="0">
                <a:latin typeface="Calibri" pitchFamily="34" charset="0"/>
                <a:cs typeface="Calibri" pitchFamily="34" charset="0"/>
              </a:rPr>
              <a:t>Proyecto Final</a:t>
            </a:r>
            <a:endParaRPr lang="es-MX" sz="1400" dirty="0">
              <a:latin typeface="Calibri" pitchFamily="34" charset="0"/>
              <a:cs typeface="Calibri" pitchFamily="34" charset="0"/>
            </a:endParaRPr>
          </a:p>
          <a:p>
            <a:r>
              <a:rPr lang="es-MX" sz="1400" dirty="0">
                <a:latin typeface="Calibri" pitchFamily="34" charset="0"/>
                <a:cs typeface="Calibri" pitchFamily="34" charset="0"/>
              </a:rPr>
              <a:t> </a:t>
            </a:r>
          </a:p>
          <a:p>
            <a:pPr algn="ctr"/>
            <a:r>
              <a:rPr lang="es-MX" sz="1400" dirty="0">
                <a:latin typeface="Calibri" pitchFamily="34" charset="0"/>
                <a:cs typeface="Calibri" pitchFamily="34" charset="0"/>
              </a:rPr>
              <a:t>Semestre </a:t>
            </a:r>
            <a:r>
              <a:rPr lang="es-MX" sz="1400" dirty="0" err="1" smtClean="0">
                <a:latin typeface="Calibri" pitchFamily="34" charset="0"/>
                <a:cs typeface="Calibri" pitchFamily="34" charset="0"/>
              </a:rPr>
              <a:t>Ago</a:t>
            </a:r>
            <a:r>
              <a:rPr lang="es-MX" sz="1400" dirty="0" smtClean="0">
                <a:latin typeface="Calibri" pitchFamily="34" charset="0"/>
                <a:cs typeface="Calibri" pitchFamily="34" charset="0"/>
              </a:rPr>
              <a:t>-Dic/2016</a:t>
            </a:r>
            <a:endParaRPr lang="es-MX" sz="1400" dirty="0">
              <a:latin typeface="Calibri" pitchFamily="34" charset="0"/>
              <a:cs typeface="Calibri" pitchFamily="34" charset="0"/>
            </a:endParaRPr>
          </a:p>
          <a:p>
            <a:pPr algn="r"/>
            <a:r>
              <a:rPr lang="es-MX" sz="1400" dirty="0">
                <a:latin typeface="Calibri" pitchFamily="34" charset="0"/>
                <a:cs typeface="Calibri" pitchFamily="34" charset="0"/>
              </a:rPr>
              <a:t>Reporte No. </a:t>
            </a:r>
            <a:r>
              <a:rPr lang="es-MX" sz="1400" b="1" dirty="0">
                <a:latin typeface="Calibri" pitchFamily="34" charset="0"/>
                <a:cs typeface="Calibri" pitchFamily="34" charset="0"/>
              </a:rPr>
              <a:t>1 / </a:t>
            </a:r>
            <a:r>
              <a:rPr lang="es-MX" sz="1400" b="1" dirty="0" smtClean="0">
                <a:latin typeface="Calibri" pitchFamily="34" charset="0"/>
                <a:cs typeface="Calibri" pitchFamily="34" charset="0"/>
              </a:rPr>
              <a:t>2</a:t>
            </a:r>
            <a:endParaRPr lang="es-MX" sz="1400" dirty="0">
              <a:latin typeface="Calibri" pitchFamily="34" charset="0"/>
              <a:cs typeface="Calibri" pitchFamily="34" charset="0"/>
            </a:endParaRPr>
          </a:p>
          <a:p>
            <a:r>
              <a:rPr lang="es-MX" sz="1400" b="1" dirty="0">
                <a:latin typeface="Calibri" pitchFamily="34" charset="0"/>
                <a:cs typeface="Calibri" pitchFamily="34" charset="0"/>
              </a:rPr>
              <a:t>Integrantes del Equipo:</a:t>
            </a:r>
            <a:endParaRPr lang="es-MX" sz="1400" dirty="0">
              <a:latin typeface="Calibri" pitchFamily="34" charset="0"/>
              <a:cs typeface="Calibri" pitchFamily="34" charset="0"/>
            </a:endParaRPr>
          </a:p>
          <a:p>
            <a:r>
              <a:rPr lang="es-MX" sz="1400" dirty="0">
                <a:latin typeface="Calibri" pitchFamily="34" charset="0"/>
                <a:cs typeface="Calibri" pitchFamily="34" charset="0"/>
              </a:rPr>
              <a:t>1. </a:t>
            </a:r>
            <a:r>
              <a:rPr lang="es-MX" sz="1400" dirty="0" smtClean="0">
                <a:latin typeface="Calibri" pitchFamily="34" charset="0"/>
                <a:cs typeface="Calibri" pitchFamily="34" charset="0"/>
              </a:rPr>
              <a:t>Matrícula - </a:t>
            </a:r>
            <a:r>
              <a:rPr lang="es-MX" sz="1400" i="1" dirty="0" smtClean="0">
                <a:latin typeface="Calibri" pitchFamily="34" charset="0"/>
                <a:cs typeface="Calibri" pitchFamily="34" charset="0"/>
              </a:rPr>
              <a:t>Nombre</a:t>
            </a:r>
            <a:endParaRPr lang="es-MX" sz="1400" dirty="0">
              <a:latin typeface="Calibri" pitchFamily="34" charset="0"/>
              <a:cs typeface="Calibri" pitchFamily="34" charset="0"/>
            </a:endParaRPr>
          </a:p>
          <a:p>
            <a:r>
              <a:rPr lang="es-MX" sz="1400" dirty="0">
                <a:latin typeface="Calibri" pitchFamily="34" charset="0"/>
                <a:cs typeface="Calibri" pitchFamily="34" charset="0"/>
              </a:rPr>
              <a:t>2</a:t>
            </a:r>
            <a:r>
              <a:rPr lang="es-MX" sz="1400" dirty="0" smtClean="0">
                <a:latin typeface="Calibri" pitchFamily="34" charset="0"/>
                <a:cs typeface="Calibri" pitchFamily="34" charset="0"/>
              </a:rPr>
              <a:t>.</a:t>
            </a:r>
            <a:endParaRPr lang="es-MX" sz="1400" dirty="0">
              <a:latin typeface="Calibri" pitchFamily="34" charset="0"/>
              <a:cs typeface="Calibri" pitchFamily="34" charset="0"/>
            </a:endParaRPr>
          </a:p>
          <a:p>
            <a:r>
              <a:rPr lang="es-MX" sz="1400" dirty="0">
                <a:latin typeface="Calibri" pitchFamily="34" charset="0"/>
                <a:cs typeface="Calibri" pitchFamily="34" charset="0"/>
              </a:rPr>
              <a:t>  </a:t>
            </a:r>
          </a:p>
          <a:p>
            <a:r>
              <a:rPr lang="es-MX" sz="1400" b="1" dirty="0">
                <a:latin typeface="Calibri" pitchFamily="34" charset="0"/>
                <a:cs typeface="Calibri" pitchFamily="34" charset="0"/>
              </a:rPr>
              <a:t>Nombre del Proyecto:</a:t>
            </a:r>
            <a:endParaRPr lang="es-MX" sz="1400" dirty="0">
              <a:latin typeface="Calibri" pitchFamily="34" charset="0"/>
              <a:cs typeface="Calibri" pitchFamily="34" charset="0"/>
            </a:endParaRPr>
          </a:p>
          <a:p>
            <a:r>
              <a:rPr lang="es-MX" sz="1400" i="1" dirty="0">
                <a:latin typeface="Calibri" pitchFamily="34" charset="0"/>
                <a:cs typeface="Calibri" pitchFamily="34" charset="0"/>
              </a:rPr>
              <a:t>Nombre del proyecto, ejemplo Venta de coches por internet, Sistema de inscripciones, etc.</a:t>
            </a:r>
            <a:endParaRPr lang="es-MX" sz="1400" dirty="0">
              <a:latin typeface="Calibri" pitchFamily="34" charset="0"/>
              <a:cs typeface="Calibri" pitchFamily="34" charset="0"/>
            </a:endParaRPr>
          </a:p>
          <a:p>
            <a:r>
              <a:rPr lang="es-MX" sz="1400" dirty="0">
                <a:latin typeface="Calibri" pitchFamily="34" charset="0"/>
                <a:cs typeface="Calibri" pitchFamily="34" charset="0"/>
              </a:rPr>
              <a:t>  </a:t>
            </a:r>
          </a:p>
          <a:p>
            <a:r>
              <a:rPr lang="es-MX" sz="1400" b="1" dirty="0" smtClean="0">
                <a:latin typeface="Calibri" pitchFamily="34" charset="0"/>
                <a:cs typeface="Calibri" pitchFamily="34" charset="0"/>
              </a:rPr>
              <a:t>Avance del Proyecto</a:t>
            </a:r>
            <a:r>
              <a:rPr lang="es-MX" sz="1400" b="1" dirty="0">
                <a:latin typeface="Calibri" pitchFamily="34" charset="0"/>
                <a:cs typeface="Calibri" pitchFamily="34" charset="0"/>
              </a:rPr>
              <a:t>:</a:t>
            </a:r>
            <a:endParaRPr lang="es-MX" sz="1400" dirty="0">
              <a:latin typeface="Calibri" pitchFamily="34" charset="0"/>
              <a:cs typeface="Calibri" pitchFamily="34" charset="0"/>
            </a:endParaRPr>
          </a:p>
          <a:p>
            <a:r>
              <a:rPr lang="es-MX" sz="1400" dirty="0" smtClean="0">
                <a:latin typeface="Calibri" pitchFamily="34" charset="0"/>
                <a:cs typeface="Calibri" pitchFamily="34" charset="0"/>
              </a:rPr>
              <a:t>Descripción de los avances.</a:t>
            </a:r>
            <a:endParaRPr lang="es-MX" sz="1400" dirty="0">
              <a:latin typeface="Calibri" pitchFamily="34" charset="0"/>
              <a:cs typeface="Calibri" pitchFamily="34" charset="0"/>
            </a:endParaRPr>
          </a:p>
        </p:txBody>
      </p:sp>
      <p:pic>
        <p:nvPicPr>
          <p:cNvPr id="6" name="5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7" name="6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Tree>
    <p:extLst>
      <p:ext uri="{BB962C8B-B14F-4D97-AF65-F5344CB8AC3E}">
        <p14:creationId xmlns:p14="http://schemas.microsoft.com/office/powerpoint/2010/main" val="2990034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Proyecto Final(Criterios de Evaluación)</a:t>
            </a:r>
            <a:endParaRPr lang="es-MX" dirty="0"/>
          </a:p>
        </p:txBody>
      </p:sp>
      <p:sp>
        <p:nvSpPr>
          <p:cNvPr id="5" name="4 CuadroTexto"/>
          <p:cNvSpPr txBox="1"/>
          <p:nvPr/>
        </p:nvSpPr>
        <p:spPr>
          <a:xfrm>
            <a:off x="323528" y="2420938"/>
            <a:ext cx="8496944" cy="2585323"/>
          </a:xfrm>
          <a:prstGeom prst="rect">
            <a:avLst/>
          </a:prstGeom>
          <a:noFill/>
        </p:spPr>
        <p:txBody>
          <a:bodyPr wrap="square" rtlCol="0">
            <a:spAutoFit/>
          </a:bodyPr>
          <a:lstStyle/>
          <a:p>
            <a:r>
              <a:rPr lang="es-MX" b="1" dirty="0" smtClean="0">
                <a:latin typeface="Calibri" pitchFamily="34" charset="0"/>
                <a:cs typeface="Calibri" pitchFamily="34" charset="0"/>
              </a:rPr>
              <a:t>Reporte Final: </a:t>
            </a:r>
            <a:endParaRPr lang="es-MX" dirty="0">
              <a:latin typeface="Calibri" pitchFamily="34" charset="0"/>
              <a:cs typeface="Calibri" pitchFamily="34" charset="0"/>
            </a:endParaRPr>
          </a:p>
          <a:p>
            <a:pPr marL="285750" indent="-285750">
              <a:buFont typeface="Arial" pitchFamily="34" charset="0"/>
              <a:buChar char="•"/>
            </a:pPr>
            <a:r>
              <a:rPr lang="es-MX" dirty="0">
                <a:latin typeface="Calibri" pitchFamily="34" charset="0"/>
              </a:rPr>
              <a:t>Descripción del proyecto</a:t>
            </a:r>
          </a:p>
          <a:p>
            <a:pPr marL="285750" indent="-285750">
              <a:buFont typeface="Arial" pitchFamily="34" charset="0"/>
              <a:buChar char="•"/>
            </a:pPr>
            <a:r>
              <a:rPr lang="es-MX" dirty="0">
                <a:latin typeface="Calibri" pitchFamily="34" charset="0"/>
              </a:rPr>
              <a:t>Descripción de la Aplicación (ambiente)</a:t>
            </a:r>
          </a:p>
          <a:p>
            <a:pPr marL="285750" indent="-285750">
              <a:buFont typeface="Arial" pitchFamily="34" charset="0"/>
              <a:buChar char="•"/>
            </a:pPr>
            <a:r>
              <a:rPr lang="es-MX" dirty="0">
                <a:latin typeface="Calibri" pitchFamily="34" charset="0"/>
              </a:rPr>
              <a:t>Transacciones</a:t>
            </a:r>
          </a:p>
          <a:p>
            <a:pPr marL="285750" indent="-285750">
              <a:buFont typeface="Arial" pitchFamily="34" charset="0"/>
              <a:buChar char="•"/>
            </a:pPr>
            <a:r>
              <a:rPr lang="es-MX" dirty="0">
                <a:latin typeface="Calibri" pitchFamily="34" charset="0"/>
              </a:rPr>
              <a:t>Log &amp; análisis</a:t>
            </a:r>
          </a:p>
          <a:p>
            <a:pPr marL="285750" indent="-285750">
              <a:buFont typeface="Arial" pitchFamily="34" charset="0"/>
              <a:buChar char="•"/>
            </a:pPr>
            <a:r>
              <a:rPr lang="es-MX" dirty="0">
                <a:latin typeface="Calibri" pitchFamily="34" charset="0"/>
              </a:rPr>
              <a:t>Métricas del host</a:t>
            </a:r>
          </a:p>
          <a:p>
            <a:pPr marL="285750" indent="-285750">
              <a:buFont typeface="Arial" pitchFamily="34" charset="0"/>
              <a:buChar char="•"/>
            </a:pPr>
            <a:r>
              <a:rPr lang="es-MX" dirty="0">
                <a:latin typeface="Calibri" pitchFamily="34" charset="0"/>
              </a:rPr>
              <a:t>Métricas de la máquina virtual (VM)</a:t>
            </a:r>
          </a:p>
          <a:p>
            <a:pPr marL="285750" indent="-285750">
              <a:buFont typeface="Arial" pitchFamily="34" charset="0"/>
              <a:buChar char="•"/>
            </a:pPr>
            <a:r>
              <a:rPr lang="es-MX" dirty="0">
                <a:latin typeface="Calibri" pitchFamily="34" charset="0"/>
              </a:rPr>
              <a:t>Métricas de las </a:t>
            </a:r>
            <a:r>
              <a:rPr lang="es-MX" dirty="0" smtClean="0">
                <a:latin typeface="Calibri" pitchFamily="34" charset="0"/>
              </a:rPr>
              <a:t>transacciones</a:t>
            </a:r>
            <a:endParaRPr lang="es-MX" dirty="0">
              <a:latin typeface="Calibri" pitchFamily="34" charset="0"/>
            </a:endParaRPr>
          </a:p>
          <a:p>
            <a:pPr marL="285750" indent="-285750">
              <a:buFont typeface="Arial" pitchFamily="34" charset="0"/>
              <a:buChar char="•"/>
            </a:pPr>
            <a:r>
              <a:rPr lang="es-MX" dirty="0">
                <a:latin typeface="Calibri" pitchFamily="34" charset="0"/>
              </a:rPr>
              <a:t>Comentarios de la implementación</a:t>
            </a:r>
          </a:p>
        </p:txBody>
      </p:sp>
      <p:pic>
        <p:nvPicPr>
          <p:cNvPr id="6" name="5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7" name="6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Tree>
    <p:extLst>
      <p:ext uri="{BB962C8B-B14F-4D97-AF65-F5344CB8AC3E}">
        <p14:creationId xmlns:p14="http://schemas.microsoft.com/office/powerpoint/2010/main" val="1050022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Información general</a:t>
            </a:r>
            <a:endParaRPr lang="es-MX" dirty="0"/>
          </a:p>
        </p:txBody>
      </p:sp>
      <p:sp>
        <p:nvSpPr>
          <p:cNvPr id="3" name="2 Marcador de contenido"/>
          <p:cNvSpPr>
            <a:spLocks noGrp="1"/>
          </p:cNvSpPr>
          <p:nvPr>
            <p:ph idx="1"/>
          </p:nvPr>
        </p:nvSpPr>
        <p:spPr/>
        <p:txBody>
          <a:bodyPr>
            <a:normAutofit/>
          </a:bodyPr>
          <a:lstStyle/>
          <a:p>
            <a:r>
              <a:rPr lang="es-MX" dirty="0" smtClean="0">
                <a:latin typeface="Calibri" pitchFamily="34" charset="0"/>
                <a:cs typeface="Calibri" pitchFamily="34" charset="0"/>
              </a:rPr>
              <a:t>Curso:</a:t>
            </a:r>
          </a:p>
          <a:p>
            <a:pPr marL="411480" lvl="1" indent="0">
              <a:buNone/>
            </a:pPr>
            <a:r>
              <a:rPr lang="es-MX" sz="2800" dirty="0" smtClean="0">
                <a:latin typeface="Calibri" pitchFamily="34" charset="0"/>
                <a:cs typeface="Calibri" pitchFamily="34" charset="0"/>
              </a:rPr>
              <a:t>	Rendimiento de Sistemas</a:t>
            </a:r>
          </a:p>
          <a:p>
            <a:pPr lvl="1"/>
            <a:endParaRPr lang="es-MX" dirty="0" smtClean="0">
              <a:latin typeface="Calibri" pitchFamily="34" charset="0"/>
              <a:cs typeface="Calibri" pitchFamily="34" charset="0"/>
            </a:endParaRPr>
          </a:p>
          <a:p>
            <a:r>
              <a:rPr lang="es-MX" dirty="0" smtClean="0">
                <a:latin typeface="Calibri" pitchFamily="34" charset="0"/>
                <a:cs typeface="Calibri" pitchFamily="34" charset="0"/>
              </a:rPr>
              <a:t>Maestro</a:t>
            </a:r>
            <a:endParaRPr lang="es-MX" dirty="0">
              <a:latin typeface="Calibri" pitchFamily="34" charset="0"/>
              <a:cs typeface="Calibri" pitchFamily="34" charset="0"/>
            </a:endParaRPr>
          </a:p>
          <a:p>
            <a:pPr marL="109728" indent="0">
              <a:buNone/>
            </a:pPr>
            <a:r>
              <a:rPr lang="es-MX" dirty="0" smtClean="0">
                <a:latin typeface="Calibri" pitchFamily="34" charset="0"/>
                <a:cs typeface="Calibri" pitchFamily="34" charset="0"/>
              </a:rPr>
              <a:t>	</a:t>
            </a:r>
            <a:r>
              <a:rPr lang="es-MX" dirty="0" smtClean="0">
                <a:solidFill>
                  <a:schemeClr val="accent6">
                    <a:lumMod val="75000"/>
                  </a:schemeClr>
                </a:solidFill>
                <a:latin typeface="Calibri" pitchFamily="34" charset="0"/>
                <a:cs typeface="Calibri" pitchFamily="34" charset="0"/>
              </a:rPr>
              <a:t>M.C</a:t>
            </a:r>
            <a:r>
              <a:rPr lang="es-MX" dirty="0">
                <a:solidFill>
                  <a:schemeClr val="accent6">
                    <a:lumMod val="75000"/>
                  </a:schemeClr>
                </a:solidFill>
                <a:latin typeface="Calibri" pitchFamily="34" charset="0"/>
                <a:cs typeface="Calibri" pitchFamily="34" charset="0"/>
              </a:rPr>
              <a:t>. </a:t>
            </a:r>
            <a:r>
              <a:rPr lang="es-MX" dirty="0" smtClean="0">
                <a:solidFill>
                  <a:schemeClr val="accent6">
                    <a:lumMod val="75000"/>
                  </a:schemeClr>
                </a:solidFill>
                <a:latin typeface="Calibri" pitchFamily="34" charset="0"/>
                <a:cs typeface="Calibri" pitchFamily="34" charset="0"/>
              </a:rPr>
              <a:t>Juan </a:t>
            </a:r>
            <a:r>
              <a:rPr lang="es-MX" dirty="0" err="1" smtClean="0">
                <a:solidFill>
                  <a:schemeClr val="accent6">
                    <a:lumMod val="75000"/>
                  </a:schemeClr>
                </a:solidFill>
                <a:latin typeface="Calibri" pitchFamily="34" charset="0"/>
                <a:cs typeface="Calibri" pitchFamily="34" charset="0"/>
              </a:rPr>
              <a:t>Angel</a:t>
            </a:r>
            <a:r>
              <a:rPr lang="es-MX" dirty="0" smtClean="0">
                <a:solidFill>
                  <a:schemeClr val="accent6">
                    <a:lumMod val="75000"/>
                  </a:schemeClr>
                </a:solidFill>
                <a:latin typeface="Calibri" pitchFamily="34" charset="0"/>
                <a:cs typeface="Calibri" pitchFamily="34" charset="0"/>
              </a:rPr>
              <a:t> Ramírez Tamariz</a:t>
            </a:r>
          </a:p>
          <a:p>
            <a:pPr marL="109728" indent="0">
              <a:buNone/>
            </a:pPr>
            <a:r>
              <a:rPr lang="es-MX" dirty="0">
                <a:solidFill>
                  <a:schemeClr val="accent6">
                    <a:lumMod val="75000"/>
                  </a:schemeClr>
                </a:solidFill>
                <a:latin typeface="Calibri" pitchFamily="34" charset="0"/>
                <a:cs typeface="Calibri" pitchFamily="34" charset="0"/>
              </a:rPr>
              <a:t>	</a:t>
            </a:r>
            <a:r>
              <a:rPr lang="es-MX" dirty="0" smtClean="0">
                <a:solidFill>
                  <a:schemeClr val="accent6">
                    <a:lumMod val="75000"/>
                  </a:schemeClr>
                </a:solidFill>
                <a:latin typeface="Calibri" pitchFamily="34" charset="0"/>
                <a:cs typeface="Calibri" pitchFamily="34" charset="0"/>
              </a:rPr>
              <a:t>juan.ramirez@copamex.com</a:t>
            </a:r>
          </a:p>
        </p:txBody>
      </p:sp>
      <p:pic>
        <p:nvPicPr>
          <p:cNvPr id="4" name="3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5" name="4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
        <p:nvSpPr>
          <p:cNvPr id="6" name="5 CuadroTexto"/>
          <p:cNvSpPr txBox="1"/>
          <p:nvPr/>
        </p:nvSpPr>
        <p:spPr>
          <a:xfrm>
            <a:off x="8161611" y="6514329"/>
            <a:ext cx="1005403" cy="338554"/>
          </a:xfrm>
          <a:prstGeom prst="rect">
            <a:avLst/>
          </a:prstGeom>
          <a:noFill/>
        </p:spPr>
        <p:txBody>
          <a:bodyPr wrap="none" rtlCol="0">
            <a:spAutoFit/>
          </a:bodyPr>
          <a:lstStyle/>
          <a:p>
            <a:r>
              <a:rPr lang="es-MX" sz="1600" dirty="0" smtClean="0">
                <a:latin typeface="Calibri" pitchFamily="34" charset="0"/>
                <a:cs typeface="Calibri" pitchFamily="34" charset="0"/>
              </a:rPr>
              <a:t>JTAMARIZ</a:t>
            </a:r>
            <a:endParaRPr lang="es-MX" sz="1600" dirty="0">
              <a:latin typeface="Calibri" pitchFamily="34" charset="0"/>
              <a:cs typeface="Calibri" pitchFamily="34" charset="0"/>
            </a:endParaRPr>
          </a:p>
        </p:txBody>
      </p:sp>
      <p:sp>
        <p:nvSpPr>
          <p:cNvPr id="7" name="6 CuadroTexto"/>
          <p:cNvSpPr txBox="1"/>
          <p:nvPr/>
        </p:nvSpPr>
        <p:spPr>
          <a:xfrm>
            <a:off x="-18016" y="6510612"/>
            <a:ext cx="2514471" cy="338554"/>
          </a:xfrm>
          <a:prstGeom prst="rect">
            <a:avLst/>
          </a:prstGeom>
          <a:noFill/>
        </p:spPr>
        <p:txBody>
          <a:bodyPr wrap="none" rtlCol="0">
            <a:spAutoFit/>
          </a:bodyPr>
          <a:lstStyle/>
          <a:p>
            <a:r>
              <a:rPr lang="es-MX" sz="1600" dirty="0" smtClean="0">
                <a:latin typeface="Calibri" pitchFamily="34" charset="0"/>
                <a:cs typeface="Calibri" pitchFamily="34" charset="0"/>
              </a:rPr>
              <a:t>UANL / FCFM / RSIS / </a:t>
            </a:r>
            <a:r>
              <a:rPr lang="es-MX" sz="1600" dirty="0" smtClean="0">
                <a:latin typeface="Calibri" pitchFamily="34" charset="0"/>
                <a:cs typeface="Calibri" pitchFamily="34" charset="0"/>
              </a:rPr>
              <a:t>2016B</a:t>
            </a:r>
            <a:endParaRPr lang="es-MX" sz="1600" dirty="0">
              <a:latin typeface="Calibri" pitchFamily="34" charset="0"/>
              <a:cs typeface="Calibri" pitchFamily="34" charset="0"/>
            </a:endParaRPr>
          </a:p>
        </p:txBody>
      </p:sp>
    </p:spTree>
    <p:extLst>
      <p:ext uri="{BB962C8B-B14F-4D97-AF65-F5344CB8AC3E}">
        <p14:creationId xmlns:p14="http://schemas.microsoft.com/office/powerpoint/2010/main" val="2531890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6" name="Picture 18" descr="http://donkasprzak.com/wp-content/uploads/2008/05/internet_cloud.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68513" y="3176475"/>
            <a:ext cx="3688500" cy="2766375"/>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MX" dirty="0" smtClean="0"/>
              <a:t>Proyecto Final</a:t>
            </a:r>
            <a:endParaRPr lang="es-MX" dirty="0"/>
          </a:p>
        </p:txBody>
      </p:sp>
      <p:pic>
        <p:nvPicPr>
          <p:cNvPr id="6" name="5 Imagen" descr="ScreenHunter_17 Nov"/>
          <p:cNvPicPr/>
          <p:nvPr/>
        </p:nvPicPr>
        <p:blipFill>
          <a:blip r:embed="rId3">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7" name="6 Imagen" descr="ScreenHunter_16 Nov"/>
          <p:cNvPicPr/>
          <p:nvPr/>
        </p:nvPicPr>
        <p:blipFill>
          <a:blip r:embed="rId4">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pic>
        <p:nvPicPr>
          <p:cNvPr id="2050" name="Picture 2" descr="https://cdn0.iconfinder.com/data/icons/Dunking/512/Stor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162" y="3620409"/>
            <a:ext cx="1571270" cy="157127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2307" y="2060849"/>
            <a:ext cx="1572425"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http://beenocle.com/wp-content/uploads/2013/08/coffee-stor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5831" y="5147311"/>
            <a:ext cx="1743323" cy="174332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www.hopespringsvillage.org/uploads/5/4/9/4/54945047/5600368_ori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4357" y="3230649"/>
            <a:ext cx="1916662" cy="19166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14376" y="5339341"/>
            <a:ext cx="1511455" cy="138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descr="C:\Users\juan.ramirez\AppData\Local\Microsoft\Windows\Temporary Internet Files\Content.IE5\3MVXWIVI\MacAppStor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5536" y="5377913"/>
            <a:ext cx="1385500" cy="1385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744" y="5471327"/>
            <a:ext cx="1701412" cy="1386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descr="http://image.shutterstock.com/z/stock-vector-chic-tailor-store-icon-separately-grouped-easy-edition-61174189.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b="8039"/>
          <a:stretch/>
        </p:blipFill>
        <p:spPr bwMode="auto">
          <a:xfrm>
            <a:off x="4067944" y="5412611"/>
            <a:ext cx="1612496" cy="1238961"/>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02539" y="1924050"/>
            <a:ext cx="163830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4" name="Picture 16" descr="C:\Users\juan.ramirez\AppData\Local\Microsoft\Windows\Temporary Internet Files\Content.IE5\S3OWB4EE\Bank.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51061" y="1508786"/>
            <a:ext cx="2058757" cy="205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324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Proyecto Final</a:t>
            </a:r>
            <a:endParaRPr lang="es-MX" dirty="0"/>
          </a:p>
        </p:txBody>
      </p:sp>
      <p:pic>
        <p:nvPicPr>
          <p:cNvPr id="6" name="5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7" name="6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pic>
        <p:nvPicPr>
          <p:cNvPr id="25" name="Picture 20" descr="http://staffingstream.wpengine.netdna-cdn.com/wp-content/uploads/2012/10/website-design.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1680" y="1844824"/>
            <a:ext cx="5544616" cy="504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53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6" name="Picture 18" descr="http://donkasprzak.com/wp-content/uploads/2008/05/internet_cloud.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8876" y="2085676"/>
            <a:ext cx="3688500" cy="2766375"/>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MX" dirty="0" smtClean="0"/>
              <a:t>Proyecto Final</a:t>
            </a:r>
            <a:endParaRPr lang="es-MX" dirty="0"/>
          </a:p>
        </p:txBody>
      </p:sp>
      <p:pic>
        <p:nvPicPr>
          <p:cNvPr id="6" name="5 Imagen" descr="ScreenHunter_17 Nov"/>
          <p:cNvPicPr/>
          <p:nvPr/>
        </p:nvPicPr>
        <p:blipFill>
          <a:blip r:embed="rId3">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7" name="6 Imagen" descr="ScreenHunter_16 Nov"/>
          <p:cNvPicPr/>
          <p:nvPr/>
        </p:nvPicPr>
        <p:blipFill>
          <a:blip r:embed="rId4">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pic>
        <p:nvPicPr>
          <p:cNvPr id="2050" name="Picture 2" descr="https://cdn0.iconfinder.com/data/icons/Dunking/512/Stor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4248" y="4618963"/>
            <a:ext cx="2101627" cy="210162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juan.ramirez\AppData\Local\Microsoft\Windows\Temporary Internet Files\Content.IE5\S3OWB4EE\Ban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65" y="4110235"/>
            <a:ext cx="2808311" cy="280831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9 Conector recto de flecha"/>
          <p:cNvCxnSpPr/>
          <p:nvPr/>
        </p:nvCxnSpPr>
        <p:spPr>
          <a:xfrm>
            <a:off x="6056210" y="4343323"/>
            <a:ext cx="720080" cy="5087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flipH="1" flipV="1">
            <a:off x="6313104" y="3788210"/>
            <a:ext cx="926371" cy="6440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H="1">
            <a:off x="2855500" y="4331934"/>
            <a:ext cx="879665" cy="5087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V="1">
            <a:off x="2438330" y="3877323"/>
            <a:ext cx="832958" cy="5114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912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Proyecto Final (Referencias)</a:t>
            </a:r>
            <a:endParaRPr lang="es-MX" dirty="0"/>
          </a:p>
        </p:txBody>
      </p:sp>
      <p:sp>
        <p:nvSpPr>
          <p:cNvPr id="5" name="4 CuadroTexto"/>
          <p:cNvSpPr txBox="1"/>
          <p:nvPr/>
        </p:nvSpPr>
        <p:spPr>
          <a:xfrm>
            <a:off x="323528" y="2420938"/>
            <a:ext cx="8496944" cy="3139321"/>
          </a:xfrm>
          <a:prstGeom prst="rect">
            <a:avLst/>
          </a:prstGeom>
          <a:noFill/>
        </p:spPr>
        <p:txBody>
          <a:bodyPr wrap="square" rtlCol="0">
            <a:spAutoFit/>
          </a:bodyPr>
          <a:lstStyle/>
          <a:p>
            <a:r>
              <a:rPr lang="es-MX" smtClean="0"/>
              <a:t>Información.</a:t>
            </a:r>
            <a:endParaRPr lang="es-MX" dirty="0" smtClean="0">
              <a:hlinkClick r:id="rId2"/>
            </a:endParaRPr>
          </a:p>
          <a:p>
            <a:r>
              <a:rPr lang="es-MX" dirty="0" smtClean="0">
                <a:hlinkClick r:id="rId2"/>
              </a:rPr>
              <a:t>http</a:t>
            </a:r>
            <a:r>
              <a:rPr lang="es-MX" dirty="0">
                <a:hlinkClick r:id="rId2"/>
              </a:rPr>
              <a:t>://technet.microsoft.com/en-us/library/cc749249.aspx</a:t>
            </a:r>
            <a:endParaRPr lang="es-MX" dirty="0"/>
          </a:p>
          <a:p>
            <a:r>
              <a:rPr lang="es-MX" dirty="0">
                <a:hlinkClick r:id="rId3"/>
              </a:rPr>
              <a:t>http://www.petri.co.il/performance-monitoring-easy-way-part-1.htm</a:t>
            </a:r>
            <a:r>
              <a:rPr lang="es-MX" dirty="0"/>
              <a:t> </a:t>
            </a:r>
          </a:p>
          <a:p>
            <a:r>
              <a:rPr lang="es-MX" dirty="0">
                <a:hlinkClick r:id="rId4"/>
              </a:rPr>
              <a:t>http://software.intel.com/en-us/articles/use-windows-performance-monitor-for-infrastructure-health/</a:t>
            </a:r>
            <a:endParaRPr lang="es-MX" dirty="0"/>
          </a:p>
          <a:p>
            <a:endParaRPr lang="es-MX" dirty="0" smtClean="0"/>
          </a:p>
          <a:p>
            <a:r>
              <a:rPr lang="es-MX" dirty="0" smtClean="0"/>
              <a:t>Monitor </a:t>
            </a:r>
            <a:r>
              <a:rPr lang="es-MX" dirty="0"/>
              <a:t>de I/O de prueba por X días.</a:t>
            </a:r>
          </a:p>
          <a:p>
            <a:r>
              <a:rPr lang="es-MX" dirty="0">
                <a:hlinkClick r:id="rId5"/>
              </a:rPr>
              <a:t>http://www.hyperio.com/index.htm</a:t>
            </a:r>
            <a:endParaRPr lang="es-MX" dirty="0"/>
          </a:p>
          <a:p>
            <a:endParaRPr lang="es-MX" dirty="0" smtClean="0"/>
          </a:p>
          <a:p>
            <a:r>
              <a:rPr lang="es-MX" dirty="0" smtClean="0"/>
              <a:t>Programa </a:t>
            </a:r>
            <a:r>
              <a:rPr lang="es-MX" dirty="0"/>
              <a:t>que genera un log de la utilización de CPU.</a:t>
            </a:r>
          </a:p>
          <a:p>
            <a:r>
              <a:rPr lang="es-MX" dirty="0">
                <a:hlinkClick r:id="rId6"/>
              </a:rPr>
              <a:t>http://sourceforge.net/projects/cpu-usage-log/</a:t>
            </a:r>
            <a:endParaRPr lang="es-MX" dirty="0"/>
          </a:p>
        </p:txBody>
      </p:sp>
      <p:pic>
        <p:nvPicPr>
          <p:cNvPr id="6" name="5 Imagen" descr="ScreenHunter_17 Nov"/>
          <p:cNvPicPr/>
          <p:nvPr/>
        </p:nvPicPr>
        <p:blipFill>
          <a:blip r:embed="rId7">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7" name="6 Imagen" descr="ScreenHunter_16 Nov"/>
          <p:cNvPicPr/>
          <p:nvPr/>
        </p:nvPicPr>
        <p:blipFill>
          <a:blip r:embed="rId8">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Tree>
    <p:extLst>
      <p:ext uri="{BB962C8B-B14F-4D97-AF65-F5344CB8AC3E}">
        <p14:creationId xmlns:p14="http://schemas.microsoft.com/office/powerpoint/2010/main" val="2217137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Calendario</a:t>
            </a:r>
            <a:endParaRPr lang="es-MX" dirty="0"/>
          </a:p>
        </p:txBody>
      </p:sp>
      <p:pic>
        <p:nvPicPr>
          <p:cNvPr id="7" name="6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8" name="7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pic>
        <p:nvPicPr>
          <p:cNvPr id="102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295" y="1975432"/>
            <a:ext cx="6078041" cy="447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3765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Contenido del curso</a:t>
            </a:r>
            <a:endParaRPr lang="es-MX" dirty="0"/>
          </a:p>
        </p:txBody>
      </p:sp>
      <p:sp>
        <p:nvSpPr>
          <p:cNvPr id="3" name="2 Marcador de contenido"/>
          <p:cNvSpPr>
            <a:spLocks noGrp="1"/>
          </p:cNvSpPr>
          <p:nvPr>
            <p:ph idx="1"/>
          </p:nvPr>
        </p:nvSpPr>
        <p:spPr/>
        <p:txBody>
          <a:bodyPr>
            <a:normAutofit fontScale="70000" lnSpcReduction="20000"/>
          </a:bodyPr>
          <a:lstStyle/>
          <a:p>
            <a:pPr marL="109728" indent="0">
              <a:buNone/>
              <a:tabLst>
                <a:tab pos="720725" algn="l"/>
                <a:tab pos="1260475" algn="l"/>
              </a:tabLst>
            </a:pPr>
            <a:r>
              <a:rPr lang="es-MX" dirty="0" smtClean="0">
                <a:latin typeface="Calibri" pitchFamily="34" charset="0"/>
                <a:cs typeface="Calibri" pitchFamily="34" charset="0"/>
              </a:rPr>
              <a:t>I</a:t>
            </a:r>
            <a:r>
              <a:rPr lang="es-MX" dirty="0">
                <a:latin typeface="Calibri" pitchFamily="34" charset="0"/>
                <a:cs typeface="Calibri" pitchFamily="34" charset="0"/>
              </a:rPr>
              <a:t>. Introducción a la planeación de </a:t>
            </a:r>
            <a:r>
              <a:rPr lang="es-MX" dirty="0" smtClean="0">
                <a:latin typeface="Calibri" pitchFamily="34" charset="0"/>
                <a:cs typeface="Calibri" pitchFamily="34" charset="0"/>
              </a:rPr>
              <a:t>Capacidad</a:t>
            </a:r>
          </a:p>
          <a:p>
            <a:pPr marL="109728" indent="0">
              <a:buNone/>
              <a:tabLst>
                <a:tab pos="720725" algn="l"/>
                <a:tab pos="1260475" algn="l"/>
              </a:tabLst>
            </a:pPr>
            <a:endParaRPr lang="es-MX" dirty="0">
              <a:latin typeface="Calibri" pitchFamily="34" charset="0"/>
              <a:cs typeface="Calibri" pitchFamily="34" charset="0"/>
            </a:endParaRPr>
          </a:p>
          <a:p>
            <a:pPr marL="109728" indent="0">
              <a:buNone/>
              <a:tabLst>
                <a:tab pos="720725" algn="l"/>
                <a:tab pos="1260475" algn="l"/>
              </a:tabLst>
            </a:pPr>
            <a:r>
              <a:rPr lang="es-MX" dirty="0">
                <a:latin typeface="Calibri" pitchFamily="34" charset="0"/>
                <a:cs typeface="Calibri" pitchFamily="34" charset="0"/>
              </a:rPr>
              <a:t>II. Ciclo de vida de un sistema de cómputo</a:t>
            </a:r>
          </a:p>
          <a:p>
            <a:pPr marL="109728" indent="0">
              <a:buNone/>
              <a:tabLst>
                <a:tab pos="720725" algn="l"/>
                <a:tab pos="1260475" algn="l"/>
              </a:tabLst>
            </a:pPr>
            <a:r>
              <a:rPr lang="es-MX" dirty="0" smtClean="0">
                <a:latin typeface="Calibri" pitchFamily="34" charset="0"/>
                <a:cs typeface="Calibri" pitchFamily="34" charset="0"/>
              </a:rPr>
              <a:t>	1</a:t>
            </a:r>
            <a:r>
              <a:rPr lang="es-MX" dirty="0">
                <a:latin typeface="Calibri" pitchFamily="34" charset="0"/>
                <a:cs typeface="Calibri" pitchFamily="34" charset="0"/>
              </a:rPr>
              <a:t>. Introducción</a:t>
            </a:r>
          </a:p>
          <a:p>
            <a:pPr marL="109728" indent="0">
              <a:buNone/>
              <a:tabLst>
                <a:tab pos="720725" algn="l"/>
                <a:tab pos="1260475" algn="l"/>
              </a:tabLst>
            </a:pPr>
            <a:r>
              <a:rPr lang="es-MX" dirty="0" smtClean="0">
                <a:latin typeface="Calibri" pitchFamily="34" charset="0"/>
                <a:cs typeface="Calibri" pitchFamily="34" charset="0"/>
              </a:rPr>
              <a:t>	2</a:t>
            </a:r>
            <a:r>
              <a:rPr lang="es-MX" dirty="0">
                <a:latin typeface="Calibri" pitchFamily="34" charset="0"/>
                <a:cs typeface="Calibri" pitchFamily="34" charset="0"/>
              </a:rPr>
              <a:t>. Calidad de Servicio (</a:t>
            </a:r>
            <a:r>
              <a:rPr lang="es-MX" dirty="0" err="1">
                <a:latin typeface="Calibri" pitchFamily="34" charset="0"/>
                <a:cs typeface="Calibri" pitchFamily="34" charset="0"/>
              </a:rPr>
              <a:t>QoS</a:t>
            </a:r>
            <a:r>
              <a:rPr lang="es-MX" dirty="0">
                <a:latin typeface="Calibri" pitchFamily="34" charset="0"/>
                <a:cs typeface="Calibri" pitchFamily="34" charset="0"/>
              </a:rPr>
              <a:t>) en los Sistemas de TI</a:t>
            </a:r>
          </a:p>
          <a:p>
            <a:pPr marL="109728" indent="0">
              <a:buNone/>
              <a:tabLst>
                <a:tab pos="720725" algn="l"/>
                <a:tab pos="1260475" algn="l"/>
                <a:tab pos="1609725" algn="l"/>
              </a:tabLst>
            </a:pPr>
            <a:r>
              <a:rPr lang="es-MX" dirty="0" smtClean="0">
                <a:latin typeface="Calibri" pitchFamily="34" charset="0"/>
                <a:cs typeface="Calibri" pitchFamily="34" charset="0"/>
              </a:rPr>
              <a:t>		i</a:t>
            </a:r>
            <a:r>
              <a:rPr lang="es-MX" dirty="0">
                <a:latin typeface="Calibri" pitchFamily="34" charset="0"/>
                <a:cs typeface="Calibri" pitchFamily="34" charset="0"/>
              </a:rPr>
              <a:t>. 	</a:t>
            </a:r>
            <a:r>
              <a:rPr lang="es-MX" dirty="0" smtClean="0">
                <a:latin typeface="Calibri" pitchFamily="34" charset="0"/>
                <a:cs typeface="Calibri" pitchFamily="34" charset="0"/>
              </a:rPr>
              <a:t>Tiempo </a:t>
            </a:r>
            <a:r>
              <a:rPr lang="es-MX" dirty="0">
                <a:latin typeface="Calibri" pitchFamily="34" charset="0"/>
                <a:cs typeface="Calibri" pitchFamily="34" charset="0"/>
              </a:rPr>
              <a:t>de respuesta (Response Time)</a:t>
            </a:r>
          </a:p>
          <a:p>
            <a:pPr marL="109728" indent="0">
              <a:buNone/>
              <a:tabLst>
                <a:tab pos="720725" algn="l"/>
                <a:tab pos="1260475" algn="l"/>
                <a:tab pos="1609725" algn="l"/>
              </a:tabLst>
            </a:pPr>
            <a:r>
              <a:rPr lang="es-MX" dirty="0" smtClean="0">
                <a:latin typeface="Calibri" pitchFamily="34" charset="0"/>
                <a:cs typeface="Calibri" pitchFamily="34" charset="0"/>
              </a:rPr>
              <a:t>		ii.	</a:t>
            </a:r>
            <a:r>
              <a:rPr lang="es-MX" dirty="0" err="1" smtClean="0">
                <a:latin typeface="Calibri" pitchFamily="34" charset="0"/>
                <a:cs typeface="Calibri" pitchFamily="34" charset="0"/>
              </a:rPr>
              <a:t>Throughput</a:t>
            </a:r>
            <a:endParaRPr lang="es-MX" dirty="0">
              <a:latin typeface="Calibri" pitchFamily="34" charset="0"/>
              <a:cs typeface="Calibri" pitchFamily="34" charset="0"/>
            </a:endParaRPr>
          </a:p>
          <a:p>
            <a:pPr marL="109728" indent="0">
              <a:buNone/>
              <a:tabLst>
                <a:tab pos="720725" algn="l"/>
                <a:tab pos="1260475" algn="l"/>
                <a:tab pos="1609725" algn="l"/>
              </a:tabLst>
            </a:pPr>
            <a:r>
              <a:rPr lang="es-MX" dirty="0" smtClean="0">
                <a:latin typeface="Calibri" pitchFamily="34" charset="0"/>
                <a:cs typeface="Calibri" pitchFamily="34" charset="0"/>
              </a:rPr>
              <a:t>		iii.	Disponibilidad </a:t>
            </a:r>
            <a:r>
              <a:rPr lang="es-MX" dirty="0">
                <a:latin typeface="Calibri" pitchFamily="34" charset="0"/>
                <a:cs typeface="Calibri" pitchFamily="34" charset="0"/>
              </a:rPr>
              <a:t>(</a:t>
            </a:r>
            <a:r>
              <a:rPr lang="es-MX" dirty="0" err="1">
                <a:latin typeface="Calibri" pitchFamily="34" charset="0"/>
                <a:cs typeface="Calibri" pitchFamily="34" charset="0"/>
              </a:rPr>
              <a:t>Availability</a:t>
            </a:r>
            <a:r>
              <a:rPr lang="es-MX" dirty="0">
                <a:latin typeface="Calibri" pitchFamily="34" charset="0"/>
                <a:cs typeface="Calibri" pitchFamily="34" charset="0"/>
              </a:rPr>
              <a:t>)</a:t>
            </a:r>
          </a:p>
          <a:p>
            <a:pPr marL="109728" indent="0">
              <a:buNone/>
              <a:tabLst>
                <a:tab pos="720725" algn="l"/>
                <a:tab pos="1260475" algn="l"/>
                <a:tab pos="1609725" algn="l"/>
              </a:tabLst>
            </a:pPr>
            <a:r>
              <a:rPr lang="es-MX" dirty="0" smtClean="0">
                <a:latin typeface="Calibri" pitchFamily="34" charset="0"/>
                <a:cs typeface="Calibri" pitchFamily="34" charset="0"/>
              </a:rPr>
              <a:t>		iv.	Confiabilidad </a:t>
            </a:r>
            <a:r>
              <a:rPr lang="es-MX" dirty="0">
                <a:latin typeface="Calibri" pitchFamily="34" charset="0"/>
                <a:cs typeface="Calibri" pitchFamily="34" charset="0"/>
              </a:rPr>
              <a:t>(</a:t>
            </a:r>
            <a:r>
              <a:rPr lang="es-MX" dirty="0" err="1">
                <a:latin typeface="Calibri" pitchFamily="34" charset="0"/>
                <a:cs typeface="Calibri" pitchFamily="34" charset="0"/>
              </a:rPr>
              <a:t>Reliability</a:t>
            </a:r>
            <a:r>
              <a:rPr lang="es-MX" dirty="0">
                <a:latin typeface="Calibri" pitchFamily="34" charset="0"/>
                <a:cs typeface="Calibri" pitchFamily="34" charset="0"/>
              </a:rPr>
              <a:t>)</a:t>
            </a:r>
          </a:p>
          <a:p>
            <a:pPr marL="109728" indent="0">
              <a:buNone/>
              <a:tabLst>
                <a:tab pos="720725" algn="l"/>
                <a:tab pos="1260475" algn="l"/>
                <a:tab pos="1609725" algn="l"/>
              </a:tabLst>
            </a:pPr>
            <a:r>
              <a:rPr lang="es-MX" dirty="0" smtClean="0">
                <a:latin typeface="Calibri" pitchFamily="34" charset="0"/>
                <a:cs typeface="Calibri" pitchFamily="34" charset="0"/>
              </a:rPr>
              <a:t>		v</a:t>
            </a:r>
            <a:r>
              <a:rPr lang="es-MX" dirty="0">
                <a:latin typeface="Calibri" pitchFamily="34" charset="0"/>
                <a:cs typeface="Calibri" pitchFamily="34" charset="0"/>
              </a:rPr>
              <a:t>. </a:t>
            </a:r>
            <a:r>
              <a:rPr lang="es-MX" dirty="0" smtClean="0">
                <a:latin typeface="Calibri" pitchFamily="34" charset="0"/>
                <a:cs typeface="Calibri" pitchFamily="34" charset="0"/>
              </a:rPr>
              <a:t>	Seguridad </a:t>
            </a:r>
            <a:r>
              <a:rPr lang="es-MX" dirty="0">
                <a:latin typeface="Calibri" pitchFamily="34" charset="0"/>
                <a:cs typeface="Calibri" pitchFamily="34" charset="0"/>
              </a:rPr>
              <a:t>(Security)</a:t>
            </a:r>
          </a:p>
          <a:p>
            <a:pPr marL="109728" indent="0">
              <a:buNone/>
              <a:tabLst>
                <a:tab pos="720725" algn="l"/>
                <a:tab pos="1260475" algn="l"/>
                <a:tab pos="1609725" algn="l"/>
              </a:tabLst>
            </a:pPr>
            <a:r>
              <a:rPr lang="es-MX" dirty="0" smtClean="0">
                <a:latin typeface="Calibri" pitchFamily="34" charset="0"/>
                <a:cs typeface="Calibri" pitchFamily="34" charset="0"/>
              </a:rPr>
              <a:t>		vi.	Escalabilidad </a:t>
            </a:r>
            <a:r>
              <a:rPr lang="es-MX" dirty="0">
                <a:latin typeface="Calibri" pitchFamily="34" charset="0"/>
                <a:cs typeface="Calibri" pitchFamily="34" charset="0"/>
              </a:rPr>
              <a:t>(</a:t>
            </a:r>
            <a:r>
              <a:rPr lang="es-MX" dirty="0" err="1">
                <a:latin typeface="Calibri" pitchFamily="34" charset="0"/>
                <a:cs typeface="Calibri" pitchFamily="34" charset="0"/>
              </a:rPr>
              <a:t>Scalability</a:t>
            </a:r>
            <a:r>
              <a:rPr lang="es-MX" dirty="0">
                <a:latin typeface="Calibri" pitchFamily="34" charset="0"/>
                <a:cs typeface="Calibri" pitchFamily="34" charset="0"/>
              </a:rPr>
              <a:t>)</a:t>
            </a:r>
          </a:p>
          <a:p>
            <a:pPr marL="109728" indent="0">
              <a:buNone/>
              <a:tabLst>
                <a:tab pos="720725" algn="l"/>
                <a:tab pos="1260475" algn="l"/>
                <a:tab pos="1609725" algn="l"/>
              </a:tabLst>
            </a:pPr>
            <a:r>
              <a:rPr lang="es-MX" dirty="0" smtClean="0">
                <a:latin typeface="Calibri" pitchFamily="34" charset="0"/>
                <a:cs typeface="Calibri" pitchFamily="34" charset="0"/>
              </a:rPr>
              <a:t>		vii.	Extensibilidad </a:t>
            </a:r>
            <a:r>
              <a:rPr lang="es-MX" dirty="0">
                <a:latin typeface="Calibri" pitchFamily="34" charset="0"/>
                <a:cs typeface="Calibri" pitchFamily="34" charset="0"/>
              </a:rPr>
              <a:t>(</a:t>
            </a:r>
            <a:r>
              <a:rPr lang="es-MX" dirty="0" err="1">
                <a:latin typeface="Calibri" pitchFamily="34" charset="0"/>
                <a:cs typeface="Calibri" pitchFamily="34" charset="0"/>
              </a:rPr>
              <a:t>Extensibility</a:t>
            </a:r>
            <a:r>
              <a:rPr lang="es-MX" dirty="0">
                <a:latin typeface="Calibri" pitchFamily="34" charset="0"/>
                <a:cs typeface="Calibri" pitchFamily="34" charset="0"/>
              </a:rPr>
              <a:t>)</a:t>
            </a:r>
          </a:p>
          <a:p>
            <a:pPr marL="109728" indent="0">
              <a:buNone/>
              <a:tabLst>
                <a:tab pos="720725" algn="l"/>
                <a:tab pos="1260475" algn="l"/>
              </a:tabLst>
            </a:pPr>
            <a:r>
              <a:rPr lang="es-MX" dirty="0" smtClean="0">
                <a:latin typeface="Calibri" pitchFamily="34" charset="0"/>
                <a:cs typeface="Calibri" pitchFamily="34" charset="0"/>
              </a:rPr>
              <a:t>	3</a:t>
            </a:r>
            <a:r>
              <a:rPr lang="es-MX" dirty="0">
                <a:latin typeface="Calibri" pitchFamily="34" charset="0"/>
                <a:cs typeface="Calibri" pitchFamily="34" charset="0"/>
              </a:rPr>
              <a:t>. Ciclo de vida de un sistema</a:t>
            </a:r>
          </a:p>
          <a:p>
            <a:pPr marL="109728" indent="0">
              <a:buNone/>
              <a:tabLst>
                <a:tab pos="720725" algn="l"/>
                <a:tab pos="1260475" algn="l"/>
              </a:tabLst>
            </a:pPr>
            <a:r>
              <a:rPr lang="es-MX" dirty="0" smtClean="0">
                <a:latin typeface="Calibri" pitchFamily="34" charset="0"/>
                <a:cs typeface="Calibri" pitchFamily="34" charset="0"/>
              </a:rPr>
              <a:t>	4</a:t>
            </a:r>
            <a:r>
              <a:rPr lang="es-MX" dirty="0">
                <a:latin typeface="Calibri" pitchFamily="34" charset="0"/>
                <a:cs typeface="Calibri" pitchFamily="34" charset="0"/>
              </a:rPr>
              <a:t>. Modelo de referencia para Sistemas de </a:t>
            </a:r>
            <a:r>
              <a:rPr lang="es-MX" dirty="0" smtClean="0">
                <a:latin typeface="Calibri" pitchFamily="34" charset="0"/>
                <a:cs typeface="Calibri" pitchFamily="34" charset="0"/>
              </a:rPr>
              <a:t>TI</a:t>
            </a:r>
            <a:endParaRPr lang="es-MX" dirty="0">
              <a:latin typeface="Calibri" pitchFamily="34" charset="0"/>
              <a:cs typeface="Calibri" pitchFamily="34" charset="0"/>
            </a:endParaRPr>
          </a:p>
        </p:txBody>
      </p:sp>
      <p:sp>
        <p:nvSpPr>
          <p:cNvPr id="6" name="5 CuadroTexto"/>
          <p:cNvSpPr txBox="1"/>
          <p:nvPr/>
        </p:nvSpPr>
        <p:spPr>
          <a:xfrm>
            <a:off x="8161611" y="6514329"/>
            <a:ext cx="1005403" cy="338554"/>
          </a:xfrm>
          <a:prstGeom prst="rect">
            <a:avLst/>
          </a:prstGeom>
          <a:noFill/>
        </p:spPr>
        <p:txBody>
          <a:bodyPr wrap="none" rtlCol="0">
            <a:spAutoFit/>
          </a:bodyPr>
          <a:lstStyle/>
          <a:p>
            <a:r>
              <a:rPr lang="es-MX" sz="1600" dirty="0" smtClean="0">
                <a:latin typeface="Calibri" pitchFamily="34" charset="0"/>
                <a:cs typeface="Calibri" pitchFamily="34" charset="0"/>
              </a:rPr>
              <a:t>JTAMARIZ</a:t>
            </a:r>
            <a:endParaRPr lang="es-MX" sz="1600" dirty="0">
              <a:latin typeface="Calibri" pitchFamily="34" charset="0"/>
              <a:cs typeface="Calibri" pitchFamily="34" charset="0"/>
            </a:endParaRPr>
          </a:p>
        </p:txBody>
      </p:sp>
      <p:sp>
        <p:nvSpPr>
          <p:cNvPr id="8" name="7 CuadroTexto"/>
          <p:cNvSpPr txBox="1"/>
          <p:nvPr/>
        </p:nvSpPr>
        <p:spPr>
          <a:xfrm>
            <a:off x="-18016" y="6510612"/>
            <a:ext cx="2514471" cy="338554"/>
          </a:xfrm>
          <a:prstGeom prst="rect">
            <a:avLst/>
          </a:prstGeom>
          <a:noFill/>
        </p:spPr>
        <p:txBody>
          <a:bodyPr wrap="none" rtlCol="0">
            <a:spAutoFit/>
          </a:bodyPr>
          <a:lstStyle/>
          <a:p>
            <a:r>
              <a:rPr lang="es-MX" sz="1600" dirty="0" smtClean="0">
                <a:latin typeface="Calibri" pitchFamily="34" charset="0"/>
                <a:cs typeface="Calibri" pitchFamily="34" charset="0"/>
              </a:rPr>
              <a:t>UANL / FCFM / RSIS / </a:t>
            </a:r>
            <a:r>
              <a:rPr lang="es-MX" sz="1600" dirty="0" smtClean="0">
                <a:latin typeface="Calibri" pitchFamily="34" charset="0"/>
                <a:cs typeface="Calibri" pitchFamily="34" charset="0"/>
              </a:rPr>
              <a:t>2016B</a:t>
            </a:r>
            <a:endParaRPr lang="es-MX" sz="1600" dirty="0">
              <a:latin typeface="Calibri" pitchFamily="34" charset="0"/>
              <a:cs typeface="Calibri" pitchFamily="34" charset="0"/>
            </a:endParaRPr>
          </a:p>
        </p:txBody>
      </p:sp>
      <p:pic>
        <p:nvPicPr>
          <p:cNvPr id="9" name="8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10" name="9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Tree>
    <p:extLst>
      <p:ext uri="{BB962C8B-B14F-4D97-AF65-F5344CB8AC3E}">
        <p14:creationId xmlns:p14="http://schemas.microsoft.com/office/powerpoint/2010/main" val="516867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Contenido del curso</a:t>
            </a:r>
            <a:endParaRPr lang="es-MX" dirty="0"/>
          </a:p>
        </p:txBody>
      </p:sp>
      <p:sp>
        <p:nvSpPr>
          <p:cNvPr id="3" name="2 Marcador de contenido"/>
          <p:cNvSpPr>
            <a:spLocks noGrp="1"/>
          </p:cNvSpPr>
          <p:nvPr>
            <p:ph idx="1"/>
          </p:nvPr>
        </p:nvSpPr>
        <p:spPr>
          <a:xfrm>
            <a:off x="457200" y="2249424"/>
            <a:ext cx="8579296" cy="4325112"/>
          </a:xfrm>
        </p:spPr>
        <p:txBody>
          <a:bodyPr>
            <a:normAutofit fontScale="70000" lnSpcReduction="20000"/>
          </a:bodyPr>
          <a:lstStyle/>
          <a:p>
            <a:pPr marL="109728" indent="0">
              <a:buNone/>
              <a:tabLst>
                <a:tab pos="720725" algn="l"/>
                <a:tab pos="1081088" algn="l"/>
                <a:tab pos="1441450" algn="l"/>
              </a:tabLst>
            </a:pPr>
            <a:r>
              <a:rPr lang="es-MX" dirty="0" smtClean="0">
                <a:latin typeface="Calibri" pitchFamily="34" charset="0"/>
                <a:cs typeface="Calibri" pitchFamily="34" charset="0"/>
              </a:rPr>
              <a:t>III. Principios de procesamiento de transacciones</a:t>
            </a:r>
            <a:endParaRPr lang="es-MX" dirty="0">
              <a:latin typeface="Calibri" pitchFamily="34" charset="0"/>
              <a:cs typeface="Calibri" pitchFamily="34" charset="0"/>
            </a:endParaRPr>
          </a:p>
          <a:p>
            <a:pPr marL="109728" indent="0">
              <a:buNone/>
              <a:tabLst>
                <a:tab pos="720725" algn="l"/>
                <a:tab pos="1081088" algn="l"/>
                <a:tab pos="1441450" algn="l"/>
              </a:tabLst>
            </a:pPr>
            <a:r>
              <a:rPr lang="es-MX" dirty="0" smtClean="0">
                <a:latin typeface="Calibri" pitchFamily="34" charset="0"/>
                <a:cs typeface="Calibri" pitchFamily="34" charset="0"/>
              </a:rPr>
              <a:t>	1. Conceptos básicos</a:t>
            </a:r>
          </a:p>
          <a:p>
            <a:pPr marL="109728" indent="0">
              <a:buNone/>
              <a:tabLst>
                <a:tab pos="720725" algn="l"/>
                <a:tab pos="1081088" algn="l"/>
                <a:tab pos="1441450" algn="l"/>
              </a:tabLst>
            </a:pPr>
            <a:r>
              <a:rPr lang="es-MX" dirty="0" smtClean="0">
                <a:latin typeface="Calibri" pitchFamily="34" charset="0"/>
                <a:cs typeface="Calibri" pitchFamily="34" charset="0"/>
              </a:rPr>
              <a:t>	2. Que es una transacción</a:t>
            </a:r>
          </a:p>
          <a:p>
            <a:pPr marL="109728" indent="0">
              <a:buNone/>
              <a:tabLst>
                <a:tab pos="720725" algn="l"/>
                <a:tab pos="1081088" algn="l"/>
                <a:tab pos="1441450" algn="l"/>
              </a:tabLst>
            </a:pPr>
            <a:r>
              <a:rPr lang="es-MX" dirty="0" smtClean="0">
                <a:latin typeface="Calibri" pitchFamily="34" charset="0"/>
                <a:cs typeface="Calibri" pitchFamily="34" charset="0"/>
              </a:rPr>
              <a:t>	3. Arquitectura de un sistema de procesamiento de transacciones</a:t>
            </a:r>
          </a:p>
          <a:p>
            <a:pPr marL="109728" indent="0">
              <a:buNone/>
              <a:tabLst>
                <a:tab pos="720725" algn="l"/>
                <a:tab pos="1081088" algn="l"/>
                <a:tab pos="1441450" algn="l"/>
              </a:tabLst>
            </a:pPr>
            <a:r>
              <a:rPr lang="es-MX" dirty="0" smtClean="0">
                <a:latin typeface="Calibri" pitchFamily="34" charset="0"/>
                <a:cs typeface="Calibri" pitchFamily="34" charset="0"/>
              </a:rPr>
              <a:t>	4. Propiedades de las transacciones (ACID)</a:t>
            </a:r>
          </a:p>
          <a:p>
            <a:pPr marL="109728" indent="0">
              <a:buNone/>
              <a:tabLst>
                <a:tab pos="720725" algn="l"/>
                <a:tab pos="1081088" algn="l"/>
                <a:tab pos="1441450" algn="l"/>
              </a:tabLst>
            </a:pPr>
            <a:r>
              <a:rPr lang="es-MX" dirty="0" smtClean="0">
                <a:latin typeface="Calibri" pitchFamily="34" charset="0"/>
                <a:cs typeface="Calibri" pitchFamily="34" charset="0"/>
              </a:rPr>
              <a:t>		i. 	Atomicidad (</a:t>
            </a:r>
            <a:r>
              <a:rPr lang="es-MX" dirty="0" err="1" smtClean="0">
                <a:latin typeface="Calibri" pitchFamily="34" charset="0"/>
                <a:cs typeface="Calibri" pitchFamily="34" charset="0"/>
              </a:rPr>
              <a:t>Atomicity</a:t>
            </a:r>
            <a:r>
              <a:rPr lang="es-MX" dirty="0" smtClean="0">
                <a:latin typeface="Calibri" pitchFamily="34" charset="0"/>
                <a:cs typeface="Calibri" pitchFamily="34" charset="0"/>
              </a:rPr>
              <a:t>)</a:t>
            </a:r>
          </a:p>
          <a:p>
            <a:pPr marL="109728" indent="0">
              <a:buNone/>
              <a:tabLst>
                <a:tab pos="720725" algn="l"/>
                <a:tab pos="1081088" algn="l"/>
                <a:tab pos="1441450" algn="l"/>
              </a:tabLst>
            </a:pPr>
            <a:r>
              <a:rPr lang="es-MX" dirty="0" smtClean="0">
                <a:latin typeface="Calibri" pitchFamily="34" charset="0"/>
                <a:cs typeface="Calibri" pitchFamily="34" charset="0"/>
              </a:rPr>
              <a:t>		ii. 	Consistencia [Integridad] (</a:t>
            </a:r>
            <a:r>
              <a:rPr lang="es-MX" dirty="0" err="1" smtClean="0">
                <a:latin typeface="Calibri" pitchFamily="34" charset="0"/>
                <a:cs typeface="Calibri" pitchFamily="34" charset="0"/>
              </a:rPr>
              <a:t>Consistency</a:t>
            </a:r>
            <a:r>
              <a:rPr lang="es-MX" dirty="0" smtClean="0">
                <a:latin typeface="Calibri" pitchFamily="34" charset="0"/>
                <a:cs typeface="Calibri" pitchFamily="34" charset="0"/>
              </a:rPr>
              <a:t>) </a:t>
            </a:r>
          </a:p>
          <a:p>
            <a:pPr marL="109728" indent="0">
              <a:buNone/>
              <a:tabLst>
                <a:tab pos="720725" algn="l"/>
                <a:tab pos="1081088" algn="l"/>
                <a:tab pos="1441450" algn="l"/>
              </a:tabLst>
            </a:pPr>
            <a:r>
              <a:rPr lang="es-MX" dirty="0" smtClean="0">
                <a:latin typeface="Calibri" pitchFamily="34" charset="0"/>
                <a:cs typeface="Calibri" pitchFamily="34" charset="0"/>
              </a:rPr>
              <a:t>		iii. 	Aislamiento (</a:t>
            </a:r>
            <a:r>
              <a:rPr lang="es-MX" dirty="0" err="1" smtClean="0">
                <a:latin typeface="Calibri" pitchFamily="34" charset="0"/>
                <a:cs typeface="Calibri" pitchFamily="34" charset="0"/>
              </a:rPr>
              <a:t>Isolation</a:t>
            </a:r>
            <a:r>
              <a:rPr lang="es-MX" dirty="0" smtClean="0">
                <a:latin typeface="Calibri" pitchFamily="34" charset="0"/>
                <a:cs typeface="Calibri" pitchFamily="34" charset="0"/>
              </a:rPr>
              <a:t>)</a:t>
            </a:r>
          </a:p>
          <a:p>
            <a:pPr marL="109728" indent="0">
              <a:buNone/>
              <a:tabLst>
                <a:tab pos="720725" algn="l"/>
                <a:tab pos="1081088" algn="l"/>
                <a:tab pos="1441450" algn="l"/>
              </a:tabLst>
            </a:pPr>
            <a:r>
              <a:rPr lang="es-MX" dirty="0" smtClean="0">
                <a:latin typeface="Calibri" pitchFamily="34" charset="0"/>
                <a:cs typeface="Calibri" pitchFamily="34" charset="0"/>
              </a:rPr>
              <a:t>		iv. 	Persistencia [Durabilidad] (</a:t>
            </a:r>
            <a:r>
              <a:rPr lang="es-MX" dirty="0" err="1" smtClean="0">
                <a:latin typeface="Calibri" pitchFamily="34" charset="0"/>
                <a:cs typeface="Calibri" pitchFamily="34" charset="0"/>
              </a:rPr>
              <a:t>Persistecy</a:t>
            </a:r>
            <a:r>
              <a:rPr lang="es-MX" dirty="0" smtClean="0">
                <a:latin typeface="Calibri" pitchFamily="34" charset="0"/>
                <a:cs typeface="Calibri" pitchFamily="34" charset="0"/>
              </a:rPr>
              <a:t>)</a:t>
            </a:r>
          </a:p>
          <a:p>
            <a:pPr marL="109728" indent="0">
              <a:buNone/>
              <a:tabLst>
                <a:tab pos="720725" algn="l"/>
                <a:tab pos="1081088" algn="l"/>
                <a:tab pos="1441450" algn="l"/>
              </a:tabLst>
            </a:pPr>
            <a:r>
              <a:rPr lang="es-MX" dirty="0" smtClean="0">
                <a:latin typeface="Calibri" pitchFamily="34" charset="0"/>
                <a:cs typeface="Calibri" pitchFamily="34" charset="0"/>
              </a:rPr>
              <a:t>	5. Protocolo 2PC (</a:t>
            </a:r>
            <a:r>
              <a:rPr lang="es-MX" dirty="0" err="1" smtClean="0">
                <a:latin typeface="Calibri" pitchFamily="34" charset="0"/>
                <a:cs typeface="Calibri" pitchFamily="34" charset="0"/>
              </a:rPr>
              <a:t>Two-Phase</a:t>
            </a:r>
            <a:r>
              <a:rPr lang="es-MX" dirty="0" smtClean="0">
                <a:latin typeface="Calibri" pitchFamily="34" charset="0"/>
                <a:cs typeface="Calibri" pitchFamily="34" charset="0"/>
              </a:rPr>
              <a:t> </a:t>
            </a:r>
            <a:r>
              <a:rPr lang="es-MX" dirty="0" err="1" smtClean="0">
                <a:latin typeface="Calibri" pitchFamily="34" charset="0"/>
                <a:cs typeface="Calibri" pitchFamily="34" charset="0"/>
              </a:rPr>
              <a:t>Commit</a:t>
            </a:r>
            <a:r>
              <a:rPr lang="es-MX" dirty="0" smtClean="0">
                <a:latin typeface="Calibri" pitchFamily="34" charset="0"/>
                <a:cs typeface="Calibri" pitchFamily="34" charset="0"/>
              </a:rPr>
              <a:t>)</a:t>
            </a:r>
          </a:p>
          <a:p>
            <a:pPr marL="109728" indent="0">
              <a:buNone/>
              <a:tabLst>
                <a:tab pos="720725" algn="l"/>
                <a:tab pos="1081088" algn="l"/>
                <a:tab pos="1441450" algn="l"/>
              </a:tabLst>
            </a:pPr>
            <a:r>
              <a:rPr lang="es-MX" dirty="0" smtClean="0">
                <a:latin typeface="Calibri" pitchFamily="34" charset="0"/>
                <a:cs typeface="Calibri" pitchFamily="34" charset="0"/>
              </a:rPr>
              <a:t>	6. Rendimiento en el procesamiento de transacciones</a:t>
            </a:r>
          </a:p>
          <a:p>
            <a:pPr marL="109728" indent="0">
              <a:buNone/>
              <a:tabLst>
                <a:tab pos="720725" algn="l"/>
                <a:tab pos="1081088" algn="l"/>
                <a:tab pos="1441450" algn="l"/>
              </a:tabLst>
            </a:pPr>
            <a:r>
              <a:rPr lang="es-MX" dirty="0" smtClean="0">
                <a:latin typeface="Calibri" pitchFamily="34" charset="0"/>
                <a:cs typeface="Calibri" pitchFamily="34" charset="0"/>
              </a:rPr>
              <a:t>	7. Disponibilidad (</a:t>
            </a:r>
            <a:r>
              <a:rPr lang="es-MX" dirty="0" err="1" smtClean="0">
                <a:latin typeface="Calibri" pitchFamily="34" charset="0"/>
                <a:cs typeface="Calibri" pitchFamily="34" charset="0"/>
              </a:rPr>
              <a:t>Availability</a:t>
            </a:r>
            <a:r>
              <a:rPr lang="es-MX" dirty="0" smtClean="0">
                <a:latin typeface="Calibri" pitchFamily="34" charset="0"/>
                <a:cs typeface="Calibri" pitchFamily="34" charset="0"/>
              </a:rPr>
              <a:t>)</a:t>
            </a:r>
          </a:p>
          <a:p>
            <a:pPr marL="109728" indent="0">
              <a:buNone/>
              <a:tabLst>
                <a:tab pos="720725" algn="l"/>
                <a:tab pos="1081088" algn="l"/>
                <a:tab pos="1441450" algn="l"/>
              </a:tabLst>
            </a:pPr>
            <a:r>
              <a:rPr lang="es-MX" dirty="0" smtClean="0">
                <a:latin typeface="Calibri" pitchFamily="34" charset="0"/>
                <a:cs typeface="Calibri" pitchFamily="34" charset="0"/>
              </a:rPr>
              <a:t>	8. Tipos de Sistemas</a:t>
            </a:r>
          </a:p>
          <a:p>
            <a:pPr marL="109728" indent="0">
              <a:buNone/>
              <a:tabLst>
                <a:tab pos="720725" algn="l"/>
                <a:tab pos="1081088" algn="l"/>
                <a:tab pos="1441450" algn="l"/>
              </a:tabLst>
            </a:pPr>
            <a:r>
              <a:rPr lang="es-MX" dirty="0" smtClean="0">
                <a:latin typeface="Calibri" pitchFamily="34" charset="0"/>
                <a:cs typeface="Calibri" pitchFamily="34" charset="0"/>
              </a:rPr>
              <a:t>.</a:t>
            </a:r>
          </a:p>
          <a:p>
            <a:pPr marL="109728" indent="0">
              <a:buNone/>
              <a:tabLst>
                <a:tab pos="720725" algn="l"/>
                <a:tab pos="1081088" algn="l"/>
                <a:tab pos="1441450" algn="l"/>
              </a:tabLst>
            </a:pPr>
            <a:endParaRPr lang="es-MX" dirty="0" smtClean="0">
              <a:latin typeface="Calibri" pitchFamily="34" charset="0"/>
              <a:cs typeface="Calibri" pitchFamily="34" charset="0"/>
            </a:endParaRPr>
          </a:p>
          <a:p>
            <a:pPr marL="109728" indent="0">
              <a:buNone/>
              <a:tabLst>
                <a:tab pos="720725" algn="l"/>
                <a:tab pos="1081088" algn="l"/>
                <a:tab pos="1441450" algn="l"/>
              </a:tabLst>
            </a:pPr>
            <a:endParaRPr lang="es-MX" dirty="0">
              <a:latin typeface="Calibri" pitchFamily="34" charset="0"/>
              <a:cs typeface="Calibri" pitchFamily="34" charset="0"/>
            </a:endParaRPr>
          </a:p>
          <a:p>
            <a:pPr marL="109728" indent="0">
              <a:buNone/>
              <a:tabLst>
                <a:tab pos="720725" algn="l"/>
                <a:tab pos="1081088" algn="l"/>
                <a:tab pos="1441450" algn="l"/>
              </a:tabLst>
            </a:pPr>
            <a:endParaRPr lang="es-MX" dirty="0">
              <a:latin typeface="Calibri" pitchFamily="34" charset="0"/>
              <a:cs typeface="Calibri" pitchFamily="34" charset="0"/>
            </a:endParaRPr>
          </a:p>
        </p:txBody>
      </p:sp>
      <p:sp>
        <p:nvSpPr>
          <p:cNvPr id="6" name="5 CuadroTexto"/>
          <p:cNvSpPr txBox="1"/>
          <p:nvPr/>
        </p:nvSpPr>
        <p:spPr>
          <a:xfrm>
            <a:off x="8161611" y="6514329"/>
            <a:ext cx="1005403" cy="338554"/>
          </a:xfrm>
          <a:prstGeom prst="rect">
            <a:avLst/>
          </a:prstGeom>
          <a:noFill/>
        </p:spPr>
        <p:txBody>
          <a:bodyPr wrap="none" rtlCol="0">
            <a:spAutoFit/>
          </a:bodyPr>
          <a:lstStyle/>
          <a:p>
            <a:r>
              <a:rPr lang="es-MX" sz="1600" dirty="0" smtClean="0">
                <a:latin typeface="Calibri" pitchFamily="34" charset="0"/>
                <a:cs typeface="Calibri" pitchFamily="34" charset="0"/>
              </a:rPr>
              <a:t>JTAMARIZ</a:t>
            </a:r>
            <a:endParaRPr lang="es-MX" sz="1600" dirty="0">
              <a:latin typeface="Calibri" pitchFamily="34" charset="0"/>
              <a:cs typeface="Calibri" pitchFamily="34" charset="0"/>
            </a:endParaRPr>
          </a:p>
        </p:txBody>
      </p:sp>
      <p:pic>
        <p:nvPicPr>
          <p:cNvPr id="9" name="8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10" name="9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
        <p:nvSpPr>
          <p:cNvPr id="12" name="11 CuadroTexto"/>
          <p:cNvSpPr txBox="1"/>
          <p:nvPr/>
        </p:nvSpPr>
        <p:spPr>
          <a:xfrm>
            <a:off x="-18016" y="6510612"/>
            <a:ext cx="2514471" cy="338554"/>
          </a:xfrm>
          <a:prstGeom prst="rect">
            <a:avLst/>
          </a:prstGeom>
          <a:noFill/>
        </p:spPr>
        <p:txBody>
          <a:bodyPr wrap="none" rtlCol="0">
            <a:spAutoFit/>
          </a:bodyPr>
          <a:lstStyle/>
          <a:p>
            <a:r>
              <a:rPr lang="es-MX" sz="1600" dirty="0" smtClean="0">
                <a:latin typeface="Calibri" pitchFamily="34" charset="0"/>
                <a:cs typeface="Calibri" pitchFamily="34" charset="0"/>
              </a:rPr>
              <a:t>UANL / FCFM / RSIS / </a:t>
            </a:r>
            <a:r>
              <a:rPr lang="es-MX" sz="1600" dirty="0" smtClean="0">
                <a:latin typeface="Calibri" pitchFamily="34" charset="0"/>
                <a:cs typeface="Calibri" pitchFamily="34" charset="0"/>
              </a:rPr>
              <a:t>2016B</a:t>
            </a:r>
            <a:endParaRPr lang="es-MX" sz="1600" dirty="0">
              <a:latin typeface="Calibri" pitchFamily="34" charset="0"/>
              <a:cs typeface="Calibri" pitchFamily="34" charset="0"/>
            </a:endParaRPr>
          </a:p>
        </p:txBody>
      </p:sp>
    </p:spTree>
    <p:extLst>
      <p:ext uri="{BB962C8B-B14F-4D97-AF65-F5344CB8AC3E}">
        <p14:creationId xmlns:p14="http://schemas.microsoft.com/office/powerpoint/2010/main" val="1768190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Contenido del curso</a:t>
            </a:r>
            <a:endParaRPr lang="es-MX" dirty="0"/>
          </a:p>
        </p:txBody>
      </p:sp>
      <p:sp>
        <p:nvSpPr>
          <p:cNvPr id="3" name="2 Marcador de contenido"/>
          <p:cNvSpPr>
            <a:spLocks noGrp="1"/>
          </p:cNvSpPr>
          <p:nvPr>
            <p:ph idx="1"/>
          </p:nvPr>
        </p:nvSpPr>
        <p:spPr/>
        <p:txBody>
          <a:bodyPr>
            <a:normAutofit fontScale="70000" lnSpcReduction="20000"/>
          </a:bodyPr>
          <a:lstStyle/>
          <a:p>
            <a:pPr marL="109728" indent="0">
              <a:buNone/>
              <a:tabLst>
                <a:tab pos="720725" algn="l"/>
                <a:tab pos="1081088" algn="l"/>
                <a:tab pos="1441450" algn="l"/>
              </a:tabLst>
            </a:pPr>
            <a:r>
              <a:rPr lang="es-MX" dirty="0" smtClean="0">
                <a:latin typeface="Calibri" pitchFamily="34" charset="0"/>
                <a:cs typeface="Calibri" pitchFamily="34" charset="0"/>
              </a:rPr>
              <a:t>IV. Abstracciones </a:t>
            </a:r>
            <a:r>
              <a:rPr lang="es-MX" dirty="0">
                <a:latin typeface="Calibri" pitchFamily="34" charset="0"/>
                <a:cs typeface="Calibri" pitchFamily="34" charset="0"/>
              </a:rPr>
              <a:t>en el procesamiento de transacciones</a:t>
            </a:r>
          </a:p>
          <a:p>
            <a:pPr marL="109728" indent="0">
              <a:buNone/>
              <a:tabLst>
                <a:tab pos="720725" algn="l"/>
                <a:tab pos="1081088" algn="l"/>
                <a:tab pos="1441450" algn="l"/>
              </a:tabLst>
            </a:pPr>
            <a:r>
              <a:rPr lang="es-MX" dirty="0" smtClean="0">
                <a:latin typeface="Calibri" pitchFamily="34" charset="0"/>
                <a:cs typeface="Calibri" pitchFamily="34" charset="0"/>
              </a:rPr>
              <a:t>	1. Transacciones</a:t>
            </a:r>
            <a:endParaRPr lang="es-MX" dirty="0">
              <a:latin typeface="Calibri" pitchFamily="34" charset="0"/>
              <a:cs typeface="Calibri" pitchFamily="34" charset="0"/>
            </a:endParaRPr>
          </a:p>
          <a:p>
            <a:pPr marL="109728" indent="0">
              <a:buNone/>
              <a:tabLst>
                <a:tab pos="720725" algn="l"/>
                <a:tab pos="1081088" algn="l"/>
                <a:tab pos="1441450" algn="l"/>
              </a:tabLst>
            </a:pPr>
            <a:r>
              <a:rPr lang="es-MX" dirty="0" smtClean="0">
                <a:latin typeface="Calibri" pitchFamily="34" charset="0"/>
                <a:cs typeface="Calibri" pitchFamily="34" charset="0"/>
              </a:rPr>
              <a:t>	2. Procesos </a:t>
            </a:r>
            <a:r>
              <a:rPr lang="es-MX" dirty="0">
                <a:latin typeface="Calibri" pitchFamily="34" charset="0"/>
                <a:cs typeface="Calibri" pitchFamily="34" charset="0"/>
              </a:rPr>
              <a:t>e Hilos </a:t>
            </a:r>
            <a:r>
              <a:rPr lang="es-MX" dirty="0" smtClean="0">
                <a:latin typeface="Calibri" pitchFamily="34" charset="0"/>
                <a:cs typeface="Calibri" pitchFamily="34" charset="0"/>
              </a:rPr>
              <a:t>(</a:t>
            </a:r>
            <a:r>
              <a:rPr lang="es-MX" dirty="0" err="1" smtClean="0">
                <a:latin typeface="Calibri" pitchFamily="34" charset="0"/>
                <a:cs typeface="Calibri" pitchFamily="34" charset="0"/>
              </a:rPr>
              <a:t>Processes</a:t>
            </a:r>
            <a:r>
              <a:rPr lang="es-MX" dirty="0" smtClean="0">
                <a:latin typeface="Calibri" pitchFamily="34" charset="0"/>
                <a:cs typeface="Calibri" pitchFamily="34" charset="0"/>
              </a:rPr>
              <a:t> </a:t>
            </a:r>
            <a:r>
              <a:rPr lang="es-MX" dirty="0">
                <a:latin typeface="Calibri" pitchFamily="34" charset="0"/>
                <a:cs typeface="Calibri" pitchFamily="34" charset="0"/>
              </a:rPr>
              <a:t>and </a:t>
            </a:r>
            <a:r>
              <a:rPr lang="es-MX" dirty="0" err="1" smtClean="0">
                <a:latin typeface="Calibri" pitchFamily="34" charset="0"/>
                <a:cs typeface="Calibri" pitchFamily="34" charset="0"/>
              </a:rPr>
              <a:t>Threads</a:t>
            </a:r>
            <a:r>
              <a:rPr lang="es-MX" dirty="0">
                <a:latin typeface="Calibri" pitchFamily="34" charset="0"/>
                <a:cs typeface="Calibri" pitchFamily="34" charset="0"/>
              </a:rPr>
              <a:t>)</a:t>
            </a:r>
          </a:p>
          <a:p>
            <a:pPr marL="109728" indent="0">
              <a:buNone/>
              <a:tabLst>
                <a:tab pos="720725" algn="l"/>
                <a:tab pos="1081088" algn="l"/>
                <a:tab pos="1441450" algn="l"/>
              </a:tabLst>
            </a:pPr>
            <a:r>
              <a:rPr lang="es-MX" dirty="0" smtClean="0">
                <a:latin typeface="Calibri" pitchFamily="34" charset="0"/>
                <a:cs typeface="Calibri" pitchFamily="34" charset="0"/>
              </a:rPr>
              <a:t>	3. Llamadas </a:t>
            </a:r>
            <a:r>
              <a:rPr lang="es-MX" dirty="0">
                <a:latin typeface="Calibri" pitchFamily="34" charset="0"/>
                <a:cs typeface="Calibri" pitchFamily="34" charset="0"/>
              </a:rPr>
              <a:t>a procedimientos remotos (RPC: </a:t>
            </a:r>
            <a:r>
              <a:rPr lang="es-MX" dirty="0" err="1">
                <a:latin typeface="Calibri" pitchFamily="34" charset="0"/>
                <a:cs typeface="Calibri" pitchFamily="34" charset="0"/>
              </a:rPr>
              <a:t>Remote</a:t>
            </a:r>
            <a:r>
              <a:rPr lang="es-MX" dirty="0">
                <a:latin typeface="Calibri" pitchFamily="34" charset="0"/>
                <a:cs typeface="Calibri" pitchFamily="34" charset="0"/>
              </a:rPr>
              <a:t> </a:t>
            </a:r>
            <a:r>
              <a:rPr lang="es-MX" dirty="0" err="1" smtClean="0">
                <a:latin typeface="Calibri" pitchFamily="34" charset="0"/>
                <a:cs typeface="Calibri" pitchFamily="34" charset="0"/>
              </a:rPr>
              <a:t>Procedure</a:t>
            </a:r>
            <a:r>
              <a:rPr lang="es-MX" dirty="0" smtClean="0">
                <a:latin typeface="Calibri" pitchFamily="34" charset="0"/>
                <a:cs typeface="Calibri" pitchFamily="34" charset="0"/>
              </a:rPr>
              <a:t> </a:t>
            </a:r>
            <a:r>
              <a:rPr lang="es-MX" dirty="0" err="1" smtClean="0">
                <a:latin typeface="Calibri" pitchFamily="34" charset="0"/>
                <a:cs typeface="Calibri" pitchFamily="34" charset="0"/>
              </a:rPr>
              <a:t>Calls</a:t>
            </a:r>
            <a:r>
              <a:rPr lang="es-MX" dirty="0">
                <a:latin typeface="Calibri" pitchFamily="34" charset="0"/>
                <a:cs typeface="Calibri" pitchFamily="34" charset="0"/>
              </a:rPr>
              <a:t>)</a:t>
            </a:r>
          </a:p>
          <a:p>
            <a:pPr marL="109728" indent="0">
              <a:buNone/>
              <a:tabLst>
                <a:tab pos="720725" algn="l"/>
                <a:tab pos="1081088" algn="l"/>
                <a:tab pos="1441450" algn="l"/>
              </a:tabLst>
            </a:pPr>
            <a:r>
              <a:rPr lang="es-MX" dirty="0" smtClean="0">
                <a:latin typeface="Calibri" pitchFamily="34" charset="0"/>
                <a:cs typeface="Calibri" pitchFamily="34" charset="0"/>
              </a:rPr>
              <a:t>	4. Técnicas </a:t>
            </a:r>
            <a:r>
              <a:rPr lang="es-MX" dirty="0">
                <a:latin typeface="Calibri" pitchFamily="34" charset="0"/>
                <a:cs typeface="Calibri" pitchFamily="34" charset="0"/>
              </a:rPr>
              <a:t>para el manejo de estados compartidos</a:t>
            </a:r>
          </a:p>
          <a:p>
            <a:pPr marL="109728" indent="0">
              <a:buNone/>
              <a:tabLst>
                <a:tab pos="720725" algn="l"/>
                <a:tab pos="1081088" algn="l"/>
                <a:tab pos="1441450" algn="l"/>
              </a:tabLst>
            </a:pPr>
            <a:r>
              <a:rPr lang="es-MX" dirty="0" smtClean="0">
                <a:latin typeface="Calibri" pitchFamily="34" charset="0"/>
                <a:cs typeface="Calibri" pitchFamily="34" charset="0"/>
              </a:rPr>
              <a:t>	5. Técnicas </a:t>
            </a:r>
            <a:r>
              <a:rPr lang="es-MX" dirty="0">
                <a:latin typeface="Calibri" pitchFamily="34" charset="0"/>
                <a:cs typeface="Calibri" pitchFamily="34" charset="0"/>
              </a:rPr>
              <a:t>de escalamiento de sistemas </a:t>
            </a:r>
            <a:r>
              <a:rPr lang="es-MX" dirty="0" smtClean="0">
                <a:latin typeface="Calibri" pitchFamily="34" charset="0"/>
                <a:cs typeface="Calibri" pitchFamily="34" charset="0"/>
              </a:rPr>
              <a:t>transaccionales</a:t>
            </a:r>
          </a:p>
          <a:p>
            <a:pPr marL="109728" indent="0">
              <a:buNone/>
              <a:tabLst>
                <a:tab pos="720725" algn="l"/>
                <a:tab pos="1081088" algn="l"/>
                <a:tab pos="1441450" algn="l"/>
              </a:tabLst>
            </a:pPr>
            <a:endParaRPr lang="es-MX" dirty="0">
              <a:latin typeface="Calibri" pitchFamily="34" charset="0"/>
              <a:cs typeface="Calibri" pitchFamily="34" charset="0"/>
            </a:endParaRPr>
          </a:p>
          <a:p>
            <a:pPr marL="109728" indent="0">
              <a:buNone/>
              <a:tabLst>
                <a:tab pos="720725" algn="l"/>
                <a:tab pos="1081088" algn="l"/>
              </a:tabLst>
            </a:pPr>
            <a:r>
              <a:rPr lang="es-MX" dirty="0">
                <a:latin typeface="Calibri" pitchFamily="34" charset="0"/>
                <a:cs typeface="Calibri" pitchFamily="34" charset="0"/>
              </a:rPr>
              <a:t>V. Disponibilidad (</a:t>
            </a:r>
            <a:r>
              <a:rPr lang="es-MX" dirty="0" err="1">
                <a:latin typeface="Calibri" pitchFamily="34" charset="0"/>
                <a:cs typeface="Calibri" pitchFamily="34" charset="0"/>
              </a:rPr>
              <a:t>Availability</a:t>
            </a:r>
            <a:r>
              <a:rPr lang="es-MX" dirty="0">
                <a:latin typeface="Calibri" pitchFamily="34" charset="0"/>
                <a:cs typeface="Calibri" pitchFamily="34" charset="0"/>
              </a:rPr>
              <a:t>)</a:t>
            </a:r>
          </a:p>
          <a:p>
            <a:pPr marL="109728" indent="0">
              <a:buNone/>
              <a:tabLst>
                <a:tab pos="720725" algn="l"/>
                <a:tab pos="1081088" algn="l"/>
              </a:tabLst>
            </a:pPr>
            <a:r>
              <a:rPr lang="es-MX" dirty="0">
                <a:latin typeface="Calibri" pitchFamily="34" charset="0"/>
                <a:cs typeface="Calibri" pitchFamily="34" charset="0"/>
              </a:rPr>
              <a:t>	1. Que es Disponibilidad</a:t>
            </a:r>
          </a:p>
          <a:p>
            <a:pPr marL="109728" indent="0">
              <a:buNone/>
              <a:tabLst>
                <a:tab pos="720725" algn="l"/>
                <a:tab pos="1081088" algn="l"/>
              </a:tabLst>
            </a:pPr>
            <a:r>
              <a:rPr lang="es-MX" dirty="0">
                <a:latin typeface="Calibri" pitchFamily="34" charset="0"/>
                <a:cs typeface="Calibri" pitchFamily="34" charset="0"/>
              </a:rPr>
              <a:t>	2. </a:t>
            </a:r>
            <a:r>
              <a:rPr lang="es-MX" dirty="0" err="1">
                <a:latin typeface="Calibri" pitchFamily="34" charset="0"/>
                <a:cs typeface="Calibri" pitchFamily="34" charset="0"/>
              </a:rPr>
              <a:t>Downtime</a:t>
            </a:r>
            <a:r>
              <a:rPr lang="es-MX" dirty="0">
                <a:latin typeface="Calibri" pitchFamily="34" charset="0"/>
                <a:cs typeface="Calibri" pitchFamily="34" charset="0"/>
              </a:rPr>
              <a:t> y sus causas</a:t>
            </a:r>
          </a:p>
          <a:p>
            <a:pPr marL="109728" indent="0">
              <a:buNone/>
              <a:tabLst>
                <a:tab pos="720725" algn="l"/>
                <a:tab pos="1081088" algn="l"/>
              </a:tabLst>
            </a:pPr>
            <a:r>
              <a:rPr lang="es-MX" dirty="0">
                <a:latin typeface="Calibri" pitchFamily="34" charset="0"/>
                <a:cs typeface="Calibri" pitchFamily="34" charset="0"/>
              </a:rPr>
              <a:t>	3. Que es Alta Disponibilidad</a:t>
            </a:r>
          </a:p>
          <a:p>
            <a:pPr marL="109728" indent="0">
              <a:buNone/>
              <a:tabLst>
                <a:tab pos="720725" algn="l"/>
                <a:tab pos="1081088" algn="l"/>
              </a:tabLst>
            </a:pPr>
            <a:r>
              <a:rPr lang="es-MX" dirty="0">
                <a:latin typeface="Calibri" pitchFamily="34" charset="0"/>
                <a:cs typeface="Calibri" pitchFamily="34" charset="0"/>
              </a:rPr>
              <a:t>	4. Costos del </a:t>
            </a:r>
            <a:r>
              <a:rPr lang="es-MX" dirty="0" err="1">
                <a:latin typeface="Calibri" pitchFamily="34" charset="0"/>
                <a:cs typeface="Calibri" pitchFamily="34" charset="0"/>
              </a:rPr>
              <a:t>Downtime</a:t>
            </a:r>
            <a:endParaRPr lang="es-MX" dirty="0">
              <a:latin typeface="Calibri" pitchFamily="34" charset="0"/>
              <a:cs typeface="Calibri" pitchFamily="34" charset="0"/>
            </a:endParaRPr>
          </a:p>
          <a:p>
            <a:pPr marL="109728" indent="0">
              <a:buNone/>
              <a:tabLst>
                <a:tab pos="720725" algn="l"/>
                <a:tab pos="1081088" algn="l"/>
              </a:tabLst>
            </a:pPr>
            <a:r>
              <a:rPr lang="es-MX" dirty="0">
                <a:latin typeface="Calibri" pitchFamily="34" charset="0"/>
                <a:cs typeface="Calibri" pitchFamily="34" charset="0"/>
              </a:rPr>
              <a:t>	5. 20 Principios de Diseño para la Alta Disponibilidad</a:t>
            </a:r>
            <a:r>
              <a:rPr lang="es-MX" dirty="0" smtClean="0">
                <a:latin typeface="Calibri" pitchFamily="34" charset="0"/>
                <a:cs typeface="Calibri" pitchFamily="34" charset="0"/>
              </a:rPr>
              <a:t>.</a:t>
            </a:r>
          </a:p>
          <a:p>
            <a:pPr marL="109728" indent="0">
              <a:buNone/>
              <a:tabLst>
                <a:tab pos="720725" algn="l"/>
                <a:tab pos="1081088" algn="l"/>
              </a:tabLst>
            </a:pPr>
            <a:r>
              <a:rPr lang="es-MX" dirty="0">
                <a:latin typeface="Calibri" pitchFamily="34" charset="0"/>
                <a:cs typeface="Calibri" pitchFamily="34" charset="0"/>
              </a:rPr>
              <a:t>.</a:t>
            </a:r>
          </a:p>
          <a:p>
            <a:pPr marL="109728" indent="0">
              <a:buNone/>
              <a:tabLst>
                <a:tab pos="720725" algn="l"/>
                <a:tab pos="1081088" algn="l"/>
                <a:tab pos="1441450" algn="l"/>
              </a:tabLst>
            </a:pPr>
            <a:endParaRPr lang="es-MX" dirty="0">
              <a:latin typeface="Calibri" pitchFamily="34" charset="0"/>
              <a:cs typeface="Calibri" pitchFamily="34" charset="0"/>
            </a:endParaRPr>
          </a:p>
        </p:txBody>
      </p:sp>
      <p:sp>
        <p:nvSpPr>
          <p:cNvPr id="6" name="5 CuadroTexto"/>
          <p:cNvSpPr txBox="1"/>
          <p:nvPr/>
        </p:nvSpPr>
        <p:spPr>
          <a:xfrm>
            <a:off x="8161611" y="6514329"/>
            <a:ext cx="1005403" cy="338554"/>
          </a:xfrm>
          <a:prstGeom prst="rect">
            <a:avLst/>
          </a:prstGeom>
          <a:noFill/>
        </p:spPr>
        <p:txBody>
          <a:bodyPr wrap="none" rtlCol="0">
            <a:spAutoFit/>
          </a:bodyPr>
          <a:lstStyle/>
          <a:p>
            <a:r>
              <a:rPr lang="es-MX" sz="1600" dirty="0" smtClean="0">
                <a:latin typeface="Calibri" pitchFamily="34" charset="0"/>
                <a:cs typeface="Calibri" pitchFamily="34" charset="0"/>
              </a:rPr>
              <a:t>JTAMARIZ</a:t>
            </a:r>
            <a:endParaRPr lang="es-MX" sz="1600" dirty="0">
              <a:latin typeface="Calibri" pitchFamily="34" charset="0"/>
              <a:cs typeface="Calibri" pitchFamily="34" charset="0"/>
            </a:endParaRPr>
          </a:p>
        </p:txBody>
      </p:sp>
      <p:pic>
        <p:nvPicPr>
          <p:cNvPr id="9" name="8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10" name="9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
        <p:nvSpPr>
          <p:cNvPr id="12" name="11 CuadroTexto"/>
          <p:cNvSpPr txBox="1"/>
          <p:nvPr/>
        </p:nvSpPr>
        <p:spPr>
          <a:xfrm>
            <a:off x="-18016" y="6510612"/>
            <a:ext cx="2514471" cy="338554"/>
          </a:xfrm>
          <a:prstGeom prst="rect">
            <a:avLst/>
          </a:prstGeom>
          <a:noFill/>
        </p:spPr>
        <p:txBody>
          <a:bodyPr wrap="none" rtlCol="0">
            <a:spAutoFit/>
          </a:bodyPr>
          <a:lstStyle/>
          <a:p>
            <a:r>
              <a:rPr lang="es-MX" sz="1600" dirty="0" smtClean="0">
                <a:latin typeface="Calibri" pitchFamily="34" charset="0"/>
                <a:cs typeface="Calibri" pitchFamily="34" charset="0"/>
              </a:rPr>
              <a:t>UANL / FCFM / RSIS / </a:t>
            </a:r>
            <a:r>
              <a:rPr lang="es-MX" sz="1600" dirty="0" smtClean="0">
                <a:latin typeface="Calibri" pitchFamily="34" charset="0"/>
                <a:cs typeface="Calibri" pitchFamily="34" charset="0"/>
              </a:rPr>
              <a:t>2016B</a:t>
            </a:r>
            <a:endParaRPr lang="es-MX" sz="1600" dirty="0">
              <a:latin typeface="Calibri" pitchFamily="34" charset="0"/>
              <a:cs typeface="Calibri" pitchFamily="34" charset="0"/>
            </a:endParaRPr>
          </a:p>
        </p:txBody>
      </p:sp>
    </p:spTree>
    <p:extLst>
      <p:ext uri="{BB962C8B-B14F-4D97-AF65-F5344CB8AC3E}">
        <p14:creationId xmlns:p14="http://schemas.microsoft.com/office/powerpoint/2010/main" val="2528872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Contenido del curso</a:t>
            </a:r>
            <a:endParaRPr lang="es-MX" dirty="0"/>
          </a:p>
        </p:txBody>
      </p:sp>
      <p:sp>
        <p:nvSpPr>
          <p:cNvPr id="3" name="2 Marcador de contenido"/>
          <p:cNvSpPr>
            <a:spLocks noGrp="1"/>
          </p:cNvSpPr>
          <p:nvPr>
            <p:ph idx="1"/>
          </p:nvPr>
        </p:nvSpPr>
        <p:spPr/>
        <p:txBody>
          <a:bodyPr>
            <a:normAutofit fontScale="70000" lnSpcReduction="20000"/>
          </a:bodyPr>
          <a:lstStyle/>
          <a:p>
            <a:pPr marL="109728" indent="0">
              <a:buNone/>
              <a:tabLst>
                <a:tab pos="720725" algn="l"/>
                <a:tab pos="1081088" algn="l"/>
                <a:tab pos="1441450" algn="l"/>
              </a:tabLst>
            </a:pPr>
            <a:r>
              <a:rPr lang="es-MX" dirty="0">
                <a:latin typeface="Calibri" pitchFamily="34" charset="0"/>
                <a:cs typeface="Calibri" pitchFamily="34" charset="0"/>
              </a:rPr>
              <a:t>V</a:t>
            </a:r>
            <a:r>
              <a:rPr lang="es-MX" dirty="0" smtClean="0">
                <a:latin typeface="Calibri" pitchFamily="34" charset="0"/>
                <a:cs typeface="Calibri" pitchFamily="34" charset="0"/>
              </a:rPr>
              <a:t>I</a:t>
            </a:r>
            <a:r>
              <a:rPr lang="es-MX" dirty="0">
                <a:latin typeface="Calibri" pitchFamily="34" charset="0"/>
                <a:cs typeface="Calibri" pitchFamily="34" charset="0"/>
              </a:rPr>
              <a:t>. Sistemas y Modelos Descriptivos</a:t>
            </a:r>
          </a:p>
          <a:p>
            <a:pPr marL="109728" indent="0">
              <a:buNone/>
              <a:tabLst>
                <a:tab pos="720725" algn="l"/>
                <a:tab pos="1081088" algn="l"/>
                <a:tab pos="1441450" algn="l"/>
              </a:tabLst>
            </a:pPr>
            <a:r>
              <a:rPr lang="es-MX" dirty="0" smtClean="0">
                <a:latin typeface="Calibri" pitchFamily="34" charset="0"/>
                <a:cs typeface="Calibri" pitchFamily="34" charset="0"/>
              </a:rPr>
              <a:t>	1</a:t>
            </a:r>
            <a:r>
              <a:rPr lang="es-MX" dirty="0">
                <a:latin typeface="Calibri" pitchFamily="34" charset="0"/>
                <a:cs typeface="Calibri" pitchFamily="34" charset="0"/>
              </a:rPr>
              <a:t>. Modelado</a:t>
            </a:r>
          </a:p>
          <a:p>
            <a:pPr marL="109728" indent="0">
              <a:buNone/>
              <a:tabLst>
                <a:tab pos="720725" algn="l"/>
                <a:tab pos="1081088" algn="l"/>
                <a:tab pos="1441450" algn="l"/>
              </a:tabLst>
            </a:pPr>
            <a:r>
              <a:rPr lang="es-MX" dirty="0" smtClean="0">
                <a:latin typeface="Calibri" pitchFamily="34" charset="0"/>
                <a:cs typeface="Calibri" pitchFamily="34" charset="0"/>
              </a:rPr>
              <a:t>	2</a:t>
            </a:r>
            <a:r>
              <a:rPr lang="es-MX" dirty="0">
                <a:latin typeface="Calibri" pitchFamily="34" charset="0"/>
                <a:cs typeface="Calibri" pitchFamily="34" charset="0"/>
              </a:rPr>
              <a:t>. Conceptos.</a:t>
            </a:r>
          </a:p>
          <a:p>
            <a:pPr marL="109728" indent="0">
              <a:buNone/>
              <a:tabLst>
                <a:tab pos="720725" algn="l"/>
                <a:tab pos="1081088" algn="l"/>
                <a:tab pos="1441450" algn="l"/>
              </a:tabLst>
            </a:pPr>
            <a:r>
              <a:rPr lang="es-MX" dirty="0" smtClean="0">
                <a:latin typeface="Calibri" pitchFamily="34" charset="0"/>
                <a:cs typeface="Calibri" pitchFamily="34" charset="0"/>
              </a:rPr>
              <a:t>		i.	Clases </a:t>
            </a:r>
            <a:r>
              <a:rPr lang="es-MX" dirty="0">
                <a:latin typeface="Calibri" pitchFamily="34" charset="0"/>
                <a:cs typeface="Calibri" pitchFamily="34" charset="0"/>
              </a:rPr>
              <a:t>Múltiples</a:t>
            </a:r>
          </a:p>
          <a:p>
            <a:pPr marL="109728" indent="0">
              <a:buNone/>
              <a:tabLst>
                <a:tab pos="720725" algn="l"/>
                <a:tab pos="1081088" algn="l"/>
                <a:tab pos="1441450" algn="l"/>
              </a:tabLst>
            </a:pPr>
            <a:r>
              <a:rPr lang="es-MX" dirty="0" smtClean="0">
                <a:latin typeface="Calibri" pitchFamily="34" charset="0"/>
                <a:cs typeface="Calibri" pitchFamily="34" charset="0"/>
              </a:rPr>
              <a:t>		ii</a:t>
            </a:r>
            <a:r>
              <a:rPr lang="es-MX" dirty="0">
                <a:latin typeface="Calibri" pitchFamily="34" charset="0"/>
                <a:cs typeface="Calibri" pitchFamily="34" charset="0"/>
              </a:rPr>
              <a:t>. </a:t>
            </a:r>
            <a:r>
              <a:rPr lang="es-MX" dirty="0" smtClean="0">
                <a:latin typeface="Calibri" pitchFamily="34" charset="0"/>
                <a:cs typeface="Calibri" pitchFamily="34" charset="0"/>
              </a:rPr>
              <a:t>	Clases </a:t>
            </a:r>
            <a:r>
              <a:rPr lang="es-MX" dirty="0">
                <a:latin typeface="Calibri" pitchFamily="34" charset="0"/>
                <a:cs typeface="Calibri" pitchFamily="34" charset="0"/>
              </a:rPr>
              <a:t>Abiertas, Cerradas y Mixtas</a:t>
            </a:r>
          </a:p>
          <a:p>
            <a:pPr marL="109728" indent="0">
              <a:buNone/>
              <a:tabLst>
                <a:tab pos="720725" algn="l"/>
                <a:tab pos="1081088" algn="l"/>
                <a:tab pos="1441450" algn="l"/>
              </a:tabLst>
            </a:pPr>
            <a:r>
              <a:rPr lang="es-MX" dirty="0" smtClean="0">
                <a:latin typeface="Calibri" pitchFamily="34" charset="0"/>
                <a:cs typeface="Calibri" pitchFamily="34" charset="0"/>
              </a:rPr>
              <a:t>		iii</a:t>
            </a:r>
            <a:r>
              <a:rPr lang="es-MX" dirty="0">
                <a:latin typeface="Calibri" pitchFamily="34" charset="0"/>
                <a:cs typeface="Calibri" pitchFamily="34" charset="0"/>
              </a:rPr>
              <a:t>. </a:t>
            </a:r>
            <a:r>
              <a:rPr lang="es-MX" dirty="0" smtClean="0">
                <a:latin typeface="Calibri" pitchFamily="34" charset="0"/>
                <a:cs typeface="Calibri" pitchFamily="34" charset="0"/>
              </a:rPr>
              <a:t>	Tipos </a:t>
            </a:r>
            <a:r>
              <a:rPr lang="es-MX" dirty="0">
                <a:latin typeface="Calibri" pitchFamily="34" charset="0"/>
                <a:cs typeface="Calibri" pitchFamily="34" charset="0"/>
              </a:rPr>
              <a:t>de Recursos</a:t>
            </a:r>
          </a:p>
          <a:p>
            <a:pPr marL="109728" indent="0">
              <a:buNone/>
              <a:tabLst>
                <a:tab pos="720725" algn="l"/>
                <a:tab pos="1081088" algn="l"/>
                <a:tab pos="1441450" algn="l"/>
              </a:tabLst>
            </a:pPr>
            <a:r>
              <a:rPr lang="es-MX" dirty="0" smtClean="0">
                <a:latin typeface="Calibri" pitchFamily="34" charset="0"/>
                <a:cs typeface="Calibri" pitchFamily="34" charset="0"/>
              </a:rPr>
              <a:t>		iv</a:t>
            </a:r>
            <a:r>
              <a:rPr lang="es-MX" dirty="0">
                <a:latin typeface="Calibri" pitchFamily="34" charset="0"/>
                <a:cs typeface="Calibri" pitchFamily="34" charset="0"/>
              </a:rPr>
              <a:t>. </a:t>
            </a:r>
            <a:r>
              <a:rPr lang="es-MX" dirty="0" smtClean="0">
                <a:latin typeface="Calibri" pitchFamily="34" charset="0"/>
                <a:cs typeface="Calibri" pitchFamily="34" charset="0"/>
              </a:rPr>
              <a:t>	Bloqueo</a:t>
            </a:r>
            <a:endParaRPr lang="es-MX" dirty="0">
              <a:latin typeface="Calibri" pitchFamily="34" charset="0"/>
              <a:cs typeface="Calibri" pitchFamily="34" charset="0"/>
            </a:endParaRPr>
          </a:p>
          <a:p>
            <a:pPr marL="109728" indent="0">
              <a:buNone/>
              <a:tabLst>
                <a:tab pos="720725" algn="l"/>
                <a:tab pos="1081088" algn="l"/>
                <a:tab pos="1441450" algn="l"/>
              </a:tabLst>
            </a:pPr>
            <a:r>
              <a:rPr lang="es-MX" dirty="0" smtClean="0">
                <a:latin typeface="Calibri" pitchFamily="34" charset="0"/>
                <a:cs typeface="Calibri" pitchFamily="34" charset="0"/>
              </a:rPr>
              <a:t>		v</a:t>
            </a:r>
            <a:r>
              <a:rPr lang="es-MX" dirty="0">
                <a:latin typeface="Calibri" pitchFamily="34" charset="0"/>
                <a:cs typeface="Calibri" pitchFamily="34" charset="0"/>
              </a:rPr>
              <a:t>. </a:t>
            </a:r>
            <a:r>
              <a:rPr lang="es-MX" dirty="0" smtClean="0">
                <a:latin typeface="Calibri" pitchFamily="34" charset="0"/>
                <a:cs typeface="Calibri" pitchFamily="34" charset="0"/>
              </a:rPr>
              <a:t>	Contención </a:t>
            </a:r>
            <a:r>
              <a:rPr lang="es-MX" dirty="0">
                <a:latin typeface="Calibri" pitchFamily="34" charset="0"/>
                <a:cs typeface="Calibri" pitchFamily="34" charset="0"/>
              </a:rPr>
              <a:t>por Software</a:t>
            </a:r>
          </a:p>
          <a:p>
            <a:pPr marL="109728" indent="0">
              <a:buNone/>
              <a:tabLst>
                <a:tab pos="720725" algn="l"/>
                <a:tab pos="1081088" algn="l"/>
                <a:tab pos="1441450" algn="l"/>
              </a:tabLst>
            </a:pPr>
            <a:r>
              <a:rPr lang="es-MX" dirty="0" smtClean="0">
                <a:latin typeface="Calibri" pitchFamily="34" charset="0"/>
                <a:cs typeface="Calibri" pitchFamily="34" charset="0"/>
              </a:rPr>
              <a:t>		vi</a:t>
            </a:r>
            <a:r>
              <a:rPr lang="es-MX" dirty="0">
                <a:latin typeface="Calibri" pitchFamily="34" charset="0"/>
                <a:cs typeface="Calibri" pitchFamily="34" charset="0"/>
              </a:rPr>
              <a:t>. </a:t>
            </a:r>
            <a:r>
              <a:rPr lang="es-MX" dirty="0" smtClean="0">
                <a:latin typeface="Calibri" pitchFamily="34" charset="0"/>
                <a:cs typeface="Calibri" pitchFamily="34" charset="0"/>
              </a:rPr>
              <a:t>	Posesión </a:t>
            </a:r>
            <a:r>
              <a:rPr lang="es-MX" dirty="0">
                <a:latin typeface="Calibri" pitchFamily="34" charset="0"/>
                <a:cs typeface="Calibri" pitchFamily="34" charset="0"/>
              </a:rPr>
              <a:t>Simultanea de Recursos</a:t>
            </a:r>
          </a:p>
          <a:p>
            <a:pPr marL="109728" indent="0">
              <a:buNone/>
              <a:tabLst>
                <a:tab pos="720725" algn="l"/>
                <a:tab pos="1081088" algn="l"/>
                <a:tab pos="1441450" algn="l"/>
              </a:tabLst>
            </a:pPr>
            <a:r>
              <a:rPr lang="es-MX" dirty="0" smtClean="0">
                <a:latin typeface="Calibri" pitchFamily="34" charset="0"/>
                <a:cs typeface="Calibri" pitchFamily="34" charset="0"/>
              </a:rPr>
              <a:t>		vii</a:t>
            </a:r>
            <a:r>
              <a:rPr lang="es-MX" dirty="0">
                <a:latin typeface="Calibri" pitchFamily="34" charset="0"/>
                <a:cs typeface="Calibri" pitchFamily="34" charset="0"/>
              </a:rPr>
              <a:t>. </a:t>
            </a:r>
            <a:r>
              <a:rPr lang="es-MX" dirty="0" smtClean="0">
                <a:latin typeface="Calibri" pitchFamily="34" charset="0"/>
                <a:cs typeface="Calibri" pitchFamily="34" charset="0"/>
              </a:rPr>
              <a:t>	Intercambio </a:t>
            </a:r>
            <a:r>
              <a:rPr lang="es-MX" dirty="0">
                <a:latin typeface="Calibri" pitchFamily="34" charset="0"/>
                <a:cs typeface="Calibri" pitchFamily="34" charset="0"/>
              </a:rPr>
              <a:t>de Clases</a:t>
            </a:r>
          </a:p>
          <a:p>
            <a:pPr marL="109728" indent="0">
              <a:buNone/>
              <a:tabLst>
                <a:tab pos="720725" algn="l"/>
                <a:tab pos="1081088" algn="l"/>
                <a:tab pos="1441450" algn="l"/>
              </a:tabLst>
            </a:pPr>
            <a:r>
              <a:rPr lang="es-MX" dirty="0" smtClean="0">
                <a:latin typeface="Calibri" pitchFamily="34" charset="0"/>
                <a:cs typeface="Calibri" pitchFamily="34" charset="0"/>
              </a:rPr>
              <a:t>		viii.	Manejo </a:t>
            </a:r>
            <a:r>
              <a:rPr lang="es-MX" dirty="0">
                <a:latin typeface="Calibri" pitchFamily="34" charset="0"/>
                <a:cs typeface="Calibri" pitchFamily="34" charset="0"/>
              </a:rPr>
              <a:t>de Peticiones</a:t>
            </a:r>
          </a:p>
          <a:p>
            <a:pPr marL="109728" indent="0">
              <a:buNone/>
              <a:tabLst>
                <a:tab pos="720725" algn="l"/>
                <a:tab pos="1081088" algn="l"/>
                <a:tab pos="1441450" algn="l"/>
              </a:tabLst>
            </a:pPr>
            <a:r>
              <a:rPr lang="es-MX" dirty="0" smtClean="0">
                <a:latin typeface="Calibri" pitchFamily="34" charset="0"/>
                <a:cs typeface="Calibri" pitchFamily="34" charset="0"/>
              </a:rPr>
              <a:t>	3</a:t>
            </a:r>
            <a:r>
              <a:rPr lang="es-MX" dirty="0">
                <a:latin typeface="Calibri" pitchFamily="34" charset="0"/>
                <a:cs typeface="Calibri" pitchFamily="34" charset="0"/>
              </a:rPr>
              <a:t>. Modelos </a:t>
            </a:r>
            <a:r>
              <a:rPr lang="es-MX" dirty="0" smtClean="0">
                <a:latin typeface="Calibri" pitchFamily="34" charset="0"/>
                <a:cs typeface="Calibri" pitchFamily="34" charset="0"/>
              </a:rPr>
              <a:t>QN</a:t>
            </a:r>
          </a:p>
          <a:p>
            <a:pPr marL="109728" indent="0">
              <a:buNone/>
              <a:tabLst>
                <a:tab pos="720725" algn="l"/>
                <a:tab pos="1081088" algn="l"/>
                <a:tab pos="1441450" algn="l"/>
              </a:tabLst>
            </a:pPr>
            <a:endParaRPr lang="es-MX" dirty="0">
              <a:latin typeface="Calibri" pitchFamily="34" charset="0"/>
              <a:cs typeface="Calibri" pitchFamily="34" charset="0"/>
            </a:endParaRPr>
          </a:p>
          <a:p>
            <a:pPr marL="109728" indent="0">
              <a:buNone/>
              <a:tabLst>
                <a:tab pos="720725" algn="l"/>
                <a:tab pos="1081088" algn="l"/>
                <a:tab pos="1441450" algn="l"/>
              </a:tabLst>
            </a:pPr>
            <a:r>
              <a:rPr lang="es-MX" dirty="0" smtClean="0">
                <a:latin typeface="Calibri" pitchFamily="34" charset="0"/>
                <a:cs typeface="Calibri" pitchFamily="34" charset="0"/>
              </a:rPr>
              <a:t>.</a:t>
            </a:r>
          </a:p>
          <a:p>
            <a:pPr marL="109728" indent="0">
              <a:buNone/>
              <a:tabLst>
                <a:tab pos="720725" algn="l"/>
                <a:tab pos="1081088" algn="l"/>
                <a:tab pos="1441450" algn="l"/>
              </a:tabLst>
            </a:pPr>
            <a:endParaRPr lang="es-MX" dirty="0">
              <a:latin typeface="Calibri" pitchFamily="34" charset="0"/>
              <a:cs typeface="Calibri" pitchFamily="34" charset="0"/>
            </a:endParaRPr>
          </a:p>
        </p:txBody>
      </p:sp>
      <p:sp>
        <p:nvSpPr>
          <p:cNvPr id="6" name="5 CuadroTexto"/>
          <p:cNvSpPr txBox="1"/>
          <p:nvPr/>
        </p:nvSpPr>
        <p:spPr>
          <a:xfrm>
            <a:off x="8161611" y="6514329"/>
            <a:ext cx="1005403" cy="338554"/>
          </a:xfrm>
          <a:prstGeom prst="rect">
            <a:avLst/>
          </a:prstGeom>
          <a:noFill/>
        </p:spPr>
        <p:txBody>
          <a:bodyPr wrap="none" rtlCol="0">
            <a:spAutoFit/>
          </a:bodyPr>
          <a:lstStyle/>
          <a:p>
            <a:r>
              <a:rPr lang="es-MX" sz="1600" dirty="0" smtClean="0">
                <a:latin typeface="Calibri" pitchFamily="34" charset="0"/>
                <a:cs typeface="Calibri" pitchFamily="34" charset="0"/>
              </a:rPr>
              <a:t>JTAMARIZ</a:t>
            </a:r>
            <a:endParaRPr lang="es-MX" sz="1600" dirty="0">
              <a:latin typeface="Calibri" pitchFamily="34" charset="0"/>
              <a:cs typeface="Calibri" pitchFamily="34" charset="0"/>
            </a:endParaRPr>
          </a:p>
        </p:txBody>
      </p:sp>
      <p:pic>
        <p:nvPicPr>
          <p:cNvPr id="9" name="8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10" name="9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
        <p:nvSpPr>
          <p:cNvPr id="12" name="11 CuadroTexto"/>
          <p:cNvSpPr txBox="1"/>
          <p:nvPr/>
        </p:nvSpPr>
        <p:spPr>
          <a:xfrm>
            <a:off x="-18016" y="6510612"/>
            <a:ext cx="2514471" cy="338554"/>
          </a:xfrm>
          <a:prstGeom prst="rect">
            <a:avLst/>
          </a:prstGeom>
          <a:noFill/>
        </p:spPr>
        <p:txBody>
          <a:bodyPr wrap="none" rtlCol="0">
            <a:spAutoFit/>
          </a:bodyPr>
          <a:lstStyle/>
          <a:p>
            <a:r>
              <a:rPr lang="es-MX" sz="1600" dirty="0" smtClean="0">
                <a:latin typeface="Calibri" pitchFamily="34" charset="0"/>
                <a:cs typeface="Calibri" pitchFamily="34" charset="0"/>
              </a:rPr>
              <a:t>UANL / FCFM / RSIS / </a:t>
            </a:r>
            <a:r>
              <a:rPr lang="es-MX" sz="1600" dirty="0" smtClean="0">
                <a:latin typeface="Calibri" pitchFamily="34" charset="0"/>
                <a:cs typeface="Calibri" pitchFamily="34" charset="0"/>
              </a:rPr>
              <a:t>2016B</a:t>
            </a:r>
            <a:endParaRPr lang="es-MX" sz="1600" dirty="0">
              <a:latin typeface="Calibri" pitchFamily="34" charset="0"/>
              <a:cs typeface="Calibri" pitchFamily="34" charset="0"/>
            </a:endParaRPr>
          </a:p>
        </p:txBody>
      </p:sp>
    </p:spTree>
    <p:extLst>
      <p:ext uri="{BB962C8B-B14F-4D97-AF65-F5344CB8AC3E}">
        <p14:creationId xmlns:p14="http://schemas.microsoft.com/office/powerpoint/2010/main" val="3532253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Contenido del curso</a:t>
            </a:r>
          </a:p>
        </p:txBody>
      </p:sp>
      <p:sp>
        <p:nvSpPr>
          <p:cNvPr id="3" name="2 Marcador de contenido"/>
          <p:cNvSpPr>
            <a:spLocks noGrp="1"/>
          </p:cNvSpPr>
          <p:nvPr>
            <p:ph idx="1"/>
          </p:nvPr>
        </p:nvSpPr>
        <p:spPr/>
        <p:txBody>
          <a:bodyPr>
            <a:normAutofit fontScale="70000" lnSpcReduction="20000"/>
          </a:bodyPr>
          <a:lstStyle/>
          <a:p>
            <a:pPr marL="109728" indent="0">
              <a:buNone/>
              <a:tabLst>
                <a:tab pos="720725" algn="l"/>
                <a:tab pos="1081088" algn="l"/>
                <a:tab pos="1441450" algn="l"/>
              </a:tabLst>
            </a:pPr>
            <a:r>
              <a:rPr lang="es-MX" dirty="0">
                <a:latin typeface="Calibri" pitchFamily="34" charset="0"/>
                <a:cs typeface="Calibri" pitchFamily="34" charset="0"/>
              </a:rPr>
              <a:t>VII. Matemáticas de Discos</a:t>
            </a:r>
          </a:p>
          <a:p>
            <a:pPr marL="109728" indent="0">
              <a:buNone/>
              <a:tabLst>
                <a:tab pos="720725" algn="l"/>
                <a:tab pos="1081088" algn="l"/>
                <a:tab pos="1441450" algn="l"/>
              </a:tabLst>
            </a:pPr>
            <a:r>
              <a:rPr lang="es-MX" dirty="0">
                <a:latin typeface="Calibri" pitchFamily="34" charset="0"/>
                <a:cs typeface="Calibri" pitchFamily="34" charset="0"/>
              </a:rPr>
              <a:t>	1. Leyes fundamentales para manejo de discos</a:t>
            </a:r>
          </a:p>
          <a:p>
            <a:pPr marL="109728" indent="0">
              <a:buNone/>
              <a:tabLst>
                <a:tab pos="720725" algn="l"/>
                <a:tab pos="1081088" algn="l"/>
                <a:tab pos="1441450" algn="l"/>
              </a:tabLst>
            </a:pPr>
            <a:r>
              <a:rPr lang="es-MX" dirty="0">
                <a:latin typeface="Calibri" pitchFamily="34" charset="0"/>
                <a:cs typeface="Calibri" pitchFamily="34" charset="0"/>
              </a:rPr>
              <a:t>	2. Manejo de cuellos de botella en dispositivos de I/O</a:t>
            </a:r>
          </a:p>
          <a:p>
            <a:pPr>
              <a:tabLst>
                <a:tab pos="720725" algn="l"/>
                <a:tab pos="1081088" algn="l"/>
              </a:tabLst>
            </a:pPr>
            <a:endParaRPr lang="es-MX" dirty="0" smtClean="0">
              <a:latin typeface="Calibri" pitchFamily="34" charset="0"/>
              <a:cs typeface="Calibri" pitchFamily="34" charset="0"/>
            </a:endParaRPr>
          </a:p>
          <a:p>
            <a:pPr marL="109728" indent="0">
              <a:buNone/>
              <a:tabLst>
                <a:tab pos="720725" algn="l"/>
                <a:tab pos="1081088" algn="l"/>
              </a:tabLst>
            </a:pPr>
            <a:r>
              <a:rPr lang="es-MX" dirty="0" smtClean="0">
                <a:latin typeface="Calibri" pitchFamily="34" charset="0"/>
                <a:cs typeface="Calibri" pitchFamily="34" charset="0"/>
              </a:rPr>
              <a:t>VIII. </a:t>
            </a:r>
            <a:r>
              <a:rPr lang="es-MX" dirty="0">
                <a:latin typeface="Calibri" pitchFamily="34" charset="0"/>
                <a:cs typeface="Calibri" pitchFamily="34" charset="0"/>
              </a:rPr>
              <a:t>Cuantificando Modelos de Rendimiento</a:t>
            </a:r>
          </a:p>
          <a:p>
            <a:pPr marL="109728" indent="0">
              <a:buNone/>
              <a:tabLst>
                <a:tab pos="720725" algn="l"/>
                <a:tab pos="1081088" algn="l"/>
              </a:tabLst>
            </a:pPr>
            <a:r>
              <a:rPr lang="es-MX" dirty="0" smtClean="0">
                <a:latin typeface="Calibri" pitchFamily="34" charset="0"/>
                <a:cs typeface="Calibri" pitchFamily="34" charset="0"/>
              </a:rPr>
              <a:t>	1</a:t>
            </a:r>
            <a:r>
              <a:rPr lang="es-MX" dirty="0">
                <a:latin typeface="Calibri" pitchFamily="34" charset="0"/>
                <a:cs typeface="Calibri" pitchFamily="34" charset="0"/>
              </a:rPr>
              <a:t>. Leyes Básicas</a:t>
            </a:r>
          </a:p>
          <a:p>
            <a:pPr marL="109728" indent="0">
              <a:buNone/>
              <a:tabLst>
                <a:tab pos="720725" algn="l"/>
                <a:tab pos="1081088" algn="l"/>
                <a:tab pos="1433513" algn="l"/>
                <a:tab pos="1528763" algn="l"/>
              </a:tabLst>
            </a:pPr>
            <a:r>
              <a:rPr lang="es-MX" dirty="0" smtClean="0">
                <a:latin typeface="Calibri" pitchFamily="34" charset="0"/>
                <a:cs typeface="Calibri" pitchFamily="34" charset="0"/>
              </a:rPr>
              <a:t>		i</a:t>
            </a:r>
            <a:r>
              <a:rPr lang="es-MX" dirty="0">
                <a:latin typeface="Calibri" pitchFamily="34" charset="0"/>
                <a:cs typeface="Calibri" pitchFamily="34" charset="0"/>
              </a:rPr>
              <a:t>. </a:t>
            </a:r>
            <a:r>
              <a:rPr lang="es-MX" dirty="0" smtClean="0">
                <a:latin typeface="Calibri" pitchFamily="34" charset="0"/>
                <a:cs typeface="Calibri" pitchFamily="34" charset="0"/>
              </a:rPr>
              <a:t>	Ley </a:t>
            </a:r>
            <a:r>
              <a:rPr lang="es-MX" dirty="0">
                <a:latin typeface="Calibri" pitchFamily="34" charset="0"/>
                <a:cs typeface="Calibri" pitchFamily="34" charset="0"/>
              </a:rPr>
              <a:t>de Utilización</a:t>
            </a:r>
          </a:p>
          <a:p>
            <a:pPr marL="109728" indent="0">
              <a:buNone/>
              <a:tabLst>
                <a:tab pos="720725" algn="l"/>
                <a:tab pos="1081088" algn="l"/>
                <a:tab pos="1433513" algn="l"/>
                <a:tab pos="1528763" algn="l"/>
              </a:tabLst>
            </a:pPr>
            <a:r>
              <a:rPr lang="es-MX" dirty="0" smtClean="0">
                <a:latin typeface="Calibri" pitchFamily="34" charset="0"/>
                <a:cs typeface="Calibri" pitchFamily="34" charset="0"/>
              </a:rPr>
              <a:t>		ii</a:t>
            </a:r>
            <a:r>
              <a:rPr lang="es-MX" dirty="0">
                <a:latin typeface="Calibri" pitchFamily="34" charset="0"/>
                <a:cs typeface="Calibri" pitchFamily="34" charset="0"/>
              </a:rPr>
              <a:t>. </a:t>
            </a:r>
            <a:r>
              <a:rPr lang="es-MX" dirty="0" smtClean="0">
                <a:latin typeface="Calibri" pitchFamily="34" charset="0"/>
                <a:cs typeface="Calibri" pitchFamily="34" charset="0"/>
              </a:rPr>
              <a:t>	Ley </a:t>
            </a:r>
            <a:r>
              <a:rPr lang="es-MX" dirty="0">
                <a:latin typeface="Calibri" pitchFamily="34" charset="0"/>
                <a:cs typeface="Calibri" pitchFamily="34" charset="0"/>
              </a:rPr>
              <a:t>de </a:t>
            </a:r>
            <a:r>
              <a:rPr lang="es-MX" dirty="0" smtClean="0">
                <a:latin typeface="Calibri" pitchFamily="34" charset="0"/>
                <a:cs typeface="Calibri" pitchFamily="34" charset="0"/>
              </a:rPr>
              <a:t>Demanda </a:t>
            </a:r>
            <a:r>
              <a:rPr lang="es-MX" dirty="0">
                <a:latin typeface="Calibri" pitchFamily="34" charset="0"/>
                <a:cs typeface="Calibri" pitchFamily="34" charset="0"/>
              </a:rPr>
              <a:t>de Servicio</a:t>
            </a:r>
          </a:p>
          <a:p>
            <a:pPr marL="109728" indent="0">
              <a:buNone/>
              <a:tabLst>
                <a:tab pos="720725" algn="l"/>
                <a:tab pos="1081088" algn="l"/>
                <a:tab pos="1433513" algn="l"/>
                <a:tab pos="1528763" algn="l"/>
              </a:tabLst>
            </a:pPr>
            <a:r>
              <a:rPr lang="es-MX" dirty="0" smtClean="0">
                <a:latin typeface="Calibri" pitchFamily="34" charset="0"/>
                <a:cs typeface="Calibri" pitchFamily="34" charset="0"/>
              </a:rPr>
              <a:t>		iii</a:t>
            </a:r>
            <a:r>
              <a:rPr lang="es-MX" dirty="0">
                <a:latin typeface="Calibri" pitchFamily="34" charset="0"/>
                <a:cs typeface="Calibri" pitchFamily="34" charset="0"/>
              </a:rPr>
              <a:t>. </a:t>
            </a:r>
            <a:r>
              <a:rPr lang="es-MX" dirty="0" smtClean="0">
                <a:latin typeface="Calibri" pitchFamily="34" charset="0"/>
                <a:cs typeface="Calibri" pitchFamily="34" charset="0"/>
              </a:rPr>
              <a:t>	Ley </a:t>
            </a:r>
            <a:r>
              <a:rPr lang="es-MX" dirty="0">
                <a:latin typeface="Calibri" pitchFamily="34" charset="0"/>
                <a:cs typeface="Calibri" pitchFamily="34" charset="0"/>
              </a:rPr>
              <a:t>de Flujo Forzado</a:t>
            </a:r>
          </a:p>
          <a:p>
            <a:pPr marL="109728" indent="0">
              <a:buNone/>
              <a:tabLst>
                <a:tab pos="720725" algn="l"/>
                <a:tab pos="1081088" algn="l"/>
                <a:tab pos="1433513" algn="l"/>
                <a:tab pos="1528763" algn="l"/>
              </a:tabLst>
            </a:pPr>
            <a:r>
              <a:rPr lang="es-MX" dirty="0" smtClean="0">
                <a:latin typeface="Calibri" pitchFamily="34" charset="0"/>
                <a:cs typeface="Calibri" pitchFamily="34" charset="0"/>
              </a:rPr>
              <a:t>		iv</a:t>
            </a:r>
            <a:r>
              <a:rPr lang="es-MX" dirty="0">
                <a:latin typeface="Calibri" pitchFamily="34" charset="0"/>
                <a:cs typeface="Calibri" pitchFamily="34" charset="0"/>
              </a:rPr>
              <a:t>. </a:t>
            </a:r>
            <a:r>
              <a:rPr lang="es-MX" dirty="0" smtClean="0">
                <a:latin typeface="Calibri" pitchFamily="34" charset="0"/>
                <a:cs typeface="Calibri" pitchFamily="34" charset="0"/>
              </a:rPr>
              <a:t>	Ley </a:t>
            </a:r>
            <a:r>
              <a:rPr lang="es-MX" dirty="0">
                <a:latin typeface="Calibri" pitchFamily="34" charset="0"/>
                <a:cs typeface="Calibri" pitchFamily="34" charset="0"/>
              </a:rPr>
              <a:t>de Little</a:t>
            </a:r>
          </a:p>
          <a:p>
            <a:pPr marL="109728" indent="0">
              <a:buNone/>
              <a:tabLst>
                <a:tab pos="720725" algn="l"/>
                <a:tab pos="1081088" algn="l"/>
                <a:tab pos="1433513" algn="l"/>
                <a:tab pos="1528763" algn="l"/>
              </a:tabLst>
            </a:pPr>
            <a:r>
              <a:rPr lang="es-MX" dirty="0" smtClean="0">
                <a:latin typeface="Calibri" pitchFamily="34" charset="0"/>
                <a:cs typeface="Calibri" pitchFamily="34" charset="0"/>
              </a:rPr>
              <a:t>		v</a:t>
            </a:r>
            <a:r>
              <a:rPr lang="es-MX" dirty="0">
                <a:latin typeface="Calibri" pitchFamily="34" charset="0"/>
                <a:cs typeface="Calibri" pitchFamily="34" charset="0"/>
              </a:rPr>
              <a:t>. </a:t>
            </a:r>
            <a:r>
              <a:rPr lang="es-MX" dirty="0" smtClean="0">
                <a:latin typeface="Calibri" pitchFamily="34" charset="0"/>
                <a:cs typeface="Calibri" pitchFamily="34" charset="0"/>
              </a:rPr>
              <a:t>	Ley </a:t>
            </a:r>
            <a:r>
              <a:rPr lang="es-MX" dirty="0">
                <a:latin typeface="Calibri" pitchFamily="34" charset="0"/>
                <a:cs typeface="Calibri" pitchFamily="34" charset="0"/>
              </a:rPr>
              <a:t>de Tiempo de Respuesta </a:t>
            </a:r>
            <a:r>
              <a:rPr lang="es-MX" dirty="0" smtClean="0">
                <a:latin typeface="Calibri" pitchFamily="34" charset="0"/>
                <a:cs typeface="Calibri" pitchFamily="34" charset="0"/>
              </a:rPr>
              <a:t>Interactivo</a:t>
            </a:r>
          </a:p>
          <a:p>
            <a:pPr marL="109728" indent="0">
              <a:buNone/>
              <a:tabLst>
                <a:tab pos="720725" algn="l"/>
                <a:tab pos="1081088" algn="l"/>
              </a:tabLst>
            </a:pPr>
            <a:r>
              <a:rPr lang="es-MX" dirty="0">
                <a:latin typeface="Calibri" pitchFamily="34" charset="0"/>
                <a:cs typeface="Calibri" pitchFamily="34" charset="0"/>
              </a:rPr>
              <a:t>	</a:t>
            </a:r>
            <a:r>
              <a:rPr lang="es-MX" dirty="0" smtClean="0">
                <a:latin typeface="Calibri" pitchFamily="34" charset="0"/>
                <a:cs typeface="Calibri" pitchFamily="34" charset="0"/>
              </a:rPr>
              <a:t>2</a:t>
            </a:r>
            <a:r>
              <a:rPr lang="es-MX" dirty="0">
                <a:latin typeface="Calibri" pitchFamily="34" charset="0"/>
                <a:cs typeface="Calibri" pitchFamily="34" charset="0"/>
              </a:rPr>
              <a:t>. Límites sobre el </a:t>
            </a:r>
            <a:r>
              <a:rPr lang="es-MX" dirty="0" smtClean="0">
                <a:latin typeface="Calibri" pitchFamily="34" charset="0"/>
                <a:cs typeface="Calibri" pitchFamily="34" charset="0"/>
              </a:rPr>
              <a:t>desempeño</a:t>
            </a:r>
          </a:p>
          <a:p>
            <a:pPr marL="109728" indent="0">
              <a:buNone/>
              <a:tabLst>
                <a:tab pos="720725" algn="l"/>
                <a:tab pos="1081088" algn="l"/>
              </a:tabLst>
            </a:pPr>
            <a:r>
              <a:rPr lang="es-MX" dirty="0">
                <a:latin typeface="Calibri" pitchFamily="34" charset="0"/>
                <a:cs typeface="Calibri" pitchFamily="34" charset="0"/>
              </a:rPr>
              <a:t>	</a:t>
            </a:r>
            <a:r>
              <a:rPr lang="es-MX" dirty="0" smtClean="0">
                <a:latin typeface="Calibri" pitchFamily="34" charset="0"/>
                <a:cs typeface="Calibri" pitchFamily="34" charset="0"/>
              </a:rPr>
              <a:t>3</a:t>
            </a:r>
            <a:r>
              <a:rPr lang="es-MX" dirty="0">
                <a:latin typeface="Calibri" pitchFamily="34" charset="0"/>
                <a:cs typeface="Calibri" pitchFamily="34" charset="0"/>
              </a:rPr>
              <a:t>. </a:t>
            </a:r>
            <a:r>
              <a:rPr lang="es-MX" dirty="0" smtClean="0">
                <a:latin typeface="Calibri" pitchFamily="34" charset="0"/>
                <a:cs typeface="Calibri" pitchFamily="34" charset="0"/>
              </a:rPr>
              <a:t>Utilización </a:t>
            </a:r>
            <a:r>
              <a:rPr lang="es-MX" dirty="0">
                <a:latin typeface="Calibri" pitchFamily="34" charset="0"/>
                <a:cs typeface="Calibri" pitchFamily="34" charset="0"/>
              </a:rPr>
              <a:t>de Modelo </a:t>
            </a:r>
            <a:r>
              <a:rPr lang="es-MX" dirty="0" smtClean="0">
                <a:latin typeface="Calibri" pitchFamily="34" charset="0"/>
                <a:cs typeface="Calibri" pitchFamily="34" charset="0"/>
              </a:rPr>
              <a:t>QN</a:t>
            </a:r>
          </a:p>
          <a:p>
            <a:pPr marL="109728" indent="0">
              <a:buNone/>
              <a:tabLst>
                <a:tab pos="720725" algn="l"/>
                <a:tab pos="1081088" algn="l"/>
              </a:tabLst>
            </a:pPr>
            <a:r>
              <a:rPr lang="es-MX" dirty="0">
                <a:latin typeface="Calibri" pitchFamily="34" charset="0"/>
                <a:cs typeface="Calibri" pitchFamily="34" charset="0"/>
              </a:rPr>
              <a:t>.</a:t>
            </a:r>
          </a:p>
        </p:txBody>
      </p:sp>
      <p:sp>
        <p:nvSpPr>
          <p:cNvPr id="6" name="5 CuadroTexto"/>
          <p:cNvSpPr txBox="1"/>
          <p:nvPr/>
        </p:nvSpPr>
        <p:spPr>
          <a:xfrm>
            <a:off x="8161611" y="6514329"/>
            <a:ext cx="1005403" cy="338554"/>
          </a:xfrm>
          <a:prstGeom prst="rect">
            <a:avLst/>
          </a:prstGeom>
          <a:noFill/>
        </p:spPr>
        <p:txBody>
          <a:bodyPr wrap="none" rtlCol="0">
            <a:spAutoFit/>
          </a:bodyPr>
          <a:lstStyle/>
          <a:p>
            <a:r>
              <a:rPr lang="es-MX" sz="1600" dirty="0" smtClean="0">
                <a:latin typeface="Calibri" pitchFamily="34" charset="0"/>
                <a:cs typeface="Calibri" pitchFamily="34" charset="0"/>
              </a:rPr>
              <a:t>JTAMARIZ</a:t>
            </a:r>
            <a:endParaRPr lang="es-MX" sz="1600" dirty="0">
              <a:latin typeface="Calibri" pitchFamily="34" charset="0"/>
              <a:cs typeface="Calibri" pitchFamily="34" charset="0"/>
            </a:endParaRPr>
          </a:p>
        </p:txBody>
      </p:sp>
      <p:pic>
        <p:nvPicPr>
          <p:cNvPr id="9" name="8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10" name="9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
        <p:nvSpPr>
          <p:cNvPr id="11" name="10 CuadroTexto"/>
          <p:cNvSpPr txBox="1"/>
          <p:nvPr/>
        </p:nvSpPr>
        <p:spPr>
          <a:xfrm>
            <a:off x="-18016" y="6510612"/>
            <a:ext cx="2514471" cy="338554"/>
          </a:xfrm>
          <a:prstGeom prst="rect">
            <a:avLst/>
          </a:prstGeom>
          <a:noFill/>
        </p:spPr>
        <p:txBody>
          <a:bodyPr wrap="none" rtlCol="0">
            <a:spAutoFit/>
          </a:bodyPr>
          <a:lstStyle/>
          <a:p>
            <a:r>
              <a:rPr lang="es-MX" sz="1600" dirty="0" smtClean="0">
                <a:latin typeface="Calibri" pitchFamily="34" charset="0"/>
                <a:cs typeface="Calibri" pitchFamily="34" charset="0"/>
              </a:rPr>
              <a:t>UANL / FCFM / RSIS / </a:t>
            </a:r>
            <a:r>
              <a:rPr lang="es-MX" sz="1600" dirty="0" smtClean="0">
                <a:latin typeface="Calibri" pitchFamily="34" charset="0"/>
                <a:cs typeface="Calibri" pitchFamily="34" charset="0"/>
              </a:rPr>
              <a:t>2016B</a:t>
            </a:r>
            <a:endParaRPr lang="es-MX" sz="1600" dirty="0">
              <a:latin typeface="Calibri" pitchFamily="34" charset="0"/>
              <a:cs typeface="Calibri" pitchFamily="34" charset="0"/>
            </a:endParaRPr>
          </a:p>
        </p:txBody>
      </p:sp>
    </p:spTree>
    <p:extLst>
      <p:ext uri="{BB962C8B-B14F-4D97-AF65-F5344CB8AC3E}">
        <p14:creationId xmlns:p14="http://schemas.microsoft.com/office/powerpoint/2010/main" val="516867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Contenido del curso</a:t>
            </a:r>
          </a:p>
        </p:txBody>
      </p:sp>
      <p:sp>
        <p:nvSpPr>
          <p:cNvPr id="3" name="2 Marcador de contenido"/>
          <p:cNvSpPr>
            <a:spLocks noGrp="1"/>
          </p:cNvSpPr>
          <p:nvPr>
            <p:ph idx="1"/>
          </p:nvPr>
        </p:nvSpPr>
        <p:spPr/>
        <p:txBody>
          <a:bodyPr>
            <a:normAutofit/>
          </a:bodyPr>
          <a:lstStyle/>
          <a:p>
            <a:pPr marL="109728" indent="0">
              <a:buNone/>
            </a:pPr>
            <a:r>
              <a:rPr lang="es-MX" sz="2000" dirty="0" smtClean="0">
                <a:latin typeface="Calibri" pitchFamily="34" charset="0"/>
                <a:cs typeface="Calibri" pitchFamily="34" charset="0"/>
              </a:rPr>
              <a:t>IX. </a:t>
            </a:r>
            <a:r>
              <a:rPr lang="es-MX" sz="2000" dirty="0">
                <a:latin typeface="Calibri" pitchFamily="34" charset="0"/>
                <a:cs typeface="Calibri" pitchFamily="34" charset="0"/>
              </a:rPr>
              <a:t>Metodología para Ingeniería de </a:t>
            </a:r>
            <a:r>
              <a:rPr lang="es-MX" sz="2000" dirty="0" smtClean="0">
                <a:latin typeface="Calibri" pitchFamily="34" charset="0"/>
                <a:cs typeface="Calibri" pitchFamily="34" charset="0"/>
              </a:rPr>
              <a:t>Desempeño</a:t>
            </a:r>
          </a:p>
          <a:p>
            <a:endParaRPr lang="es-MX" sz="2000" dirty="0">
              <a:latin typeface="Calibri" pitchFamily="34" charset="0"/>
              <a:cs typeface="Calibri" pitchFamily="34" charset="0"/>
            </a:endParaRPr>
          </a:p>
          <a:p>
            <a:pPr marL="109728" indent="0">
              <a:buNone/>
            </a:pPr>
            <a:r>
              <a:rPr lang="es-MX" sz="2000" dirty="0">
                <a:latin typeface="Calibri" pitchFamily="34" charset="0"/>
                <a:cs typeface="Calibri" pitchFamily="34" charset="0"/>
              </a:rPr>
              <a:t>X</a:t>
            </a:r>
            <a:r>
              <a:rPr lang="es-MX" sz="2000" dirty="0" smtClean="0">
                <a:latin typeface="Calibri" pitchFamily="34" charset="0"/>
                <a:cs typeface="Calibri" pitchFamily="34" charset="0"/>
              </a:rPr>
              <a:t>. </a:t>
            </a:r>
            <a:r>
              <a:rPr lang="es-MX" sz="2000" dirty="0">
                <a:latin typeface="Calibri" pitchFamily="34" charset="0"/>
                <a:cs typeface="Calibri" pitchFamily="34" charset="0"/>
              </a:rPr>
              <a:t>Caso de estudio: Servicio de Base de Datos</a:t>
            </a:r>
          </a:p>
          <a:p>
            <a:pPr marL="109728" indent="0">
              <a:buNone/>
            </a:pPr>
            <a:endParaRPr lang="es-MX" sz="2000" dirty="0" smtClean="0">
              <a:latin typeface="Calibri" pitchFamily="34" charset="0"/>
              <a:cs typeface="Calibri" pitchFamily="34" charset="0"/>
            </a:endParaRPr>
          </a:p>
          <a:p>
            <a:pPr marL="109728" indent="0">
              <a:buNone/>
            </a:pPr>
            <a:r>
              <a:rPr lang="es-MX" sz="2000" dirty="0" smtClean="0">
                <a:latin typeface="Calibri" pitchFamily="34" charset="0"/>
                <a:cs typeface="Calibri" pitchFamily="34" charset="0"/>
              </a:rPr>
              <a:t>XI. </a:t>
            </a:r>
            <a:r>
              <a:rPr lang="es-MX" sz="2000" dirty="0">
                <a:latin typeface="Calibri" pitchFamily="34" charset="0"/>
                <a:cs typeface="Calibri" pitchFamily="34" charset="0"/>
              </a:rPr>
              <a:t>Caso de estudio: Servicio de un Servidor Web</a:t>
            </a:r>
          </a:p>
          <a:p>
            <a:pPr marL="109728" indent="0">
              <a:buNone/>
            </a:pPr>
            <a:endParaRPr lang="es-MX" sz="2000" dirty="0" smtClean="0">
              <a:latin typeface="Calibri" pitchFamily="34" charset="0"/>
              <a:cs typeface="Calibri" pitchFamily="34" charset="0"/>
            </a:endParaRPr>
          </a:p>
          <a:p>
            <a:pPr marL="109728" indent="0">
              <a:buNone/>
            </a:pPr>
            <a:r>
              <a:rPr lang="es-MX" sz="2000" dirty="0" smtClean="0">
                <a:latin typeface="Calibri" pitchFamily="34" charset="0"/>
                <a:cs typeface="Calibri" pitchFamily="34" charset="0"/>
              </a:rPr>
              <a:t>XII. </a:t>
            </a:r>
            <a:r>
              <a:rPr lang="es-MX" sz="2000" dirty="0">
                <a:latin typeface="Calibri" pitchFamily="34" charset="0"/>
                <a:cs typeface="Calibri" pitchFamily="34" charset="0"/>
              </a:rPr>
              <a:t>Caso de estudio: Servicio de un Centro de Datos</a:t>
            </a:r>
          </a:p>
          <a:p>
            <a:pPr marL="109728" indent="0">
              <a:buNone/>
            </a:pPr>
            <a:endParaRPr lang="es-MX" sz="2000" dirty="0" smtClean="0">
              <a:latin typeface="Calibri" pitchFamily="34" charset="0"/>
              <a:cs typeface="Calibri" pitchFamily="34" charset="0"/>
            </a:endParaRPr>
          </a:p>
          <a:p>
            <a:pPr marL="109728" indent="0">
              <a:buNone/>
            </a:pPr>
            <a:r>
              <a:rPr lang="es-MX" sz="2000" dirty="0" smtClean="0">
                <a:latin typeface="Calibri" pitchFamily="34" charset="0"/>
                <a:cs typeface="Calibri" pitchFamily="34" charset="0"/>
              </a:rPr>
              <a:t>XIII. </a:t>
            </a:r>
            <a:r>
              <a:rPr lang="es-MX" sz="2000" dirty="0">
                <a:latin typeface="Calibri" pitchFamily="34" charset="0"/>
                <a:cs typeface="Calibri" pitchFamily="34" charset="0"/>
              </a:rPr>
              <a:t>Caso de estudio: Servicio de un e-Business</a:t>
            </a:r>
          </a:p>
          <a:p>
            <a:pPr marL="109728" indent="0">
              <a:buNone/>
            </a:pPr>
            <a:endParaRPr lang="es-MX" sz="2000" dirty="0" smtClean="0">
              <a:latin typeface="Calibri" pitchFamily="34" charset="0"/>
              <a:cs typeface="Calibri" pitchFamily="34" charset="0"/>
            </a:endParaRPr>
          </a:p>
          <a:p>
            <a:pPr marL="109728" indent="0">
              <a:buNone/>
            </a:pPr>
            <a:r>
              <a:rPr lang="es-MX" sz="2000" dirty="0" smtClean="0">
                <a:latin typeface="Calibri" pitchFamily="34" charset="0"/>
                <a:cs typeface="Calibri" pitchFamily="34" charset="0"/>
              </a:rPr>
              <a:t>XIV. </a:t>
            </a:r>
            <a:r>
              <a:rPr lang="es-MX" sz="2000" dirty="0">
                <a:latin typeface="Calibri" pitchFamily="34" charset="0"/>
                <a:cs typeface="Calibri" pitchFamily="34" charset="0"/>
              </a:rPr>
              <a:t>Caso de estudio: Servicio de una Mesa de Ayuda</a:t>
            </a:r>
          </a:p>
          <a:p>
            <a:pPr marL="109728" indent="0">
              <a:buNone/>
            </a:pPr>
            <a:endParaRPr lang="es-MX" dirty="0" smtClean="0">
              <a:latin typeface="Calibri" pitchFamily="34" charset="0"/>
              <a:cs typeface="Calibri" pitchFamily="34" charset="0"/>
            </a:endParaRPr>
          </a:p>
        </p:txBody>
      </p:sp>
      <p:sp>
        <p:nvSpPr>
          <p:cNvPr id="6" name="5 CuadroTexto"/>
          <p:cNvSpPr txBox="1"/>
          <p:nvPr/>
        </p:nvSpPr>
        <p:spPr>
          <a:xfrm>
            <a:off x="8161611" y="6514329"/>
            <a:ext cx="1005403" cy="338554"/>
          </a:xfrm>
          <a:prstGeom prst="rect">
            <a:avLst/>
          </a:prstGeom>
          <a:noFill/>
        </p:spPr>
        <p:txBody>
          <a:bodyPr wrap="none" rtlCol="0">
            <a:spAutoFit/>
          </a:bodyPr>
          <a:lstStyle/>
          <a:p>
            <a:r>
              <a:rPr lang="es-MX" sz="1600" dirty="0" smtClean="0">
                <a:latin typeface="Calibri" pitchFamily="34" charset="0"/>
                <a:cs typeface="Calibri" pitchFamily="34" charset="0"/>
              </a:rPr>
              <a:t>JTAMARIZ</a:t>
            </a:r>
            <a:endParaRPr lang="es-MX" sz="1600" dirty="0">
              <a:latin typeface="Calibri" pitchFamily="34" charset="0"/>
              <a:cs typeface="Calibri" pitchFamily="34" charset="0"/>
            </a:endParaRPr>
          </a:p>
        </p:txBody>
      </p:sp>
      <p:sp>
        <p:nvSpPr>
          <p:cNvPr id="8" name="7 CuadroTexto"/>
          <p:cNvSpPr txBox="1"/>
          <p:nvPr/>
        </p:nvSpPr>
        <p:spPr>
          <a:xfrm>
            <a:off x="-18016" y="6510612"/>
            <a:ext cx="2514471" cy="338554"/>
          </a:xfrm>
          <a:prstGeom prst="rect">
            <a:avLst/>
          </a:prstGeom>
          <a:noFill/>
        </p:spPr>
        <p:txBody>
          <a:bodyPr wrap="none" rtlCol="0">
            <a:spAutoFit/>
          </a:bodyPr>
          <a:lstStyle/>
          <a:p>
            <a:r>
              <a:rPr lang="es-MX" sz="1600" dirty="0" smtClean="0">
                <a:latin typeface="Calibri" pitchFamily="34" charset="0"/>
                <a:cs typeface="Calibri" pitchFamily="34" charset="0"/>
              </a:rPr>
              <a:t>UANL / FCFM / RSIS / </a:t>
            </a:r>
            <a:r>
              <a:rPr lang="es-MX" sz="1600" dirty="0" smtClean="0">
                <a:latin typeface="Calibri" pitchFamily="34" charset="0"/>
                <a:cs typeface="Calibri" pitchFamily="34" charset="0"/>
              </a:rPr>
              <a:t>2016B</a:t>
            </a:r>
            <a:endParaRPr lang="es-MX" sz="1600" dirty="0">
              <a:latin typeface="Calibri" pitchFamily="34" charset="0"/>
              <a:cs typeface="Calibri" pitchFamily="34" charset="0"/>
            </a:endParaRPr>
          </a:p>
        </p:txBody>
      </p:sp>
      <p:pic>
        <p:nvPicPr>
          <p:cNvPr id="9" name="8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10" name="9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Tree>
    <p:extLst>
      <p:ext uri="{BB962C8B-B14F-4D97-AF65-F5344CB8AC3E}">
        <p14:creationId xmlns:p14="http://schemas.microsoft.com/office/powerpoint/2010/main" val="777090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Contenido del curso</a:t>
            </a:r>
          </a:p>
        </p:txBody>
      </p:sp>
      <p:sp>
        <p:nvSpPr>
          <p:cNvPr id="3" name="2 Marcador de contenido"/>
          <p:cNvSpPr>
            <a:spLocks noGrp="1"/>
          </p:cNvSpPr>
          <p:nvPr>
            <p:ph idx="1"/>
          </p:nvPr>
        </p:nvSpPr>
        <p:spPr/>
        <p:txBody>
          <a:bodyPr>
            <a:normAutofit/>
          </a:bodyPr>
          <a:lstStyle/>
          <a:p>
            <a:pPr marL="109728" indent="0">
              <a:buNone/>
            </a:pPr>
            <a:r>
              <a:rPr lang="es-MX" sz="2000" dirty="0" smtClean="0">
                <a:latin typeface="Calibri" pitchFamily="34" charset="0"/>
                <a:cs typeface="Calibri" pitchFamily="34" charset="0"/>
              </a:rPr>
              <a:t>XV. </a:t>
            </a:r>
            <a:r>
              <a:rPr lang="es-MX" sz="2000" dirty="0">
                <a:latin typeface="Calibri" pitchFamily="34" charset="0"/>
                <a:cs typeface="Calibri" pitchFamily="34" charset="0"/>
              </a:rPr>
              <a:t>Modelos de </a:t>
            </a:r>
            <a:r>
              <a:rPr lang="es-MX" sz="2000" dirty="0" err="1">
                <a:latin typeface="Calibri" pitchFamily="34" charset="0"/>
                <a:cs typeface="Calibri" pitchFamily="34" charset="0"/>
              </a:rPr>
              <a:t>Markov</a:t>
            </a:r>
            <a:endParaRPr lang="es-MX" sz="2000" dirty="0">
              <a:latin typeface="Calibri" pitchFamily="34" charset="0"/>
              <a:cs typeface="Calibri" pitchFamily="34" charset="0"/>
            </a:endParaRPr>
          </a:p>
          <a:p>
            <a:pPr marL="109728" indent="0">
              <a:buNone/>
            </a:pPr>
            <a:r>
              <a:rPr lang="es-MX" sz="2000" dirty="0" smtClean="0">
                <a:latin typeface="Calibri" pitchFamily="34" charset="0"/>
                <a:cs typeface="Calibri" pitchFamily="34" charset="0"/>
              </a:rPr>
              <a:t>	1</a:t>
            </a:r>
            <a:r>
              <a:rPr lang="es-MX" sz="2000" dirty="0">
                <a:latin typeface="Calibri" pitchFamily="34" charset="0"/>
                <a:cs typeface="Calibri" pitchFamily="34" charset="0"/>
              </a:rPr>
              <a:t>. Contexto de modelado</a:t>
            </a:r>
          </a:p>
          <a:p>
            <a:pPr marL="109728" indent="0">
              <a:buNone/>
            </a:pPr>
            <a:r>
              <a:rPr lang="es-MX" sz="2000" dirty="0" smtClean="0">
                <a:latin typeface="Calibri" pitchFamily="34" charset="0"/>
                <a:cs typeface="Calibri" pitchFamily="34" charset="0"/>
              </a:rPr>
              <a:t>	2</a:t>
            </a:r>
            <a:r>
              <a:rPr lang="es-MX" sz="2000" dirty="0">
                <a:latin typeface="Calibri" pitchFamily="34" charset="0"/>
                <a:cs typeface="Calibri" pitchFamily="34" charset="0"/>
              </a:rPr>
              <a:t>. Construcción de un modelo</a:t>
            </a:r>
          </a:p>
          <a:p>
            <a:pPr marL="109728" indent="0">
              <a:buNone/>
            </a:pPr>
            <a:r>
              <a:rPr lang="es-MX" sz="2000" dirty="0" smtClean="0">
                <a:latin typeface="Calibri" pitchFamily="34" charset="0"/>
                <a:cs typeface="Calibri" pitchFamily="34" charset="0"/>
              </a:rPr>
              <a:t>	3</a:t>
            </a:r>
            <a:r>
              <a:rPr lang="es-MX" sz="2000" dirty="0">
                <a:latin typeface="Calibri" pitchFamily="34" charset="0"/>
                <a:cs typeface="Calibri" pitchFamily="34" charset="0"/>
              </a:rPr>
              <a:t>. Solución del modelo</a:t>
            </a:r>
          </a:p>
          <a:p>
            <a:pPr marL="109728" indent="0">
              <a:buNone/>
            </a:pPr>
            <a:r>
              <a:rPr lang="es-MX" sz="2000" dirty="0" smtClean="0">
                <a:latin typeface="Calibri" pitchFamily="34" charset="0"/>
                <a:cs typeface="Calibri" pitchFamily="34" charset="0"/>
              </a:rPr>
              <a:t>	4</a:t>
            </a:r>
            <a:r>
              <a:rPr lang="es-MX" sz="2000" dirty="0">
                <a:latin typeface="Calibri" pitchFamily="34" charset="0"/>
                <a:cs typeface="Calibri" pitchFamily="34" charset="0"/>
              </a:rPr>
              <a:t>. Interpretación del modelo</a:t>
            </a:r>
          </a:p>
          <a:p>
            <a:pPr marL="109728" indent="0">
              <a:buNone/>
            </a:pPr>
            <a:endParaRPr lang="es-MX" sz="2000" dirty="0" smtClean="0">
              <a:latin typeface="Calibri" pitchFamily="34" charset="0"/>
              <a:cs typeface="Calibri" pitchFamily="34" charset="0"/>
            </a:endParaRPr>
          </a:p>
          <a:p>
            <a:pPr marL="109728" indent="0">
              <a:buNone/>
            </a:pPr>
            <a:r>
              <a:rPr lang="es-MX" sz="2000" dirty="0" smtClean="0">
                <a:latin typeface="Calibri" pitchFamily="34" charset="0"/>
                <a:cs typeface="Calibri" pitchFamily="34" charset="0"/>
              </a:rPr>
              <a:t>XVI. </a:t>
            </a:r>
            <a:r>
              <a:rPr lang="es-MX" sz="2000" dirty="0">
                <a:latin typeface="Calibri" pitchFamily="34" charset="0"/>
                <a:cs typeface="Calibri" pitchFamily="34" charset="0"/>
              </a:rPr>
              <a:t>Sistemas de Cola Sencilla</a:t>
            </a:r>
          </a:p>
          <a:p>
            <a:pPr marL="109728" indent="0">
              <a:buNone/>
            </a:pPr>
            <a:r>
              <a:rPr lang="es-MX" sz="2000" dirty="0" smtClean="0">
                <a:latin typeface="Calibri" pitchFamily="34" charset="0"/>
                <a:cs typeface="Calibri" pitchFamily="34" charset="0"/>
              </a:rPr>
              <a:t>	1</a:t>
            </a:r>
            <a:r>
              <a:rPr lang="es-MX" sz="2000" dirty="0">
                <a:latin typeface="Calibri" pitchFamily="34" charset="0"/>
                <a:cs typeface="Calibri" pitchFamily="34" charset="0"/>
              </a:rPr>
              <a:t>. Sistemas con un Servidor y Cola Sencilla</a:t>
            </a:r>
          </a:p>
          <a:p>
            <a:pPr marL="109728" indent="0">
              <a:buNone/>
            </a:pPr>
            <a:r>
              <a:rPr lang="es-MX" sz="2000" dirty="0" smtClean="0">
                <a:latin typeface="Calibri" pitchFamily="34" charset="0"/>
                <a:cs typeface="Calibri" pitchFamily="34" charset="0"/>
              </a:rPr>
              <a:t>	2</a:t>
            </a:r>
            <a:r>
              <a:rPr lang="es-MX" sz="2000" dirty="0">
                <a:latin typeface="Calibri" pitchFamily="34" charset="0"/>
                <a:cs typeface="Calibri" pitchFamily="34" charset="0"/>
              </a:rPr>
              <a:t>. Modelo de cola M/M/1</a:t>
            </a:r>
          </a:p>
          <a:p>
            <a:pPr marL="109728" indent="0">
              <a:buNone/>
            </a:pPr>
            <a:r>
              <a:rPr lang="es-MX" sz="2000" dirty="0" smtClean="0">
                <a:latin typeface="Calibri" pitchFamily="34" charset="0"/>
                <a:cs typeface="Calibri" pitchFamily="34" charset="0"/>
              </a:rPr>
              <a:t>	3</a:t>
            </a:r>
            <a:r>
              <a:rPr lang="es-MX" sz="2000" dirty="0">
                <a:latin typeface="Calibri" pitchFamily="34" charset="0"/>
                <a:cs typeface="Calibri" pitchFamily="34" charset="0"/>
              </a:rPr>
              <a:t>. Modelo de cola M/G/1</a:t>
            </a:r>
          </a:p>
          <a:p>
            <a:pPr marL="109728" indent="0">
              <a:buNone/>
            </a:pPr>
            <a:r>
              <a:rPr lang="es-MX" sz="2000" dirty="0" smtClean="0">
                <a:latin typeface="Calibri" pitchFamily="34" charset="0"/>
                <a:cs typeface="Calibri" pitchFamily="34" charset="0"/>
              </a:rPr>
              <a:t>	4</a:t>
            </a:r>
            <a:r>
              <a:rPr lang="es-MX" sz="2000" dirty="0">
                <a:latin typeface="Calibri" pitchFamily="34" charset="0"/>
                <a:cs typeface="Calibri" pitchFamily="34" charset="0"/>
              </a:rPr>
              <a:t>. Modelo de cola M/M/1 con vacaciones</a:t>
            </a:r>
          </a:p>
          <a:p>
            <a:pPr marL="109728" indent="0">
              <a:buNone/>
            </a:pPr>
            <a:r>
              <a:rPr lang="es-MX" sz="2000" dirty="0" smtClean="0">
                <a:latin typeface="Calibri" pitchFamily="34" charset="0"/>
                <a:cs typeface="Calibri" pitchFamily="34" charset="0"/>
              </a:rPr>
              <a:t>	5</a:t>
            </a:r>
            <a:r>
              <a:rPr lang="es-MX" sz="2000" dirty="0">
                <a:latin typeface="Calibri" pitchFamily="34" charset="0"/>
                <a:cs typeface="Calibri" pitchFamily="34" charset="0"/>
              </a:rPr>
              <a:t>. Resultados por </a:t>
            </a:r>
            <a:r>
              <a:rPr lang="es-MX" sz="2000" dirty="0" smtClean="0">
                <a:latin typeface="Calibri" pitchFamily="34" charset="0"/>
                <a:cs typeface="Calibri" pitchFamily="34" charset="0"/>
              </a:rPr>
              <a:t>aproximación</a:t>
            </a:r>
            <a:endParaRPr lang="es-MX" sz="2000" dirty="0">
              <a:latin typeface="Calibri" pitchFamily="34" charset="0"/>
              <a:cs typeface="Calibri" pitchFamily="34" charset="0"/>
            </a:endParaRPr>
          </a:p>
        </p:txBody>
      </p:sp>
      <p:sp>
        <p:nvSpPr>
          <p:cNvPr id="6" name="5 CuadroTexto"/>
          <p:cNvSpPr txBox="1"/>
          <p:nvPr/>
        </p:nvSpPr>
        <p:spPr>
          <a:xfrm>
            <a:off x="8161611" y="6514329"/>
            <a:ext cx="1005403" cy="338554"/>
          </a:xfrm>
          <a:prstGeom prst="rect">
            <a:avLst/>
          </a:prstGeom>
          <a:noFill/>
        </p:spPr>
        <p:txBody>
          <a:bodyPr wrap="none" rtlCol="0">
            <a:spAutoFit/>
          </a:bodyPr>
          <a:lstStyle/>
          <a:p>
            <a:r>
              <a:rPr lang="es-MX" sz="1600" dirty="0" smtClean="0">
                <a:latin typeface="Calibri" pitchFamily="34" charset="0"/>
                <a:cs typeface="Calibri" pitchFamily="34" charset="0"/>
              </a:rPr>
              <a:t>JTAMARIZ</a:t>
            </a:r>
            <a:endParaRPr lang="es-MX" sz="1600" dirty="0">
              <a:latin typeface="Calibri" pitchFamily="34" charset="0"/>
              <a:cs typeface="Calibri" pitchFamily="34" charset="0"/>
            </a:endParaRPr>
          </a:p>
        </p:txBody>
      </p:sp>
      <p:pic>
        <p:nvPicPr>
          <p:cNvPr id="9" name="8 Imagen" descr="ScreenHunter_17 Nov"/>
          <p:cNvPicPr/>
          <p:nvPr/>
        </p:nvPicPr>
        <p:blipFill>
          <a:blip r:embed="rId2">
            <a:extLst>
              <a:ext uri="{28A0092B-C50C-407E-A947-70E740481C1C}">
                <a14:useLocalDpi xmlns:a14="http://schemas.microsoft.com/office/drawing/2010/main" val="0"/>
              </a:ext>
            </a:extLst>
          </a:blip>
          <a:srcRect/>
          <a:stretch>
            <a:fillRect/>
          </a:stretch>
        </p:blipFill>
        <p:spPr bwMode="auto">
          <a:xfrm>
            <a:off x="7689279" y="650776"/>
            <a:ext cx="1419225" cy="762000"/>
          </a:xfrm>
          <a:prstGeom prst="rect">
            <a:avLst/>
          </a:prstGeom>
          <a:noFill/>
          <a:ln>
            <a:noFill/>
          </a:ln>
        </p:spPr>
      </p:pic>
      <p:pic>
        <p:nvPicPr>
          <p:cNvPr id="10" name="9 Imagen" descr="ScreenHunter_16 Nov"/>
          <p:cNvPicPr/>
          <p:nvPr/>
        </p:nvPicPr>
        <p:blipFill>
          <a:blip r:embed="rId3">
            <a:extLst>
              <a:ext uri="{28A0092B-C50C-407E-A947-70E740481C1C}">
                <a14:useLocalDpi xmlns:a14="http://schemas.microsoft.com/office/drawing/2010/main" val="0"/>
              </a:ext>
            </a:extLst>
          </a:blip>
          <a:srcRect/>
          <a:stretch>
            <a:fillRect/>
          </a:stretch>
        </p:blipFill>
        <p:spPr bwMode="auto">
          <a:xfrm>
            <a:off x="35496" y="650776"/>
            <a:ext cx="1419225" cy="762000"/>
          </a:xfrm>
          <a:prstGeom prst="rect">
            <a:avLst/>
          </a:prstGeom>
          <a:noFill/>
          <a:ln>
            <a:noFill/>
          </a:ln>
        </p:spPr>
      </p:pic>
      <p:sp>
        <p:nvSpPr>
          <p:cNvPr id="12" name="11 CuadroTexto"/>
          <p:cNvSpPr txBox="1"/>
          <p:nvPr/>
        </p:nvSpPr>
        <p:spPr>
          <a:xfrm>
            <a:off x="-18016" y="6510612"/>
            <a:ext cx="2514471" cy="338554"/>
          </a:xfrm>
          <a:prstGeom prst="rect">
            <a:avLst/>
          </a:prstGeom>
          <a:noFill/>
        </p:spPr>
        <p:txBody>
          <a:bodyPr wrap="none" rtlCol="0">
            <a:spAutoFit/>
          </a:bodyPr>
          <a:lstStyle/>
          <a:p>
            <a:r>
              <a:rPr lang="es-MX" sz="1600" dirty="0" smtClean="0">
                <a:latin typeface="Calibri" pitchFamily="34" charset="0"/>
                <a:cs typeface="Calibri" pitchFamily="34" charset="0"/>
              </a:rPr>
              <a:t>UANL / FCFM / RSIS / </a:t>
            </a:r>
            <a:r>
              <a:rPr lang="es-MX" sz="1600" dirty="0" smtClean="0">
                <a:latin typeface="Calibri" pitchFamily="34" charset="0"/>
                <a:cs typeface="Calibri" pitchFamily="34" charset="0"/>
              </a:rPr>
              <a:t>2016B</a:t>
            </a:r>
            <a:endParaRPr lang="es-MX" sz="1600" dirty="0">
              <a:latin typeface="Calibri" pitchFamily="34" charset="0"/>
              <a:cs typeface="Calibri" pitchFamily="34" charset="0"/>
            </a:endParaRPr>
          </a:p>
        </p:txBody>
      </p:sp>
    </p:spTree>
    <p:extLst>
      <p:ext uri="{BB962C8B-B14F-4D97-AF65-F5344CB8AC3E}">
        <p14:creationId xmlns:p14="http://schemas.microsoft.com/office/powerpoint/2010/main" val="516867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456</TotalTime>
  <Words>806</Words>
  <Application>Microsoft Office PowerPoint</Application>
  <PresentationFormat>Presentación en pantalla (4:3)</PresentationFormat>
  <Paragraphs>256</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Urbano</vt:lpstr>
      <vt:lpstr>Universidad Autónoma de de Nuevo León Facultad de Ciencias Físico Matemáticas  RENDIMIENTO DE SISTEMAS</vt:lpstr>
      <vt:lpstr>Información general</vt:lpstr>
      <vt:lpstr>Contenido del curso</vt:lpstr>
      <vt:lpstr>Contenido del curso</vt:lpstr>
      <vt:lpstr>Contenido del curso</vt:lpstr>
      <vt:lpstr>Contenido del curso</vt:lpstr>
      <vt:lpstr>Contenido del curso</vt:lpstr>
      <vt:lpstr>Contenido del curso</vt:lpstr>
      <vt:lpstr>Contenido del curso</vt:lpstr>
      <vt:lpstr>Bibliografía</vt:lpstr>
      <vt:lpstr>Bibliografía</vt:lpstr>
      <vt:lpstr>Evaluación</vt:lpstr>
      <vt:lpstr>Proyecto Final</vt:lpstr>
      <vt:lpstr>Proyecto Final</vt:lpstr>
      <vt:lpstr>Proyecto Final</vt:lpstr>
      <vt:lpstr>Proyecto Final</vt:lpstr>
      <vt:lpstr>Proyecto Final</vt:lpstr>
      <vt:lpstr>Proyecto Final</vt:lpstr>
      <vt:lpstr>Proyecto Final(Criterios de Evaluación)</vt:lpstr>
      <vt:lpstr>Proyecto Final</vt:lpstr>
      <vt:lpstr>Proyecto Final</vt:lpstr>
      <vt:lpstr>Proyecto Final</vt:lpstr>
      <vt:lpstr>Proyecto Final (Referencias)</vt:lpstr>
      <vt:lpstr>Calendario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de Nuevo León Facultad de Ciencias Físico Matemáticas  RENDIMIENTO DE SISTEMAS</dc:title>
  <dc:creator>Juan Angel JART. Ramírez Tamariz</dc:creator>
  <cp:lastModifiedBy>Juan Angel JART. Ramirez Tamariz</cp:lastModifiedBy>
  <cp:revision>34</cp:revision>
  <dcterms:created xsi:type="dcterms:W3CDTF">2012-01-23T23:52:27Z</dcterms:created>
  <dcterms:modified xsi:type="dcterms:W3CDTF">2016-08-03T23:38:59Z</dcterms:modified>
</cp:coreProperties>
</file>