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F883D-129C-402A-A343-C83899B18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801ADB-1FA0-45F6-9B40-40FD00032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E8A377-F0DB-4A61-938A-1BC59A0C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1177-5C38-4A90-A53D-7E7DCE2FC457}" type="datetimeFigureOut">
              <a:rPr lang="es-CO" smtClean="0"/>
              <a:t>22/09/2020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7DEF86-B285-4D53-A3A6-974441CA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A4877D-B1BE-4EAE-A727-382594E4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AFB5-0FE5-4EDA-8459-A7E7883A25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055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2263E-7506-48E6-8EBA-C58A22D7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98EAA9-36EA-46C7-BEDF-F6EA89251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CA27F2-97A2-4CA0-B52A-6BB4CFD5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1177-5C38-4A90-A53D-7E7DCE2FC457}" type="datetimeFigureOut">
              <a:rPr lang="es-CO" smtClean="0"/>
              <a:t>22/09/2020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619398-5F93-4396-A4FD-B78461B5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87E9C7-BDF6-454D-827C-AA009321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AFB5-0FE5-4EDA-8459-A7E7883A25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723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416FFB-F209-44CA-BAE1-79975F06F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1EF83B-F013-4C0E-8F34-F708CEF31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834757-175F-4494-A6C1-48BBF70B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1177-5C38-4A90-A53D-7E7DCE2FC457}" type="datetimeFigureOut">
              <a:rPr lang="es-CO" smtClean="0"/>
              <a:t>22/09/2020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9EDB0D-03C5-4064-AD18-FD645B29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0107AE-A488-4130-B075-37A66BC3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AFB5-0FE5-4EDA-8459-A7E7883A25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561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9FB3B-1021-478D-88BB-CCF1A5D0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4785F0-AE72-43ED-A076-53AD79BC9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CF4537-3291-48A8-A776-A71CA5A8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1177-5C38-4A90-A53D-7E7DCE2FC457}" type="datetimeFigureOut">
              <a:rPr lang="es-CO" smtClean="0"/>
              <a:t>22/09/2020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6B1240-1855-43BA-B1E1-3BD9E76D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F0F788-EDE6-4F89-BB40-F5AFCE3C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AFB5-0FE5-4EDA-8459-A7E7883A25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17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05A79-FB8C-4631-9A84-C5486163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753A76-99FB-4EC3-86AE-C3AC4F2E6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7A8CD7-6FEC-4A94-9046-EC776E50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1177-5C38-4A90-A53D-7E7DCE2FC457}" type="datetimeFigureOut">
              <a:rPr lang="es-CO" smtClean="0"/>
              <a:t>22/09/2020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905B8F-4BFB-4B2A-8686-0C112C15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268440-2269-42E8-BC67-BE940D9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AFB5-0FE5-4EDA-8459-A7E7883A25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28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0E81D-CBB4-49F7-95AF-6762AB2A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EB2A22-6414-47B1-A454-E2EC760B2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4425DE-D48F-4454-94E4-02E0BE083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10D7FD-6176-48D9-AB7C-72E323D7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1177-5C38-4A90-A53D-7E7DCE2FC457}" type="datetimeFigureOut">
              <a:rPr lang="es-CO" smtClean="0"/>
              <a:t>22/09/2020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B42774-BD37-4E7D-A00E-DCF1B6AA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1D1CF1-AE24-484C-91F7-D5A79388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AFB5-0FE5-4EDA-8459-A7E7883A25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52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EB7BC-1DB3-4E1E-BCB8-7D23547D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7E4B95-CF85-4761-826C-26696A61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6FE469-4476-4476-BF51-2A2DE2CC2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309D582-1119-4511-B439-283AAF46B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B1EA2F-1DBE-4A27-99D8-D74240765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EC2A06-ABC6-4F32-AE0A-05187A77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1177-5C38-4A90-A53D-7E7DCE2FC457}" type="datetimeFigureOut">
              <a:rPr lang="es-CO" smtClean="0"/>
              <a:t>22/09/2020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85F63A-F011-4155-A34A-DA1A4DE1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7643F71-6392-41B0-A60A-C330D1EC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AFB5-0FE5-4EDA-8459-A7E7883A25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492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359EC-E5E6-4066-9086-83D21B3C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C9B677-A280-4FE8-A0E1-038DCF0F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1177-5C38-4A90-A53D-7E7DCE2FC457}" type="datetimeFigureOut">
              <a:rPr lang="es-CO" smtClean="0"/>
              <a:t>22/09/2020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1D2430-D51C-4961-A054-71E27B9C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3F746C-430B-477B-924A-27F7D194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AFB5-0FE5-4EDA-8459-A7E7883A25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292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4C69FE-52F0-4D07-B6ED-DB673968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1177-5C38-4A90-A53D-7E7DCE2FC457}" type="datetimeFigureOut">
              <a:rPr lang="es-CO" smtClean="0"/>
              <a:t>22/09/2020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91423F-05F9-4A1A-AB77-15B04DE8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FA06FC-E1EA-4CD2-83DD-BAEB6DC3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AFB5-0FE5-4EDA-8459-A7E7883A25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191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43550-B52C-4320-AEA8-930CAA69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0FB60D-A71A-41DE-839B-3B7CEC0E6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1CF310-D1E6-40E4-BF6C-5F8664714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3A9762-BCA5-45ED-92AD-3D9262A9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1177-5C38-4A90-A53D-7E7DCE2FC457}" type="datetimeFigureOut">
              <a:rPr lang="es-CO" smtClean="0"/>
              <a:t>22/09/2020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090789-9886-4711-A703-7CF5A8B6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9865E3-C072-4296-A7AD-8DEEAA0E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AFB5-0FE5-4EDA-8459-A7E7883A25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897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ADE0F-6EB3-43B0-B4FD-7570273B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0DCAB2-923E-40C9-AD17-82324036A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D3BF03-CCBC-41E9-9B08-28F0B741C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CF94C7-211F-4238-905F-0A19D064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1177-5C38-4A90-A53D-7E7DCE2FC457}" type="datetimeFigureOut">
              <a:rPr lang="es-CO" smtClean="0"/>
              <a:t>22/09/2020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3D4DCF-F990-4CE9-BD5C-68545401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C8B696-F548-4B07-829A-772CE4D7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AFB5-0FE5-4EDA-8459-A7E7883A25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013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10BB7A-C4DD-40EF-963C-EA6EE9FD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BD62CC-BB2E-486B-885D-143A0B800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B7379-1438-417C-BCAB-8546D3630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71177-5C38-4A90-A53D-7E7DCE2FC457}" type="datetimeFigureOut">
              <a:rPr lang="es-CO" smtClean="0"/>
              <a:t>22/09/2020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C5AF98-A312-4627-976E-C189CA540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61D53E-8D62-4DB3-95E6-FD9C03D7B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6AFB5-0FE5-4EDA-8459-A7E7883A25E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292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1D4E-2B05-465B-B445-7B86836F3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Evaluación de Impacto: </a:t>
            </a:r>
            <a:br>
              <a:rPr lang="es-CO" dirty="0"/>
            </a:br>
            <a:r>
              <a:rPr lang="es-CO" dirty="0"/>
              <a:t>RCT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10B385-1928-4BD2-8CE9-49553DD7A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Francesco Bogliacino</a:t>
            </a:r>
          </a:p>
        </p:txBody>
      </p:sp>
    </p:spTree>
    <p:extLst>
      <p:ext uri="{BB962C8B-B14F-4D97-AF65-F5344CB8AC3E}">
        <p14:creationId xmlns:p14="http://schemas.microsoft.com/office/powerpoint/2010/main" val="283025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9568D-B257-4F2D-A521-7BA3FB1C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CO" sz="4000" b="1" dirty="0"/>
              <a:t>RCT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85E6C-E57F-4BD7-9646-573ED2F7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lnSpcReduction="10000"/>
          </a:bodyPr>
          <a:lstStyle/>
          <a:p>
            <a:r>
              <a:rPr lang="es-CO" sz="2400" dirty="0"/>
              <a:t>El investigador tiene control sobre el mecanismo de asignación de las unidades al tratamiento (diferente de estudio observacional);</a:t>
            </a:r>
          </a:p>
          <a:p>
            <a:r>
              <a:rPr lang="es-CO" sz="2400" dirty="0"/>
              <a:t>Notación: </a:t>
            </a:r>
          </a:p>
          <a:p>
            <a:pPr lvl="1"/>
            <a:r>
              <a:rPr lang="es-CO" sz="2000" dirty="0"/>
              <a:t>D=1 es la asignación al tratamiento del cual estudiamos el impacto</a:t>
            </a:r>
          </a:p>
          <a:p>
            <a:pPr lvl="1"/>
            <a:r>
              <a:rPr lang="es-CO" sz="2000" dirty="0"/>
              <a:t>Y es el </a:t>
            </a:r>
            <a:r>
              <a:rPr lang="es-CO" sz="2000" dirty="0" err="1"/>
              <a:t>outcome</a:t>
            </a:r>
            <a:endParaRPr lang="es-CO" sz="2000" dirty="0"/>
          </a:p>
          <a:p>
            <a:pPr lvl="1"/>
            <a:r>
              <a:rPr lang="es-CO" sz="2000" dirty="0"/>
              <a:t>Ojo por favor que D-&gt;Y es algo que tiene que tener sentido teóricamente (tiene que existir un canal causal teórico), éticamente (no podemos hacer el RCT de la </a:t>
            </a:r>
            <a:r>
              <a:rPr lang="es-CO" sz="2000" dirty="0" err="1"/>
              <a:t>apendicectomia</a:t>
            </a:r>
            <a:r>
              <a:rPr lang="es-CO" sz="2000" dirty="0"/>
              <a:t>) o no se trivial (El RCT de las gafas en China) </a:t>
            </a:r>
          </a:p>
          <a:p>
            <a:r>
              <a:rPr lang="es-CO" sz="2400" dirty="0"/>
              <a:t>Asignación a tratamiento está basado en mecanismo de aleatorización:</a:t>
            </a:r>
          </a:p>
          <a:p>
            <a:pPr lvl="1"/>
            <a:r>
              <a:rPr lang="es-CO" sz="2000" dirty="0"/>
              <a:t>Independencia de los resultados alternativos potenciales</a:t>
            </a:r>
          </a:p>
          <a:p>
            <a:pPr lvl="1"/>
            <a:r>
              <a:rPr lang="es-CO" sz="2000" dirty="0"/>
              <a:t>Esto implica que el supuesto de independencia se cumple por DISEÑO, ex ante 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75606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2B7FF-99EF-4FA5-B50D-D4D8D3B4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Validez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EF60B9-CDD4-40F2-8B4E-160C781CD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Validez es propiedad de una proposición sobre la experiencia. En este contexto hablamos de validez de un estudio empírico y se refiere a las inferencias que hagamos a partir del mismo:</a:t>
            </a:r>
          </a:p>
          <a:p>
            <a:pPr lvl="1"/>
            <a:r>
              <a:rPr lang="es-CO" dirty="0"/>
              <a:t>Interna: qué tan “confiados” estamos que se cumpla la proposición A que inferimos desde el estudio (los datos X). En práctica ya que nuestro enfoque es causal en 99% de los casos, es una propiedad de verdad de una inferencia causal;</a:t>
            </a:r>
          </a:p>
          <a:p>
            <a:pPr lvl="1"/>
            <a:r>
              <a:rPr lang="es-CO" dirty="0"/>
              <a:t>Externa, dado que se afirma A en el estudio X, que tan “confiados” estamos que A </a:t>
            </a:r>
            <a:r>
              <a:rPr lang="es-CO" dirty="0" err="1"/>
              <a:t>alique</a:t>
            </a:r>
            <a:r>
              <a:rPr lang="es-CO" dirty="0"/>
              <a:t> para Estudio X1. Una manera de verlo es X={U, T, O, S}, qué tanto podemos “generalizar” a otros U*, T*, O*, S*  </a:t>
            </a:r>
          </a:p>
        </p:txBody>
      </p:sp>
    </p:spTree>
    <p:extLst>
      <p:ext uri="{BB962C8B-B14F-4D97-AF65-F5344CB8AC3E}">
        <p14:creationId xmlns:p14="http://schemas.microsoft.com/office/powerpoint/2010/main" val="416220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C659F-458C-4CC8-9FB2-7F01906D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Muestra finita vs población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FC9BB0-FA74-4CF9-B226-20BD7D57D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Si consideramos cualquier estudio X como la población de interés, entonces eliminamos la variabilidad de la muestra;</a:t>
            </a:r>
          </a:p>
          <a:p>
            <a:r>
              <a:rPr lang="es-CO" dirty="0"/>
              <a:t>Sin embargo siempre tendremos incertidumbre por el hecho que aun observando todas las unidades no observamos todos los estados:</a:t>
            </a:r>
          </a:p>
          <a:p>
            <a:pPr lvl="1"/>
            <a:r>
              <a:rPr lang="es-CO" dirty="0"/>
              <a:t>Si la población es de 10 unidades, y las observamos todas, igual no observamos toda las unidades bajo D=1 o D=0</a:t>
            </a:r>
          </a:p>
        </p:txBody>
      </p:sp>
    </p:spTree>
    <p:extLst>
      <p:ext uri="{BB962C8B-B14F-4D97-AF65-F5344CB8AC3E}">
        <p14:creationId xmlns:p14="http://schemas.microsoft.com/office/powerpoint/2010/main" val="348510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E166D-E67A-4693-8010-5B32B919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RCT</a:t>
            </a:r>
            <a:endParaRPr lang="es-CO" dirty="0"/>
          </a:p>
        </p:txBody>
      </p:sp>
      <p:pic>
        <p:nvPicPr>
          <p:cNvPr id="5" name="Marcador de contenido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818A287-8A58-4B32-AAA7-2305765AA9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9827"/>
            <a:ext cx="5181600" cy="3042934"/>
          </a:xfrm>
        </p:spPr>
      </p:pic>
      <p:pic>
        <p:nvPicPr>
          <p:cNvPr id="8" name="Marcador de contenido 7" descr="Imagen que contiene juego, texto&#10;&#10;Descripción generada automáticamente">
            <a:extLst>
              <a:ext uri="{FF2B5EF4-FFF2-40B4-BE49-F238E27FC236}">
                <a16:creationId xmlns:a16="http://schemas.microsoft.com/office/drawing/2014/main" id="{F69E6FDB-DFF0-4DC8-AEBA-257FAE4040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79827"/>
            <a:ext cx="5181600" cy="3042934"/>
          </a:xfrm>
        </p:spPr>
      </p:pic>
    </p:spTree>
    <p:extLst>
      <p:ext uri="{BB962C8B-B14F-4D97-AF65-F5344CB8AC3E}">
        <p14:creationId xmlns:p14="http://schemas.microsoft.com/office/powerpoint/2010/main" val="290163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F4934-299B-4E3C-8C4D-787890DA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Clustered</a:t>
            </a:r>
            <a:r>
              <a:rPr lang="es-CO" dirty="0"/>
              <a:t> </a:t>
            </a:r>
            <a:r>
              <a:rPr lang="es-CO" dirty="0" err="1"/>
              <a:t>design</a:t>
            </a:r>
            <a:endParaRPr lang="es-CO" dirty="0"/>
          </a:p>
        </p:txBody>
      </p:sp>
      <p:pic>
        <p:nvPicPr>
          <p:cNvPr id="6" name="Marcador de contenido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BEE8722-D169-4A3A-975B-53D583DC9A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9827"/>
            <a:ext cx="5181600" cy="3042934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6AE815-DD49-46C5-951F-B87591D745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Cuando las unidades tienen riesgo de “contaminación”</a:t>
            </a:r>
          </a:p>
          <a:p>
            <a:r>
              <a:rPr lang="es-CO" dirty="0"/>
              <a:t>Estudiantes en la misma escuela</a:t>
            </a:r>
          </a:p>
          <a:p>
            <a:r>
              <a:rPr lang="es-CO" dirty="0"/>
              <a:t>Familias en el mismo pueblo </a:t>
            </a:r>
          </a:p>
        </p:txBody>
      </p:sp>
    </p:spTree>
    <p:extLst>
      <p:ext uri="{BB962C8B-B14F-4D97-AF65-F5344CB8AC3E}">
        <p14:creationId xmlns:p14="http://schemas.microsoft.com/office/powerpoint/2010/main" val="15239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49FF251-5D1E-4FC0-93B9-8533BABF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Analysis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5B7DAB-A6E3-4F1F-8FA0-3B590C81E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Vamos a ver el do file, los que tienen </a:t>
            </a:r>
            <a:r>
              <a:rPr lang="es-CO" dirty="0" err="1"/>
              <a:t>stata</a:t>
            </a:r>
            <a:r>
              <a:rPr lang="es-CO" dirty="0"/>
              <a:t> descarguen </a:t>
            </a:r>
            <a:r>
              <a:rPr lang="es-CO" dirty="0" err="1"/>
              <a:t>ritest</a:t>
            </a:r>
            <a:endParaRPr lang="es-CO" dirty="0"/>
          </a:p>
          <a:p>
            <a:r>
              <a:rPr lang="es-CO" dirty="0"/>
              <a:t>Los que usan R ya tienen </a:t>
            </a:r>
            <a:r>
              <a:rPr lang="es-CO" dirty="0" err="1"/>
              <a:t>conduct_ri</a:t>
            </a:r>
            <a:r>
              <a:rPr lang="es-CO" dirty="0"/>
              <a:t> 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4615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E677D-CD41-4335-BB25-CD83A6F0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Cosas importante en el análisis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E49DF-80F8-45B6-9660-BC76ACBA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Qué presentamos en término de estadísticas descriptivas?</a:t>
            </a:r>
          </a:p>
          <a:p>
            <a:r>
              <a:rPr lang="es-CO" dirty="0"/>
              <a:t>Estamos aleatorizando, esto implica que asignación a tratamiento no depende de ninguna característica observable o no observable;</a:t>
            </a:r>
          </a:p>
          <a:p>
            <a:r>
              <a:rPr lang="es-CO" dirty="0"/>
              <a:t>Por esto muchas veces se presenta una tabla que compara los valores de las observables en tratamiento y control, con una prueba (ejemplo de medias) para ver si son sistemáticamente diferentes </a:t>
            </a:r>
          </a:p>
        </p:txBody>
      </p:sp>
    </p:spTree>
    <p:extLst>
      <p:ext uri="{BB962C8B-B14F-4D97-AF65-F5344CB8AC3E}">
        <p14:creationId xmlns:p14="http://schemas.microsoft.com/office/powerpoint/2010/main" val="214837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72A4C-5B92-40C8-8A2C-0C44B9A7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 uso de controles en la regresión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1A9352-F92B-4992-A4A2-67EB0D4B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No tienen que ser “causados” por el tratamiento, o filtran una parte del efecto causal</a:t>
            </a:r>
          </a:p>
          <a:p>
            <a:r>
              <a:rPr lang="es-CO" dirty="0"/>
              <a:t>Está bien si tienen buena correlación con el </a:t>
            </a:r>
            <a:r>
              <a:rPr lang="es-CO" dirty="0" err="1"/>
              <a:t>outcome</a:t>
            </a:r>
            <a:r>
              <a:rPr lang="es-CO" dirty="0"/>
              <a:t> (si la </a:t>
            </a:r>
            <a:r>
              <a:rPr lang="es-CO" dirty="0" err="1"/>
              <a:t>corr</a:t>
            </a:r>
            <a:r>
              <a:rPr lang="es-CO" dirty="0"/>
              <a:t> es baja reducen la precisión);</a:t>
            </a:r>
          </a:p>
          <a:p>
            <a:r>
              <a:rPr lang="es-CO" dirty="0"/>
              <a:t>Si la aleatorización tiene problemas, sirven para reajustar ex post</a:t>
            </a:r>
          </a:p>
          <a:p>
            <a:pPr marL="0" indent="0">
              <a:buNone/>
            </a:pPr>
            <a:r>
              <a:rPr lang="es-CO" dirty="0"/>
              <a:t>	[Do files]  </a:t>
            </a:r>
          </a:p>
        </p:txBody>
      </p:sp>
    </p:spTree>
    <p:extLst>
      <p:ext uri="{BB962C8B-B14F-4D97-AF65-F5344CB8AC3E}">
        <p14:creationId xmlns:p14="http://schemas.microsoft.com/office/powerpoint/2010/main" val="22110363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506</Words>
  <Application>Microsoft Office PowerPoint</Application>
  <PresentationFormat>Panorámica</PresentationFormat>
  <Paragraphs>36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Evaluación de Impacto:  RCT</vt:lpstr>
      <vt:lpstr>RCT</vt:lpstr>
      <vt:lpstr>Validez</vt:lpstr>
      <vt:lpstr>Muestra finita vs población</vt:lpstr>
      <vt:lpstr>RCT</vt:lpstr>
      <vt:lpstr>Clustered design</vt:lpstr>
      <vt:lpstr>Analysis</vt:lpstr>
      <vt:lpstr>Cosas importante en el análisis </vt:lpstr>
      <vt:lpstr>El uso de controles en la regresión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de Impacto:  RCT</dc:title>
  <dc:creator>Francesco Bogliacino</dc:creator>
  <cp:lastModifiedBy>Francesco Bogliacino</cp:lastModifiedBy>
  <cp:revision>52</cp:revision>
  <dcterms:created xsi:type="dcterms:W3CDTF">2020-08-26T21:03:16Z</dcterms:created>
  <dcterms:modified xsi:type="dcterms:W3CDTF">2020-09-22T23:07:55Z</dcterms:modified>
</cp:coreProperties>
</file>