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71" r:id="rId15"/>
    <p:sldId id="275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72" r:id="rId24"/>
    <p:sldId id="294" r:id="rId25"/>
    <p:sldId id="273" r:id="rId26"/>
    <p:sldId id="268" r:id="rId27"/>
    <p:sldId id="270" r:id="rId28"/>
    <p:sldId id="274" r:id="rId29"/>
    <p:sldId id="276" r:id="rId30"/>
    <p:sldId id="284" r:id="rId31"/>
    <p:sldId id="285" r:id="rId32"/>
    <p:sldId id="286" r:id="rId33"/>
    <p:sldId id="289" r:id="rId34"/>
    <p:sldId id="287" r:id="rId35"/>
    <p:sldId id="288" r:id="rId36"/>
    <p:sldId id="290" r:id="rId37"/>
    <p:sldId id="291" r:id="rId38"/>
    <p:sldId id="292" r:id="rId39"/>
    <p:sldId id="295" r:id="rId40"/>
    <p:sldId id="293" r:id="rId41"/>
    <p:sldId id="296" r:id="rId4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861AF-C43E-4FF4-9214-AC952FC99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C0E22F-1968-4A0D-802A-855973366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4E0026-BED6-4D71-817E-7C959CCA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77EB-7E2D-4DA5-8F63-E59F6919CE2E}" type="datetimeFigureOut">
              <a:rPr lang="es-CO" smtClean="0"/>
              <a:t>7/10/2020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A5C4DF-58C2-4EF3-826F-9009AB25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C68785-7A2C-4D20-B3E3-A1AF2A91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6CDD-9E3A-4991-8073-F849967115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572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54934-71AB-4BB5-B0E7-3F1D94B4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D5F40D-C771-4949-ABF8-3099693FA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59C8EB-60F9-4554-AADB-769616A4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77EB-7E2D-4DA5-8F63-E59F6919CE2E}" type="datetimeFigureOut">
              <a:rPr lang="es-CO" smtClean="0"/>
              <a:t>7/10/2020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59102F-22D7-4045-A0BD-6D39238B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3FB781-44B9-4367-83E9-20990267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6CDD-9E3A-4991-8073-F849967115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414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68AA59-C715-4A94-8DBB-0DFFB6C41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F14772-8A01-40EC-944A-2708AF5D2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AA3030-7FFE-4989-8CF2-C4A4121B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77EB-7E2D-4DA5-8F63-E59F6919CE2E}" type="datetimeFigureOut">
              <a:rPr lang="es-CO" smtClean="0"/>
              <a:t>7/10/2020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22E758-0A5B-4452-B369-31E65BE5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1799A6-3589-4418-A205-4EB44075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6CDD-9E3A-4991-8073-F849967115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147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24B4D-45B1-4C71-A88A-D158A569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31FF42-125F-4AFB-BF69-8067BA46E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345D9E-E9F6-4E5F-B670-858ED043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77EB-7E2D-4DA5-8F63-E59F6919CE2E}" type="datetimeFigureOut">
              <a:rPr lang="es-CO" smtClean="0"/>
              <a:t>7/10/2020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1B07DF-3C0B-4C26-B9AB-C744F336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DAC307-DB4F-4EDD-B0B7-837A7BEF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6CDD-9E3A-4991-8073-F849967115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514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C7B29-6CDE-465B-9D4F-DD9399CA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E83882-34ED-4CC8-A96C-E091AC5DA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C840DE-55A5-4F4A-B443-20024F66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77EB-7E2D-4DA5-8F63-E59F6919CE2E}" type="datetimeFigureOut">
              <a:rPr lang="es-CO" smtClean="0"/>
              <a:t>7/10/2020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8D8A3F-2840-442D-9978-7301F3E8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F1D7E-949E-4BDA-88DE-41FF5619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6CDD-9E3A-4991-8073-F849967115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555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FCCAE-BBA1-4358-8F0E-4C5AD685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B53D1D-AA69-43E1-9E59-EE59CD5C6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5CFAA0-5D9D-4988-A43A-7CC5EE28D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435275-831B-41C6-B77E-B6DE5FEF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77EB-7E2D-4DA5-8F63-E59F6919CE2E}" type="datetimeFigureOut">
              <a:rPr lang="es-CO" smtClean="0"/>
              <a:t>7/10/2020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A87616-3964-4D64-9CC1-376953C5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DD6C84-F920-4D95-A55C-E6AA4A72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6CDD-9E3A-4991-8073-F849967115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034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C4614-FF8A-41CB-983E-FB5AC7FB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0CC31D-671C-415E-9E4B-4DE604353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FAC508-02DA-40D6-B028-23B805A51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65CFC8-8B12-47AC-B345-641492648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3E8BE5-0FE8-4D96-92DE-B747E208E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CD71B0-E059-4DC8-A92E-E46776EC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77EB-7E2D-4DA5-8F63-E59F6919CE2E}" type="datetimeFigureOut">
              <a:rPr lang="es-CO" smtClean="0"/>
              <a:t>7/10/2020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9B54B3-1120-4AA7-8E4B-FAA03F6F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CD425F-0DF1-4FA2-B550-D259C81D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6CDD-9E3A-4991-8073-F849967115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476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8BE41-DF14-4A6C-9B0D-47F33CA5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65A52D-DF31-49C7-A67A-BE0DDB6E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77EB-7E2D-4DA5-8F63-E59F6919CE2E}" type="datetimeFigureOut">
              <a:rPr lang="es-CO" smtClean="0"/>
              <a:t>7/10/2020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26C075-C8A4-4E03-AAC0-001B16E4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C4B8AA-3F47-4813-A676-EFDC5F2E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6CDD-9E3A-4991-8073-F849967115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393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60BB37-4A9D-4B3E-A196-C150C58A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77EB-7E2D-4DA5-8F63-E59F6919CE2E}" type="datetimeFigureOut">
              <a:rPr lang="es-CO" smtClean="0"/>
              <a:t>7/10/2020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DC140E-471A-4EE6-BDED-0216A640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36E45C-F317-4651-B7F7-4E92EF42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6CDD-9E3A-4991-8073-F849967115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438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BD28D-7324-42C5-B5C8-5D0D33AD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4BD461-F1C3-4D1E-8A9E-928D54F4D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91BDB6-7639-41DF-A982-E9B15FED0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E4D599-70D0-42F9-85B9-C8BA6B91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77EB-7E2D-4DA5-8F63-E59F6919CE2E}" type="datetimeFigureOut">
              <a:rPr lang="es-CO" smtClean="0"/>
              <a:t>7/10/2020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804E84-F44B-454E-864E-E03CD7C7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1A67B2-8FD2-4C7B-A85D-442508CE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6CDD-9E3A-4991-8073-F849967115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989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C6576-5BF5-4571-A5E1-EA9E4FDC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D733ED-14EE-4110-8A05-24184B4B2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EB3982-8887-47A2-8FA7-BAD8B12B1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96E1B6-231B-4BDC-8C28-CCC2BA20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77EB-7E2D-4DA5-8F63-E59F6919CE2E}" type="datetimeFigureOut">
              <a:rPr lang="es-CO" smtClean="0"/>
              <a:t>7/10/2020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62FE2A-3036-4A4B-A60C-5573230B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FD7910-1895-484C-9F2E-B9BF0974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6CDD-9E3A-4991-8073-F849967115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675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9C0137-C3CE-4086-A80D-A9994B1B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C8160E-3866-4CDF-9363-66202366D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9355F3-9270-47A1-9F38-8A90CB7E0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777EB-7E2D-4DA5-8F63-E59F6919CE2E}" type="datetimeFigureOut">
              <a:rPr lang="es-CO" smtClean="0"/>
              <a:t>7/10/2020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FED95C-4D66-4797-A71A-1911065AF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35B315-B55F-45ED-9341-60EB867AA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26CDD-9E3A-4991-8073-F849967115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4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F4BEA-BBCE-4717-83BD-48D4E97A1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Evaluación de Impacto:</a:t>
            </a:r>
            <a:br>
              <a:rPr lang="es-CO" dirty="0"/>
            </a:br>
            <a:r>
              <a:rPr lang="es-CO" dirty="0"/>
              <a:t>DAG y </a:t>
            </a:r>
            <a:r>
              <a:rPr lang="es-CO" dirty="0" err="1"/>
              <a:t>Matching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F97DBE-7FE3-4261-A7F3-08DE17DDF8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Francesco Bogliacino</a:t>
            </a:r>
          </a:p>
        </p:txBody>
      </p:sp>
    </p:spTree>
    <p:extLst>
      <p:ext uri="{BB962C8B-B14F-4D97-AF65-F5344CB8AC3E}">
        <p14:creationId xmlns:p14="http://schemas.microsoft.com/office/powerpoint/2010/main" val="3340696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CEA67-D496-48D1-9F8C-9054E4E7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Un ejercicio todos juntos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63853FC-4679-460A-960C-474D6D5811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38379"/>
            <a:ext cx="5181600" cy="3325830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3C8C63-9165-43BA-B71A-3E847AF8D7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/>
              <a:t>Me ayudan a escribir todos los backdoor </a:t>
            </a:r>
            <a:r>
              <a:rPr lang="es-CO" dirty="0" err="1"/>
              <a:t>paths</a:t>
            </a:r>
            <a:r>
              <a:rPr lang="es-CO" dirty="0"/>
              <a:t>?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700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CEA67-D496-48D1-9F8C-9054E4E7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Un ejercicio todos juntos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63853FC-4679-460A-960C-474D6D5811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38379"/>
            <a:ext cx="5181600" cy="3325830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3C8C63-9165-43BA-B71A-3E847AF8D7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s-CO" dirty="0"/>
          </a:p>
          <a:p>
            <a:r>
              <a:rPr lang="es-CO" dirty="0"/>
              <a:t>D&lt;-U1-&gt;Y</a:t>
            </a:r>
          </a:p>
          <a:p>
            <a:r>
              <a:rPr lang="es-CO" dirty="0"/>
              <a:t>D&lt;-U2-&gt;Y</a:t>
            </a:r>
          </a:p>
          <a:p>
            <a:r>
              <a:rPr lang="es-CO" dirty="0"/>
              <a:t>D&lt;-U2-&gt;I&lt;-U1-&gt;Y</a:t>
            </a:r>
          </a:p>
          <a:p>
            <a:r>
              <a:rPr lang="es-CO" dirty="0"/>
              <a:t>D&lt;-U1-&gt;I&lt;-U2-&gt;Y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9985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F4C9FF7-DFDF-4240-8A94-623D7D2D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Backdoor </a:t>
            </a:r>
            <a:r>
              <a:rPr lang="es-CO" dirty="0" err="1"/>
              <a:t>criterion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519191-3445-45B2-B6FD-1E9B86166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 set of variables X satisfies the backdoor criterion in a DAG if and only if X blocks every path between confounders that contain an arrow from D to Y”</a:t>
            </a:r>
          </a:p>
          <a:p>
            <a:pPr marL="0" indent="0">
              <a:buNone/>
            </a:pP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práctica</a:t>
            </a:r>
            <a:r>
              <a:rPr lang="en-US" dirty="0"/>
              <a:t> </a:t>
            </a:r>
            <a:r>
              <a:rPr lang="en-US" dirty="0" err="1"/>
              <a:t>cierro</a:t>
            </a:r>
            <a:r>
              <a:rPr lang="en-US" dirty="0"/>
              <a:t> un </a:t>
            </a:r>
            <a:r>
              <a:rPr lang="en-US" dirty="0" err="1"/>
              <a:t>camino</a:t>
            </a:r>
            <a:r>
              <a:rPr lang="en-US" dirty="0"/>
              <a:t> </a:t>
            </a:r>
            <a:r>
              <a:rPr lang="en-US" dirty="0" err="1"/>
              <a:t>trasero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:</a:t>
            </a:r>
          </a:p>
          <a:p>
            <a:r>
              <a:rPr lang="en-US" dirty="0" err="1"/>
              <a:t>Condiciono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un no-collider</a:t>
            </a:r>
          </a:p>
          <a:p>
            <a:r>
              <a:rPr lang="en-US" dirty="0"/>
              <a:t>Hay un collider y no </a:t>
            </a:r>
            <a:r>
              <a:rPr lang="en-US" dirty="0" err="1"/>
              <a:t>estoy</a:t>
            </a:r>
            <a:r>
              <a:rPr lang="en-US" dirty="0"/>
              <a:t> </a:t>
            </a:r>
            <a:r>
              <a:rPr lang="en-US" dirty="0" err="1"/>
              <a:t>controlando</a:t>
            </a:r>
            <a:r>
              <a:rPr lang="en-US" dirty="0"/>
              <a:t> por el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4062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88FB4C87-947D-4EF5-85CA-52D39B1D5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Matching</a:t>
            </a:r>
          </a:p>
        </p:txBody>
      </p:sp>
    </p:spTree>
    <p:extLst>
      <p:ext uri="{BB962C8B-B14F-4D97-AF65-F5344CB8AC3E}">
        <p14:creationId xmlns:p14="http://schemas.microsoft.com/office/powerpoint/2010/main" val="4118349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56A42-8F74-43E0-8B94-27753B27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Selection</a:t>
            </a:r>
            <a:r>
              <a:rPr lang="es-CO" b="1" dirty="0"/>
              <a:t> </a:t>
            </a:r>
            <a:r>
              <a:rPr lang="es-CO" b="1" dirty="0" err="1"/>
              <a:t>on</a:t>
            </a:r>
            <a:r>
              <a:rPr lang="es-CO" b="1" dirty="0"/>
              <a:t> observable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32B479-8258-42FA-9816-6E1878FCD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Un </a:t>
            </a:r>
            <a:r>
              <a:rPr lang="es-CO" b="1" dirty="0"/>
              <a:t>diseño de investigación </a:t>
            </a:r>
            <a:r>
              <a:rPr lang="es-CO" dirty="0"/>
              <a:t>(que no es muy popular, pero existe) se basa en la idea de usar el “control” como la estrategia para estimar los contrafactuales. El control lo hago sobre las variables </a:t>
            </a:r>
            <a:r>
              <a:rPr lang="es-CO" b="1" dirty="0"/>
              <a:t>observables</a:t>
            </a:r>
            <a:endParaRPr lang="es-CO" dirty="0"/>
          </a:p>
          <a:p>
            <a:r>
              <a:rPr lang="es-CO" b="1" dirty="0"/>
              <a:t>Un estimador</a:t>
            </a:r>
            <a:r>
              <a:rPr lang="es-CO" dirty="0"/>
              <a:t> muy popular basado en este supuesto de identificación es el emparejamiento o </a:t>
            </a:r>
            <a:r>
              <a:rPr lang="es-CO" dirty="0" err="1"/>
              <a:t>matching</a:t>
            </a:r>
            <a:r>
              <a:rPr lang="es-CO" dirty="0"/>
              <a:t> </a:t>
            </a:r>
          </a:p>
          <a:p>
            <a:r>
              <a:rPr lang="es-CO" dirty="0"/>
              <a:t>En práctica, el contrafactual lo voy a imputar usando las covariadas observables</a:t>
            </a:r>
          </a:p>
        </p:txBody>
      </p:sp>
    </p:spTree>
    <p:extLst>
      <p:ext uri="{BB962C8B-B14F-4D97-AF65-F5344CB8AC3E}">
        <p14:creationId xmlns:p14="http://schemas.microsoft.com/office/powerpoint/2010/main" val="3619247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F00C4-B094-43DE-8AEC-A370F845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Covariadas</a:t>
            </a:r>
            <a:r>
              <a:rPr lang="es-CO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6FA851A-412C-43D1-91EC-C916762E20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O" b="1" dirty="0"/>
                  <a:t>Definición</a:t>
                </a:r>
              </a:p>
              <a:p>
                <a:pPr marL="0" indent="0">
                  <a:buNone/>
                </a:pPr>
                <a:r>
                  <a:rPr lang="es-CO" dirty="0"/>
                  <a:t>Una variable X es predeterminada respeto a un tratamiento D si por cada individuo </a:t>
                </a:r>
                <a:r>
                  <a:rPr lang="es-CO" i="1" dirty="0"/>
                  <a:t>i,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s-CO" i="1" dirty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r>
                  <a:rPr lang="es-CO" dirty="0"/>
                  <a:t>Note:</a:t>
                </a:r>
              </a:p>
              <a:p>
                <a:r>
                  <a:rPr lang="es-CO" dirty="0"/>
                  <a:t>Esto no implica independencia</a:t>
                </a:r>
              </a:p>
              <a:p>
                <a:r>
                  <a:rPr lang="es-CO" dirty="0"/>
                  <a:t>Puede que las covariadas predeterminadas no varíen en el tiempo, pero no es una condición necesaria</a:t>
                </a:r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6FA851A-412C-43D1-91EC-C916762E20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806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C41C0-E421-48B6-9A49-777FF2FD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Un ejemplo creíble de identificación sobre observables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E5B6D3-6685-48A7-9F1B-D4649A17A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Trabajo formal e informal (Brasil)</a:t>
            </a:r>
          </a:p>
          <a:p>
            <a:pPr lvl="1"/>
            <a:r>
              <a:rPr lang="es-CO" dirty="0"/>
              <a:t>Informal costoso para el trabajador a largo plazo</a:t>
            </a:r>
          </a:p>
          <a:p>
            <a:pPr lvl="1"/>
            <a:r>
              <a:rPr lang="es-CO" dirty="0"/>
              <a:t>Formal costoso para la empresa</a:t>
            </a:r>
          </a:p>
          <a:p>
            <a:r>
              <a:rPr lang="es-CO" dirty="0"/>
              <a:t>Inspecciones para el cumplimiento:</a:t>
            </a:r>
          </a:p>
          <a:p>
            <a:pPr lvl="1"/>
            <a:r>
              <a:rPr lang="es-CO" dirty="0"/>
              <a:t>Deberían golpear empresas informales</a:t>
            </a:r>
          </a:p>
          <a:p>
            <a:pPr lvl="1"/>
            <a:r>
              <a:rPr lang="es-CO" dirty="0"/>
              <a:t>Golpean empresas formales (más fáciles a detectar, por incentivos)</a:t>
            </a:r>
          </a:p>
          <a:p>
            <a:r>
              <a:rPr lang="es-CO" dirty="0"/>
              <a:t>Consecuencias:</a:t>
            </a:r>
          </a:p>
          <a:p>
            <a:pPr lvl="1"/>
            <a:r>
              <a:rPr lang="es-CO" dirty="0"/>
              <a:t>Ajustan distribución en el sector informal (aumenta salario)</a:t>
            </a:r>
          </a:p>
          <a:p>
            <a:pPr lvl="1"/>
            <a:r>
              <a:rPr lang="es-CO" dirty="0"/>
              <a:t>Ajustan distribución en el sector formal (aumenta ocupación, reduce salario y desigualdad)</a:t>
            </a:r>
          </a:p>
          <a:p>
            <a:pPr lvl="1"/>
            <a:r>
              <a:rPr lang="es-CO" dirty="0"/>
              <a:t>Aumenta desempleo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B66A6E4-6216-4267-82DE-F6845BF4F8AF}"/>
              </a:ext>
            </a:extLst>
          </p:cNvPr>
          <p:cNvSpPr txBox="1"/>
          <p:nvPr/>
        </p:nvSpPr>
        <p:spPr>
          <a:xfrm>
            <a:off x="8719929" y="1550504"/>
            <a:ext cx="36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Almeida y </a:t>
            </a:r>
            <a:r>
              <a:rPr lang="es-CO" dirty="0" err="1"/>
              <a:t>Carnheiro</a:t>
            </a:r>
            <a:r>
              <a:rPr lang="es-CO" dirty="0"/>
              <a:t>, AEJ AE 2012</a:t>
            </a:r>
          </a:p>
        </p:txBody>
      </p:sp>
    </p:spTree>
    <p:extLst>
      <p:ext uri="{BB962C8B-B14F-4D97-AF65-F5344CB8AC3E}">
        <p14:creationId xmlns:p14="http://schemas.microsoft.com/office/powerpoint/2010/main" val="680144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0266F2-CB7D-45F2-8BB9-B2AC32F9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Un ejemplo creíble de identificación sobre observables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5E7103-A398-4558-8838-93D44354B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52774" cy="43034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Controles no son random, tenemos problemas de identificación;</a:t>
            </a:r>
          </a:p>
          <a:p>
            <a:r>
              <a:rPr lang="en-US" sz="2000"/>
              <a:t>Pregunta: ¿podemos usar datos a nivel de empresa?</a:t>
            </a:r>
          </a:p>
          <a:p>
            <a:endParaRPr lang="en-US" sz="2000"/>
          </a:p>
        </p:txBody>
      </p:sp>
      <p:pic>
        <p:nvPicPr>
          <p:cNvPr id="9" name="Marcador de contenido 8" descr="Diagrama, Gráfico radial&#10;&#10;Descripción generada automáticamente">
            <a:extLst>
              <a:ext uri="{FF2B5EF4-FFF2-40B4-BE49-F238E27FC236}">
                <a16:creationId xmlns:a16="http://schemas.microsoft.com/office/drawing/2014/main" id="{F82DBA5B-1F68-45CF-BEF8-EFFC2AE676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" r="-2" b="-2"/>
          <a:stretch/>
        </p:blipFill>
        <p:spPr>
          <a:xfrm>
            <a:off x="4853354" y="956603"/>
            <a:ext cx="7160455" cy="575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99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391F98-552E-47A1-80DB-21ED5B4C4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ecuación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1F8941B-29FD-47C4-BF30-A9E11762B7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5805" y="1675227"/>
            <a:ext cx="1072039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03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3D289-024F-4A1A-BB1F-986B0FBC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Los resultados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2F519F2-ABAF-4AA1-AF84-ECF22FEC2F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87322"/>
            <a:ext cx="5181600" cy="3627943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7B45853E-16C9-4DA8-A4D8-6E5870ED08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86278"/>
            <a:ext cx="5181600" cy="3430032"/>
          </a:xfrm>
        </p:spPr>
      </p:pic>
    </p:spTree>
    <p:extLst>
      <p:ext uri="{BB962C8B-B14F-4D97-AF65-F5344CB8AC3E}">
        <p14:creationId xmlns:p14="http://schemas.microsoft.com/office/powerpoint/2010/main" val="47850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CCF49-6D6E-4323-896A-460E48B0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Direct </a:t>
            </a:r>
            <a:r>
              <a:rPr lang="es-CO" dirty="0" err="1"/>
              <a:t>Acyclical</a:t>
            </a:r>
            <a:r>
              <a:rPr lang="es-CO" dirty="0"/>
              <a:t> </a:t>
            </a:r>
            <a:r>
              <a:rPr lang="es-CO" dirty="0" err="1"/>
              <a:t>Graphs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BF358A-9EF8-49A8-8438-B8925BB84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Mientras que en economía usamos ecuaciones para describir el “modelo estructural” hay otro enfoque usado en otras disciplinas</a:t>
            </a:r>
          </a:p>
          <a:p>
            <a:pPr algn="just"/>
            <a:r>
              <a:rPr lang="es-CO" dirty="0"/>
              <a:t>DAG postula relaciones causales a través de grafos con nodos y flechas</a:t>
            </a:r>
          </a:p>
          <a:p>
            <a:pPr lvl="1" algn="just"/>
            <a:r>
              <a:rPr lang="es-CO" dirty="0"/>
              <a:t>No sirven para relaciones simultaneas [flechas directas van solo por un lado]</a:t>
            </a:r>
          </a:p>
          <a:p>
            <a:pPr algn="just"/>
            <a:r>
              <a:rPr lang="es-CO" dirty="0"/>
              <a:t>En general ignorados, son útiles para introducir los conceptos de </a:t>
            </a:r>
          </a:p>
          <a:p>
            <a:pPr lvl="1" algn="just"/>
            <a:r>
              <a:rPr lang="es-CO" dirty="0" err="1"/>
              <a:t>Confound</a:t>
            </a:r>
            <a:endParaRPr lang="es-CO" dirty="0"/>
          </a:p>
          <a:p>
            <a:pPr lvl="1" algn="just"/>
            <a:r>
              <a:rPr lang="es-CO" dirty="0" err="1"/>
              <a:t>Collider</a:t>
            </a:r>
            <a:endParaRPr lang="es-CO" dirty="0"/>
          </a:p>
          <a:p>
            <a:pPr lvl="1" algn="just"/>
            <a:r>
              <a:rPr lang="es-CO" dirty="0"/>
              <a:t>Backdoor </a:t>
            </a:r>
            <a:r>
              <a:rPr lang="es-CO" dirty="0" err="1"/>
              <a:t>path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28237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C41C0-E421-48B6-9A49-777FF2FD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Un ejemplo creíble de identificación sobre observables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E5B6D3-6685-48A7-9F1B-D4649A17A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Genocidio </a:t>
            </a:r>
            <a:r>
              <a:rPr lang="es-CO" dirty="0" err="1"/>
              <a:t>Rwandés</a:t>
            </a:r>
            <a:endParaRPr lang="es-CO" dirty="0"/>
          </a:p>
          <a:p>
            <a:pPr lvl="1"/>
            <a:r>
              <a:rPr lang="es-CO" dirty="0"/>
              <a:t>Estructura </a:t>
            </a:r>
            <a:r>
              <a:rPr lang="es-CO" dirty="0" err="1"/>
              <a:t>neoclánica</a:t>
            </a:r>
            <a:r>
              <a:rPr lang="es-CO" dirty="0"/>
              <a:t> destruida por la colonización</a:t>
            </a:r>
          </a:p>
          <a:p>
            <a:pPr lvl="1"/>
            <a:r>
              <a:rPr lang="es-CO" dirty="0"/>
              <a:t>Dictadura a partido único sobre el modelo de Zaire</a:t>
            </a:r>
          </a:p>
          <a:p>
            <a:pPr lvl="1"/>
            <a:r>
              <a:rPr lang="es-CO" dirty="0"/>
              <a:t>Formación de estructura paramilitares</a:t>
            </a:r>
          </a:p>
          <a:p>
            <a:r>
              <a:rPr lang="es-CO" dirty="0"/>
              <a:t>Arusha (1994) y el genocidio</a:t>
            </a:r>
          </a:p>
          <a:p>
            <a:pPr lvl="1"/>
            <a:r>
              <a:rPr lang="es-CO" dirty="0"/>
              <a:t>El papel de RTLM</a:t>
            </a:r>
          </a:p>
          <a:p>
            <a:pPr lvl="1"/>
            <a:r>
              <a:rPr lang="es-CO" dirty="0"/>
              <a:t>La justicia transicional (Gacaca) y la fuente de los datos</a:t>
            </a:r>
          </a:p>
          <a:p>
            <a:r>
              <a:rPr lang="es-CO" dirty="0"/>
              <a:t>El papel de los medios en explicar el comportamiento:</a:t>
            </a:r>
          </a:p>
          <a:p>
            <a:pPr lvl="1"/>
            <a:r>
              <a:rPr lang="es-CO" dirty="0"/>
              <a:t>Teoría de la persuasión (política, publicidad, inversionistas)</a:t>
            </a:r>
          </a:p>
          <a:p>
            <a:pPr lvl="1"/>
            <a:r>
              <a:rPr lang="es-CO" dirty="0"/>
              <a:t>Cambian creencias (</a:t>
            </a:r>
            <a:r>
              <a:rPr lang="es-CO" dirty="0" err="1"/>
              <a:t>rational</a:t>
            </a:r>
            <a:r>
              <a:rPr lang="es-CO" dirty="0"/>
              <a:t> </a:t>
            </a:r>
            <a:r>
              <a:rPr lang="es-CO" dirty="0" err="1"/>
              <a:t>or</a:t>
            </a:r>
            <a:r>
              <a:rPr lang="es-CO" dirty="0"/>
              <a:t> </a:t>
            </a:r>
            <a:r>
              <a:rPr lang="es-CO" dirty="0" err="1"/>
              <a:t>behavioral</a:t>
            </a:r>
            <a:r>
              <a:rPr lang="es-CO" dirty="0"/>
              <a:t>) y/o preferencias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B66A6E4-6216-4267-82DE-F6845BF4F8AF}"/>
              </a:ext>
            </a:extLst>
          </p:cNvPr>
          <p:cNvSpPr txBox="1"/>
          <p:nvPr/>
        </p:nvSpPr>
        <p:spPr>
          <a:xfrm>
            <a:off x="8719929" y="1550504"/>
            <a:ext cx="36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Yanagitzawa-Drott</a:t>
            </a:r>
            <a:r>
              <a:rPr lang="es-CO" dirty="0"/>
              <a:t>, QJE 2014</a:t>
            </a:r>
          </a:p>
        </p:txBody>
      </p:sp>
    </p:spTree>
    <p:extLst>
      <p:ext uri="{BB962C8B-B14F-4D97-AF65-F5344CB8AC3E}">
        <p14:creationId xmlns:p14="http://schemas.microsoft.com/office/powerpoint/2010/main" val="3093416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DB17A6C-D5EE-4064-9EB5-D043D006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289"/>
            <a:ext cx="3976496" cy="3900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 ejemplo creíble de identificación sobre observables</a:t>
            </a: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5F91FE85-C5B1-494E-8192-65246B22707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41248" y="4624330"/>
                <a:ext cx="3976496" cy="1521620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𝑣𝑐𝑖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en-US" sz="24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24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en-US" sz="24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24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𝑐𝑖</m:t>
                          </m:r>
                        </m:sub>
                      </m:sSub>
                      <m:r>
                        <a:rPr lang="en-US" sz="24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lang="en-US" sz="2400" b="1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  <m:sub>
                          <m:r>
                            <a:rPr lang="en-US" sz="24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𝑐𝑖</m:t>
                          </m:r>
                        </m:sub>
                        <m:sup>
                          <m:r>
                            <a:rPr lang="en-US" sz="24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lang="en-US" sz="24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𝜋</m:t>
                      </m:r>
                      <m:r>
                        <a:rPr lang="en-US" sz="24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en-US" sz="24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24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𝛾</m:t>
                          </m:r>
                        </m:e>
                        <m:sub>
                          <m:r>
                            <a:rPr lang="es-CO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lang="en-US" sz="24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en-US" sz="24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24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𝑐𝑖</m:t>
                          </m:r>
                        </m:sub>
                      </m:sSub>
                    </m:oMath>
                  </m:oMathPara>
                </a14:m>
                <a:endPara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5F91FE85-C5B1-494E-8192-65246B227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41248" y="4624330"/>
                <a:ext cx="3976496" cy="15216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032F641-57AC-4293-8F95-2989181E7B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6557" y="1076939"/>
            <a:ext cx="6164194" cy="453730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4489973-993A-403A-9AB8-1A6B48333E09}"/>
              </a:ext>
            </a:extLst>
          </p:cNvPr>
          <p:cNvSpPr txBox="1"/>
          <p:nvPr/>
        </p:nvSpPr>
        <p:spPr>
          <a:xfrm>
            <a:off x="2616591" y="5781822"/>
            <a:ext cx="436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¿Por qué no efecto fijo de pueblo c?</a:t>
            </a:r>
          </a:p>
        </p:txBody>
      </p:sp>
    </p:spTree>
    <p:extLst>
      <p:ext uri="{BB962C8B-B14F-4D97-AF65-F5344CB8AC3E}">
        <p14:creationId xmlns:p14="http://schemas.microsoft.com/office/powerpoint/2010/main" val="650599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45C603A-A3FA-4443-8A65-0E90B8EE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Resultados 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29328A8D-3BEE-42B9-911D-3E74049DA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31469"/>
            <a:ext cx="7188199" cy="47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31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8249B-5BD0-46D7-ACA8-22007F13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Supuestos de identificación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8EBF67A-6197-4794-9C7E-8E9DCDBA79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/>
                  <a:t>CIA: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s-CO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s-CO" i="1" smtClean="0">
                        <a:latin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s-CO" dirty="0"/>
              </a:p>
              <a:p>
                <a:pPr lvl="1"/>
                <a:endParaRPr lang="es-CO" dirty="0"/>
              </a:p>
              <a:p>
                <a:pPr marL="457200" lvl="1" indent="0">
                  <a:buNone/>
                </a:pPr>
                <a:r>
                  <a:rPr lang="es-CO" dirty="0"/>
                  <a:t>-&gt;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=1, 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O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s-CO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s-CO" dirty="0"/>
              </a:p>
              <a:p>
                <a:r>
                  <a:rPr lang="es-CO" dirty="0" err="1"/>
                  <a:t>Common</a:t>
                </a:r>
                <a:r>
                  <a:rPr lang="es-CO" dirty="0"/>
                  <a:t> </a:t>
                </a:r>
                <a:r>
                  <a:rPr lang="es-CO" dirty="0" err="1"/>
                  <a:t>Support</a:t>
                </a:r>
                <a:endParaRPr lang="es-CO" dirty="0"/>
              </a:p>
              <a:p>
                <a:pPr lvl="1"/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1&gt;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s-CO" dirty="0"/>
                  <a:t>       este se puede imponer en práctica</a:t>
                </a:r>
              </a:p>
              <a:p>
                <a:pPr lvl="1"/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8EBF67A-6197-4794-9C7E-8E9DCDBA7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D990BFB9-74CE-4669-BD4F-36436D505138}"/>
              </a:ext>
            </a:extLst>
          </p:cNvPr>
          <p:cNvSpPr txBox="1"/>
          <p:nvPr/>
        </p:nvSpPr>
        <p:spPr>
          <a:xfrm>
            <a:off x="9329530" y="1391478"/>
            <a:ext cx="2279374" cy="286232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¿Como se lee?</a:t>
            </a:r>
          </a:p>
          <a:p>
            <a:r>
              <a:rPr lang="es-CO" dirty="0"/>
              <a:t>Es tan bueno como aleatoriamente asignado, una vez controlado por X</a:t>
            </a:r>
          </a:p>
          <a:p>
            <a:endParaRPr lang="es-CO" dirty="0"/>
          </a:p>
          <a:p>
            <a:r>
              <a:rPr lang="es-CO" dirty="0"/>
              <a:t>Recuerden, el SDI no se puede testear, pero tiene que ser plausible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15B6A27-8E1A-4CF9-A213-F2C9BFC0A916}"/>
              </a:ext>
            </a:extLst>
          </p:cNvPr>
          <p:cNvSpPr/>
          <p:nvPr/>
        </p:nvSpPr>
        <p:spPr>
          <a:xfrm>
            <a:off x="448281" y="4001294"/>
            <a:ext cx="4290646" cy="14295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8222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C9154-52E9-4A4E-AA98-CA8664C7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72E17B5-AEE2-44CB-88C7-D655BE72C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001126"/>
              </p:ext>
            </p:extLst>
          </p:nvPr>
        </p:nvGraphicFramePr>
        <p:xfrm>
          <a:off x="838200" y="152814"/>
          <a:ext cx="10515600" cy="307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275016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543035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59676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757197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22944175"/>
                    </a:ext>
                  </a:extLst>
                </a:gridCol>
              </a:tblGrid>
              <a:tr h="500187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3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Promedio tratados=867000</a:t>
                      </a:r>
                    </a:p>
                    <a:p>
                      <a:r>
                        <a:rPr lang="es-CO" dirty="0"/>
                        <a:t>Promedio no tratados= </a:t>
                      </a:r>
                      <a:r>
                        <a:rPr lang="es-CO" dirty="0" err="1"/>
                        <a:t>xxxxxxxx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Promedio tratados=</a:t>
                      </a:r>
                      <a:r>
                        <a:rPr lang="es-CO" dirty="0" err="1"/>
                        <a:t>yyyyyy</a:t>
                      </a:r>
                      <a:endParaRPr lang="es-CO" dirty="0"/>
                    </a:p>
                    <a:p>
                      <a:r>
                        <a:rPr lang="es-CO" dirty="0"/>
                        <a:t>Promedio no tratados= </a:t>
                      </a:r>
                      <a:r>
                        <a:rPr lang="es-CO" dirty="0" err="1"/>
                        <a:t>xxxxxxxx</a:t>
                      </a:r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Promedio tratados=</a:t>
                      </a:r>
                      <a:r>
                        <a:rPr lang="es-CO" dirty="0" err="1"/>
                        <a:t>yyyyyyy</a:t>
                      </a:r>
                      <a:endParaRPr lang="es-CO" dirty="0"/>
                    </a:p>
                    <a:p>
                      <a:r>
                        <a:rPr lang="es-CO" dirty="0"/>
                        <a:t>Promedio no tratados= </a:t>
                      </a:r>
                      <a:r>
                        <a:rPr lang="es-CO" dirty="0" err="1"/>
                        <a:t>xxxxxxxx</a:t>
                      </a:r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7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6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08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982345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6454F65-E299-4717-A256-9EFBC2059D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3597841"/>
              </p:ext>
            </p:extLst>
          </p:nvPr>
        </p:nvGraphicFramePr>
        <p:xfrm>
          <a:off x="838200" y="3911600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275016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543035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59676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757197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22944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3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Prob</a:t>
                      </a:r>
                      <a:r>
                        <a:rPr lang="es-CO" dirty="0"/>
                        <a:t> </a:t>
                      </a:r>
                      <a:r>
                        <a:rPr lang="es-CO" dirty="0" err="1"/>
                        <a:t>asignacio</a:t>
                      </a:r>
                      <a:r>
                        <a:rPr lang="es-CO" dirty="0"/>
                        <a:t>=80%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7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Prob</a:t>
                      </a:r>
                      <a:r>
                        <a:rPr lang="es-CO" dirty="0"/>
                        <a:t> asignación 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6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Prob</a:t>
                      </a:r>
                      <a:r>
                        <a:rPr lang="es-CO" dirty="0"/>
                        <a:t>()=50%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trike="sngStrike" dirty="0" err="1"/>
                        <a:t>Prob</a:t>
                      </a:r>
                      <a:r>
                        <a:rPr lang="es-CO" strike="sngStrike" dirty="0"/>
                        <a:t> asignación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08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trike="sngStrike" dirty="0" err="1"/>
                        <a:t>Prob</a:t>
                      </a:r>
                      <a:r>
                        <a:rPr lang="es-CO" strike="sngStrike" dirty="0"/>
                        <a:t> asignación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982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184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70D93-5318-4B26-9F60-EA736A0E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¿Cómo puedo estimar el impacto?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F34BDE6-AE4B-497E-9403-C4EE767ED1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/>
                  <a:t>Puedo estimarlo como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𝐴𝑇𝐸</m:t>
                            </m:r>
                          </m:sub>
                        </m:sSub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C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=1, </m:t>
                                </m:r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s-CO" b="0" dirty="0"/>
              </a:p>
              <a:p>
                <a:pPr lvl="1"/>
                <a:r>
                  <a:rPr lang="es-CO" dirty="0"/>
                  <a:t>Necesito poder estimar esos pesos, por eso necesito observar datos. Los pesos dependen de las “celdas” en la cual estoy calculando </a:t>
                </a:r>
              </a:p>
              <a:p>
                <a:r>
                  <a:rPr lang="es-CO" dirty="0"/>
                  <a:t>Si estoy feliz con el ATT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𝐴𝑇𝑇</m:t>
                            </m:r>
                          </m:sub>
                        </m:sSub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C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=1, </m:t>
                                </m:r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e>
                    </m:nary>
                  </m:oMath>
                </a14:m>
                <a:endParaRPr lang="es-CO" b="0" dirty="0"/>
              </a:p>
              <a:p>
                <a:pPr lvl="1"/>
                <a:r>
                  <a:rPr lang="es-CO" dirty="0"/>
                  <a:t>Para este segundo puedo permitir que haya muchos controles sin parejo, pero necesito que haya un match para cada tratado</a:t>
                </a:r>
                <a:endParaRPr lang="es-CO" b="0" dirty="0"/>
              </a:p>
              <a:p>
                <a:pPr lvl="1"/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F34BDE6-AE4B-497E-9403-C4EE767ED1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44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103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4B7DD6-3B06-4C16-B34D-4DC3E3F2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BB445B-FB21-4341-BFCC-A7B7DD46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50" y="891541"/>
            <a:ext cx="5866189" cy="40740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simple Excel example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0582D2-07E2-46B9-8A77-58C7E6574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896EEB2-003C-4A10-9D8C-C5A302E4EE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254465"/>
              </p:ext>
            </p:extLst>
          </p:nvPr>
        </p:nvGraphicFramePr>
        <p:xfrm>
          <a:off x="8789453" y="891540"/>
          <a:ext cx="1526881" cy="507112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526881">
                  <a:extLst>
                    <a:ext uri="{9D8B030D-6E8A-4147-A177-3AD203B41FA5}">
                      <a16:colId xmlns:a16="http://schemas.microsoft.com/office/drawing/2014/main" val="1968571457"/>
                    </a:ext>
                  </a:extLst>
                </a:gridCol>
              </a:tblGrid>
              <a:tr h="57493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Outcome U tratadas</a:t>
                      </a:r>
                      <a:endParaRPr lang="es-CO" sz="1200" b="1" i="0" u="none" strike="noStrike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8" marR="9358" marT="89834" marB="8983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495758"/>
                  </a:ext>
                </a:extLst>
              </a:tr>
              <a:tr h="374682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756</a:t>
                      </a:r>
                      <a:endParaRPr lang="es-CO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8" marR="9358" marT="9358" marB="89834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711322"/>
                  </a:ext>
                </a:extLst>
              </a:tr>
              <a:tr h="374682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89</a:t>
                      </a:r>
                      <a:endParaRPr lang="es-CO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8" marR="9358" marT="9358" marB="8983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416461"/>
                  </a:ext>
                </a:extLst>
              </a:tr>
              <a:tr h="374682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543</a:t>
                      </a:r>
                      <a:endParaRPr lang="es-CO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8" marR="9358" marT="9358" marB="89834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314984"/>
                  </a:ext>
                </a:extLst>
              </a:tr>
              <a:tr h="374682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259</a:t>
                      </a:r>
                      <a:endParaRPr lang="es-CO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8" marR="9358" marT="9358" marB="8983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377956"/>
                  </a:ext>
                </a:extLst>
              </a:tr>
              <a:tr h="374682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985</a:t>
                      </a:r>
                      <a:endParaRPr lang="es-CO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8" marR="9358" marT="9358" marB="89834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020421"/>
                  </a:ext>
                </a:extLst>
              </a:tr>
              <a:tr h="374682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656</a:t>
                      </a:r>
                      <a:endParaRPr lang="es-CO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8" marR="9358" marT="9358" marB="8983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271014"/>
                  </a:ext>
                </a:extLst>
              </a:tr>
              <a:tr h="374682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406</a:t>
                      </a:r>
                      <a:endParaRPr lang="es-CO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8" marR="9358" marT="9358" marB="89834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922143"/>
                  </a:ext>
                </a:extLst>
              </a:tr>
              <a:tr h="374682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344</a:t>
                      </a:r>
                      <a:endParaRPr lang="es-CO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8" marR="9358" marT="9358" marB="8983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466805"/>
                  </a:ext>
                </a:extLst>
              </a:tr>
              <a:tr h="374682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178</a:t>
                      </a:r>
                      <a:endParaRPr lang="es-CO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8" marR="9358" marT="9358" marB="89834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723008"/>
                  </a:ext>
                </a:extLst>
              </a:tr>
              <a:tr h="374682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74</a:t>
                      </a:r>
                      <a:endParaRPr lang="es-CO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8" marR="9358" marT="9358" marB="8983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048034"/>
                  </a:ext>
                </a:extLst>
              </a:tr>
              <a:tr h="374682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244</a:t>
                      </a:r>
                      <a:endParaRPr lang="es-CO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8" marR="9358" marT="9358" marB="89834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433517"/>
                  </a:ext>
                </a:extLst>
              </a:tr>
              <a:tr h="374682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797</a:t>
                      </a:r>
                      <a:endParaRPr lang="es-CO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8" marR="9358" marT="9358" marB="8983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06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882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E9004-D148-4027-8303-E8279E33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Matching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3031A1-277D-4331-AA33-774BA95BB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Típicamente la distribución de las no covariadas en los no tratados está desbalanceada</a:t>
            </a:r>
          </a:p>
          <a:p>
            <a:r>
              <a:rPr lang="es-CO" dirty="0"/>
              <a:t>La maldición de la dimensionalidad</a:t>
            </a:r>
          </a:p>
          <a:p>
            <a:r>
              <a:rPr lang="es-CO" dirty="0"/>
              <a:t>En muchos casos tengo variables continuas entonces no puede usar </a:t>
            </a:r>
            <a:r>
              <a:rPr lang="es-CO" dirty="0" err="1"/>
              <a:t>matching</a:t>
            </a:r>
            <a:r>
              <a:rPr lang="es-CO" dirty="0"/>
              <a:t> exacto, tengo que usar aproximado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dirty="0"/>
              <a:t>Este necesariamente requiere de algo de programación porque es muy non lineal</a:t>
            </a:r>
          </a:p>
        </p:txBody>
      </p:sp>
    </p:spTree>
    <p:extLst>
      <p:ext uri="{BB962C8B-B14F-4D97-AF65-F5344CB8AC3E}">
        <p14:creationId xmlns:p14="http://schemas.microsoft.com/office/powerpoint/2010/main" val="2005318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31C4A-45DB-4EAB-8F09-A3C07FF5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Matching</a:t>
            </a:r>
            <a:r>
              <a:rPr lang="es-CO" dirty="0"/>
              <a:t> Exacto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BB035D5-CB21-4D14-9522-5F8387D7D0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/>
                  <a:t>Un simple estimador para emparejamiento exacto 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C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𝑁𝑡</m:t>
                        </m:r>
                      </m:sup>
                      <m:e>
                        <m:sSub>
                          <m:sSubPr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f>
                          <m:f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nary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s-CO" dirty="0"/>
                  <a:t> para ATT</a:t>
                </a:r>
              </a:p>
              <a:p>
                <a:r>
                  <a:rPr lang="es-CO" dirty="0"/>
                  <a:t>Para ATE, sería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C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d>
                                  <m:d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ctrlPr>
                                          <a:rPr lang="es-CO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s-CO" b="0" dirty="0"/>
              </a:p>
              <a:p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BB035D5-CB21-4D14-9522-5F8387D7D0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194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880CE-C0D6-4F18-8389-4CED20BE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Approximate</a:t>
            </a:r>
            <a:r>
              <a:rPr lang="es-CO" b="1" dirty="0"/>
              <a:t> </a:t>
            </a:r>
            <a:r>
              <a:rPr lang="es-CO" b="1" dirty="0" err="1"/>
              <a:t>matching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87E9C6D-E430-43B7-946F-ACC49A90D8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s-CO" dirty="0"/>
                  <a:t>Si tengo N variables que me sirven para cumplir con la CIA, voy a tener un problema en término de lograr observaciones para emparejar;</a:t>
                </a:r>
              </a:p>
              <a:p>
                <a:pPr algn="just"/>
                <a:r>
                  <a:rPr lang="es-CO" dirty="0"/>
                  <a:t>Una solución es medir la </a:t>
                </a:r>
                <a:r>
                  <a:rPr lang="es-CO" i="1" dirty="0"/>
                  <a:t>distancia </a:t>
                </a:r>
                <a:r>
                  <a:rPr lang="es-CO" dirty="0"/>
                  <a:t>en el espacio de las covariadas:</a:t>
                </a:r>
              </a:p>
              <a:p>
                <a:pPr lvl="1" algn="just"/>
                <a:r>
                  <a:rPr lang="es-CO" dirty="0"/>
                  <a:t>Euclídea: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𝑛𝑖</m:t>
                                    </m:r>
                                  </m:sub>
                                </m:sSub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𝑛𝑗</m:t>
                                    </m:r>
                                  </m:sub>
                                </m:sSub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s-CO" b="0" dirty="0"/>
              </a:p>
              <a:p>
                <a:pPr lvl="1" algn="just"/>
                <a:r>
                  <a:rPr lang="es-CO" dirty="0"/>
                  <a:t>Euclídea normalizada: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acc>
                          <m:accPr>
                            <m:chr m:val="̂"/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acc>
                        <m:d>
                          <m:d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rad>
                  </m:oMath>
                </a14:m>
                <a:endParaRPr lang="es-CO" dirty="0"/>
              </a:p>
              <a:p>
                <a:pPr lvl="1" algn="just"/>
                <a:r>
                  <a:rPr lang="es-CO" dirty="0" err="1"/>
                  <a:t>Mahalanobis</a:t>
                </a:r>
                <a:r>
                  <a:rPr lang="es-CO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acc>
                          <m:accPr>
                            <m:chr m:val="̂"/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  <m:sup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acc>
                        <m:d>
                          <m:d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rad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87E9C6D-E430-43B7-946F-ACC49A90D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80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CC3128-7041-4366-A146-CF6E6D6ED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DAGITTY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CA9E51B-ECF9-4DE0-9C1F-7DEFB5847F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5" b="-3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5F975950-4E40-4412-B4BC-1E15760D20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5" b="-3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CC39087-3921-4C5E-89E3-2582C6033C40}"/>
              </a:ext>
            </a:extLst>
          </p:cNvPr>
          <p:cNvSpPr txBox="1"/>
          <p:nvPr/>
        </p:nvSpPr>
        <p:spPr>
          <a:xfrm>
            <a:off x="4518991" y="4996070"/>
            <a:ext cx="168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CONFOUNDER</a:t>
            </a:r>
          </a:p>
        </p:txBody>
      </p:sp>
    </p:spTree>
    <p:extLst>
      <p:ext uri="{BB962C8B-B14F-4D97-AF65-F5344CB8AC3E}">
        <p14:creationId xmlns:p14="http://schemas.microsoft.com/office/powerpoint/2010/main" val="286866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21EC6-E911-4A54-8BC6-14453B72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El papel de la distancia</a:t>
            </a:r>
          </a:p>
        </p:txBody>
      </p:sp>
      <p:pic>
        <p:nvPicPr>
          <p:cNvPr id="7" name="Marcador de contenido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455D382A-23A7-46D6-91C6-24EEAB72E8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3628"/>
            <a:ext cx="5181600" cy="3515332"/>
          </a:xfrm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1E3C99B-0B9F-47DD-BA16-6DD3E66D75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CO" dirty="0"/>
              <a:t>Obviamente hay un sesgo introducido por el hecho que estoy usando emparejamiento aproximado</a:t>
            </a:r>
          </a:p>
          <a:p>
            <a:pPr algn="just"/>
            <a:r>
              <a:rPr lang="es-CO" dirty="0"/>
              <a:t>Para corregir por este sesgo debería imputar un valor que tenga en cuenta las diferencias en las covariadas:</a:t>
            </a:r>
          </a:p>
          <a:p>
            <a:pPr lvl="1" algn="just"/>
            <a:r>
              <a:rPr lang="es-CO" dirty="0"/>
              <a:t>Cuál es la relación entre X y </a:t>
            </a:r>
            <a:r>
              <a:rPr lang="es-CO" dirty="0" err="1"/>
              <a:t>Y</a:t>
            </a:r>
            <a:r>
              <a:rPr lang="es-CO" dirty="0"/>
              <a:t> </a:t>
            </a:r>
          </a:p>
          <a:p>
            <a:pPr lvl="1" algn="just"/>
            <a:r>
              <a:rPr lang="es-CO" dirty="0"/>
              <a:t>Qué tanto debería ajustarse ese contrafactual teniendo en cuenta que estoy usando alguien “cercano”</a:t>
            </a:r>
          </a:p>
        </p:txBody>
      </p:sp>
    </p:spTree>
    <p:extLst>
      <p:ext uri="{BB962C8B-B14F-4D97-AF65-F5344CB8AC3E}">
        <p14:creationId xmlns:p14="http://schemas.microsoft.com/office/powerpoint/2010/main" val="459433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C1164-61ED-446C-BDB1-79F450A1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El papel de la distancia</a:t>
            </a:r>
            <a:endParaRPr lang="es-CO" dirty="0"/>
          </a:p>
        </p:txBody>
      </p:sp>
      <p:pic>
        <p:nvPicPr>
          <p:cNvPr id="6" name="Marcador de contenido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A88FCF5-9A1F-461C-AAB1-85B8DA949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3628"/>
            <a:ext cx="5181600" cy="351533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2718A4B-0917-420F-96FF-942C9AD4F8B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CO" dirty="0"/>
                  <a:t>Obviamente necesitamos un buen estimador de la CEF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s-CO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es-CO" dirty="0"/>
              </a:p>
              <a:p>
                <a:pPr lvl="1"/>
                <a:r>
                  <a:rPr lang="es-CO" dirty="0"/>
                  <a:t>Una opción puede ser OLS</a:t>
                </a:r>
              </a:p>
              <a:p>
                <a:pPr lvl="1" algn="just"/>
                <a:r>
                  <a:rPr lang="es-CO" dirty="0"/>
                  <a:t>Puedo hacer cosas más sofisticadas tipo polinomios o otras estimaciones no paramétricas (pero hacerlas si vale la pena…)</a:t>
                </a:r>
              </a:p>
              <a:p>
                <a:pPr lvl="1" algn="just"/>
                <a:endParaRPr lang="es-CO" dirty="0"/>
              </a:p>
              <a:p>
                <a:pPr lvl="1" algn="just"/>
                <a:endParaRPr lang="es-CO" dirty="0"/>
              </a:p>
              <a:p>
                <a:pPr lvl="1" algn="just"/>
                <a:r>
                  <a:rPr lang="es-CO" dirty="0"/>
                  <a:t>EXCEL</a:t>
                </a: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2718A4B-0917-420F-96FF-942C9AD4F8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3081" r="-176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258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F8578-3EA0-4A60-BF73-D20F39F11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Propensity</a:t>
            </a:r>
            <a:r>
              <a:rPr lang="es-CO" b="1" dirty="0"/>
              <a:t> Score </a:t>
            </a:r>
            <a:r>
              <a:rPr lang="es-CO" b="1" dirty="0" err="1"/>
              <a:t>Matching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E6AF47-9ECA-457A-8503-96C69E22E1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CO" dirty="0"/>
              <a:t>El tratamiento no es </a:t>
            </a:r>
            <a:r>
              <a:rPr lang="es-CO" dirty="0" err="1"/>
              <a:t>random</a:t>
            </a:r>
            <a:r>
              <a:rPr lang="es-CO" dirty="0"/>
              <a:t>, pero es tan bueno como aleatoriamente asignado una vez controlado por X (CIA);</a:t>
            </a:r>
          </a:p>
          <a:p>
            <a:pPr algn="just"/>
            <a:r>
              <a:rPr lang="es-CO" dirty="0"/>
              <a:t>Comparamos unidades que son intercambiables de acuerdo a la probabilidad de recibir el </a:t>
            </a:r>
            <a:r>
              <a:rPr lang="es-CO" dirty="0" err="1"/>
              <a:t>treatment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9C85A1-1B00-46ED-A86E-6EC4CB2624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/>
              <a:t>En práctica:</a:t>
            </a:r>
          </a:p>
          <a:p>
            <a:pPr lvl="1"/>
            <a:r>
              <a:rPr lang="es-CO" dirty="0"/>
              <a:t>Estimo el PS</a:t>
            </a:r>
          </a:p>
          <a:p>
            <a:pPr lvl="1"/>
            <a:r>
              <a:rPr lang="es-CO" dirty="0"/>
              <a:t>Hago el match (emparejo)</a:t>
            </a:r>
          </a:p>
          <a:p>
            <a:pPr lvl="1"/>
            <a:r>
              <a:rPr lang="es-CO" dirty="0"/>
              <a:t>Estimo los errores estándar</a:t>
            </a:r>
          </a:p>
          <a:p>
            <a:pPr lvl="1"/>
            <a:endParaRPr lang="es-CO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B3A6439-102B-4452-BF8E-B757DB4749F0}"/>
              </a:ext>
            </a:extLst>
          </p:cNvPr>
          <p:cNvSpPr/>
          <p:nvPr/>
        </p:nvSpPr>
        <p:spPr>
          <a:xfrm>
            <a:off x="3525078" y="2902226"/>
            <a:ext cx="1285461" cy="636104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AC632AC-24C9-4A7D-AE5B-CF312CEEE41F}"/>
              </a:ext>
            </a:extLst>
          </p:cNvPr>
          <p:cNvSpPr txBox="1"/>
          <p:nvPr/>
        </p:nvSpPr>
        <p:spPr>
          <a:xfrm>
            <a:off x="3826412" y="5205046"/>
            <a:ext cx="3446585" cy="1200329"/>
          </a:xfrm>
          <a:prstGeom prst="rect">
            <a:avLst/>
          </a:prstGeom>
          <a:noFill/>
          <a:ln w="603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Ojo, tiene que ser creíble</a:t>
            </a:r>
          </a:p>
          <a:p>
            <a:pPr marL="285750" indent="-285750">
              <a:buFontTx/>
              <a:buChar char="-"/>
            </a:pPr>
            <a:r>
              <a:rPr lang="es-CO" dirty="0"/>
              <a:t>Detalles institucionales</a:t>
            </a:r>
          </a:p>
          <a:p>
            <a:pPr marL="285750" indent="-285750">
              <a:buFontTx/>
              <a:buChar char="-"/>
            </a:pPr>
            <a:r>
              <a:rPr lang="es-CO" dirty="0"/>
              <a:t>Razones teóricas</a:t>
            </a:r>
          </a:p>
          <a:p>
            <a:pPr marL="285750" indent="-285750">
              <a:buFontTx/>
              <a:buChar char="-"/>
            </a:pPr>
            <a:r>
              <a:rPr lang="es-CO" dirty="0"/>
              <a:t>…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1AADF8A-C98E-44DA-B4A1-E9A1386888FC}"/>
              </a:ext>
            </a:extLst>
          </p:cNvPr>
          <p:cNvCxnSpPr/>
          <p:nvPr/>
        </p:nvCxnSpPr>
        <p:spPr>
          <a:xfrm flipH="1" flipV="1">
            <a:off x="4979963" y="3429000"/>
            <a:ext cx="1927274" cy="177604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870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E2DEAFE-453A-4F0A-8839-141239FEA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s-CO"/>
              <a:t>Un ejemplo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4EE4F1-CA49-4AEA-B66A-9525CD266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s-CO" sz="2000"/>
              <a:t>Se paga un subsidio (en especie) a las familias para salud y alimentación de los hijos</a:t>
            </a:r>
          </a:p>
          <a:p>
            <a:r>
              <a:rPr lang="es-CO" sz="2000"/>
              <a:t>Queremos ver el impacto sobre el ahorro familiar porque esto puede generar mejores decisiones y puede aliviar la carga sobre las mujeres permitiendo trabajar 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CC2E1D6-1058-46CA-8E5F-0B094BB5C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538814"/>
            <a:ext cx="6019331" cy="177712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68351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0F7281F-D4E3-44C4-BFBA-CB593A7F6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B49220-D709-41F4-BFDA-B6A2F0757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33909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B0BB58-46AE-4F9B-8ED4-B297D36B4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922" y="1259958"/>
            <a:ext cx="2392883" cy="24817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>
                <a:solidFill>
                  <a:srgbClr val="595959"/>
                </a:solidFill>
              </a:rPr>
              <a:t>Un ejemplo</a:t>
            </a:r>
          </a:p>
        </p:txBody>
      </p:sp>
      <p:pic>
        <p:nvPicPr>
          <p:cNvPr id="7" name="Marcador de contenido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153EF727-89B1-4372-A2E8-C995A8789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5" r="16032"/>
          <a:stretch/>
        </p:blipFill>
        <p:spPr>
          <a:xfrm>
            <a:off x="4785044" y="10"/>
            <a:ext cx="74069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13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E5093ECC-8BEB-4546-A80D-0B4887662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Gráfico, Histograma&#10;&#10;Descripción generada automáticamente">
            <a:extLst>
              <a:ext uri="{FF2B5EF4-FFF2-40B4-BE49-F238E27FC236}">
                <a16:creationId xmlns:a16="http://schemas.microsoft.com/office/drawing/2014/main" id="{66AF6A6D-CDE6-4802-AE02-CFED0EB8F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062162" y="495300"/>
            <a:ext cx="80676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12D8C-2764-4C44-AB97-555CCDE5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Matching</a:t>
            </a:r>
            <a:endParaRPr lang="es-CO" dirty="0"/>
          </a:p>
        </p:txBody>
      </p:sp>
      <p:pic>
        <p:nvPicPr>
          <p:cNvPr id="5" name="Marcador de contenido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4B53D304-5855-4A81-9392-C98B4E23D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455" y="1825625"/>
            <a:ext cx="5983089" cy="435133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03C64FC-21A9-4082-B6C9-EEB9E7727B40}"/>
              </a:ext>
            </a:extLst>
          </p:cNvPr>
          <p:cNvSpPr txBox="1"/>
          <p:nvPr/>
        </p:nvSpPr>
        <p:spPr>
          <a:xfrm>
            <a:off x="9411286" y="4895557"/>
            <a:ext cx="213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Let’s</a:t>
            </a:r>
            <a:r>
              <a:rPr lang="es-CO" dirty="0"/>
              <a:t> </a:t>
            </a:r>
            <a:r>
              <a:rPr lang="es-CO" dirty="0" err="1"/>
              <a:t>go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Stata</a:t>
            </a:r>
          </a:p>
        </p:txBody>
      </p:sp>
    </p:spTree>
    <p:extLst>
      <p:ext uri="{BB962C8B-B14F-4D97-AF65-F5344CB8AC3E}">
        <p14:creationId xmlns:p14="http://schemas.microsoft.com/office/powerpoint/2010/main" val="587162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83FF8-26CB-431F-9733-B0FA176F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Propensity</a:t>
            </a:r>
            <a:r>
              <a:rPr lang="es-CO" dirty="0"/>
              <a:t> Score </a:t>
            </a:r>
            <a:r>
              <a:rPr lang="es-CO" dirty="0" err="1"/>
              <a:t>theorem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B09C8FF-2CD2-4CEA-AE89-82B1ACAD89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O" dirty="0"/>
                  <a:t>If CIA: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s-CO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s-CO" b="0" i="1" smtClean="0">
                        <a:latin typeface="Cambria Math" panose="02040503050406030204" pitchFamily="18" charset="0"/>
                      </a:rPr>
                      <m:t>)⊥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O" dirty="0"/>
                  <a:t> then 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s-CO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s-CO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s-CO" i="1">
                        <a:latin typeface="Cambria Math" panose="02040503050406030204" pitchFamily="18" charset="0"/>
                      </a:rPr>
                      <m:t>)⊥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/>
                  <a:t>,</a:t>
                </a:r>
              </a:p>
              <a:p>
                <a:pPr marL="0" indent="0">
                  <a:buNone/>
                </a:pPr>
                <a:r>
                  <a:rPr lang="es-CO" dirty="0"/>
                  <a:t>		donde p(X) es el </a:t>
                </a:r>
                <a:r>
                  <a:rPr lang="es-CO" dirty="0" err="1"/>
                  <a:t>propensity</a:t>
                </a:r>
                <a:r>
                  <a:rPr lang="es-CO" dirty="0"/>
                  <a:t> score (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=1|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/>
                  <a:t>)</a:t>
                </a:r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CO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b="0" dirty="0"/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B09C8FF-2CD2-4CEA-AE89-82B1ACAD8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96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B769E-9B14-48AC-B3EE-35D17C53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Ponderación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E397081-67B7-4C5F-8D60-77B34899A9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𝐴𝑇𝐸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acc>
                                </m:num>
                                <m:den>
                                  <m:acc>
                                    <m:accPr>
                                      <m:chr m:val="̂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acc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acc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s-CO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𝐴𝑇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𝑁𝑡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𝑁𝑡</m:t>
                          </m:r>
                        </m:sup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r>
                  <a:rPr lang="es-CO" dirty="0"/>
                  <a:t>Ojo con los datos muy cerca de 0 y 1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E397081-67B7-4C5F-8D60-77B34899A9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25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76CA0-322A-48DD-AECF-71283B8A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Proof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EF8534C-C647-44F8-BF5C-417119FB3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EF8534C-C647-44F8-BF5C-417119FB3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6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FD2FFF-7710-4CC5-899C-62433723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Backdoor </a:t>
            </a:r>
            <a:r>
              <a:rPr lang="es-CO" dirty="0" err="1"/>
              <a:t>paths</a:t>
            </a:r>
            <a:endParaRPr lang="es-CO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E68633C-DB74-4DB4-853E-74AD1F81C2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/>
              <a:t>D-&gt;Y</a:t>
            </a:r>
          </a:p>
          <a:p>
            <a:r>
              <a:rPr lang="es-CO" dirty="0"/>
              <a:t>D&lt;-I-&gt;Y</a:t>
            </a:r>
          </a:p>
          <a:p>
            <a:r>
              <a:rPr lang="es-CO" dirty="0"/>
              <a:t>D&lt;-PE-&gt;I-&gt;Y</a:t>
            </a:r>
          </a:p>
          <a:p>
            <a:r>
              <a:rPr lang="es-CO" dirty="0"/>
              <a:t>D&lt;-BC-&gt;PE-&gt;I-&gt;Y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93416BA-4007-4235-8F36-FC91437D47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10651"/>
            <a:ext cx="5181600" cy="3581285"/>
          </a:xfrm>
        </p:spPr>
      </p:pic>
    </p:spTree>
    <p:extLst>
      <p:ext uri="{BB962C8B-B14F-4D97-AF65-F5344CB8AC3E}">
        <p14:creationId xmlns:p14="http://schemas.microsoft.com/office/powerpoint/2010/main" val="790563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FC4E8-FA14-4138-BEFD-321F0F20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Notice</a:t>
            </a:r>
            <a:r>
              <a:rPr lang="es-CO" b="1" dirty="0"/>
              <a:t> </a:t>
            </a:r>
            <a:r>
              <a:rPr lang="es-CO" b="1" dirty="0" err="1"/>
              <a:t>something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599F3FB-A45E-4281-A01E-F779FAA7B42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s-CO" dirty="0"/>
                  <a:t>Matching ponderando por el </a:t>
                </a:r>
                <a:r>
                  <a:rPr lang="es-CO" dirty="0" err="1"/>
                  <a:t>propensity</a:t>
                </a:r>
                <a:r>
                  <a:rPr lang="es-CO" dirty="0"/>
                  <a:t> score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𝐴𝑇𝐸</m:t>
                            </m:r>
                          </m:sub>
                        </m:sSub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s-CO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s-CO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</m:num>
                              <m:den>
                                <m:acc>
                                  <m:accPr>
                                    <m:chr m:val="̂"/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acc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acc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599F3FB-A45E-4281-A01E-F779FAA7B4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2EF31C3E-CEBB-4FB6-BEF2-BA0D9B0909E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s-CO" dirty="0"/>
                  <a:t>Regresión OLS con modelo saturado de covariadas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𝐴𝑇𝐸</m:t>
                            </m:r>
                          </m:sub>
                        </m:sSub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s-CO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acc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num>
                      <m:den>
                        <m:f>
                          <m:f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s-CO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acc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s-CO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acc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acc>
                          </m:e>
                        </m:d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̂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acc>
                      </m:den>
                    </m:f>
                  </m:oMath>
                </a14:m>
                <a:r>
                  <a:rPr lang="es-CO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O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CO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</m:num>
                              <m:den>
                                <m:d>
                                  <m:dPr>
                                    <m:ctrlPr>
                                      <a:rPr lang="es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  <m:r>
                                              <a:rPr lang="es-CO" b="0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</m:acc>
                                  </m:e>
                                </m:d>
                                <m:acc>
                                  <m:accPr>
                                    <m:chr m:val="̂"/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acc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2EF31C3E-CEBB-4FB6-BEF2-BA0D9B090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1607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BD5D4-5284-4AC7-ABC0-7C685CC8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Final </a:t>
            </a:r>
            <a:r>
              <a:rPr lang="es-CO" dirty="0" err="1"/>
              <a:t>thoughts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E3366DB-97D9-4106-9086-71646E4C3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Standard </a:t>
            </a:r>
            <a:r>
              <a:rPr lang="es-CO" dirty="0" err="1"/>
              <a:t>errors</a:t>
            </a:r>
            <a:endParaRPr lang="es-CO" dirty="0"/>
          </a:p>
          <a:p>
            <a:r>
              <a:rPr lang="es-CO" dirty="0"/>
              <a:t>De vuelta a Lalonde</a:t>
            </a:r>
          </a:p>
          <a:p>
            <a:r>
              <a:rPr lang="es-CO" dirty="0"/>
              <a:t>AI y </a:t>
            </a:r>
            <a:r>
              <a:rPr lang="es-CO" dirty="0" err="1"/>
              <a:t>matching</a:t>
            </a:r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1806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F732D-3F2D-41D8-9758-99524B6E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Collider</a:t>
            </a:r>
            <a:r>
              <a:rPr lang="es-CO" dirty="0"/>
              <a:t> 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03AD302-4F2D-411B-A561-404052421B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0905" y="2263199"/>
            <a:ext cx="4076190" cy="3476190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E64E2D-919F-4311-ACA2-E3E1017C13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/>
              <a:t>En X chocan los efectos causales de D y de Y</a:t>
            </a:r>
          </a:p>
          <a:p>
            <a:r>
              <a:rPr lang="es-CO" dirty="0"/>
              <a:t>Es como si X absorbiera esos efectos </a:t>
            </a:r>
            <a:r>
              <a:rPr lang="es-CO" b="1" dirty="0"/>
              <a:t>cerrando </a:t>
            </a:r>
            <a:r>
              <a:rPr lang="es-CO" dirty="0"/>
              <a:t>ese camino</a:t>
            </a:r>
          </a:p>
          <a:p>
            <a:r>
              <a:rPr lang="es-CO" dirty="0"/>
              <a:t>Si bloqueo X, indirectamente creo correlación entre D y </a:t>
            </a:r>
            <a:r>
              <a:rPr lang="es-CO" dirty="0" err="1"/>
              <a:t>Y</a:t>
            </a:r>
            <a:endParaRPr lang="es-CO" dirty="0"/>
          </a:p>
          <a:p>
            <a:r>
              <a:rPr lang="es-CO" dirty="0"/>
              <a:t>Es decir el </a:t>
            </a:r>
            <a:r>
              <a:rPr lang="es-CO" dirty="0" err="1"/>
              <a:t>collider</a:t>
            </a:r>
            <a:r>
              <a:rPr lang="es-CO" dirty="0"/>
              <a:t> lo tengo que dejar solo o abro un camino que estaba cerrado</a:t>
            </a:r>
          </a:p>
        </p:txBody>
      </p:sp>
    </p:spTree>
    <p:extLst>
      <p:ext uri="{BB962C8B-B14F-4D97-AF65-F5344CB8AC3E}">
        <p14:creationId xmlns:p14="http://schemas.microsoft.com/office/powerpoint/2010/main" val="116192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E53BBFF-FB81-4B15-A8CE-45F75671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Collider</a:t>
            </a:r>
            <a:r>
              <a:rPr lang="es-CO" dirty="0"/>
              <a:t> </a:t>
            </a:r>
            <a:r>
              <a:rPr lang="es-CO" dirty="0" err="1"/>
              <a:t>via</a:t>
            </a:r>
            <a:r>
              <a:rPr lang="es-CO" dirty="0"/>
              <a:t> </a:t>
            </a:r>
            <a:r>
              <a:rPr lang="es-CO" dirty="0" err="1"/>
              <a:t>Sample</a:t>
            </a:r>
            <a:r>
              <a:rPr lang="es-CO" dirty="0"/>
              <a:t> </a:t>
            </a:r>
            <a:r>
              <a:rPr lang="es-CO" dirty="0" err="1"/>
              <a:t>Selection</a:t>
            </a:r>
            <a:endParaRPr lang="es-CO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690D2C41-1A6A-4D27-8BFE-4A39B3A3E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455" y="1825625"/>
            <a:ext cx="5983089" cy="4351338"/>
          </a:xfrm>
        </p:spPr>
      </p:pic>
    </p:spTree>
    <p:extLst>
      <p:ext uri="{BB962C8B-B14F-4D97-AF65-F5344CB8AC3E}">
        <p14:creationId xmlns:p14="http://schemas.microsoft.com/office/powerpoint/2010/main" val="302327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246B3FB-9F06-435D-9C31-733670FF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Discriminación en el mercado del trabajo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23BF816F-1081-4D4C-8DA3-F9B407FC2C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/>
              <a:t>D-&gt;</a:t>
            </a:r>
            <a:r>
              <a:rPr lang="es-CO" dirty="0" err="1"/>
              <a:t>Wage</a:t>
            </a:r>
            <a:endParaRPr lang="es-CO" dirty="0"/>
          </a:p>
          <a:p>
            <a:r>
              <a:rPr lang="es-CO" dirty="0"/>
              <a:t>D-&gt;o-&gt;</a:t>
            </a:r>
            <a:r>
              <a:rPr lang="es-CO" dirty="0" err="1"/>
              <a:t>Wage</a:t>
            </a:r>
            <a:endParaRPr lang="es-CO" dirty="0"/>
          </a:p>
          <a:p>
            <a:r>
              <a:rPr lang="es-CO" dirty="0"/>
              <a:t>D&lt;-F-&gt;o-&gt;</a:t>
            </a:r>
            <a:r>
              <a:rPr lang="es-CO" dirty="0" err="1"/>
              <a:t>Wage</a:t>
            </a:r>
            <a:endParaRPr lang="es-CO" dirty="0"/>
          </a:p>
          <a:p>
            <a:r>
              <a:rPr lang="es-CO" dirty="0"/>
              <a:t>D-&gt;o&lt;-A-&gt;</a:t>
            </a:r>
            <a:r>
              <a:rPr lang="es-CO" dirty="0" err="1"/>
              <a:t>Wage</a:t>
            </a:r>
            <a:endParaRPr lang="es-CO" dirty="0"/>
          </a:p>
          <a:p>
            <a:r>
              <a:rPr lang="es-CO" dirty="0"/>
              <a:t>D&lt;-F-&gt;o&lt;-A-&gt;</a:t>
            </a:r>
            <a:r>
              <a:rPr lang="es-CO" dirty="0" err="1"/>
              <a:t>Wage</a:t>
            </a:r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C4B3F9EA-8F9E-4DCC-BC42-D790A5EB96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87001"/>
            <a:ext cx="5181600" cy="3428585"/>
          </a:xfrm>
        </p:spPr>
      </p:pic>
    </p:spTree>
    <p:extLst>
      <p:ext uri="{BB962C8B-B14F-4D97-AF65-F5344CB8AC3E}">
        <p14:creationId xmlns:p14="http://schemas.microsoft.com/office/powerpoint/2010/main" val="172797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325BCD0-0635-4E4D-88E1-86A2220A84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758465"/>
              </p:ext>
            </p:extLst>
          </p:nvPr>
        </p:nvGraphicFramePr>
        <p:xfrm>
          <a:off x="922713" y="643466"/>
          <a:ext cx="10346576" cy="5571076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2932087">
                  <a:extLst>
                    <a:ext uri="{9D8B030D-6E8A-4147-A177-3AD203B41FA5}">
                      <a16:colId xmlns:a16="http://schemas.microsoft.com/office/drawing/2014/main" val="1942870187"/>
                    </a:ext>
                  </a:extLst>
                </a:gridCol>
                <a:gridCol w="3032978">
                  <a:extLst>
                    <a:ext uri="{9D8B030D-6E8A-4147-A177-3AD203B41FA5}">
                      <a16:colId xmlns:a16="http://schemas.microsoft.com/office/drawing/2014/main" val="83282036"/>
                    </a:ext>
                  </a:extLst>
                </a:gridCol>
                <a:gridCol w="1980200">
                  <a:extLst>
                    <a:ext uri="{9D8B030D-6E8A-4147-A177-3AD203B41FA5}">
                      <a16:colId xmlns:a16="http://schemas.microsoft.com/office/drawing/2014/main" val="1415200114"/>
                    </a:ext>
                  </a:extLst>
                </a:gridCol>
                <a:gridCol w="2401311">
                  <a:extLst>
                    <a:ext uri="{9D8B030D-6E8A-4147-A177-3AD203B41FA5}">
                      <a16:colId xmlns:a16="http://schemas.microsoft.com/office/drawing/2014/main" val="1445638820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(1)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(2)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(3)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633891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VARIABLES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Unconditional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Collider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Identified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093454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965544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female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-2.99***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0.59***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-0.99***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877115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(0.09)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(0.03)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(0.03)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533451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occupation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1.80***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1.01***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33884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(0.01)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(0.01)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443974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ability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1.97***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504014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(0.02)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229117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Constant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1.97***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0.21***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0.99***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9620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(0.06)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(0.02)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(0.02)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86411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068129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Observations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10,000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10,000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10,000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197374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R-squared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0.11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0.92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100" cap="none" spc="0">
                          <a:solidFill>
                            <a:schemeClr val="tx1"/>
                          </a:solidFill>
                          <a:effectLst/>
                        </a:rPr>
                        <a:t>0.95</a:t>
                      </a:r>
                      <a:endParaRPr lang="es-CO" sz="2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519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73060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E7A43CF-A33D-49B3-8740-D0E1F70A1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438" y="-40704"/>
            <a:ext cx="2137124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 errors in parentheses</a:t>
            </a:r>
            <a:endParaRPr kumimoji="0" lang="es-CO" altLang="es-CO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CO" altLang="es-CO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*** p&lt;0.01, ** p&lt;0.05, * p&lt;0.1</a:t>
            </a: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2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0A1A9ADE-D550-4B41-B0A2-78FD2FCE245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19392122"/>
              </p:ext>
            </p:extLst>
          </p:nvPr>
        </p:nvGraphicFramePr>
        <p:xfrm>
          <a:off x="576775" y="548640"/>
          <a:ext cx="5443026" cy="5515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0781">
                  <a:extLst>
                    <a:ext uri="{9D8B030D-6E8A-4147-A177-3AD203B41FA5}">
                      <a16:colId xmlns:a16="http://schemas.microsoft.com/office/drawing/2014/main" val="1756021540"/>
                    </a:ext>
                  </a:extLst>
                </a:gridCol>
                <a:gridCol w="1408093">
                  <a:extLst>
                    <a:ext uri="{9D8B030D-6E8A-4147-A177-3AD203B41FA5}">
                      <a16:colId xmlns:a16="http://schemas.microsoft.com/office/drawing/2014/main" val="674239012"/>
                    </a:ext>
                  </a:extLst>
                </a:gridCol>
                <a:gridCol w="1152076">
                  <a:extLst>
                    <a:ext uri="{9D8B030D-6E8A-4147-A177-3AD203B41FA5}">
                      <a16:colId xmlns:a16="http://schemas.microsoft.com/office/drawing/2014/main" val="3801524182"/>
                    </a:ext>
                  </a:extLst>
                </a:gridCol>
                <a:gridCol w="1152076">
                  <a:extLst>
                    <a:ext uri="{9D8B030D-6E8A-4147-A177-3AD203B41FA5}">
                      <a16:colId xmlns:a16="http://schemas.microsoft.com/office/drawing/2014/main" val="3530429409"/>
                    </a:ext>
                  </a:extLst>
                </a:gridCol>
              </a:tblGrid>
              <a:tr h="4596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 dirty="0">
                          <a:effectLst/>
                        </a:rPr>
                        <a:t> 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(1)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(2)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(3)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1526404068"/>
                  </a:ext>
                </a:extLst>
              </a:tr>
              <a:tr h="4596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 dirty="0">
                          <a:effectLst/>
                        </a:rPr>
                        <a:t>VARIABLES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 dirty="0" err="1">
                          <a:effectLst/>
                        </a:rPr>
                        <a:t>Identified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Collider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Biased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5880210"/>
                  </a:ext>
                </a:extLst>
              </a:tr>
              <a:tr h="4596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 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 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 dirty="0">
                          <a:effectLst/>
                        </a:rPr>
                        <a:t> 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 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599006174"/>
                  </a:ext>
                </a:extLst>
              </a:tr>
              <a:tr h="4596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d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50.05***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 dirty="0">
                          <a:effectLst/>
                        </a:rPr>
                        <a:t> 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0.33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078715858"/>
                  </a:ext>
                </a:extLst>
              </a:tr>
              <a:tr h="4596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 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(0.04)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 dirty="0">
                          <a:effectLst/>
                        </a:rPr>
                        <a:t> 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(0.97)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038195356"/>
                  </a:ext>
                </a:extLst>
              </a:tr>
              <a:tr h="4596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x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 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 dirty="0">
                          <a:effectLst/>
                        </a:rPr>
                        <a:t>0.50***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0.50***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1908540328"/>
                  </a:ext>
                </a:extLst>
              </a:tr>
              <a:tr h="4596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 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 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 dirty="0">
                          <a:effectLst/>
                        </a:rPr>
                        <a:t>(0.00)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(0.01)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1841513092"/>
                  </a:ext>
                </a:extLst>
              </a:tr>
              <a:tr h="4596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Constant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99.99***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 dirty="0">
                          <a:effectLst/>
                        </a:rPr>
                        <a:t>24.94***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25.43***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3786141014"/>
                  </a:ext>
                </a:extLst>
              </a:tr>
              <a:tr h="4596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 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(0.02)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 dirty="0">
                          <a:effectLst/>
                        </a:rPr>
                        <a:t>(0.06)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(1.46)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265963380"/>
                  </a:ext>
                </a:extLst>
              </a:tr>
              <a:tr h="4596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 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 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 dirty="0">
                          <a:effectLst/>
                        </a:rPr>
                        <a:t> 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 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544974466"/>
                  </a:ext>
                </a:extLst>
              </a:tr>
              <a:tr h="4596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Observations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2,500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2,500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 dirty="0">
                          <a:effectLst/>
                        </a:rPr>
                        <a:t>2,500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836972462"/>
                  </a:ext>
                </a:extLst>
              </a:tr>
              <a:tr h="4596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R-squared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1.00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>
                          <a:effectLst/>
                        </a:rPr>
                        <a:t>1.00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2000" dirty="0">
                          <a:effectLst/>
                        </a:rPr>
                        <a:t>1.00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4277012413"/>
                  </a:ext>
                </a:extLst>
              </a:tr>
            </a:tbl>
          </a:graphicData>
        </a:graphic>
      </p:graphicFrame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94802B-9E18-410E-966C-4639D3E3A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61182"/>
            <a:ext cx="5181600" cy="5515781"/>
          </a:xfrm>
        </p:spPr>
        <p:txBody>
          <a:bodyPr>
            <a:normAutofit fontScale="40000" lnSpcReduction="20000"/>
          </a:bodyPr>
          <a:lstStyle/>
          <a:p>
            <a:r>
              <a:rPr lang="es-CO" sz="4900" dirty="0" err="1"/>
              <a:t>clear</a:t>
            </a:r>
            <a:r>
              <a:rPr lang="es-CO" sz="4900" dirty="0"/>
              <a:t> </a:t>
            </a:r>
            <a:r>
              <a:rPr lang="es-CO" sz="4900" dirty="0" err="1"/>
              <a:t>all</a:t>
            </a:r>
            <a:endParaRPr lang="es-CO" sz="4900" dirty="0"/>
          </a:p>
          <a:p>
            <a:r>
              <a:rPr lang="es-CO" sz="4900" dirty="0"/>
              <a:t>set </a:t>
            </a:r>
            <a:r>
              <a:rPr lang="es-CO" sz="4900" dirty="0" err="1"/>
              <a:t>seed</a:t>
            </a:r>
            <a:r>
              <a:rPr lang="es-CO" sz="4900" dirty="0"/>
              <a:t> 541</a:t>
            </a:r>
          </a:p>
          <a:p>
            <a:r>
              <a:rPr lang="es-CO" sz="4900" dirty="0"/>
              <a:t>* </a:t>
            </a:r>
            <a:r>
              <a:rPr lang="es-CO" sz="4900" dirty="0" err="1"/>
              <a:t>Creating</a:t>
            </a:r>
            <a:r>
              <a:rPr lang="es-CO" sz="4900" dirty="0"/>
              <a:t> </a:t>
            </a:r>
            <a:r>
              <a:rPr lang="es-CO" sz="4900" dirty="0" err="1"/>
              <a:t>collider</a:t>
            </a:r>
            <a:r>
              <a:rPr lang="es-CO" sz="4900" dirty="0"/>
              <a:t> </a:t>
            </a:r>
            <a:r>
              <a:rPr lang="es-CO" sz="4900" dirty="0" err="1"/>
              <a:t>bias</a:t>
            </a:r>
            <a:endParaRPr lang="es-CO" sz="4900" dirty="0"/>
          </a:p>
          <a:p>
            <a:r>
              <a:rPr lang="es-CO" sz="4900" dirty="0"/>
              <a:t>* Z -&gt; D -&gt; Y</a:t>
            </a:r>
          </a:p>
          <a:p>
            <a:r>
              <a:rPr lang="es-CO" sz="4900" dirty="0"/>
              <a:t>* D -&gt;X &lt;- Y</a:t>
            </a:r>
          </a:p>
          <a:p>
            <a:r>
              <a:rPr lang="es-CO" sz="4900" dirty="0"/>
              <a:t>* 2500 </a:t>
            </a:r>
            <a:r>
              <a:rPr lang="es-CO" sz="4900" dirty="0" err="1"/>
              <a:t>independent</a:t>
            </a:r>
            <a:r>
              <a:rPr lang="es-CO" sz="4900" dirty="0"/>
              <a:t> </a:t>
            </a:r>
            <a:r>
              <a:rPr lang="es-CO" sz="4900" dirty="0" err="1"/>
              <a:t>draws</a:t>
            </a:r>
            <a:r>
              <a:rPr lang="es-CO" sz="4900" dirty="0"/>
              <a:t> </a:t>
            </a:r>
            <a:r>
              <a:rPr lang="es-CO" sz="4900" dirty="0" err="1"/>
              <a:t>from</a:t>
            </a:r>
            <a:r>
              <a:rPr lang="es-CO" sz="4900" dirty="0"/>
              <a:t> standard normal </a:t>
            </a:r>
            <a:r>
              <a:rPr lang="es-CO" sz="4900" dirty="0" err="1"/>
              <a:t>distribution</a:t>
            </a:r>
            <a:endParaRPr lang="es-CO" sz="4900" dirty="0"/>
          </a:p>
          <a:p>
            <a:r>
              <a:rPr lang="es-CO" sz="4900" dirty="0" err="1"/>
              <a:t>clear</a:t>
            </a:r>
            <a:endParaRPr lang="es-CO" sz="4900" dirty="0"/>
          </a:p>
          <a:p>
            <a:r>
              <a:rPr lang="es-CO" sz="4900" dirty="0"/>
              <a:t>set </a:t>
            </a:r>
            <a:r>
              <a:rPr lang="es-CO" sz="4900" dirty="0" err="1"/>
              <a:t>obs</a:t>
            </a:r>
            <a:r>
              <a:rPr lang="es-CO" sz="4900" dirty="0"/>
              <a:t> 2500</a:t>
            </a:r>
          </a:p>
          <a:p>
            <a:r>
              <a:rPr lang="es-CO" sz="4900" dirty="0"/>
              <a:t>gen z = </a:t>
            </a:r>
            <a:r>
              <a:rPr lang="es-CO" sz="4900" dirty="0" err="1"/>
              <a:t>rnormal</a:t>
            </a:r>
            <a:r>
              <a:rPr lang="es-CO" sz="4900" dirty="0"/>
              <a:t>()</a:t>
            </a:r>
          </a:p>
          <a:p>
            <a:r>
              <a:rPr lang="es-CO" sz="4900" dirty="0"/>
              <a:t>gen k = </a:t>
            </a:r>
            <a:r>
              <a:rPr lang="es-CO" sz="4900" dirty="0" err="1"/>
              <a:t>rnormal</a:t>
            </a:r>
            <a:r>
              <a:rPr lang="es-CO" sz="4900" dirty="0"/>
              <a:t>(10,4)</a:t>
            </a:r>
          </a:p>
          <a:p>
            <a:r>
              <a:rPr lang="es-CO" sz="4900" dirty="0"/>
              <a:t>gen d = 0</a:t>
            </a:r>
          </a:p>
          <a:p>
            <a:r>
              <a:rPr lang="es-CO" sz="4900" dirty="0" err="1"/>
              <a:t>replace</a:t>
            </a:r>
            <a:r>
              <a:rPr lang="es-CO" sz="4900" dirty="0"/>
              <a:t> d =1 </a:t>
            </a:r>
            <a:r>
              <a:rPr lang="es-CO" sz="4900" dirty="0" err="1"/>
              <a:t>if</a:t>
            </a:r>
            <a:r>
              <a:rPr lang="es-CO" sz="4900" dirty="0"/>
              <a:t> k&gt;=12</a:t>
            </a:r>
          </a:p>
          <a:p>
            <a:r>
              <a:rPr lang="es-CO" sz="4900" dirty="0"/>
              <a:t>* </a:t>
            </a:r>
            <a:r>
              <a:rPr lang="es-CO" sz="4900" dirty="0" err="1"/>
              <a:t>Treatment</a:t>
            </a:r>
            <a:r>
              <a:rPr lang="es-CO" sz="4900" dirty="0"/>
              <a:t> </a:t>
            </a:r>
            <a:r>
              <a:rPr lang="es-CO" sz="4900" dirty="0" err="1"/>
              <a:t>effect</a:t>
            </a:r>
            <a:r>
              <a:rPr lang="es-CO" sz="4900" dirty="0"/>
              <a:t> = 50</a:t>
            </a:r>
          </a:p>
          <a:p>
            <a:r>
              <a:rPr lang="es-CO" sz="4900" dirty="0"/>
              <a:t>gen y = d*50 + 100 + </a:t>
            </a:r>
            <a:r>
              <a:rPr lang="es-CO" sz="4900" dirty="0" err="1"/>
              <a:t>rnormal</a:t>
            </a:r>
            <a:r>
              <a:rPr lang="es-CO" sz="4900" dirty="0"/>
              <a:t>()</a:t>
            </a:r>
          </a:p>
          <a:p>
            <a:r>
              <a:rPr lang="es-CO" sz="4900" dirty="0"/>
              <a:t>gen x = d*50 + y + </a:t>
            </a:r>
            <a:r>
              <a:rPr lang="es-CO" sz="4900" dirty="0" err="1"/>
              <a:t>rnormal</a:t>
            </a:r>
            <a:r>
              <a:rPr lang="es-CO" sz="4900" dirty="0"/>
              <a:t>(50,1)	</a:t>
            </a:r>
            <a:r>
              <a:rPr lang="es-CO" dirty="0"/>
              <a:t>	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6E8A0B-E0A8-4668-9F95-816CDEBEC78D}"/>
              </a:ext>
            </a:extLst>
          </p:cNvPr>
          <p:cNvSpPr txBox="1"/>
          <p:nvPr/>
        </p:nvSpPr>
        <p:spPr>
          <a:xfrm>
            <a:off x="6533322" y="6176963"/>
            <a:ext cx="23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Source</a:t>
            </a:r>
            <a:r>
              <a:rPr lang="es-CO" dirty="0"/>
              <a:t>: Mixtape</a:t>
            </a:r>
          </a:p>
        </p:txBody>
      </p:sp>
    </p:spTree>
    <p:extLst>
      <p:ext uri="{BB962C8B-B14F-4D97-AF65-F5344CB8AC3E}">
        <p14:creationId xmlns:p14="http://schemas.microsoft.com/office/powerpoint/2010/main" val="2228480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1644</Words>
  <Application>Microsoft Office PowerPoint</Application>
  <PresentationFormat>Panorámica</PresentationFormat>
  <Paragraphs>346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Times New Roman</vt:lpstr>
      <vt:lpstr>Tema de Office</vt:lpstr>
      <vt:lpstr>Evaluación de Impacto: DAG y Matching</vt:lpstr>
      <vt:lpstr>Direct Acyclical Graphs</vt:lpstr>
      <vt:lpstr>Using DAGITTY</vt:lpstr>
      <vt:lpstr>Backdoor paths</vt:lpstr>
      <vt:lpstr>Collider </vt:lpstr>
      <vt:lpstr>Collider via Sample Selection</vt:lpstr>
      <vt:lpstr>Discriminación en el mercado del trabajo</vt:lpstr>
      <vt:lpstr>Presentación de PowerPoint</vt:lpstr>
      <vt:lpstr>Presentación de PowerPoint</vt:lpstr>
      <vt:lpstr>Un ejercicio todos juntos</vt:lpstr>
      <vt:lpstr>Un ejercicio todos juntos</vt:lpstr>
      <vt:lpstr>Backdoor criterion</vt:lpstr>
      <vt:lpstr>Matching</vt:lpstr>
      <vt:lpstr>Selection on observable</vt:lpstr>
      <vt:lpstr>Covariadas </vt:lpstr>
      <vt:lpstr>Un ejemplo creíble de identificación sobre observables</vt:lpstr>
      <vt:lpstr>Un ejemplo creíble de identificación sobre observables</vt:lpstr>
      <vt:lpstr>La ecuación</vt:lpstr>
      <vt:lpstr>Los resultados</vt:lpstr>
      <vt:lpstr>Un ejemplo creíble de identificación sobre observables</vt:lpstr>
      <vt:lpstr>Un ejemplo creíble de identificación sobre observables</vt:lpstr>
      <vt:lpstr>Resultados </vt:lpstr>
      <vt:lpstr>Supuestos de identificación</vt:lpstr>
      <vt:lpstr>Presentación de PowerPoint</vt:lpstr>
      <vt:lpstr>¿Cómo puedo estimar el impacto? </vt:lpstr>
      <vt:lpstr>A simple Excel example</vt:lpstr>
      <vt:lpstr>Matching</vt:lpstr>
      <vt:lpstr>Matching Exacto</vt:lpstr>
      <vt:lpstr>Approximate matching</vt:lpstr>
      <vt:lpstr>El papel de la distancia</vt:lpstr>
      <vt:lpstr>El papel de la distancia</vt:lpstr>
      <vt:lpstr>Propensity Score Matching</vt:lpstr>
      <vt:lpstr>Un ejemplo</vt:lpstr>
      <vt:lpstr>Un ejemplo</vt:lpstr>
      <vt:lpstr>Presentación de PowerPoint</vt:lpstr>
      <vt:lpstr>Matching</vt:lpstr>
      <vt:lpstr>The Propensity Score theorem</vt:lpstr>
      <vt:lpstr>Ponderación</vt:lpstr>
      <vt:lpstr>Proof</vt:lpstr>
      <vt:lpstr>Notice something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de Impacto: DAG y Matching</dc:title>
  <dc:creator>Francesco Bogliacino</dc:creator>
  <cp:lastModifiedBy>Francesco Bogliacino</cp:lastModifiedBy>
  <cp:revision>41</cp:revision>
  <dcterms:created xsi:type="dcterms:W3CDTF">2020-09-28T01:10:28Z</dcterms:created>
  <dcterms:modified xsi:type="dcterms:W3CDTF">2020-10-07T16:11:01Z</dcterms:modified>
</cp:coreProperties>
</file>