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042736-AB08-4F23-906A-5E46451E533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CCB5200A-E733-418B-BF10-FE96906F6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07ABA5B0-FC31-474A-A6F4-BEB23AD09B7A}"/>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5" name="Marcador de pie de página 4">
            <a:extLst>
              <a:ext uri="{FF2B5EF4-FFF2-40B4-BE49-F238E27FC236}">
                <a16:creationId xmlns:a16="http://schemas.microsoft.com/office/drawing/2014/main" id="{1B09443D-6636-4CDB-AE4E-F1A121F9D0B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B752407-4763-4BA6-BAA1-93680ED00F62}"/>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80387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C9C04-6BD9-448C-BF66-B863EBA0A34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FCF92376-48E5-4D8A-B9C1-05605399F8C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B31E5087-712E-4FCF-BCBE-DB5B4FD61D86}"/>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5" name="Marcador de pie de página 4">
            <a:extLst>
              <a:ext uri="{FF2B5EF4-FFF2-40B4-BE49-F238E27FC236}">
                <a16:creationId xmlns:a16="http://schemas.microsoft.com/office/drawing/2014/main" id="{35070BD1-91FD-4225-8272-B85E6E8C0E0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73A8469-258E-4D6D-8588-5B2663EE9B04}"/>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412651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6343D04-CB3C-4699-8E2C-989E6C95AE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225BF7F7-CF31-45F6-97FA-63F4AAA67B0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F07C150-6E8D-4BF5-9A25-05288CA89D9A}"/>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5" name="Marcador de pie de página 4">
            <a:extLst>
              <a:ext uri="{FF2B5EF4-FFF2-40B4-BE49-F238E27FC236}">
                <a16:creationId xmlns:a16="http://schemas.microsoft.com/office/drawing/2014/main" id="{79165145-F654-4825-8D81-C8086C13B19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8D0EA2E-7F94-4714-9DBE-04C5C8D97E3D}"/>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346226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919F3-970C-422F-B2A7-CE4A221B0AB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34792C7-A10A-45A4-B19A-F851C584859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4EAD9AD-9DDE-486F-99A2-EE6B32EC3607}"/>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5" name="Marcador de pie de página 4">
            <a:extLst>
              <a:ext uri="{FF2B5EF4-FFF2-40B4-BE49-F238E27FC236}">
                <a16:creationId xmlns:a16="http://schemas.microsoft.com/office/drawing/2014/main" id="{6160A413-5A43-443C-9091-AAF254E3B37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FF493D4D-ADBC-4C93-A050-1A48316347E6}"/>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360050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B265B-42E0-4435-95F9-C5FC55051F6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CD7AD4BC-27FF-412C-826C-B11F80B8A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7EB21BD-0E3E-4724-9C1C-02E5E67157C3}"/>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5" name="Marcador de pie de página 4">
            <a:extLst>
              <a:ext uri="{FF2B5EF4-FFF2-40B4-BE49-F238E27FC236}">
                <a16:creationId xmlns:a16="http://schemas.microsoft.com/office/drawing/2014/main" id="{DD8CF6B0-5D2D-4424-971A-D08BB85061C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29FE4C4-E9F3-40B9-8376-ACCBB46666BF}"/>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126137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87F37-11BA-4942-8D77-4C90069E1FD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E7150E53-705E-4696-9819-F9E8EB57F23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CF8B7D4C-0992-4287-87F2-556FA3B1B51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F81004D1-FA5F-4DC5-8EAE-C54A96D6E236}"/>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6" name="Marcador de pie de página 5">
            <a:extLst>
              <a:ext uri="{FF2B5EF4-FFF2-40B4-BE49-F238E27FC236}">
                <a16:creationId xmlns:a16="http://schemas.microsoft.com/office/drawing/2014/main" id="{93DB0E53-6E5E-41F1-9BFA-4DBDA2986FE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B094A22-E2D1-4B0A-B819-40E10AC1399B}"/>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71166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E9C14-E8EA-4970-94E9-25727C013FE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841A4019-E400-4AF6-A9CC-A7529737E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C014864-3A5A-44BA-A513-0B659A48502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AACEA0E5-E055-485F-AF0C-6A1D559CD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D2B04B-BA73-4C6C-AF1E-F047FFFB3E9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2667F62D-0161-4EC7-81FE-89F52DC7B0D0}"/>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8" name="Marcador de pie de página 7">
            <a:extLst>
              <a:ext uri="{FF2B5EF4-FFF2-40B4-BE49-F238E27FC236}">
                <a16:creationId xmlns:a16="http://schemas.microsoft.com/office/drawing/2014/main" id="{E012A8C0-04A8-4B01-85FA-879619CA722F}"/>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7283DAAE-A1AA-4670-824D-FEF76B949ADA}"/>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175407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B243B-649F-4651-B927-8F773D60ABF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7AFAF97B-52CA-4227-BA0C-E521F8B4E766}"/>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4" name="Marcador de pie de página 3">
            <a:extLst>
              <a:ext uri="{FF2B5EF4-FFF2-40B4-BE49-F238E27FC236}">
                <a16:creationId xmlns:a16="http://schemas.microsoft.com/office/drawing/2014/main" id="{45432947-7260-4F6C-9218-5A11E7EEB516}"/>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9CCE29B3-81CE-4196-B849-AE073B5B7BE8}"/>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1873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3460993-E9C2-4EEC-B806-56AC48FCF6F7}"/>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3" name="Marcador de pie de página 2">
            <a:extLst>
              <a:ext uri="{FF2B5EF4-FFF2-40B4-BE49-F238E27FC236}">
                <a16:creationId xmlns:a16="http://schemas.microsoft.com/office/drawing/2014/main" id="{B76C8F9F-95B7-4F62-A989-8BF1A8334311}"/>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701C91A-4350-41F7-BFD3-70848AB19F6C}"/>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311962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A3354-CA89-45E7-825C-8381F2F408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A68ECDCB-B2BA-4358-A3BB-D33CCADAF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FC76D3B3-F1C4-4FD6-ABC9-A5F59FBFC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A5E08C-10C1-47DB-A976-6C78BF336D8A}"/>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6" name="Marcador de pie de página 5">
            <a:extLst>
              <a:ext uri="{FF2B5EF4-FFF2-40B4-BE49-F238E27FC236}">
                <a16:creationId xmlns:a16="http://schemas.microsoft.com/office/drawing/2014/main" id="{2CE979BD-AB0B-4BF1-BBD5-6306DE79C291}"/>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1F8A2C9-2B55-4C37-A4FD-37F07775AE5F}"/>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33142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8E18EC-CF3A-4D41-96FA-EFC257355D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5ADB63C9-51CA-46CC-865B-2656AB292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A683420A-8137-4BF3-BABF-AF7F619A8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9ABB468-5FE1-4CF7-A4A8-35ADB49EBD85}"/>
              </a:ext>
            </a:extLst>
          </p:cNvPr>
          <p:cNvSpPr>
            <a:spLocks noGrp="1"/>
          </p:cNvSpPr>
          <p:nvPr>
            <p:ph type="dt" sz="half" idx="10"/>
          </p:nvPr>
        </p:nvSpPr>
        <p:spPr/>
        <p:txBody>
          <a:bodyPr/>
          <a:lstStyle/>
          <a:p>
            <a:fld id="{698B8129-91B4-4793-BEE6-9B2969C89EB3}" type="datetimeFigureOut">
              <a:rPr lang="en-US" smtClean="0"/>
              <a:t>12/8/2020</a:t>
            </a:fld>
            <a:endParaRPr lang="en-US"/>
          </a:p>
        </p:txBody>
      </p:sp>
      <p:sp>
        <p:nvSpPr>
          <p:cNvPr id="6" name="Marcador de pie de página 5">
            <a:extLst>
              <a:ext uri="{FF2B5EF4-FFF2-40B4-BE49-F238E27FC236}">
                <a16:creationId xmlns:a16="http://schemas.microsoft.com/office/drawing/2014/main" id="{61D81665-F59A-4DB8-BA13-EB4D8DCA6F0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26C902B-4B3F-4C79-B5A1-4B3E87B63F4D}"/>
              </a:ext>
            </a:extLst>
          </p:cNvPr>
          <p:cNvSpPr>
            <a:spLocks noGrp="1"/>
          </p:cNvSpPr>
          <p:nvPr>
            <p:ph type="sldNum" sz="quarter" idx="12"/>
          </p:nvPr>
        </p:nvSpPr>
        <p:spPr/>
        <p:txBody>
          <a:bodyPr/>
          <a:lstStyle/>
          <a:p>
            <a:fld id="{B81017F5-9334-4CEA-9D6B-CA839C1A3BA6}" type="slidenum">
              <a:rPr lang="en-US" smtClean="0"/>
              <a:t>‹Nº›</a:t>
            </a:fld>
            <a:endParaRPr lang="en-US"/>
          </a:p>
        </p:txBody>
      </p:sp>
    </p:spTree>
    <p:extLst>
      <p:ext uri="{BB962C8B-B14F-4D97-AF65-F5344CB8AC3E}">
        <p14:creationId xmlns:p14="http://schemas.microsoft.com/office/powerpoint/2010/main" val="400549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D325D5-C11B-4252-9590-B033D6EB6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B340341-8CF0-482D-B7EB-7890AB6A5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DAA6102-9129-41FE-9C37-01803274A2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B8129-91B4-4793-BEE6-9B2969C89EB3}" type="datetimeFigureOut">
              <a:rPr lang="en-US" smtClean="0"/>
              <a:t>12/8/2020</a:t>
            </a:fld>
            <a:endParaRPr lang="en-US"/>
          </a:p>
        </p:txBody>
      </p:sp>
      <p:sp>
        <p:nvSpPr>
          <p:cNvPr id="5" name="Marcador de pie de página 4">
            <a:extLst>
              <a:ext uri="{FF2B5EF4-FFF2-40B4-BE49-F238E27FC236}">
                <a16:creationId xmlns:a16="http://schemas.microsoft.com/office/drawing/2014/main" id="{4775711B-0B15-40AF-9EFD-AA33EED64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33F3F9E0-BD5F-4DF1-8DDA-60D8A237E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017F5-9334-4CEA-9D6B-CA839C1A3BA6}" type="slidenum">
              <a:rPr lang="en-US" smtClean="0"/>
              <a:t>‹Nº›</a:t>
            </a:fld>
            <a:endParaRPr lang="en-US"/>
          </a:p>
        </p:txBody>
      </p:sp>
    </p:spTree>
    <p:extLst>
      <p:ext uri="{BB962C8B-B14F-4D97-AF65-F5344CB8AC3E}">
        <p14:creationId xmlns:p14="http://schemas.microsoft.com/office/powerpoint/2010/main" val="3517644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AB420A-E3E7-432F-9271-B56C4A05E6A3}"/>
              </a:ext>
            </a:extLst>
          </p:cNvPr>
          <p:cNvSpPr>
            <a:spLocks noGrp="1"/>
          </p:cNvSpPr>
          <p:nvPr>
            <p:ph type="ctrTitle"/>
          </p:nvPr>
        </p:nvSpPr>
        <p:spPr/>
        <p:txBody>
          <a:bodyPr>
            <a:normAutofit/>
          </a:bodyPr>
          <a:lstStyle/>
          <a:p>
            <a:r>
              <a:rPr lang="en-US" sz="6600" b="1" dirty="0">
                <a:solidFill>
                  <a:srgbClr val="00B0F0"/>
                </a:solidFill>
              </a:rPr>
              <a:t>Wolverine</a:t>
            </a:r>
          </a:p>
        </p:txBody>
      </p:sp>
      <p:sp>
        <p:nvSpPr>
          <p:cNvPr id="3" name="Subtítulo 2">
            <a:extLst>
              <a:ext uri="{FF2B5EF4-FFF2-40B4-BE49-F238E27FC236}">
                <a16:creationId xmlns:a16="http://schemas.microsoft.com/office/drawing/2014/main" id="{10E3E9BA-89EE-4A9A-8185-C83D11FAFECD}"/>
              </a:ext>
            </a:extLst>
          </p:cNvPr>
          <p:cNvSpPr>
            <a:spLocks noGrp="1"/>
          </p:cNvSpPr>
          <p:nvPr>
            <p:ph type="subTitle" idx="1"/>
          </p:nvPr>
        </p:nvSpPr>
        <p:spPr/>
        <p:txBody>
          <a:bodyPr/>
          <a:lstStyle/>
          <a:p>
            <a:r>
              <a:rPr lang="es-CO"/>
              <a:t>Solución del Taller V</a:t>
            </a:r>
          </a:p>
          <a:p>
            <a:endParaRPr lang="es-CO"/>
          </a:p>
          <a:p>
            <a:r>
              <a:rPr lang="es-CO"/>
              <a:t>2 Diciembre 2020</a:t>
            </a:r>
          </a:p>
        </p:txBody>
      </p:sp>
    </p:spTree>
    <p:extLst>
      <p:ext uri="{BB962C8B-B14F-4D97-AF65-F5344CB8AC3E}">
        <p14:creationId xmlns:p14="http://schemas.microsoft.com/office/powerpoint/2010/main" val="55203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D76F5-7F68-4254-8931-30D10CFB5628}"/>
              </a:ext>
            </a:extLst>
          </p:cNvPr>
          <p:cNvSpPr>
            <a:spLocks noGrp="1"/>
          </p:cNvSpPr>
          <p:nvPr>
            <p:ph type="title"/>
          </p:nvPr>
        </p:nvSpPr>
        <p:spPr/>
        <p:txBody>
          <a:bodyPr/>
          <a:lstStyle/>
          <a:p>
            <a:r>
              <a:rPr lang="en-US" b="1" dirty="0" err="1">
                <a:solidFill>
                  <a:srgbClr val="00B0F0"/>
                </a:solidFill>
              </a:rPr>
              <a:t>Contexto</a:t>
            </a:r>
            <a:r>
              <a:rPr lang="en-US" b="1" dirty="0">
                <a:solidFill>
                  <a:srgbClr val="00B0F0"/>
                </a:solidFill>
              </a:rPr>
              <a:t> y </a:t>
            </a:r>
            <a:r>
              <a:rPr lang="en-US" b="1" dirty="0" err="1">
                <a:solidFill>
                  <a:srgbClr val="00B0F0"/>
                </a:solidFill>
              </a:rPr>
              <a:t>motivación</a:t>
            </a:r>
            <a:r>
              <a:rPr lang="en-US" b="1" dirty="0">
                <a:solidFill>
                  <a:srgbClr val="00B0F0"/>
                </a:solidFill>
              </a:rPr>
              <a:t>	</a:t>
            </a:r>
          </a:p>
        </p:txBody>
      </p:sp>
      <p:sp>
        <p:nvSpPr>
          <p:cNvPr id="3" name="Marcador de contenido 2">
            <a:extLst>
              <a:ext uri="{FF2B5EF4-FFF2-40B4-BE49-F238E27FC236}">
                <a16:creationId xmlns:a16="http://schemas.microsoft.com/office/drawing/2014/main" id="{C5CFFC5E-AB3F-46A9-8BA8-07E11195E8C6}"/>
              </a:ext>
            </a:extLst>
          </p:cNvPr>
          <p:cNvSpPr>
            <a:spLocks noGrp="1"/>
          </p:cNvSpPr>
          <p:nvPr>
            <p:ph idx="1"/>
          </p:nvPr>
        </p:nvSpPr>
        <p:spPr/>
        <p:txBody>
          <a:bodyPr/>
          <a:lstStyle/>
          <a:p>
            <a:r>
              <a:rPr lang="es-CO" dirty="0"/>
              <a:t>¿Cuál es el impacto de un choque económico positive sobre la tasa de crimen?</a:t>
            </a:r>
          </a:p>
          <a:p>
            <a:r>
              <a:rPr lang="es-CO" dirty="0"/>
              <a:t>En este trabajo se usa el boom del </a:t>
            </a:r>
            <a:r>
              <a:rPr lang="es-CO" dirty="0" err="1"/>
              <a:t>adamantium</a:t>
            </a:r>
            <a:r>
              <a:rPr lang="es-CO" dirty="0"/>
              <a:t> para detectar</a:t>
            </a:r>
            <a:r>
              <a:rPr lang="en-US" dirty="0"/>
              <a:t> el </a:t>
            </a:r>
            <a:r>
              <a:rPr lang="en-US" dirty="0" err="1"/>
              <a:t>impacto</a:t>
            </a:r>
            <a:r>
              <a:rPr lang="en-US" dirty="0"/>
              <a:t> causal </a:t>
            </a:r>
            <a:r>
              <a:rPr lang="es-CO" dirty="0"/>
              <a:t>sobre la tasa de crimen sobre la propiedad. La identificación se logra a través de un diferencia en diferencia</a:t>
            </a:r>
          </a:p>
          <a:p>
            <a:r>
              <a:rPr lang="es-CO" dirty="0"/>
              <a:t>La base de datos cubre 1120 municipios en los 32 departamentos, cubriendo 10 años</a:t>
            </a:r>
          </a:p>
          <a:p>
            <a:r>
              <a:rPr lang="es-CO" dirty="0"/>
              <a:t>Resultados</a:t>
            </a:r>
          </a:p>
          <a:p>
            <a:pPr lvl="1"/>
            <a:r>
              <a:rPr lang="en-US" dirty="0"/>
              <a:t> el </a:t>
            </a:r>
            <a:r>
              <a:rPr lang="en-US" dirty="0" err="1"/>
              <a:t>impacto</a:t>
            </a:r>
            <a:r>
              <a:rPr lang="en-US" dirty="0"/>
              <a:t> es </a:t>
            </a:r>
            <a:r>
              <a:rPr lang="en-US" dirty="0" err="1"/>
              <a:t>pequeño</a:t>
            </a:r>
            <a:r>
              <a:rPr lang="en-US" dirty="0"/>
              <a:t>, 32% de una </a:t>
            </a:r>
            <a:r>
              <a:rPr lang="en-US" dirty="0" err="1"/>
              <a:t>desviación</a:t>
            </a:r>
            <a:r>
              <a:rPr lang="en-US" dirty="0"/>
              <a:t> </a:t>
            </a:r>
            <a:r>
              <a:rPr lang="en-US" dirty="0" err="1"/>
              <a:t>estándar</a:t>
            </a:r>
            <a:endParaRPr lang="en-US" dirty="0"/>
          </a:p>
        </p:txBody>
      </p:sp>
    </p:spTree>
    <p:extLst>
      <p:ext uri="{BB962C8B-B14F-4D97-AF65-F5344CB8AC3E}">
        <p14:creationId xmlns:p14="http://schemas.microsoft.com/office/powerpoint/2010/main" val="148155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D4DF7-19DF-492A-9A0C-B6403A240C42}"/>
              </a:ext>
            </a:extLst>
          </p:cNvPr>
          <p:cNvSpPr>
            <a:spLocks noGrp="1"/>
          </p:cNvSpPr>
          <p:nvPr>
            <p:ph type="title"/>
          </p:nvPr>
        </p:nvSpPr>
        <p:spPr/>
        <p:txBody>
          <a:bodyPr/>
          <a:lstStyle/>
          <a:p>
            <a:r>
              <a:rPr lang="en-US" b="1" dirty="0" err="1">
                <a:solidFill>
                  <a:srgbClr val="00B0F0"/>
                </a:solidFill>
              </a:rPr>
              <a:t>Tendencias</a:t>
            </a:r>
            <a:r>
              <a:rPr lang="en-US" b="1" dirty="0">
                <a:solidFill>
                  <a:srgbClr val="00B0F0"/>
                </a:solidFill>
              </a:rPr>
              <a:t> </a:t>
            </a:r>
            <a:r>
              <a:rPr lang="en-US" b="1" dirty="0" err="1">
                <a:solidFill>
                  <a:srgbClr val="00B0F0"/>
                </a:solidFill>
              </a:rPr>
              <a:t>Paralelas</a:t>
            </a:r>
            <a:r>
              <a:rPr lang="en-US" b="1" dirty="0">
                <a:solidFill>
                  <a:srgbClr val="00B0F0"/>
                </a:solidFill>
              </a:rPr>
              <a:t>: </a:t>
            </a:r>
            <a:r>
              <a:rPr lang="en-US" b="1" dirty="0" err="1">
                <a:solidFill>
                  <a:srgbClr val="00B0F0"/>
                </a:solidFill>
              </a:rPr>
              <a:t>Análisis</a:t>
            </a:r>
            <a:r>
              <a:rPr lang="en-US" b="1" dirty="0">
                <a:solidFill>
                  <a:srgbClr val="00B0F0"/>
                </a:solidFill>
              </a:rPr>
              <a:t> </a:t>
            </a:r>
            <a:r>
              <a:rPr lang="en-US" b="1" dirty="0" err="1">
                <a:solidFill>
                  <a:srgbClr val="00B0F0"/>
                </a:solidFill>
              </a:rPr>
              <a:t>Descriptivo</a:t>
            </a:r>
            <a:endParaRPr lang="en-US" b="1" dirty="0">
              <a:solidFill>
                <a:srgbClr val="00B0F0"/>
              </a:solidFill>
            </a:endParaRPr>
          </a:p>
        </p:txBody>
      </p:sp>
      <p:pic>
        <p:nvPicPr>
          <p:cNvPr id="5" name="Marcador de contenido 4" descr="Gráfico, Gráfico de dispersión&#10;&#10;Descripción generada automáticamente">
            <a:extLst>
              <a:ext uri="{FF2B5EF4-FFF2-40B4-BE49-F238E27FC236}">
                <a16:creationId xmlns:a16="http://schemas.microsoft.com/office/drawing/2014/main" id="{7014A891-1029-48BA-A6CC-2CCDA8B50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4455" y="1825625"/>
            <a:ext cx="5983089" cy="4351338"/>
          </a:xfrm>
        </p:spPr>
      </p:pic>
    </p:spTree>
    <p:extLst>
      <p:ext uri="{BB962C8B-B14F-4D97-AF65-F5344CB8AC3E}">
        <p14:creationId xmlns:p14="http://schemas.microsoft.com/office/powerpoint/2010/main" val="151345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8D0E4-F9E8-480F-8736-607CBBFD29E2}"/>
              </a:ext>
            </a:extLst>
          </p:cNvPr>
          <p:cNvSpPr>
            <a:spLocks noGrp="1"/>
          </p:cNvSpPr>
          <p:nvPr>
            <p:ph type="title"/>
          </p:nvPr>
        </p:nvSpPr>
        <p:spPr/>
        <p:txBody>
          <a:bodyPr/>
          <a:lstStyle/>
          <a:p>
            <a:r>
              <a:rPr lang="en-US" b="1" dirty="0" err="1">
                <a:solidFill>
                  <a:srgbClr val="00B0F0"/>
                </a:solidFill>
              </a:rPr>
              <a:t>Resultados</a:t>
            </a:r>
            <a:r>
              <a:rPr lang="en-US" b="1" dirty="0">
                <a:solidFill>
                  <a:srgbClr val="00B0F0"/>
                </a:solidFill>
              </a:rPr>
              <a:t> </a:t>
            </a:r>
            <a:r>
              <a:rPr lang="en-US" b="1" dirty="0" err="1">
                <a:solidFill>
                  <a:srgbClr val="00B0F0"/>
                </a:solidFill>
              </a:rPr>
              <a:t>principales</a:t>
            </a:r>
            <a:endParaRPr lang="en-US" b="1" dirty="0">
              <a:solidFill>
                <a:srgbClr val="00B0F0"/>
              </a:solidFill>
            </a:endParaRPr>
          </a:p>
        </p:txBody>
      </p:sp>
      <p:graphicFrame>
        <p:nvGraphicFramePr>
          <p:cNvPr id="10" name="Marcador de contenido 9">
            <a:extLst>
              <a:ext uri="{FF2B5EF4-FFF2-40B4-BE49-F238E27FC236}">
                <a16:creationId xmlns:a16="http://schemas.microsoft.com/office/drawing/2014/main" id="{A848226C-5DA9-4B9E-8997-B3AF85D9FF8E}"/>
              </a:ext>
            </a:extLst>
          </p:cNvPr>
          <p:cNvGraphicFramePr>
            <a:graphicFrameLocks noGrp="1"/>
          </p:cNvGraphicFramePr>
          <p:nvPr>
            <p:ph idx="1"/>
            <p:extLst>
              <p:ext uri="{D42A27DB-BD31-4B8C-83A1-F6EECF244321}">
                <p14:modId xmlns:p14="http://schemas.microsoft.com/office/powerpoint/2010/main" val="1300363242"/>
              </p:ext>
            </p:extLst>
          </p:nvPr>
        </p:nvGraphicFramePr>
        <p:xfrm>
          <a:off x="1798821" y="1690688"/>
          <a:ext cx="8289558" cy="4743323"/>
        </p:xfrm>
        <a:graphic>
          <a:graphicData uri="http://schemas.openxmlformats.org/drawingml/2006/table">
            <a:tbl>
              <a:tblPr/>
              <a:tblGrid>
                <a:gridCol w="2943851">
                  <a:extLst>
                    <a:ext uri="{9D8B030D-6E8A-4147-A177-3AD203B41FA5}">
                      <a16:colId xmlns:a16="http://schemas.microsoft.com/office/drawing/2014/main" val="1801585586"/>
                    </a:ext>
                  </a:extLst>
                </a:gridCol>
                <a:gridCol w="1603712">
                  <a:extLst>
                    <a:ext uri="{9D8B030D-6E8A-4147-A177-3AD203B41FA5}">
                      <a16:colId xmlns:a16="http://schemas.microsoft.com/office/drawing/2014/main" val="3387628121"/>
                    </a:ext>
                  </a:extLst>
                </a:gridCol>
                <a:gridCol w="1603712">
                  <a:extLst>
                    <a:ext uri="{9D8B030D-6E8A-4147-A177-3AD203B41FA5}">
                      <a16:colId xmlns:a16="http://schemas.microsoft.com/office/drawing/2014/main" val="2012663120"/>
                    </a:ext>
                  </a:extLst>
                </a:gridCol>
                <a:gridCol w="2138283">
                  <a:extLst>
                    <a:ext uri="{9D8B030D-6E8A-4147-A177-3AD203B41FA5}">
                      <a16:colId xmlns:a16="http://schemas.microsoft.com/office/drawing/2014/main" val="928334598"/>
                    </a:ext>
                  </a:extLst>
                </a:gridCol>
              </a:tblGrid>
              <a:tr h="228977">
                <a:tc>
                  <a:txBody>
                    <a:bodyPr/>
                    <a:lstStyle/>
                    <a:p>
                      <a:pP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07997105"/>
                  </a:ext>
                </a:extLst>
              </a:tr>
              <a:tr h="228977">
                <a:tc>
                  <a:txBody>
                    <a:bodyPr/>
                    <a:lstStyle/>
                    <a:p>
                      <a:pP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VARIABLES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OLS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OLS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9468238"/>
                  </a:ext>
                </a:extLst>
              </a:tr>
              <a:tr h="228977">
                <a:tc>
                  <a:txBody>
                    <a:bodyPr/>
                    <a:lstStyle/>
                    <a:p>
                      <a:pP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54649801"/>
                  </a:ext>
                </a:extLst>
              </a:tr>
              <a:tr h="228977">
                <a:tc>
                  <a:txBody>
                    <a:bodyPr/>
                    <a:lstStyle/>
                    <a:p>
                      <a:pPr>
                        <a:lnSpc>
                          <a:spcPct val="107000"/>
                        </a:lnSpc>
                        <a:spcAft>
                          <a:spcPts val="800"/>
                        </a:spcAft>
                      </a:pPr>
                      <a:r>
                        <a:rPr lang="es-CO" sz="1800" dirty="0" err="1">
                          <a:effectLst/>
                          <a:latin typeface="Times New Roman" panose="02020603050405020304" pitchFamily="18" charset="0"/>
                          <a:ea typeface="Times New Roman" panose="02020603050405020304" pitchFamily="18" charset="0"/>
                          <a:cs typeface="Times New Roman" panose="02020603050405020304" pitchFamily="18" charset="0"/>
                        </a:rPr>
                        <a:t>DiD</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-0.56***</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-0.56***</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-0.56***</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4188971041"/>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(0.05)</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3973397078"/>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3.93***</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3.38***</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4.92***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931725281"/>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(0.03)</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(0.06)</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869978272"/>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510046854"/>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11,200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11,200</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11,200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823989692"/>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R-squared</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0.39</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0.67</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0.70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864107071"/>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Treatment Dummy</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102335149"/>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Expost Dummy</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875271067"/>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Standard errors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Rob</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Rob</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Cluster ind</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4227105535"/>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Year 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399616227"/>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State 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639062709"/>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Number of iid</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1,120</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876722512"/>
                  </a:ext>
                </a:extLst>
              </a:tr>
              <a:tr h="228977">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Individual 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760793"/>
                  </a:ext>
                </a:extLst>
              </a:tr>
            </a:tbl>
          </a:graphicData>
        </a:graphic>
      </p:graphicFrame>
    </p:spTree>
    <p:extLst>
      <p:ext uri="{BB962C8B-B14F-4D97-AF65-F5344CB8AC3E}">
        <p14:creationId xmlns:p14="http://schemas.microsoft.com/office/powerpoint/2010/main" val="106106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8974F-ACE0-4798-A7EA-D3A982779CCC}"/>
              </a:ext>
            </a:extLst>
          </p:cNvPr>
          <p:cNvSpPr>
            <a:spLocks noGrp="1"/>
          </p:cNvSpPr>
          <p:nvPr>
            <p:ph type="title"/>
          </p:nvPr>
        </p:nvSpPr>
        <p:spPr/>
        <p:txBody>
          <a:bodyPr/>
          <a:lstStyle/>
          <a:p>
            <a:r>
              <a:rPr lang="en-US" b="1" dirty="0" err="1">
                <a:solidFill>
                  <a:srgbClr val="00B0F0"/>
                </a:solidFill>
              </a:rPr>
              <a:t>Resultados</a:t>
            </a:r>
            <a:r>
              <a:rPr lang="en-US" b="1" dirty="0">
                <a:solidFill>
                  <a:srgbClr val="00B0F0"/>
                </a:solidFill>
              </a:rPr>
              <a:t> </a:t>
            </a:r>
            <a:r>
              <a:rPr lang="en-US" b="1" dirty="0" err="1">
                <a:solidFill>
                  <a:srgbClr val="00B0F0"/>
                </a:solidFill>
              </a:rPr>
              <a:t>principales</a:t>
            </a:r>
            <a:r>
              <a:rPr lang="en-US" b="1" dirty="0">
                <a:solidFill>
                  <a:srgbClr val="00B0F0"/>
                </a:solidFill>
              </a:rPr>
              <a:t>: standard errors</a:t>
            </a:r>
          </a:p>
        </p:txBody>
      </p:sp>
      <p:graphicFrame>
        <p:nvGraphicFramePr>
          <p:cNvPr id="4" name="Marcador de contenido 3">
            <a:extLst>
              <a:ext uri="{FF2B5EF4-FFF2-40B4-BE49-F238E27FC236}">
                <a16:creationId xmlns:a16="http://schemas.microsoft.com/office/drawing/2014/main" id="{6C8D77BC-41E6-4C77-8417-E39D8ED1B01D}"/>
              </a:ext>
            </a:extLst>
          </p:cNvPr>
          <p:cNvGraphicFramePr>
            <a:graphicFrameLocks noGrp="1"/>
          </p:cNvGraphicFramePr>
          <p:nvPr>
            <p:ph idx="1"/>
            <p:extLst>
              <p:ext uri="{D42A27DB-BD31-4B8C-83A1-F6EECF244321}">
                <p14:modId xmlns:p14="http://schemas.microsoft.com/office/powerpoint/2010/main" val="3037121414"/>
              </p:ext>
            </p:extLst>
          </p:nvPr>
        </p:nvGraphicFramePr>
        <p:xfrm>
          <a:off x="838201" y="1690689"/>
          <a:ext cx="10104618" cy="4635165"/>
        </p:xfrm>
        <a:graphic>
          <a:graphicData uri="http://schemas.openxmlformats.org/drawingml/2006/table">
            <a:tbl>
              <a:tblPr/>
              <a:tblGrid>
                <a:gridCol w="2587330">
                  <a:extLst>
                    <a:ext uri="{9D8B030D-6E8A-4147-A177-3AD203B41FA5}">
                      <a16:colId xmlns:a16="http://schemas.microsoft.com/office/drawing/2014/main" val="1092896119"/>
                    </a:ext>
                  </a:extLst>
                </a:gridCol>
                <a:gridCol w="2192542">
                  <a:extLst>
                    <a:ext uri="{9D8B030D-6E8A-4147-A177-3AD203B41FA5}">
                      <a16:colId xmlns:a16="http://schemas.microsoft.com/office/drawing/2014/main" val="2634937367"/>
                    </a:ext>
                  </a:extLst>
                </a:gridCol>
                <a:gridCol w="1879322">
                  <a:extLst>
                    <a:ext uri="{9D8B030D-6E8A-4147-A177-3AD203B41FA5}">
                      <a16:colId xmlns:a16="http://schemas.microsoft.com/office/drawing/2014/main" val="1970337739"/>
                    </a:ext>
                  </a:extLst>
                </a:gridCol>
                <a:gridCol w="3445424">
                  <a:extLst>
                    <a:ext uri="{9D8B030D-6E8A-4147-A177-3AD203B41FA5}">
                      <a16:colId xmlns:a16="http://schemas.microsoft.com/office/drawing/2014/main" val="799159767"/>
                    </a:ext>
                  </a:extLst>
                </a:gridCol>
              </a:tblGrid>
              <a:tr h="309011">
                <a:tc>
                  <a:txBody>
                    <a:bodyPr/>
                    <a:lstStyle/>
                    <a:p>
                      <a:pP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40680508"/>
                  </a:ext>
                </a:extLst>
              </a:tr>
              <a:tr h="309011">
                <a:tc>
                  <a:txBody>
                    <a:bodyPr/>
                    <a:lstStyle/>
                    <a:p>
                      <a:pP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VARIABLES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FE</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OLS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4314756"/>
                  </a:ext>
                </a:extLst>
              </a:tr>
              <a:tr h="309011">
                <a:tc>
                  <a:txBody>
                    <a:bodyPr/>
                    <a:lstStyle/>
                    <a:p>
                      <a:pP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4500794"/>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DiD</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-0.56***</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-0.56***</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-0.56***</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4236074723"/>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(0.01)</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056486858"/>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4.92***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4.92***</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3.36***</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468817423"/>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(0.01)</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3867912995"/>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981978624"/>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11,200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11,200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2,240</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3119365224"/>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R-squared</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0.70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0.70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404812910"/>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Number of iid</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1,120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1,120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492546036"/>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Year 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237964934"/>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Individual 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854564808"/>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Standard errors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Cluster Depto</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Block Boots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err="1">
                          <a:effectLst/>
                          <a:latin typeface="Times New Roman" panose="02020603050405020304" pitchFamily="18" charset="0"/>
                          <a:ea typeface="Times New Roman" panose="02020603050405020304" pitchFamily="18" charset="0"/>
                          <a:cs typeface="Times New Roman" panose="02020603050405020304" pitchFamily="18" charset="0"/>
                        </a:rPr>
                        <a:t>Averaged</a:t>
                      </a: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Pre and Post</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570579007"/>
                  </a:ext>
                </a:extLst>
              </a:tr>
              <a:tr h="309011">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State 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296818"/>
                  </a:ext>
                </a:extLst>
              </a:tr>
            </a:tbl>
          </a:graphicData>
        </a:graphic>
      </p:graphicFrame>
    </p:spTree>
    <p:extLst>
      <p:ext uri="{BB962C8B-B14F-4D97-AF65-F5344CB8AC3E}">
        <p14:creationId xmlns:p14="http://schemas.microsoft.com/office/powerpoint/2010/main" val="42248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77F954-8167-48B5-8D95-778B111645D1}"/>
              </a:ext>
            </a:extLst>
          </p:cNvPr>
          <p:cNvSpPr>
            <a:spLocks noGrp="1"/>
          </p:cNvSpPr>
          <p:nvPr>
            <p:ph type="title"/>
          </p:nvPr>
        </p:nvSpPr>
        <p:spPr/>
        <p:txBody>
          <a:bodyPr/>
          <a:lstStyle/>
          <a:p>
            <a:r>
              <a:rPr lang="en-US" b="1" dirty="0" err="1">
                <a:solidFill>
                  <a:srgbClr val="00B0F0"/>
                </a:solidFill>
              </a:rPr>
              <a:t>Tendencias</a:t>
            </a:r>
            <a:r>
              <a:rPr lang="en-US" b="1" dirty="0">
                <a:solidFill>
                  <a:srgbClr val="00B0F0"/>
                </a:solidFill>
              </a:rPr>
              <a:t> </a:t>
            </a:r>
            <a:r>
              <a:rPr lang="en-US" b="1" dirty="0" err="1">
                <a:solidFill>
                  <a:srgbClr val="00B0F0"/>
                </a:solidFill>
              </a:rPr>
              <a:t>Paralelas</a:t>
            </a:r>
            <a:r>
              <a:rPr lang="en-US" b="1" dirty="0">
                <a:solidFill>
                  <a:srgbClr val="00B0F0"/>
                </a:solidFill>
              </a:rPr>
              <a:t>: </a:t>
            </a:r>
            <a:r>
              <a:rPr lang="en-US" b="1" dirty="0" err="1">
                <a:solidFill>
                  <a:srgbClr val="00B0F0"/>
                </a:solidFill>
              </a:rPr>
              <a:t>Estudio</a:t>
            </a:r>
            <a:r>
              <a:rPr lang="en-US" b="1" dirty="0">
                <a:solidFill>
                  <a:srgbClr val="00B0F0"/>
                </a:solidFill>
              </a:rPr>
              <a:t> de </a:t>
            </a:r>
            <a:r>
              <a:rPr lang="en-US" b="1" dirty="0" err="1">
                <a:solidFill>
                  <a:srgbClr val="00B0F0"/>
                </a:solidFill>
              </a:rPr>
              <a:t>evento</a:t>
            </a:r>
            <a:endParaRPr lang="en-US" b="1" dirty="0">
              <a:solidFill>
                <a:srgbClr val="00B0F0"/>
              </a:solidFill>
            </a:endParaRPr>
          </a:p>
        </p:txBody>
      </p:sp>
      <p:pic>
        <p:nvPicPr>
          <p:cNvPr id="5" name="Marcador de contenido 4">
            <a:extLst>
              <a:ext uri="{FF2B5EF4-FFF2-40B4-BE49-F238E27FC236}">
                <a16:creationId xmlns:a16="http://schemas.microsoft.com/office/drawing/2014/main" id="{67AD69A2-D54B-4B1E-B302-D1AB6D24C3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4455" y="1825625"/>
            <a:ext cx="5983089" cy="4351338"/>
          </a:xfrm>
        </p:spPr>
      </p:pic>
    </p:spTree>
    <p:extLst>
      <p:ext uri="{BB962C8B-B14F-4D97-AF65-F5344CB8AC3E}">
        <p14:creationId xmlns:p14="http://schemas.microsoft.com/office/powerpoint/2010/main" val="176778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7D6EF-03D3-4C32-BA89-D5B8715989FD}"/>
              </a:ext>
            </a:extLst>
          </p:cNvPr>
          <p:cNvSpPr>
            <a:spLocks noGrp="1"/>
          </p:cNvSpPr>
          <p:nvPr>
            <p:ph type="title"/>
          </p:nvPr>
        </p:nvSpPr>
        <p:spPr/>
        <p:txBody>
          <a:bodyPr/>
          <a:lstStyle/>
          <a:p>
            <a:r>
              <a:rPr lang="en-US" b="1" dirty="0">
                <a:solidFill>
                  <a:srgbClr val="00B0F0"/>
                </a:solidFill>
              </a:rPr>
              <a:t>Control de </a:t>
            </a:r>
            <a:r>
              <a:rPr lang="en-US" b="1" dirty="0" err="1">
                <a:solidFill>
                  <a:srgbClr val="00B0F0"/>
                </a:solidFill>
              </a:rPr>
              <a:t>robustez</a:t>
            </a:r>
            <a:r>
              <a:rPr lang="en-US" b="1" dirty="0">
                <a:solidFill>
                  <a:srgbClr val="00B0F0"/>
                </a:solidFill>
              </a:rPr>
              <a:t>: </a:t>
            </a:r>
            <a:r>
              <a:rPr lang="en-US" b="1" dirty="0" err="1">
                <a:solidFill>
                  <a:srgbClr val="00B0F0"/>
                </a:solidFill>
              </a:rPr>
              <a:t>experimento</a:t>
            </a:r>
            <a:r>
              <a:rPr lang="en-US" b="1" dirty="0">
                <a:solidFill>
                  <a:srgbClr val="00B0F0"/>
                </a:solidFill>
              </a:rPr>
              <a:t> placebo </a:t>
            </a:r>
          </a:p>
        </p:txBody>
      </p:sp>
      <p:graphicFrame>
        <p:nvGraphicFramePr>
          <p:cNvPr id="4" name="Marcador de contenido 3">
            <a:extLst>
              <a:ext uri="{FF2B5EF4-FFF2-40B4-BE49-F238E27FC236}">
                <a16:creationId xmlns:a16="http://schemas.microsoft.com/office/drawing/2014/main" id="{35DDCA9C-4584-4597-B458-F8E54EF49A67}"/>
              </a:ext>
            </a:extLst>
          </p:cNvPr>
          <p:cNvGraphicFramePr>
            <a:graphicFrameLocks noGrp="1"/>
          </p:cNvGraphicFramePr>
          <p:nvPr>
            <p:ph idx="1"/>
            <p:extLst>
              <p:ext uri="{D42A27DB-BD31-4B8C-83A1-F6EECF244321}">
                <p14:modId xmlns:p14="http://schemas.microsoft.com/office/powerpoint/2010/main" val="1925297347"/>
              </p:ext>
            </p:extLst>
          </p:nvPr>
        </p:nvGraphicFramePr>
        <p:xfrm>
          <a:off x="838201" y="1873769"/>
          <a:ext cx="9669904" cy="4619104"/>
        </p:xfrm>
        <a:graphic>
          <a:graphicData uri="http://schemas.openxmlformats.org/drawingml/2006/table">
            <a:tbl>
              <a:tblPr/>
              <a:tblGrid>
                <a:gridCol w="2826478">
                  <a:extLst>
                    <a:ext uri="{9D8B030D-6E8A-4147-A177-3AD203B41FA5}">
                      <a16:colId xmlns:a16="http://schemas.microsoft.com/office/drawing/2014/main" val="3773139159"/>
                    </a:ext>
                  </a:extLst>
                </a:gridCol>
                <a:gridCol w="2395199">
                  <a:extLst>
                    <a:ext uri="{9D8B030D-6E8A-4147-A177-3AD203B41FA5}">
                      <a16:colId xmlns:a16="http://schemas.microsoft.com/office/drawing/2014/main" val="3253604414"/>
                    </a:ext>
                  </a:extLst>
                </a:gridCol>
                <a:gridCol w="2395199">
                  <a:extLst>
                    <a:ext uri="{9D8B030D-6E8A-4147-A177-3AD203B41FA5}">
                      <a16:colId xmlns:a16="http://schemas.microsoft.com/office/drawing/2014/main" val="4156566620"/>
                    </a:ext>
                  </a:extLst>
                </a:gridCol>
                <a:gridCol w="2053028">
                  <a:extLst>
                    <a:ext uri="{9D8B030D-6E8A-4147-A177-3AD203B41FA5}">
                      <a16:colId xmlns:a16="http://schemas.microsoft.com/office/drawing/2014/main" val="828944738"/>
                    </a:ext>
                  </a:extLst>
                </a:gridCol>
              </a:tblGrid>
              <a:tr h="329936">
                <a:tc>
                  <a:txBody>
                    <a:bodyPr/>
                    <a:lstStyle/>
                    <a:p>
                      <a:pP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10891602"/>
                  </a:ext>
                </a:extLst>
              </a:tr>
              <a:tr h="329936">
                <a:tc>
                  <a:txBody>
                    <a:bodyPr/>
                    <a:lstStyle/>
                    <a:p>
                      <a:pP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VARIABLES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8485277"/>
                  </a:ext>
                </a:extLst>
              </a:tr>
              <a:tr h="329936">
                <a:tc>
                  <a:txBody>
                    <a:bodyPr/>
                    <a:lstStyle/>
                    <a:p>
                      <a:pP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85126137"/>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placebo_DiD</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551082102"/>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(0.07)</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(0.07)</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242392722"/>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4.87***</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4.92***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4.92***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988720490"/>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(0.32)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(0.03)</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3719864500"/>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838822853"/>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11,200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11,200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11,200</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729407585"/>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R-squared</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0.68</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0.68</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452385920"/>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Year 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4288457076"/>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Individual FE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844374014"/>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Standard errors</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Cluster state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Cluster state</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Block </a:t>
                      </a:r>
                      <a:r>
                        <a:rPr lang="es-CO" sz="1800" dirty="0" err="1">
                          <a:effectLst/>
                          <a:latin typeface="Times New Roman" panose="02020603050405020304" pitchFamily="18" charset="0"/>
                          <a:ea typeface="Times New Roman" panose="02020603050405020304" pitchFamily="18" charset="0"/>
                          <a:cs typeface="Times New Roman" panose="02020603050405020304" pitchFamily="18" charset="0"/>
                        </a:rPr>
                        <a:t>boots</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734046351"/>
                  </a:ext>
                </a:extLst>
              </a:tr>
              <a:tr h="329936">
                <a:tc>
                  <a:txBody>
                    <a:bodyPr/>
                    <a:lstStyle/>
                    <a:p>
                      <a:pP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Number of iid</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a:effectLst/>
                          <a:latin typeface="Times New Roman" panose="02020603050405020304" pitchFamily="18" charset="0"/>
                          <a:ea typeface="Times New Roman" panose="02020603050405020304" pitchFamily="18" charset="0"/>
                          <a:cs typeface="Times New Roman" panose="02020603050405020304" pitchFamily="18" charset="0"/>
                        </a:rPr>
                        <a:t>1,120</a:t>
                      </a:r>
                      <a:endParaRPr lang="es-CO"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1,120</a:t>
                      </a:r>
                      <a:endParaRPr lang="es-CO"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625" marR="4762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8272176"/>
                  </a:ext>
                </a:extLst>
              </a:tr>
            </a:tbl>
          </a:graphicData>
        </a:graphic>
      </p:graphicFrame>
    </p:spTree>
    <p:extLst>
      <p:ext uri="{BB962C8B-B14F-4D97-AF65-F5344CB8AC3E}">
        <p14:creationId xmlns:p14="http://schemas.microsoft.com/office/powerpoint/2010/main" val="274390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13C93-1ADE-488C-8046-39AD02A5535B}"/>
              </a:ext>
            </a:extLst>
          </p:cNvPr>
          <p:cNvSpPr>
            <a:spLocks noGrp="1"/>
          </p:cNvSpPr>
          <p:nvPr>
            <p:ph type="title"/>
          </p:nvPr>
        </p:nvSpPr>
        <p:spPr/>
        <p:txBody>
          <a:bodyPr/>
          <a:lstStyle/>
          <a:p>
            <a:r>
              <a:rPr lang="en-US" b="1" dirty="0" err="1">
                <a:solidFill>
                  <a:srgbClr val="00B0F0"/>
                </a:solidFill>
              </a:rPr>
              <a:t>Conclusiones</a:t>
            </a:r>
            <a:endParaRPr lang="en-US" b="1" dirty="0">
              <a:solidFill>
                <a:srgbClr val="00B0F0"/>
              </a:solidFill>
            </a:endParaRPr>
          </a:p>
        </p:txBody>
      </p:sp>
      <p:sp>
        <p:nvSpPr>
          <p:cNvPr id="3" name="Marcador de contenido 2">
            <a:extLst>
              <a:ext uri="{FF2B5EF4-FFF2-40B4-BE49-F238E27FC236}">
                <a16:creationId xmlns:a16="http://schemas.microsoft.com/office/drawing/2014/main" id="{955EDA52-ABDA-4731-AE66-11935479CE69}"/>
              </a:ext>
            </a:extLst>
          </p:cNvPr>
          <p:cNvSpPr>
            <a:spLocks noGrp="1"/>
          </p:cNvSpPr>
          <p:nvPr>
            <p:ph idx="1"/>
          </p:nvPr>
        </p:nvSpPr>
        <p:spPr/>
        <p:txBody>
          <a:bodyPr/>
          <a:lstStyle/>
          <a:p>
            <a:r>
              <a:rPr lang="es-CO" noProof="1"/>
              <a:t>En este trabajo usamos el cuasi experimento de la introducción de la explotación del Adamantio para poner a prueba la teoría de Becker del criminal racional</a:t>
            </a:r>
          </a:p>
          <a:p>
            <a:r>
              <a:rPr lang="es-CO" noProof="1"/>
              <a:t>Los resultados son consistentes con la teoría, con una reducción pequeña de los crímenes contra la propiedad. Esto va en contra de los resultados para el fracking en EEUU signo probablemente que no hay efectos significativos desde el punto de vista migratorio sobre estos municipios  </a:t>
            </a:r>
          </a:p>
        </p:txBody>
      </p:sp>
    </p:spTree>
    <p:extLst>
      <p:ext uri="{BB962C8B-B14F-4D97-AF65-F5344CB8AC3E}">
        <p14:creationId xmlns:p14="http://schemas.microsoft.com/office/powerpoint/2010/main" val="27718258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477</Words>
  <Application>Microsoft Office PowerPoint</Application>
  <PresentationFormat>Panorámica</PresentationFormat>
  <Paragraphs>202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Times New Roman</vt:lpstr>
      <vt:lpstr>Tema de Office</vt:lpstr>
      <vt:lpstr>Wolverine</vt:lpstr>
      <vt:lpstr>Contexto y motivación </vt:lpstr>
      <vt:lpstr>Tendencias Paralelas: Análisis Descriptivo</vt:lpstr>
      <vt:lpstr>Resultados principales</vt:lpstr>
      <vt:lpstr>Resultados principales: standard errors</vt:lpstr>
      <vt:lpstr>Tendencias Paralelas: Estudio de evento</vt:lpstr>
      <vt:lpstr>Control de robustez: experimento placebo </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Wolverine</dc:title>
  <dc:creator>Francesco Bogliacino</dc:creator>
  <cp:lastModifiedBy>Francesco Bogliacino</cp:lastModifiedBy>
  <cp:revision>20</cp:revision>
  <dcterms:created xsi:type="dcterms:W3CDTF">2020-12-02T21:37:58Z</dcterms:created>
  <dcterms:modified xsi:type="dcterms:W3CDTF">2020-12-08T19:38:57Z</dcterms:modified>
</cp:coreProperties>
</file>